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handoutMasterIdLst>
    <p:handoutMasterId r:id="rId34"/>
  </p:handoutMasterIdLst>
  <p:sldIdLst>
    <p:sldId id="291" r:id="rId2"/>
    <p:sldId id="405" r:id="rId3"/>
    <p:sldId id="406" r:id="rId4"/>
    <p:sldId id="407" r:id="rId5"/>
    <p:sldId id="408" r:id="rId6"/>
    <p:sldId id="410" r:id="rId7"/>
    <p:sldId id="412" r:id="rId8"/>
    <p:sldId id="435" r:id="rId9"/>
    <p:sldId id="456" r:id="rId10"/>
    <p:sldId id="436" r:id="rId11"/>
    <p:sldId id="457" r:id="rId12"/>
    <p:sldId id="459" r:id="rId13"/>
    <p:sldId id="460" r:id="rId14"/>
    <p:sldId id="462" r:id="rId15"/>
    <p:sldId id="467" r:id="rId16"/>
    <p:sldId id="463" r:id="rId17"/>
    <p:sldId id="464" r:id="rId18"/>
    <p:sldId id="465" r:id="rId19"/>
    <p:sldId id="466" r:id="rId20"/>
    <p:sldId id="468" r:id="rId21"/>
    <p:sldId id="469" r:id="rId22"/>
    <p:sldId id="470" r:id="rId23"/>
    <p:sldId id="479" r:id="rId24"/>
    <p:sldId id="471" r:id="rId25"/>
    <p:sldId id="472" r:id="rId26"/>
    <p:sldId id="473" r:id="rId27"/>
    <p:sldId id="474" r:id="rId28"/>
    <p:sldId id="475" r:id="rId29"/>
    <p:sldId id="476" r:id="rId30"/>
    <p:sldId id="477" r:id="rId31"/>
    <p:sldId id="478" r:id="rId32"/>
  </p:sldIdLst>
  <p:sldSz cx="9144000" cy="6858000" type="screen4x3"/>
  <p:notesSz cx="7010400" cy="9296400"/>
  <p:embeddedFontLst>
    <p:embeddedFont>
      <p:font typeface="Abadi" panose="020B0604020104020204" pitchFamily="34" charset="0"/>
      <p:regular r:id="rId35"/>
    </p:embeddedFont>
    <p:embeddedFont>
      <p:font typeface="Calibri" panose="020F0502020204030204" pitchFamily="34" charset="0"/>
      <p:regular r:id="rId36"/>
      <p:bold r:id="rId37"/>
      <p:italic r:id="rId38"/>
      <p:boldItalic r:id="rId39"/>
    </p:embeddedFont>
    <p:embeddedFont>
      <p:font typeface="Cambria Math" panose="02040503050406030204" pitchFamily="18" charset="0"/>
      <p:regular r:id="rId40"/>
    </p:embeddedFont>
    <p:embeddedFont>
      <p:font typeface="Constantia" panose="02030602050306030303" pitchFamily="18" charset="0"/>
      <p:regular r:id="rId41"/>
      <p:bold r:id="rId42"/>
      <p:italic r:id="rId43"/>
      <p:boldItalic r:id="rId44"/>
    </p:embeddedFont>
    <p:embeddedFont>
      <p:font typeface="Helvetica" panose="020B0604020202020204" pitchFamily="34" charset="0"/>
      <p:regular r:id="rId45"/>
      <p:bold r:id="rId46"/>
      <p:italic r:id="rId47"/>
      <p:boldItalic r:id="rId48"/>
    </p:embeddedFont>
    <p:embeddedFont>
      <p:font typeface="Wingdings 2" panose="050201020105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77" autoAdjust="0"/>
    <p:restoredTop sz="94660"/>
  </p:normalViewPr>
  <p:slideViewPr>
    <p:cSldViewPr>
      <p:cViewPr varScale="1">
        <p:scale>
          <a:sx n="75" d="100"/>
          <a:sy n="75" d="100"/>
        </p:scale>
        <p:origin x="1036"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4/8/2021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‹Nº›</a:t>
            </a:fld>
            <a:endParaRPr lang="en-US"/>
          </a:p>
        </p:txBody>
      </p:sp>
    </p:spTree>
    <p:extLst>
      <p:ext uri="{BB962C8B-B14F-4D97-AF65-F5344CB8AC3E}">
        <p14:creationId xmlns:p14="http://schemas.microsoft.com/office/powerpoint/2010/main" val="131672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4/8/2021</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‹Nº›</a:t>
            </a:fld>
            <a:endParaRPr lang="en-US"/>
          </a:p>
        </p:txBody>
      </p:sp>
    </p:spTree>
    <p:extLst>
      <p:ext uri="{BB962C8B-B14F-4D97-AF65-F5344CB8AC3E}">
        <p14:creationId xmlns:p14="http://schemas.microsoft.com/office/powerpoint/2010/main" val="389163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3D15220D-0BB5-4C71-B862-812B075D02FE}" type="datetimeFigureOut">
              <a:rPr lang="en-US" smtClean="0"/>
              <a:pPr/>
              <a:t>4/8/2021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D15220D-0BB5-4C71-B862-812B075D02F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D15220D-0BB5-4C71-B862-812B075D02FE}" type="datetimeFigureOut">
              <a:rPr lang="en-US" smtClean="0"/>
              <a:pPr/>
              <a:t>4/8/2021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D15220D-0BB5-4C71-B862-812B075D02FE}" type="datetimeFigureOut">
              <a:rPr lang="en-US" smtClean="0"/>
              <a:pPr/>
              <a:t>4/8/2021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D15220D-0BB5-4C71-B862-812B075D02FE}" type="datetimeFigureOut">
              <a:rPr lang="en-US" smtClean="0"/>
              <a:pPr/>
              <a:t>4/8/2021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15220D-0BB5-4C71-B862-812B075D02FE}" type="datetimeFigureOut">
              <a:rPr lang="en-US" smtClean="0"/>
              <a:pPr/>
              <a:t>4/8/2021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D15220D-0BB5-4C71-B862-812B075D02FE}"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D15220D-0BB5-4C71-B862-812B075D02FE}" type="datetimeFigureOut">
              <a:rPr lang="en-US" smtClean="0"/>
              <a:pPr/>
              <a:t>4/8/2021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‹Nº›</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D15220D-0BB5-4C71-B862-812B075D02FE}" type="datetimeFigureOut">
              <a:rPr lang="en-US" smtClean="0"/>
              <a:pPr/>
              <a:t>4/8/2021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‹Nº›</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7.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tags" Target="../tags/tag8.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1.xml"/><Relationship Id="rId7" Type="http://schemas.openxmlformats.org/officeDocument/2006/relationships/image" Target="../media/image1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12.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Sucesiones</a:t>
            </a:r>
            <a:endParaRPr lang="en-US" dirty="0"/>
          </a:p>
        </p:txBody>
      </p:sp>
      <p:sp>
        <p:nvSpPr>
          <p:cNvPr id="3" name="Subtitle 2"/>
          <p:cNvSpPr>
            <a:spLocks noGrp="1"/>
          </p:cNvSpPr>
          <p:nvPr>
            <p:ph type="subTitle" idx="1"/>
          </p:nvPr>
        </p:nvSpPr>
        <p:spPr/>
        <p:txBody>
          <a:bodyPr/>
          <a:lstStyle/>
          <a:p>
            <a:r>
              <a:rPr lang="en-US" dirty="0" err="1"/>
              <a:t>Capitulo</a:t>
            </a:r>
            <a:r>
              <a:rPr lang="en-US" dirty="0"/>
              <a:t>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Relaciones</a:t>
            </a:r>
            <a:r>
              <a:rPr lang="en-US" sz="4000" dirty="0"/>
              <a:t> de </a:t>
            </a:r>
            <a:r>
              <a:rPr lang="en-US" sz="4000" dirty="0" err="1"/>
              <a:t>recurrencia</a:t>
            </a:r>
            <a:endParaRPr lang="en-US" sz="4000" dirty="0"/>
          </a:p>
        </p:txBody>
      </p:sp>
      <p:sp>
        <p:nvSpPr>
          <p:cNvPr id="3" name="Content Placeholder 2"/>
          <p:cNvSpPr>
            <a:spLocks noGrp="1"/>
          </p:cNvSpPr>
          <p:nvPr>
            <p:ph idx="1"/>
          </p:nvPr>
        </p:nvSpPr>
        <p:spPr/>
        <p:txBody>
          <a:bodyPr>
            <a:normAutofit/>
          </a:bodyPr>
          <a:lstStyle/>
          <a:p>
            <a:pPr>
              <a:buNone/>
            </a:pPr>
            <a:r>
              <a:rPr lang="en-US" b="1" dirty="0"/>
              <a:t>   </a:t>
            </a:r>
            <a:r>
              <a:rPr lang="en-US" b="1" dirty="0" err="1"/>
              <a:t>Ejemplo</a:t>
            </a:r>
            <a:r>
              <a:rPr lang="en-US" b="1" dirty="0"/>
              <a:t> </a:t>
            </a:r>
            <a:r>
              <a:rPr lang="en-US" dirty="0">
                <a:latin typeface="Cambria Math" pitchFamily="18" charset="0"/>
                <a:ea typeface="Cambria Math" pitchFamily="18" charset="0"/>
              </a:rPr>
              <a:t>2</a:t>
            </a:r>
            <a:r>
              <a:rPr lang="en-US" dirty="0"/>
              <a:t>: Sea {</a:t>
            </a:r>
            <a:r>
              <a:rPr lang="en-US" i="1" dirty="0"/>
              <a:t>a</a:t>
            </a:r>
            <a:r>
              <a:rPr lang="en-US" i="1" baseline="-25000" dirty="0"/>
              <a:t>n</a:t>
            </a:r>
            <a:r>
              <a:rPr lang="en-US" dirty="0"/>
              <a:t>} una </a:t>
            </a:r>
            <a:r>
              <a:rPr lang="en-US" dirty="0" err="1"/>
              <a:t>sucesión</a:t>
            </a:r>
            <a:r>
              <a:rPr lang="en-US" dirty="0"/>
              <a:t> que satisfice la </a:t>
            </a:r>
            <a:r>
              <a:rPr lang="en-US" dirty="0" err="1"/>
              <a:t>relación</a:t>
            </a:r>
            <a:r>
              <a:rPr lang="en-US" dirty="0"/>
              <a:t> de </a:t>
            </a:r>
            <a:r>
              <a:rPr lang="en-US" dirty="0" err="1"/>
              <a:t>recurrencia</a:t>
            </a:r>
            <a:r>
              <a:rPr lang="en-US" dirty="0"/>
              <a:t> </a:t>
            </a:r>
            <a:r>
              <a:rPr lang="en-US" i="1" dirty="0"/>
              <a:t>a</a:t>
            </a:r>
            <a:r>
              <a:rPr lang="en-US" i="1" baseline="-25000" dirty="0"/>
              <a:t>n</a:t>
            </a:r>
            <a:r>
              <a:rPr lang="en-US" i="1" dirty="0"/>
              <a:t> = a</a:t>
            </a:r>
            <a:r>
              <a:rPr lang="en-US" i="1" baseline="-25000" dirty="0"/>
              <a:t>n-</a:t>
            </a:r>
            <a:r>
              <a:rPr lang="en-US" baseline="-25000" dirty="0">
                <a:ea typeface="Cambria Math" pitchFamily="18" charset="0"/>
              </a:rPr>
              <a:t>1</a:t>
            </a:r>
            <a:r>
              <a:rPr lang="en-US" i="1" dirty="0"/>
              <a:t> – a</a:t>
            </a:r>
            <a:r>
              <a:rPr lang="en-US" i="1" baseline="-25000" dirty="0"/>
              <a:t>n-</a:t>
            </a:r>
            <a:r>
              <a:rPr lang="en-US" baseline="-25000" dirty="0"/>
              <a:t>2</a:t>
            </a:r>
            <a:r>
              <a:rPr lang="en-US" i="1" baseline="-25000" dirty="0"/>
              <a:t> </a:t>
            </a:r>
            <a:r>
              <a:rPr lang="en-US" baseline="-25000" dirty="0"/>
              <a:t> </a:t>
            </a:r>
            <a:r>
              <a:rPr lang="en-US" dirty="0"/>
              <a:t>para </a:t>
            </a:r>
            <a:r>
              <a:rPr lang="en-US" i="1" dirty="0"/>
              <a:t>n</a:t>
            </a:r>
            <a:r>
              <a:rPr lang="en-US" dirty="0"/>
              <a:t> = </a:t>
            </a:r>
            <a:r>
              <a:rPr lang="en-US" dirty="0">
                <a:latin typeface="Cambria Math" pitchFamily="18" charset="0"/>
                <a:ea typeface="Cambria Math" pitchFamily="18" charset="0"/>
              </a:rPr>
              <a:t>2,3,4,…. </a:t>
            </a:r>
            <a:r>
              <a:rPr lang="en-US" dirty="0"/>
              <a:t> Y </a:t>
            </a:r>
            <a:r>
              <a:rPr lang="en-US" dirty="0" err="1"/>
              <a:t>supongamos</a:t>
            </a:r>
            <a:r>
              <a:rPr lang="en-US" dirty="0"/>
              <a:t> que </a:t>
            </a:r>
            <a:r>
              <a:rPr lang="en-US" i="1" dirty="0"/>
              <a:t>a</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3</a:t>
            </a:r>
            <a:r>
              <a:rPr lang="en-US" i="1" dirty="0"/>
              <a:t> </a:t>
            </a:r>
            <a:r>
              <a:rPr lang="en-US" dirty="0"/>
              <a:t>y </a:t>
            </a:r>
            <a:r>
              <a:rPr lang="en-US" i="1" dirty="0"/>
              <a:t>a</a:t>
            </a:r>
            <a:r>
              <a:rPr lang="en-US" i="1" baseline="-25000" dirty="0"/>
              <a:t>1</a:t>
            </a:r>
            <a:r>
              <a:rPr lang="en-US" i="1" dirty="0"/>
              <a:t> = </a:t>
            </a:r>
            <a:r>
              <a:rPr lang="en-US" dirty="0">
                <a:latin typeface="Cambria Math" pitchFamily="18" charset="0"/>
                <a:ea typeface="Cambria Math" pitchFamily="18" charset="0"/>
              </a:rPr>
              <a:t>5</a:t>
            </a:r>
            <a:r>
              <a:rPr lang="en-US" dirty="0"/>
              <a:t>. </a:t>
            </a:r>
            <a:r>
              <a:rPr lang="en-US" dirty="0" err="1"/>
              <a:t>Calcula</a:t>
            </a:r>
            <a:r>
              <a:rPr lang="en-US" dirty="0"/>
              <a:t> </a:t>
            </a:r>
            <a:r>
              <a:rPr lang="en-US" i="1" dirty="0"/>
              <a:t>a</a:t>
            </a:r>
            <a:r>
              <a:rPr lang="en-US" baseline="-25000" dirty="0">
                <a:latin typeface="Cambria Math" pitchFamily="18" charset="0"/>
                <a:ea typeface="Cambria Math" pitchFamily="18" charset="0"/>
              </a:rPr>
              <a:t>2</a:t>
            </a:r>
            <a:r>
              <a:rPr lang="en-US" dirty="0"/>
              <a:t> y </a:t>
            </a:r>
            <a:r>
              <a:rPr lang="en-US" i="1" dirty="0"/>
              <a:t>a</a:t>
            </a:r>
            <a:r>
              <a:rPr lang="en-US" baseline="-25000" dirty="0">
                <a:latin typeface="Cambria Math" pitchFamily="18" charset="0"/>
                <a:ea typeface="Cambria Math" pitchFamily="18" charset="0"/>
              </a:rPr>
              <a:t>3</a:t>
            </a:r>
            <a:r>
              <a:rPr lang="en-US" dirty="0"/>
              <a:t>.</a:t>
            </a:r>
          </a:p>
          <a:p>
            <a:pPr>
              <a:buNone/>
            </a:pPr>
            <a:r>
              <a:rPr lang="en-US" dirty="0"/>
              <a:t>    [</a:t>
            </a:r>
            <a:r>
              <a:rPr lang="es-ES" dirty="0"/>
              <a:t>Las condiciones iniciales son</a:t>
            </a:r>
            <a:r>
              <a:rPr lang="en-US" dirty="0"/>
              <a:t> </a:t>
            </a:r>
            <a:r>
              <a:rPr lang="en-US" i="1" dirty="0"/>
              <a:t>a</a:t>
            </a:r>
            <a:r>
              <a:rPr lang="en-US" i="1" baseline="-25000" dirty="0"/>
              <a:t>0</a:t>
            </a:r>
            <a:r>
              <a:rPr lang="en-US" i="1" dirty="0"/>
              <a:t> = </a:t>
            </a:r>
            <a:r>
              <a:rPr lang="en-US" dirty="0">
                <a:latin typeface="Cambria Math" pitchFamily="18" charset="0"/>
                <a:ea typeface="Cambria Math" pitchFamily="18" charset="0"/>
              </a:rPr>
              <a:t>3</a:t>
            </a:r>
            <a:r>
              <a:rPr lang="en-US" i="1" dirty="0"/>
              <a:t> </a:t>
            </a:r>
            <a:r>
              <a:rPr lang="es-ES" dirty="0"/>
              <a:t>y</a:t>
            </a:r>
            <a:r>
              <a:rPr lang="en-US" dirty="0"/>
              <a:t> </a:t>
            </a:r>
            <a:r>
              <a:rPr lang="en-US" i="1" dirty="0"/>
              <a:t>a</a:t>
            </a:r>
            <a:r>
              <a:rPr lang="en-US" i="1" baseline="-25000" dirty="0"/>
              <a:t>1</a:t>
            </a:r>
            <a:r>
              <a:rPr lang="en-US" i="1" dirty="0"/>
              <a:t> = </a:t>
            </a:r>
            <a:r>
              <a:rPr lang="en-US" dirty="0">
                <a:latin typeface="Cambria Math" pitchFamily="18" charset="0"/>
                <a:ea typeface="Cambria Math" pitchFamily="18" charset="0"/>
              </a:rPr>
              <a:t>5</a:t>
            </a:r>
            <a:r>
              <a:rPr lang="en-US" dirty="0"/>
              <a:t>. ]</a:t>
            </a:r>
          </a:p>
          <a:p>
            <a:pPr>
              <a:buNone/>
            </a:pPr>
            <a:r>
              <a:rPr lang="en-US" dirty="0"/>
              <a:t>        </a:t>
            </a:r>
          </a:p>
          <a:p>
            <a:pPr>
              <a:buNone/>
            </a:pPr>
            <a:r>
              <a:rPr lang="en-US" dirty="0"/>
              <a:t>         </a:t>
            </a:r>
            <a:r>
              <a:rPr lang="es-ES" dirty="0"/>
              <a:t>Solución: deducimos de la relación de recurrencia:</a:t>
            </a:r>
            <a:endParaRPr lang="en-US" dirty="0"/>
          </a:p>
          <a:p>
            <a:pPr>
              <a:buNone/>
            </a:pPr>
            <a:r>
              <a:rPr lang="en-US" dirty="0"/>
              <a:t>              </a:t>
            </a:r>
            <a:r>
              <a:rPr lang="en-US" i="1" dirty="0"/>
              <a:t>a</a:t>
            </a:r>
            <a:r>
              <a:rPr lang="en-US" i="1" baseline="-25000" dirty="0"/>
              <a:t>2 </a:t>
            </a:r>
            <a:r>
              <a:rPr lang="en-US" i="1" dirty="0"/>
              <a:t> = a</a:t>
            </a:r>
            <a:r>
              <a:rPr lang="en-US" i="1" baseline="-25000" dirty="0"/>
              <a:t>1</a:t>
            </a:r>
            <a:r>
              <a:rPr lang="en-US" i="1" dirty="0"/>
              <a:t> - a</a:t>
            </a:r>
            <a:r>
              <a:rPr lang="en-US" i="1" baseline="-25000" dirty="0"/>
              <a:t>0  </a:t>
            </a:r>
            <a:r>
              <a:rPr lang="en-US" i="1" dirty="0"/>
              <a:t>= </a:t>
            </a:r>
            <a:r>
              <a:rPr lang="en-US" dirty="0">
                <a:latin typeface="Cambria Math" pitchFamily="18" charset="0"/>
                <a:ea typeface="Cambria Math" pitchFamily="18" charset="0"/>
              </a:rPr>
              <a:t>5</a:t>
            </a:r>
            <a:r>
              <a:rPr lang="en-US" i="1" dirty="0"/>
              <a:t> – </a:t>
            </a:r>
            <a:r>
              <a:rPr lang="en-US" dirty="0">
                <a:latin typeface="Cambria Math" pitchFamily="18" charset="0"/>
                <a:ea typeface="Cambria Math" pitchFamily="18" charset="0"/>
              </a:rPr>
              <a:t>3 </a:t>
            </a:r>
            <a:r>
              <a:rPr lang="en-US" i="1" dirty="0"/>
              <a:t>= </a:t>
            </a:r>
            <a:r>
              <a:rPr lang="en-US" dirty="0">
                <a:latin typeface="Cambria Math" pitchFamily="18" charset="0"/>
                <a:ea typeface="Cambria Math" pitchFamily="18" charset="0"/>
              </a:rPr>
              <a:t>2</a:t>
            </a:r>
          </a:p>
          <a:p>
            <a:pPr>
              <a:buNone/>
            </a:pPr>
            <a:r>
              <a:rPr lang="en-US" i="1" dirty="0"/>
              <a:t>               a</a:t>
            </a:r>
            <a:r>
              <a:rPr lang="en-US" i="1" baseline="-25000" dirty="0"/>
              <a:t>3 </a:t>
            </a:r>
            <a:r>
              <a:rPr lang="en-US" i="1" dirty="0"/>
              <a:t> = a</a:t>
            </a:r>
            <a:r>
              <a:rPr lang="en-US" i="1" baseline="-25000" dirty="0"/>
              <a:t>2</a:t>
            </a:r>
            <a:r>
              <a:rPr lang="en-US" i="1" dirty="0"/>
              <a:t> – a</a:t>
            </a:r>
            <a:r>
              <a:rPr lang="en-US" i="1" baseline="-25000" dirty="0"/>
              <a:t>1  </a:t>
            </a:r>
            <a:r>
              <a:rPr lang="en-US" i="1" dirty="0"/>
              <a:t>= </a:t>
            </a:r>
            <a:r>
              <a:rPr lang="en-US" dirty="0">
                <a:latin typeface="Cambria Math" pitchFamily="18" charset="0"/>
                <a:ea typeface="Cambria Math" pitchFamily="18" charset="0"/>
              </a:rPr>
              <a:t>2</a:t>
            </a:r>
            <a:r>
              <a:rPr lang="en-US" i="1"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5</a:t>
            </a:r>
            <a:r>
              <a:rPr lang="en-US" i="1" dirty="0">
                <a:latin typeface="Cambria Math" pitchFamily="18" charset="0"/>
                <a:ea typeface="Cambria Math" pitchFamily="18" charset="0"/>
              </a:rPr>
              <a:t> </a:t>
            </a:r>
            <a:r>
              <a:rPr lang="en-US" dirty="0">
                <a:ea typeface="Cambria Math" pitchFamily="18" charset="0"/>
              </a:rPr>
              <a:t>=</a:t>
            </a:r>
            <a:r>
              <a:rPr lang="en-US" i="1" dirty="0">
                <a:latin typeface="Cambria Math" pitchFamily="18" charset="0"/>
                <a:ea typeface="Cambria Math" pitchFamily="18" charset="0"/>
              </a:rPr>
              <a:t> </a:t>
            </a:r>
            <a:r>
              <a:rPr lang="en-US" i="1" dirty="0"/>
              <a:t>–</a:t>
            </a:r>
            <a:r>
              <a:rPr lang="en-US" dirty="0">
                <a:latin typeface="Cambria Math" pitchFamily="18" charset="0"/>
                <a:ea typeface="Cambria Math" pitchFamily="18" charset="0"/>
              </a:rPr>
              <a:t>3</a:t>
            </a:r>
          </a:p>
          <a:p>
            <a:pPr>
              <a:buNone/>
            </a:pPr>
            <a:r>
              <a:rPr lang="en-US" dirty="0">
                <a:latin typeface="Cambria Math" pitchFamily="18" charset="0"/>
                <a:ea typeface="Cambria Math" pitchFamily="18" charset="0"/>
              </a:rPr>
              <a:t>       </a:t>
            </a:r>
          </a:p>
          <a:p>
            <a:pPr lvl="1">
              <a:buNone/>
            </a:pP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Sucesión de </a:t>
            </a:r>
            <a:r>
              <a:rPr lang="en-US" dirty="0"/>
              <a:t>Fibonacci</a:t>
            </a:r>
          </a:p>
        </p:txBody>
      </p:sp>
      <p:sp>
        <p:nvSpPr>
          <p:cNvPr id="3" name="Content Placeholder 2"/>
          <p:cNvSpPr>
            <a:spLocks noGrp="1"/>
          </p:cNvSpPr>
          <p:nvPr>
            <p:ph idx="1"/>
          </p:nvPr>
        </p:nvSpPr>
        <p:spPr/>
        <p:txBody>
          <a:bodyPr>
            <a:normAutofit fontScale="85000" lnSpcReduction="20000"/>
          </a:bodyPr>
          <a:lstStyle/>
          <a:p>
            <a:pPr>
              <a:buNone/>
            </a:pPr>
            <a:r>
              <a:rPr lang="en-US" b="1" dirty="0"/>
              <a:t>  </a:t>
            </a:r>
            <a:r>
              <a:rPr lang="en-US" b="1" dirty="0" err="1"/>
              <a:t>Definición</a:t>
            </a:r>
            <a:r>
              <a:rPr lang="en-US" dirty="0">
                <a:latin typeface="Cambria Math" pitchFamily="18" charset="0"/>
                <a:ea typeface="Cambria Math" pitchFamily="18" charset="0"/>
              </a:rPr>
              <a:t>: </a:t>
            </a:r>
            <a:r>
              <a:rPr lang="en-US" dirty="0" err="1">
                <a:ea typeface="Cambria Math" pitchFamily="18" charset="0"/>
              </a:rPr>
              <a:t>Definimos</a:t>
            </a:r>
            <a:r>
              <a:rPr lang="en-US" dirty="0">
                <a:ea typeface="Cambria Math" pitchFamily="18" charset="0"/>
              </a:rPr>
              <a:t> la </a:t>
            </a:r>
            <a:r>
              <a:rPr lang="en-US" dirty="0" err="1">
                <a:ea typeface="Cambria Math" pitchFamily="18" charset="0"/>
              </a:rPr>
              <a:t>sucesión</a:t>
            </a:r>
            <a:r>
              <a:rPr lang="en-US" dirty="0">
                <a:ea typeface="Cambria Math" pitchFamily="18" charset="0"/>
              </a:rPr>
              <a:t> de  </a:t>
            </a:r>
            <a:r>
              <a:rPr lang="en-US" i="1" dirty="0">
                <a:ea typeface="Cambria Math" pitchFamily="18" charset="0"/>
              </a:rPr>
              <a:t>Fibonacci</a:t>
            </a:r>
            <a:r>
              <a:rPr lang="en-US" dirty="0">
                <a:latin typeface="Cambria Math" pitchFamily="18" charset="0"/>
                <a:ea typeface="Cambria Math" pitchFamily="18" charset="0"/>
              </a:rPr>
              <a:t>, </a:t>
            </a:r>
            <a:r>
              <a:rPr lang="en-US" i="1" dirty="0"/>
              <a:t>f</a:t>
            </a:r>
            <a:r>
              <a:rPr lang="en-US" baseline="-25000" dirty="0">
                <a:latin typeface="Cambria Math" pitchFamily="18" charset="0"/>
                <a:ea typeface="Cambria Math" pitchFamily="18" charset="0"/>
              </a:rPr>
              <a:t>0</a:t>
            </a:r>
            <a:r>
              <a:rPr lang="en-US" i="1" baseline="-25000" dirty="0"/>
              <a:t> </a:t>
            </a:r>
            <a:r>
              <a:rPr lang="en-US" i="1" dirty="0"/>
              <a:t>,f</a:t>
            </a:r>
            <a:r>
              <a:rPr lang="en-US" baseline="-25000" dirty="0"/>
              <a:t>1</a:t>
            </a:r>
            <a:r>
              <a:rPr lang="en-US" i="1" baseline="-25000" dirty="0"/>
              <a:t> </a:t>
            </a:r>
            <a:r>
              <a:rPr lang="en-US" i="1" dirty="0"/>
              <a:t>,f</a:t>
            </a:r>
            <a:r>
              <a:rPr lang="en-US" baseline="-25000" dirty="0"/>
              <a:t>2</a:t>
            </a:r>
            <a:r>
              <a:rPr lang="en-US" i="1" dirty="0"/>
              <a:t>,…,</a:t>
            </a:r>
            <a:r>
              <a:rPr lang="en-US" dirty="0"/>
              <a:t> por</a:t>
            </a:r>
            <a:r>
              <a:rPr lang="en-US" i="1" dirty="0"/>
              <a:t>:</a:t>
            </a:r>
          </a:p>
          <a:p>
            <a:pPr lvl="1"/>
            <a:r>
              <a:rPr lang="es-ES" dirty="0"/>
              <a:t>Condiciones iniciales </a:t>
            </a:r>
            <a:r>
              <a:rPr lang="en-US" dirty="0"/>
              <a:t>: </a:t>
            </a:r>
            <a:r>
              <a:rPr lang="en-US" i="1" dirty="0"/>
              <a:t>f</a:t>
            </a:r>
            <a:r>
              <a:rPr lang="en-US" baseline="-25000" dirty="0">
                <a:latin typeface="Cambria Math" pitchFamily="18" charset="0"/>
                <a:ea typeface="Cambria Math" pitchFamily="18" charset="0"/>
              </a:rPr>
              <a:t>0</a:t>
            </a:r>
            <a:r>
              <a:rPr lang="en-US" i="1" baseline="-25000" dirty="0"/>
              <a:t> </a:t>
            </a:r>
            <a:r>
              <a:rPr lang="en-US" i="1" dirty="0"/>
              <a:t>= </a:t>
            </a:r>
            <a:r>
              <a:rPr lang="en-US" dirty="0">
                <a:latin typeface="Cambria Math" pitchFamily="18" charset="0"/>
                <a:ea typeface="Cambria Math" pitchFamily="18" charset="0"/>
              </a:rPr>
              <a:t>0</a:t>
            </a:r>
            <a:r>
              <a:rPr lang="en-US" i="1" dirty="0"/>
              <a:t>, f</a:t>
            </a:r>
            <a:r>
              <a:rPr lang="en-US" baseline="-25000" dirty="0"/>
              <a:t>1</a:t>
            </a:r>
            <a:r>
              <a:rPr lang="en-US" i="1" baseline="-25000" dirty="0"/>
              <a:t>   </a:t>
            </a:r>
            <a:r>
              <a:rPr lang="en-US" dirty="0">
                <a:latin typeface="Cambria Math" pitchFamily="18" charset="0"/>
                <a:ea typeface="Cambria Math" pitchFamily="18" charset="0"/>
              </a:rPr>
              <a:t>= 1</a:t>
            </a:r>
          </a:p>
          <a:p>
            <a:pPr lvl="1"/>
            <a:r>
              <a:rPr lang="es-ES" dirty="0"/>
              <a:t>Relación de recurrencia </a:t>
            </a:r>
            <a:r>
              <a:rPr lang="en-US" dirty="0"/>
              <a:t>: </a:t>
            </a:r>
            <a:r>
              <a:rPr lang="en-US" i="1" dirty="0"/>
              <a:t>f</a:t>
            </a:r>
            <a:r>
              <a:rPr lang="en-US" i="1" baseline="-25000" dirty="0"/>
              <a:t>n </a:t>
            </a:r>
            <a:r>
              <a:rPr lang="en-US" i="1" dirty="0"/>
              <a:t> = f</a:t>
            </a:r>
            <a:r>
              <a:rPr lang="en-US" i="1" baseline="-25000" dirty="0"/>
              <a:t>n-</a:t>
            </a:r>
            <a:r>
              <a:rPr lang="en-US" baseline="-25000" dirty="0"/>
              <a:t>1</a:t>
            </a:r>
            <a:r>
              <a:rPr lang="en-US" i="1" dirty="0"/>
              <a:t> </a:t>
            </a:r>
            <a:r>
              <a:rPr lang="en-US" i="1" baseline="-25000" dirty="0"/>
              <a:t> </a:t>
            </a:r>
            <a:r>
              <a:rPr lang="en-US" i="1" dirty="0"/>
              <a:t>+ f</a:t>
            </a:r>
            <a:r>
              <a:rPr lang="en-US" i="1" baseline="-25000" dirty="0"/>
              <a:t>n-</a:t>
            </a:r>
            <a:r>
              <a:rPr lang="en-US" baseline="-25000" dirty="0"/>
              <a:t>2</a:t>
            </a:r>
          </a:p>
          <a:p>
            <a:pPr lvl="1">
              <a:buNone/>
            </a:pPr>
            <a:endParaRPr lang="en-US" baseline="-25000" dirty="0"/>
          </a:p>
          <a:p>
            <a:pPr>
              <a:buNone/>
            </a:pPr>
            <a:r>
              <a:rPr lang="en-US" dirty="0"/>
              <a:t>  </a:t>
            </a:r>
            <a:r>
              <a:rPr lang="en-US" b="1" dirty="0"/>
              <a:t>E</a:t>
            </a:r>
            <a:r>
              <a:rPr lang="es-ES" b="1" dirty="0" err="1"/>
              <a:t>jemplo</a:t>
            </a:r>
            <a:r>
              <a:rPr lang="en-US" dirty="0"/>
              <a:t>: </a:t>
            </a:r>
            <a:r>
              <a:rPr lang="es-ES" dirty="0"/>
              <a:t>Calcula </a:t>
            </a:r>
            <a:r>
              <a:rPr lang="en-US" dirty="0"/>
              <a:t>  </a:t>
            </a:r>
            <a:r>
              <a:rPr lang="en-US" i="1" dirty="0"/>
              <a:t> f</a:t>
            </a:r>
            <a:r>
              <a:rPr lang="en-US" i="1" baseline="-25000" dirty="0"/>
              <a:t>2 </a:t>
            </a:r>
            <a:r>
              <a:rPr lang="en-US" i="1" dirty="0"/>
              <a:t>,f</a:t>
            </a:r>
            <a:r>
              <a:rPr lang="en-US" i="1" baseline="-25000" dirty="0"/>
              <a:t>3 </a:t>
            </a:r>
            <a:r>
              <a:rPr lang="en-US" i="1" dirty="0"/>
              <a:t>,f</a:t>
            </a:r>
            <a:r>
              <a:rPr lang="en-US" i="1" baseline="-25000" dirty="0"/>
              <a:t>4</a:t>
            </a:r>
            <a:r>
              <a:rPr lang="en-US" i="1" dirty="0"/>
              <a:t> , f</a:t>
            </a:r>
            <a:r>
              <a:rPr lang="en-US" i="1" baseline="-25000" dirty="0"/>
              <a:t>5 </a:t>
            </a:r>
            <a:r>
              <a:rPr lang="en-US" i="1" dirty="0"/>
              <a:t> </a:t>
            </a:r>
            <a:r>
              <a:rPr lang="es-ES" dirty="0"/>
              <a:t>y</a:t>
            </a:r>
            <a:r>
              <a:rPr lang="en-US" dirty="0"/>
              <a:t> </a:t>
            </a:r>
            <a:r>
              <a:rPr lang="en-US" i="1" dirty="0"/>
              <a:t>f</a:t>
            </a:r>
            <a:r>
              <a:rPr lang="en-US" i="1" baseline="-25000" dirty="0"/>
              <a:t>6</a:t>
            </a:r>
            <a:r>
              <a:rPr lang="en-US" i="1" dirty="0"/>
              <a:t>  .</a:t>
            </a:r>
          </a:p>
          <a:p>
            <a:pPr>
              <a:buNone/>
            </a:pPr>
            <a:r>
              <a:rPr lang="en-US" i="1" dirty="0"/>
              <a:t>     </a:t>
            </a:r>
          </a:p>
          <a:p>
            <a:pPr>
              <a:buNone/>
            </a:pPr>
            <a:r>
              <a:rPr lang="en-US" i="1" dirty="0"/>
              <a:t>     </a:t>
            </a:r>
            <a:r>
              <a:rPr lang="es-ES" b="1" dirty="0"/>
              <a:t>Solución</a:t>
            </a:r>
            <a:r>
              <a:rPr lang="en-US" b="1" dirty="0"/>
              <a:t>:</a:t>
            </a:r>
          </a:p>
          <a:p>
            <a:pPr>
              <a:buNone/>
            </a:pPr>
            <a:r>
              <a:rPr lang="en-US" dirty="0"/>
              <a:t>         </a:t>
            </a:r>
            <a:r>
              <a:rPr lang="en-US" i="1" dirty="0">
                <a:ea typeface="Cambria Math" pitchFamily="18" charset="0"/>
              </a:rPr>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1</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0  </a:t>
            </a:r>
            <a:r>
              <a:rPr lang="en-US" dirty="0">
                <a:latin typeface="Cambria Math" pitchFamily="18" charset="0"/>
                <a:ea typeface="Cambria Math" pitchFamily="18" charset="0"/>
              </a:rPr>
              <a:t> = 1 + 0 = 1</a:t>
            </a:r>
            <a:r>
              <a:rPr lang="en-US" i="1" dirty="0">
                <a:latin typeface="Cambria Math" pitchFamily="18" charset="0"/>
                <a:ea typeface="Cambria Math" pitchFamily="18" charset="0"/>
              </a:rPr>
              <a:t>,</a:t>
            </a:r>
          </a:p>
          <a:p>
            <a:pPr>
              <a:buNone/>
            </a:pPr>
            <a:r>
              <a:rPr lang="en-US" i="1"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2</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1  </a:t>
            </a:r>
            <a:r>
              <a:rPr lang="en-US" dirty="0">
                <a:latin typeface="Cambria Math" pitchFamily="18" charset="0"/>
                <a:ea typeface="Cambria Math" pitchFamily="18" charset="0"/>
              </a:rPr>
              <a:t> = 1 + 1 = 2</a:t>
            </a:r>
            <a:r>
              <a:rPr lang="en-US" i="1"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4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3</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2 </a:t>
            </a:r>
            <a:r>
              <a:rPr lang="en-US" dirty="0">
                <a:latin typeface="Cambria Math" pitchFamily="18" charset="0"/>
                <a:ea typeface="Cambria Math" pitchFamily="18" charset="0"/>
              </a:rPr>
              <a:t> = 2 + 1 = 3</a:t>
            </a:r>
            <a:r>
              <a:rPr lang="en-US" i="1" dirty="0">
                <a:latin typeface="Cambria Math" pitchFamily="18" charset="0"/>
                <a:ea typeface="Cambria Math" pitchFamily="18" charset="0"/>
              </a:rPr>
              <a:t>,</a:t>
            </a:r>
          </a:p>
          <a:p>
            <a:pPr>
              <a:buNone/>
            </a:pPr>
            <a:r>
              <a:rPr lang="en-US" i="1"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5 </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4</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3  </a:t>
            </a:r>
            <a:r>
              <a:rPr lang="en-US" dirty="0">
                <a:latin typeface="Cambria Math" pitchFamily="18" charset="0"/>
                <a:ea typeface="Cambria Math" pitchFamily="18" charset="0"/>
              </a:rPr>
              <a:t> = 3 + 2 = 5</a:t>
            </a:r>
            <a:r>
              <a:rPr lang="en-US" i="1" dirty="0">
                <a:latin typeface="Cambria Math" pitchFamily="18" charset="0"/>
                <a:ea typeface="Cambria Math" pitchFamily="18" charset="0"/>
              </a:rPr>
              <a:t>,</a:t>
            </a:r>
          </a:p>
          <a:p>
            <a:pPr>
              <a:buNone/>
            </a:pPr>
            <a:r>
              <a:rPr lang="en-US" dirty="0">
                <a:latin typeface="Cambria Math" pitchFamily="18" charset="0"/>
                <a:ea typeface="Cambria Math" pitchFamily="18" charset="0"/>
              </a:rPr>
              <a:t>          </a:t>
            </a:r>
            <a:r>
              <a:rPr lang="en-US" i="1" dirty="0">
                <a:ea typeface="Cambria Math" pitchFamily="18" charset="0"/>
              </a:rPr>
              <a:t>f</a:t>
            </a:r>
            <a:r>
              <a:rPr lang="en-US" baseline="-25000" dirty="0">
                <a:latin typeface="Cambria Math" pitchFamily="18" charset="0"/>
                <a:ea typeface="Cambria Math" pitchFamily="18" charset="0"/>
              </a:rPr>
              <a:t>6</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5</a:t>
            </a:r>
            <a:r>
              <a:rPr lang="en-US" dirty="0">
                <a:latin typeface="Cambria Math" pitchFamily="18" charset="0"/>
                <a:ea typeface="Cambria Math" pitchFamily="18" charset="0"/>
              </a:rPr>
              <a:t> + </a:t>
            </a:r>
            <a:r>
              <a:rPr lang="en-US" i="1" dirty="0">
                <a:ea typeface="Cambria Math" pitchFamily="18" charset="0"/>
              </a:rPr>
              <a:t>f</a:t>
            </a:r>
            <a:r>
              <a:rPr lang="en-US" baseline="-25000" dirty="0">
                <a:latin typeface="Cambria Math" pitchFamily="18" charset="0"/>
                <a:ea typeface="Cambria Math" pitchFamily="18" charset="0"/>
              </a:rPr>
              <a:t>4  </a:t>
            </a:r>
            <a:r>
              <a:rPr lang="en-US" dirty="0">
                <a:latin typeface="Cambria Math" pitchFamily="18" charset="0"/>
                <a:ea typeface="Cambria Math" pitchFamily="18" charset="0"/>
              </a:rPr>
              <a:t> = 5 + 3 = 8</a:t>
            </a:r>
            <a:r>
              <a:rPr lang="en-US" i="1" dirty="0">
                <a:latin typeface="Cambria Math" pitchFamily="18" charset="0"/>
                <a:ea typeface="Cambria Math" pitchFamily="18" charset="0"/>
              </a:rPr>
              <a:t>.</a:t>
            </a:r>
          </a:p>
          <a:p>
            <a:pPr>
              <a:buNone/>
            </a:pPr>
            <a:r>
              <a:rPr lang="en-US" i="1" dirty="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a:t>Resolver relaciones de recurrencia </a:t>
            </a:r>
            <a:endParaRPr lang="en-US" dirty="0"/>
          </a:p>
        </p:txBody>
      </p:sp>
      <p:sp>
        <p:nvSpPr>
          <p:cNvPr id="3" name="Content Placeholder 2"/>
          <p:cNvSpPr>
            <a:spLocks noGrp="1"/>
          </p:cNvSpPr>
          <p:nvPr>
            <p:ph idx="1"/>
          </p:nvPr>
        </p:nvSpPr>
        <p:spPr/>
        <p:txBody>
          <a:bodyPr>
            <a:normAutofit/>
          </a:bodyPr>
          <a:lstStyle/>
          <a:p>
            <a:r>
              <a:rPr lang="es-ES" dirty="0"/>
              <a:t>Resolver la relación de recurrencia es encontrar un término una fórmula para el término enésimo de la sucesión definida por la recurrencia.</a:t>
            </a:r>
          </a:p>
          <a:p>
            <a:r>
              <a:rPr lang="es-ES" dirty="0"/>
              <a:t>Dicha fórmula se llama </a:t>
            </a:r>
            <a:r>
              <a:rPr lang="es-ES" b="1" dirty="0"/>
              <a:t>fórmula cerrada</a:t>
            </a:r>
            <a:r>
              <a:rPr lang="en-US" b="1" dirty="0"/>
              <a:t>.</a:t>
            </a:r>
          </a:p>
          <a:p>
            <a:r>
              <a:rPr lang="es-ES" dirty="0"/>
              <a:t>Ilustremos el método de iteración.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Solución</a:t>
            </a:r>
            <a:r>
              <a:rPr lang="en-US" dirty="0"/>
              <a:t> </a:t>
            </a:r>
            <a:r>
              <a:rPr lang="en-US" dirty="0" err="1"/>
              <a:t>Iterativa</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t>   </a:t>
            </a:r>
            <a:r>
              <a:rPr lang="en-US" b="1" dirty="0" err="1"/>
              <a:t>Método</a:t>
            </a:r>
            <a:r>
              <a:rPr lang="en-US" b="1" dirty="0"/>
              <a:t> </a:t>
            </a:r>
            <a:r>
              <a:rPr lang="en-US" b="1" dirty="0">
                <a:latin typeface="Cambria Math" pitchFamily="18" charset="0"/>
                <a:ea typeface="Cambria Math" pitchFamily="18" charset="0"/>
              </a:rPr>
              <a:t>1</a:t>
            </a:r>
            <a:r>
              <a:rPr lang="en-US" dirty="0"/>
              <a:t>: </a:t>
            </a:r>
            <a:r>
              <a:rPr lang="es-ES" dirty="0"/>
              <a:t>Trabajo hacia atrás, sustitución hacia adelante</a:t>
            </a:r>
            <a:endParaRPr lang="en-US" dirty="0"/>
          </a:p>
          <a:p>
            <a:pPr>
              <a:buNone/>
            </a:pPr>
            <a:r>
              <a:rPr lang="en-US" dirty="0"/>
              <a:t>   Sea </a:t>
            </a:r>
            <a:r>
              <a:rPr lang="en-US" dirty="0">
                <a:latin typeface="Cambria Math" pitchFamily="18" charset="0"/>
                <a:ea typeface="Cambria Math" pitchFamily="18" charset="0"/>
              </a:rPr>
              <a:t>{</a:t>
            </a:r>
            <a:r>
              <a:rPr lang="en-US" i="1" dirty="0">
                <a:ea typeface="Cambria Math" pitchFamily="18" charset="0"/>
              </a:rPr>
              <a:t>a</a:t>
            </a:r>
            <a:r>
              <a:rPr lang="en-US" i="1" baseline="-25000" dirty="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s-ES" i="1" dirty="0">
                <a:latin typeface="Cambria Math" pitchFamily="18" charset="0"/>
                <a:ea typeface="Cambria Math" pitchFamily="18" charset="0"/>
              </a:rPr>
              <a:t>Una sucesión que satisface la relación de recurrencia </a:t>
            </a:r>
            <a:r>
              <a:rPr lang="en-US" dirty="0"/>
              <a:t> </a:t>
            </a:r>
            <a:r>
              <a:rPr lang="en-US" i="1" dirty="0">
                <a:ea typeface="Cambria Math" pitchFamily="18" charset="0"/>
              </a:rPr>
              <a:t>a</a:t>
            </a:r>
            <a:r>
              <a:rPr lang="en-US" i="1" baseline="-25000" dirty="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i="1" baseline="-25000" dirty="0">
                <a:latin typeface="Cambria Math" pitchFamily="18" charset="0"/>
                <a:ea typeface="Cambria Math" pitchFamily="18" charset="0"/>
              </a:rPr>
              <a:t>-</a:t>
            </a:r>
            <a:r>
              <a:rPr lang="en-US" baseline="-25000" dirty="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baseline="-25000" dirty="0">
                <a:latin typeface="Cambria Math" pitchFamily="18" charset="0"/>
                <a:ea typeface="Cambria Math" pitchFamily="18" charset="0"/>
              </a:rPr>
              <a:t> </a:t>
            </a:r>
            <a:r>
              <a:rPr lang="en-US" baseline="-25000" dirty="0"/>
              <a:t> </a:t>
            </a:r>
            <a:r>
              <a:rPr lang="en-US" dirty="0"/>
              <a:t>for </a:t>
            </a:r>
            <a:r>
              <a:rPr lang="en-US" i="1" dirty="0">
                <a:latin typeface="Cambria Math" pitchFamily="18" charset="0"/>
                <a:ea typeface="Cambria Math" pitchFamily="18" charset="0"/>
              </a:rPr>
              <a:t>n</a:t>
            </a:r>
            <a:r>
              <a:rPr lang="en-US" dirty="0">
                <a:latin typeface="Cambria Math" pitchFamily="18" charset="0"/>
                <a:ea typeface="Cambria Math" pitchFamily="18" charset="0"/>
              </a:rPr>
              <a:t> = 2,3,4,….  </a:t>
            </a:r>
            <a:r>
              <a:rPr lang="es-ES" dirty="0">
                <a:latin typeface="Cambria Math" pitchFamily="18" charset="0"/>
                <a:ea typeface="Cambria Math" pitchFamily="18" charset="0"/>
              </a:rPr>
              <a:t>y supongamos que</a:t>
            </a:r>
            <a:r>
              <a:rPr lang="en-US" dirty="0"/>
              <a:t> </a:t>
            </a:r>
            <a:r>
              <a:rPr lang="en-US" i="1" dirty="0">
                <a:ea typeface="Cambria Math" pitchFamily="18" charset="0"/>
              </a:rPr>
              <a:t>a</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t>.</a:t>
            </a:r>
          </a:p>
          <a:p>
            <a:pPr lvl="1">
              <a:buNone/>
            </a:pPr>
            <a:r>
              <a:rPr lang="en-US" i="1" dirty="0"/>
              <a:t>      </a:t>
            </a:r>
            <a:r>
              <a:rPr lang="en-US" i="1" dirty="0">
                <a:ea typeface="Cambria Math" pitchFamily="18" charset="0"/>
              </a:rPr>
              <a:t>a</a:t>
            </a:r>
            <a:r>
              <a:rPr lang="en-US" baseline="-25000" dirty="0">
                <a:latin typeface="Cambria Math" pitchFamily="18" charset="0"/>
                <a:ea typeface="Cambria Math" pitchFamily="18" charset="0"/>
              </a:rPr>
              <a:t>2</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a:t>
            </a:r>
          </a:p>
          <a:p>
            <a:pPr lvl="1">
              <a:buNone/>
            </a:pPr>
            <a:r>
              <a:rPr lang="en-US" dirty="0">
                <a:latin typeface="Cambria Math" pitchFamily="18" charset="0"/>
                <a:ea typeface="Cambria Math" pitchFamily="18" charset="0"/>
              </a:rPr>
              <a:t>      </a:t>
            </a:r>
            <a:r>
              <a:rPr lang="en-US" i="1" dirty="0">
                <a:ea typeface="Cambria Math" pitchFamily="18" charset="0"/>
              </a:rPr>
              <a:t>a</a:t>
            </a:r>
            <a:r>
              <a:rPr lang="en-US" baseline="-25000" dirty="0">
                <a:latin typeface="Cambria Math" pitchFamily="18" charset="0"/>
                <a:ea typeface="Cambria Math" pitchFamily="18" charset="0"/>
              </a:rPr>
              <a:t>3</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 + 3 = 2 + 3 ∙ 2 </a:t>
            </a:r>
          </a:p>
          <a:p>
            <a:pPr lvl="1">
              <a:buNone/>
            </a:pPr>
            <a:r>
              <a:rPr lang="en-US" dirty="0">
                <a:latin typeface="Cambria Math" pitchFamily="18" charset="0"/>
                <a:ea typeface="Cambria Math" pitchFamily="18" charset="0"/>
              </a:rPr>
              <a:t>      </a:t>
            </a:r>
            <a:r>
              <a:rPr lang="en-US" i="1" dirty="0">
                <a:ea typeface="Cambria Math" pitchFamily="18" charset="0"/>
              </a:rPr>
              <a:t>a</a:t>
            </a:r>
            <a:r>
              <a:rPr lang="en-US" baseline="-25000" dirty="0">
                <a:latin typeface="Cambria Math" pitchFamily="18" charset="0"/>
                <a:ea typeface="Cambria Math" pitchFamily="18" charset="0"/>
              </a:rPr>
              <a:t>4</a:t>
            </a:r>
            <a:r>
              <a:rPr lang="en-US" i="1" baseline="-25000" dirty="0">
                <a:latin typeface="Cambria Math" pitchFamily="18" charset="0"/>
                <a:ea typeface="Cambria Math" pitchFamily="18" charset="0"/>
              </a:rPr>
              <a:t> </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+ 2 ∙ 3) + 3 = 2 + 3 ∙ 3</a:t>
            </a:r>
          </a:p>
          <a:p>
            <a:pPr lvl="1">
              <a:buNone/>
            </a:pPr>
            <a:r>
              <a:rPr lang="en-US" i="1" dirty="0">
                <a:latin typeface="Cambria Math" pitchFamily="18" charset="0"/>
                <a:ea typeface="Cambria Math" pitchFamily="18" charset="0"/>
              </a:rPr>
              <a:t>                    .</a:t>
            </a:r>
          </a:p>
          <a:p>
            <a:pPr lvl="1">
              <a:buNone/>
            </a:pPr>
            <a:r>
              <a:rPr lang="en-US" i="1" dirty="0">
                <a:latin typeface="Cambria Math" pitchFamily="18" charset="0"/>
                <a:ea typeface="Cambria Math" pitchFamily="18" charset="0"/>
              </a:rPr>
              <a:t>                    .</a:t>
            </a:r>
          </a:p>
          <a:p>
            <a:pPr lvl="1">
              <a:buNone/>
            </a:pPr>
            <a:r>
              <a:rPr lang="en-US" i="1" dirty="0">
                <a:latin typeface="Cambria Math" pitchFamily="18" charset="0"/>
                <a:ea typeface="Cambria Math" pitchFamily="18" charset="0"/>
              </a:rPr>
              <a:t>                    .</a:t>
            </a:r>
            <a:endParaRPr lang="en-US" dirty="0">
              <a:latin typeface="Cambria Math" pitchFamily="18" charset="0"/>
              <a:ea typeface="Cambria Math" pitchFamily="18" charset="0"/>
            </a:endParaRPr>
          </a:p>
          <a:p>
            <a:pPr>
              <a:buNone/>
            </a:pPr>
            <a:r>
              <a:rPr lang="en-US" dirty="0">
                <a:latin typeface="Cambria Math" pitchFamily="18" charset="0"/>
                <a:ea typeface="Cambria Math" pitchFamily="18" charset="0"/>
              </a:rPr>
              <a:t>            </a:t>
            </a:r>
            <a:r>
              <a:rPr lang="en-US" i="1" dirty="0">
                <a:ea typeface="Cambria Math" pitchFamily="18" charset="0"/>
              </a:rPr>
              <a:t>a</a:t>
            </a:r>
            <a:r>
              <a:rPr lang="en-US" i="1" baseline="-25000" dirty="0">
                <a:latin typeface="Cambria Math" pitchFamily="18" charset="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baseline="-25000" dirty="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+ 3  </a:t>
            </a:r>
            <a:r>
              <a:rPr lang="en-US" i="1" dirty="0">
                <a:latin typeface="Cambria Math" pitchFamily="18" charset="0"/>
                <a:ea typeface="Cambria Math" pitchFamily="18" charset="0"/>
              </a:rPr>
              <a:t>= </a:t>
            </a:r>
            <a:r>
              <a:rPr lang="en-US" dirty="0">
                <a:latin typeface="Cambria Math" pitchFamily="18" charset="0"/>
                <a:ea typeface="Cambria Math" pitchFamily="18" charset="0"/>
              </a:rPr>
              <a:t>(2 + 3 ∙ (</a:t>
            </a:r>
            <a:r>
              <a:rPr lang="en-US" i="1" dirty="0">
                <a:ea typeface="Cambria Math" pitchFamily="18" charset="0"/>
              </a:rPr>
              <a:t>n</a:t>
            </a:r>
            <a:r>
              <a:rPr lang="en-US" i="1" dirty="0">
                <a:latin typeface="Cambria Math" pitchFamily="18" charset="0"/>
                <a:ea typeface="Cambria Math" pitchFamily="18" charset="0"/>
              </a:rPr>
              <a:t> – </a:t>
            </a:r>
            <a:r>
              <a:rPr lang="en-US" dirty="0">
                <a:latin typeface="Cambria Math" pitchFamily="18" charset="0"/>
                <a:ea typeface="Cambria Math" pitchFamily="18" charset="0"/>
              </a:rPr>
              <a:t>2))</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 +</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i="1" dirty="0">
                <a:ea typeface="Cambria Math" pitchFamily="18" charset="0"/>
              </a:rPr>
              <a:t>n</a:t>
            </a:r>
            <a:r>
              <a:rPr lang="en-US" dirty="0">
                <a:latin typeface="Cambria Math" pitchFamily="18" charset="0"/>
                <a:ea typeface="Cambria Math" pitchFamily="18" charset="0"/>
              </a:rPr>
              <a:t> – 1)</a:t>
            </a:r>
          </a:p>
          <a:p>
            <a:pPr lvl="1">
              <a:buNone/>
            </a:pP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Solución iterativa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s-ES" b="1" dirty="0"/>
              <a:t>Método </a:t>
            </a:r>
            <a:r>
              <a:rPr lang="en-US" b="1" dirty="0"/>
              <a:t> </a:t>
            </a:r>
            <a:r>
              <a:rPr lang="en-US" b="1" dirty="0">
                <a:latin typeface="Cambria Math" pitchFamily="18" charset="0"/>
                <a:ea typeface="Cambria Math" pitchFamily="18" charset="0"/>
              </a:rPr>
              <a:t>2</a:t>
            </a:r>
            <a:r>
              <a:rPr lang="en-US" dirty="0"/>
              <a:t>: </a:t>
            </a:r>
            <a:r>
              <a:rPr lang="es-ES" dirty="0"/>
              <a:t>trabajar hacia abajo, sustituir hacia atrás</a:t>
            </a:r>
            <a:endParaRPr lang="en-US" dirty="0"/>
          </a:p>
          <a:p>
            <a:pPr>
              <a:buNone/>
            </a:pPr>
            <a:r>
              <a:rPr lang="en-US" dirty="0"/>
              <a:t>    </a:t>
            </a:r>
            <a:r>
              <a:rPr lang="es-ES" dirty="0"/>
              <a:t>Sea</a:t>
            </a:r>
            <a:r>
              <a:rPr lang="en-US" dirty="0"/>
              <a:t> </a:t>
            </a:r>
            <a:r>
              <a:rPr lang="en-US" dirty="0">
                <a:latin typeface="Cambria Math" pitchFamily="18" charset="0"/>
                <a:ea typeface="Cambria Math" pitchFamily="18" charset="0"/>
              </a:rPr>
              <a:t>{</a:t>
            </a:r>
            <a:r>
              <a:rPr lang="en-US" i="1" dirty="0">
                <a:ea typeface="Cambria Math" pitchFamily="18" charset="0"/>
              </a:rPr>
              <a:t>a</a:t>
            </a:r>
            <a:r>
              <a:rPr lang="en-US" i="1" baseline="-25000" dirty="0">
                <a:ea typeface="Cambria Math" pitchFamily="18" charset="0"/>
              </a:rPr>
              <a:t>n</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s-ES" i="1" dirty="0">
                <a:latin typeface="Cambria Math" pitchFamily="18" charset="0"/>
                <a:ea typeface="Cambria Math" pitchFamily="18" charset="0"/>
              </a:rPr>
              <a:t>La sucesión definida por la relación de recurrencia </a:t>
            </a:r>
            <a:r>
              <a:rPr lang="en-US" dirty="0"/>
              <a:t>                    </a:t>
            </a:r>
            <a:r>
              <a:rPr lang="en-US" i="1" dirty="0">
                <a:ea typeface="Cambria Math" pitchFamily="18" charset="0"/>
              </a:rPr>
              <a:t>a</a:t>
            </a:r>
            <a:r>
              <a:rPr lang="en-US" i="1" baseline="-25000" dirty="0">
                <a:ea typeface="Cambria Math" pitchFamily="18" charset="0"/>
              </a:rPr>
              <a:t>n</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i="1" dirty="0">
                <a:ea typeface="Cambria Math" pitchFamily="18" charset="0"/>
              </a:rPr>
              <a:t>a</a:t>
            </a:r>
            <a:r>
              <a:rPr lang="en-US" i="1" baseline="-25000" dirty="0">
                <a:ea typeface="Cambria Math" pitchFamily="18" charset="0"/>
              </a:rPr>
              <a:t>n</a:t>
            </a:r>
            <a:r>
              <a:rPr lang="en-US" i="1" baseline="-25000" dirty="0">
                <a:latin typeface="Cambria Math" pitchFamily="18" charset="0"/>
                <a:ea typeface="Cambria Math" pitchFamily="18" charset="0"/>
              </a:rPr>
              <a:t>-</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3</a:t>
            </a:r>
            <a:r>
              <a:rPr lang="en-US" baseline="-25000" dirty="0">
                <a:latin typeface="Cambria Math" pitchFamily="18" charset="0"/>
                <a:ea typeface="Cambria Math" pitchFamily="18" charset="0"/>
              </a:rPr>
              <a:t> </a:t>
            </a:r>
            <a:r>
              <a:rPr lang="en-US" baseline="-25000" dirty="0"/>
              <a:t> </a:t>
            </a:r>
            <a:r>
              <a:rPr lang="es-ES" baseline="-25000" dirty="0"/>
              <a:t>para</a:t>
            </a:r>
            <a:r>
              <a:rPr lang="en-US" dirty="0"/>
              <a:t> </a:t>
            </a:r>
            <a:r>
              <a:rPr lang="en-US" i="1" dirty="0">
                <a:ea typeface="Cambria Math" pitchFamily="18" charset="0"/>
              </a:rPr>
              <a:t>n</a:t>
            </a:r>
            <a:r>
              <a:rPr lang="en-US" dirty="0">
                <a:latin typeface="Cambria Math" pitchFamily="18" charset="0"/>
                <a:ea typeface="Cambria Math" pitchFamily="18" charset="0"/>
              </a:rPr>
              <a:t> = 2,3,4,….  </a:t>
            </a:r>
            <a:r>
              <a:rPr lang="es-ES" dirty="0">
                <a:latin typeface="Cambria Math" pitchFamily="18" charset="0"/>
                <a:ea typeface="Cambria Math" pitchFamily="18" charset="0"/>
              </a:rPr>
              <a:t> supongamos que</a:t>
            </a:r>
            <a:r>
              <a:rPr lang="en-US" dirty="0"/>
              <a:t> </a:t>
            </a:r>
            <a:r>
              <a:rPr lang="en-US" i="1" dirty="0">
                <a:ea typeface="Cambria Math" pitchFamily="18" charset="0"/>
              </a:rPr>
              <a:t>a</a:t>
            </a:r>
            <a:r>
              <a:rPr lang="en-US" baseline="-25000" dirty="0">
                <a:latin typeface="Cambria Math" pitchFamily="18" charset="0"/>
                <a:ea typeface="Cambria Math" pitchFamily="18" charset="0"/>
              </a:rPr>
              <a:t>1</a:t>
            </a:r>
            <a:r>
              <a:rPr lang="en-US" i="1" dirty="0">
                <a:latin typeface="Cambria Math" pitchFamily="18" charset="0"/>
                <a:ea typeface="Cambria Math" pitchFamily="18" charset="0"/>
              </a:rPr>
              <a:t> </a:t>
            </a:r>
            <a:r>
              <a:rPr lang="en-US" dirty="0">
                <a:latin typeface="Cambria Math" pitchFamily="18" charset="0"/>
                <a:ea typeface="Cambria Math" pitchFamily="18" charset="0"/>
              </a:rPr>
              <a:t>=</a:t>
            </a:r>
            <a:r>
              <a:rPr lang="en-US" i="1" dirty="0">
                <a:latin typeface="Cambria Math" pitchFamily="18" charset="0"/>
                <a:ea typeface="Cambria Math" pitchFamily="18" charset="0"/>
              </a:rPr>
              <a:t> </a:t>
            </a:r>
            <a:r>
              <a:rPr lang="en-US" dirty="0">
                <a:latin typeface="Cambria Math" pitchFamily="18" charset="0"/>
                <a:ea typeface="Cambria Math" pitchFamily="18" charset="0"/>
              </a:rPr>
              <a:t>2</a:t>
            </a:r>
            <a:r>
              <a:rPr lang="en-US" i="1" dirty="0"/>
              <a:t>.</a:t>
            </a:r>
            <a:endParaRPr lang="en-US" dirty="0"/>
          </a:p>
          <a:p>
            <a:pPr>
              <a:buNone/>
            </a:pPr>
            <a:endParaRPr lang="en-US" i="1" dirty="0"/>
          </a:p>
          <a:p>
            <a:pPr>
              <a:buNone/>
            </a:pPr>
            <a:r>
              <a:rPr lang="en-US" i="1" dirty="0"/>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1</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p>
          <a:p>
            <a:pPr>
              <a:buNone/>
            </a:pP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2</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2</a:t>
            </a:r>
            <a:r>
              <a:rPr lang="en-US" sz="2800" dirty="0">
                <a:latin typeface="Cambria Math" pitchFamily="18" charset="0"/>
                <a:ea typeface="Cambria Math" pitchFamily="18" charset="0"/>
              </a:rPr>
              <a:t> + 3 ∙ 2 </a:t>
            </a:r>
            <a:endParaRPr lang="en-US" sz="2800" dirty="0"/>
          </a:p>
          <a:p>
            <a:pPr lvl="1">
              <a:buNone/>
            </a:pPr>
            <a:r>
              <a:rPr lang="en-US" sz="2800" i="1" dirty="0"/>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3 )+ 3 ∙ 2  =</a:t>
            </a:r>
            <a:r>
              <a:rPr lang="en-US" sz="2800" i="1" dirty="0">
                <a:latin typeface="Cambria Math" pitchFamily="18" charset="0"/>
                <a:ea typeface="Cambria Math" pitchFamily="18" charset="0"/>
              </a:rPr>
              <a:t> </a:t>
            </a:r>
            <a:r>
              <a:rPr lang="en-US" sz="2800" i="1" dirty="0">
                <a:ea typeface="Cambria Math" pitchFamily="18" charset="0"/>
              </a:rPr>
              <a:t>a</a:t>
            </a:r>
            <a:r>
              <a:rPr lang="en-US" sz="2800" i="1" baseline="-25000" dirty="0">
                <a:latin typeface="Cambria Math" pitchFamily="18" charset="0"/>
                <a:ea typeface="Cambria Math" pitchFamily="18" charset="0"/>
              </a:rPr>
              <a:t>n-</a:t>
            </a:r>
            <a:r>
              <a:rPr lang="en-US" sz="2800" baseline="-25000" dirty="0">
                <a:latin typeface="Cambria Math" pitchFamily="18" charset="0"/>
                <a:ea typeface="Cambria Math" pitchFamily="18" charset="0"/>
              </a:rPr>
              <a:t>3</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+ 3 ∙ 3</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p>
          <a:p>
            <a:pPr lvl="1">
              <a:buNone/>
            </a:pPr>
            <a:r>
              <a:rPr lang="en-US" sz="2800" i="1" dirty="0">
                <a:latin typeface="Cambria Math" pitchFamily="18" charset="0"/>
                <a:ea typeface="Cambria Math" pitchFamily="18" charset="0"/>
              </a:rPr>
              <a:t>       </a:t>
            </a:r>
            <a:endParaRPr lang="en-US" sz="2800" dirty="0">
              <a:latin typeface="Cambria Math" pitchFamily="18" charset="0"/>
              <a:ea typeface="Cambria Math" pitchFamily="18" charset="0"/>
            </a:endParaRPr>
          </a:p>
          <a:p>
            <a:pPr>
              <a:buNone/>
            </a:pPr>
            <a:r>
              <a:rPr lang="en-US" sz="2800" dirty="0">
                <a:latin typeface="Cambria Math" pitchFamily="18" charset="0"/>
                <a:ea typeface="Cambria Math" pitchFamily="18" charset="0"/>
              </a:rPr>
              <a:t>                  = </a:t>
            </a:r>
            <a:r>
              <a:rPr lang="en-US" sz="2800" i="1" dirty="0">
                <a:ea typeface="Cambria Math" pitchFamily="18" charset="0"/>
              </a:rPr>
              <a:t>a</a:t>
            </a:r>
            <a:r>
              <a:rPr lang="en-US" sz="2800" baseline="-25000" dirty="0">
                <a:latin typeface="Cambria Math" pitchFamily="18" charset="0"/>
                <a:ea typeface="Cambria Math" pitchFamily="18" charset="0"/>
              </a:rPr>
              <a:t>2</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3(</a:t>
            </a:r>
            <a:r>
              <a:rPr lang="en-US" sz="2800" i="1" dirty="0">
                <a:latin typeface="Cambria Math" pitchFamily="18" charset="0"/>
                <a:ea typeface="Cambria Math" pitchFamily="18" charset="0"/>
              </a:rPr>
              <a:t>n – </a:t>
            </a:r>
            <a:r>
              <a:rPr lang="en-US" sz="2800" dirty="0">
                <a:latin typeface="Cambria Math" pitchFamily="18" charset="0"/>
                <a:ea typeface="Cambria Math" pitchFamily="18" charset="0"/>
              </a:rPr>
              <a:t>2)   =</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ea typeface="Cambria Math" pitchFamily="18" charset="0"/>
              </a:rPr>
              <a:t>a</a:t>
            </a:r>
            <a:r>
              <a:rPr lang="en-US" sz="2800" i="1" baseline="-25000" dirty="0">
                <a:latin typeface="Cambria Math" pitchFamily="18" charset="0"/>
                <a:ea typeface="Cambria Math" pitchFamily="18" charset="0"/>
              </a:rPr>
              <a:t>1</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+ 3) + 3(</a:t>
            </a:r>
            <a:r>
              <a:rPr lang="en-US" sz="2800" i="1" dirty="0">
                <a:latin typeface="Cambria Math" pitchFamily="18" charset="0"/>
                <a:ea typeface="Cambria Math" pitchFamily="18" charset="0"/>
              </a:rPr>
              <a:t>n – </a:t>
            </a:r>
            <a:r>
              <a:rPr lang="en-US" sz="2800" dirty="0">
                <a:latin typeface="Cambria Math" pitchFamily="18" charset="0"/>
                <a:ea typeface="Cambria Math" pitchFamily="18" charset="0"/>
              </a:rPr>
              <a:t>2) </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a:t>
            </a:r>
            <a:r>
              <a:rPr lang="en-US" sz="2800" i="1" dirty="0">
                <a:latin typeface="Cambria Math" pitchFamily="18" charset="0"/>
                <a:ea typeface="Cambria Math" pitchFamily="18" charset="0"/>
              </a:rPr>
              <a:t> </a:t>
            </a:r>
            <a:r>
              <a:rPr lang="en-US" sz="2800" dirty="0">
                <a:latin typeface="Cambria Math" pitchFamily="18" charset="0"/>
                <a:ea typeface="Cambria Math" pitchFamily="18" charset="0"/>
              </a:rPr>
              <a:t>2 + 3(</a:t>
            </a:r>
            <a:r>
              <a:rPr lang="en-US" sz="2800" i="1" dirty="0">
                <a:latin typeface="Cambria Math" pitchFamily="18" charset="0"/>
                <a:ea typeface="Cambria Math" pitchFamily="18" charset="0"/>
              </a:rPr>
              <a:t>n</a:t>
            </a:r>
            <a:r>
              <a:rPr lang="en-US" sz="2800" dirty="0">
                <a:latin typeface="Cambria Math" pitchFamily="18" charset="0"/>
                <a:ea typeface="Cambria Math" pitchFamily="18" charset="0"/>
              </a:rPr>
              <a:t> – 1)</a:t>
            </a:r>
          </a:p>
          <a:p>
            <a:pPr lvl="1">
              <a:buNone/>
            </a:pPr>
            <a:r>
              <a:rPr lang="en-US" sz="28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83E45-C02D-4399-985C-48F41384CF0E}"/>
              </a:ext>
            </a:extLst>
          </p:cNvPr>
          <p:cNvSpPr>
            <a:spLocks noGrp="1"/>
          </p:cNvSpPr>
          <p:nvPr>
            <p:ph type="title"/>
          </p:nvPr>
        </p:nvSpPr>
        <p:spPr/>
        <p:txBody>
          <a:bodyPr>
            <a:normAutofit/>
          </a:bodyPr>
          <a:lstStyle/>
          <a:p>
            <a:pPr>
              <a:lnSpc>
                <a:spcPct val="107000"/>
              </a:lnSpc>
              <a:spcAft>
                <a:spcPts val="800"/>
              </a:spcAft>
            </a:pPr>
            <a:r>
              <a:rPr lang="es-ES" sz="2800" b="1" dirty="0">
                <a:effectLst/>
                <a:latin typeface="Arial" panose="020B0604020202020204" pitchFamily="34" charset="0"/>
                <a:ea typeface="Calibri" panose="020F0502020204030204" pitchFamily="34" charset="0"/>
                <a:cs typeface="Times New Roman" panose="02020603050405020304" pitchFamily="18" charset="0"/>
              </a:rPr>
              <a:t>SUCESIONES: ESTUDIAR LAS DIFERENCIAS</a:t>
            </a:r>
            <a:br>
              <a:rPr lang="es-ES" sz="2800" dirty="0">
                <a:effectLst/>
                <a:latin typeface="Calibri" panose="020F0502020204030204" pitchFamily="34" charset="0"/>
                <a:ea typeface="Calibri" panose="020F0502020204030204" pitchFamily="34" charset="0"/>
                <a:cs typeface="Times New Roman" panose="02020603050405020304" pitchFamily="18" charset="0"/>
              </a:rPr>
            </a:br>
            <a:endParaRPr lang="es-ES" sz="2800" dirty="0"/>
          </a:p>
        </p:txBody>
      </p:sp>
      <p:sp>
        <p:nvSpPr>
          <p:cNvPr id="3" name="Marcador de contenido 2">
            <a:extLst>
              <a:ext uri="{FF2B5EF4-FFF2-40B4-BE49-F238E27FC236}">
                <a16:creationId xmlns:a16="http://schemas.microsoft.com/office/drawing/2014/main" id="{27EB4EFB-D92D-42FD-A660-EB4D45064AD6}"/>
              </a:ext>
            </a:extLst>
          </p:cNvPr>
          <p:cNvSpPr>
            <a:spLocks noGrp="1"/>
          </p:cNvSpPr>
          <p:nvPr>
            <p:ph idx="1"/>
          </p:nvPr>
        </p:nvSpPr>
        <p:spPr/>
        <p:txBody>
          <a:bodyPr/>
          <a:lstStyle/>
          <a:p>
            <a:pPr>
              <a:lnSpc>
                <a:spcPct val="107000"/>
              </a:lnSpc>
              <a:spcAft>
                <a:spcPts val="800"/>
              </a:spcAft>
            </a:pPr>
            <a:r>
              <a:rPr lang="es-ES" sz="3200" dirty="0">
                <a:effectLst/>
                <a:latin typeface="Arial" panose="020B0604020202020204" pitchFamily="34" charset="0"/>
                <a:ea typeface="Calibri" panose="020F0502020204030204" pitchFamily="34" charset="0"/>
                <a:cs typeface="Times New Roman" panose="02020603050405020304" pitchFamily="18" charset="0"/>
              </a:rPr>
              <a:t>Nos preguntamos lo siguiente:</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200" dirty="0">
                <a:effectLst/>
                <a:latin typeface="Arial" panose="020B0604020202020204" pitchFamily="34" charset="0"/>
                <a:ea typeface="Calibri" panose="020F0502020204030204" pitchFamily="34" charset="0"/>
                <a:cs typeface="Times New Roman" panose="02020603050405020304" pitchFamily="18" charset="0"/>
              </a:rPr>
              <a:t>¿Cuántos cuadrados (de todos los tamaños) hay en un tablero de ajedrez? Un tablero de ajedrez consta de 64 cuadrados, pero también queremos considerar cuadrados de longitud lateral más larga. </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88632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C8A804-3FE2-45EF-AAB6-CAA1DAF84D2A}"/>
              </a:ext>
            </a:extLst>
          </p:cNvPr>
          <p:cNvSpPr>
            <a:spLocks noGrp="1"/>
          </p:cNvSpPr>
          <p:nvPr>
            <p:ph type="title"/>
          </p:nvPr>
        </p:nvSpPr>
        <p:spPr/>
        <p:txBody>
          <a:bodyPr/>
          <a:lstStyle/>
          <a:p>
            <a:endParaRPr lang="es-ES"/>
          </a:p>
        </p:txBody>
      </p:sp>
      <p:pic>
        <p:nvPicPr>
          <p:cNvPr id="4" name="Marcador de contenido 3" descr="Prepara tu Tablero de Ajedrez | Blog de Ajedrez de iChess.es">
            <a:extLst>
              <a:ext uri="{FF2B5EF4-FFF2-40B4-BE49-F238E27FC236}">
                <a16:creationId xmlns:a16="http://schemas.microsoft.com/office/drawing/2014/main" id="{755749A7-EDFF-446B-B164-F28FBDFC7196}"/>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4812" y="1935163"/>
            <a:ext cx="4414376" cy="4389437"/>
          </a:xfrm>
          <a:prstGeom prst="rect">
            <a:avLst/>
          </a:prstGeom>
          <a:noFill/>
          <a:ln>
            <a:noFill/>
          </a:ln>
        </p:spPr>
      </p:pic>
    </p:spTree>
    <p:extLst>
      <p:ext uri="{BB962C8B-B14F-4D97-AF65-F5344CB8AC3E}">
        <p14:creationId xmlns:p14="http://schemas.microsoft.com/office/powerpoint/2010/main" val="1424763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3FCA-D405-42E7-B39A-166F3941B6AC}"/>
              </a:ext>
            </a:extLst>
          </p:cNvPr>
          <p:cNvSpPr>
            <a:spLocks noGrp="1"/>
          </p:cNvSpPr>
          <p:nvPr>
            <p:ph type="title"/>
          </p:nvPr>
        </p:nvSpPr>
        <p:spPr/>
        <p:txBody>
          <a:bodyPr>
            <a:normAutofit/>
          </a:bodyPr>
          <a:lstStyle/>
          <a:p>
            <a:r>
              <a:rPr lang="es-ES" sz="4000" b="1" dirty="0">
                <a:effectLst/>
                <a:latin typeface="Arial" panose="020B0604020202020204" pitchFamily="34" charset="0"/>
                <a:ea typeface="Calibri" panose="020F0502020204030204" pitchFamily="34" charset="0"/>
                <a:cs typeface="Times New Roman" panose="02020603050405020304" pitchFamily="18" charset="0"/>
              </a:rPr>
              <a:t>ESTUDIAR LAS DIFERENCIAS</a:t>
            </a:r>
            <a:endParaRPr lang="es-ES" sz="4000" dirty="0"/>
          </a:p>
        </p:txBody>
      </p:sp>
      <p:sp>
        <p:nvSpPr>
          <p:cNvPr id="3" name="Marcador de contenido 2">
            <a:extLst>
              <a:ext uri="{FF2B5EF4-FFF2-40B4-BE49-F238E27FC236}">
                <a16:creationId xmlns:a16="http://schemas.microsoft.com/office/drawing/2014/main" id="{C598E935-FC43-4FE5-A72B-0834B1498F6B}"/>
              </a:ext>
            </a:extLst>
          </p:cNvPr>
          <p:cNvSpPr>
            <a:spLocks noGrp="1"/>
          </p:cNvSpPr>
          <p:nvPr>
            <p:ph idx="1"/>
          </p:nvPr>
        </p:nvSpPr>
        <p:spPr/>
        <p:txBody>
          <a:bodyPr>
            <a:normAutofit lnSpcReduction="10000"/>
          </a:bodyPr>
          <a:lstStyle/>
          <a:p>
            <a:pPr>
              <a:lnSpc>
                <a:spcPct val="107000"/>
              </a:lnSpc>
              <a:spcAft>
                <a:spcPts val="800"/>
              </a:spcAft>
            </a:pPr>
            <a:r>
              <a:rPr lang="es-ES" sz="2800" dirty="0">
                <a:effectLst/>
                <a:latin typeface="Arial" panose="020B0604020202020204" pitchFamily="34" charset="0"/>
                <a:ea typeface="Calibri" panose="020F0502020204030204" pitchFamily="34" charset="0"/>
                <a:cs typeface="Times New Roman" panose="02020603050405020304" pitchFamily="18" charset="0"/>
              </a:rPr>
              <a:t>A pesar de que sólo estamos considerando un tablero de 8x8, ya hay muchos cuadrados que contar. Así que en su lugar, vamos a construir una </a:t>
            </a:r>
            <a:r>
              <a:rPr lang="es-ES" sz="2800" b="1" dirty="0">
                <a:effectLst/>
                <a:latin typeface="Arial" panose="020B0604020202020204" pitchFamily="34" charset="0"/>
                <a:ea typeface="Calibri" panose="020F0502020204030204" pitchFamily="34" charset="0"/>
                <a:cs typeface="Times New Roman" panose="02020603050405020304" pitchFamily="18" charset="0"/>
              </a:rPr>
              <a:t>sucesión:</a:t>
            </a:r>
            <a:r>
              <a:rPr lang="es-ES" sz="2800" dirty="0">
                <a:effectLst/>
                <a:latin typeface="Arial" panose="020B0604020202020204" pitchFamily="34" charset="0"/>
                <a:ea typeface="Calibri" panose="020F0502020204030204" pitchFamily="34" charset="0"/>
                <a:cs typeface="Times New Roman" panose="02020603050405020304" pitchFamily="18" charset="0"/>
              </a:rPr>
              <a:t> el primer término será el número de cuadrados en un tablero 1x1, el segundo término será el número de cuadrados en un tablero 2x2, y así sucesivamente. Llegamos a la sucesión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1,5,14,30,55,….</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897234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7B76BA-EAC0-483C-8E19-3D0C85540061}"/>
              </a:ext>
            </a:extLst>
          </p:cNvPr>
          <p:cNvSpPr>
            <a:spLocks noGrp="1"/>
          </p:cNvSpPr>
          <p:nvPr>
            <p:ph type="title"/>
          </p:nvPr>
        </p:nvSpPr>
        <p:spPr/>
        <p:txBody>
          <a:bodyPr>
            <a:normAutofit/>
          </a:bodyPr>
          <a:lstStyle/>
          <a:p>
            <a:r>
              <a:rPr lang="es-ES" sz="4000" b="1" dirty="0">
                <a:effectLst/>
                <a:latin typeface="Arial" panose="020B0604020202020204" pitchFamily="34" charset="0"/>
                <a:ea typeface="Calibri" panose="020F0502020204030204" pitchFamily="34" charset="0"/>
                <a:cs typeface="Times New Roman" panose="02020603050405020304" pitchFamily="18" charset="0"/>
              </a:rPr>
              <a:t>ESTUDIAR LAS DIFERENCIAS</a:t>
            </a:r>
            <a:endParaRPr lang="es-ES" sz="4000" dirty="0"/>
          </a:p>
        </p:txBody>
      </p:sp>
      <p:sp>
        <p:nvSpPr>
          <p:cNvPr id="3" name="Marcador de contenido 2">
            <a:extLst>
              <a:ext uri="{FF2B5EF4-FFF2-40B4-BE49-F238E27FC236}">
                <a16:creationId xmlns:a16="http://schemas.microsoft.com/office/drawing/2014/main" id="{8B8804C2-EEA7-4EC2-B18A-90A8C9906D4E}"/>
              </a:ext>
            </a:extLst>
          </p:cNvPr>
          <p:cNvSpPr>
            <a:spLocks noGrp="1"/>
          </p:cNvSpPr>
          <p:nvPr>
            <p:ph idx="1"/>
          </p:nvPr>
        </p:nvSpPr>
        <p:spPr/>
        <p:txBody>
          <a:bodyPr>
            <a:normAutofit fontScale="62500" lnSpcReduction="20000"/>
          </a:bodyPr>
          <a:lstStyle/>
          <a:p>
            <a:pPr>
              <a:lnSpc>
                <a:spcPct val="107000"/>
              </a:lnSpc>
              <a:spcAft>
                <a:spcPts val="800"/>
              </a:spcAft>
            </a:pPr>
            <a:r>
              <a:rPr lang="es-ES" sz="3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1,5,14,30,55,….</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Esta sucesión no es aritmética ni geométrica, pero tal vez la sucesión de las diferencias lo es:</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 14-5, 30-14, 55-30,…, es decir:</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4,9,16,25,…. </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000" dirty="0">
                <a:effectLst/>
                <a:latin typeface="Arial" panose="020B0604020202020204" pitchFamily="34" charset="0"/>
                <a:ea typeface="Calibri" panose="020F0502020204030204" pitchFamily="34" charset="0"/>
                <a:cs typeface="Times New Roman" panose="02020603050405020304" pitchFamily="18" charset="0"/>
              </a:rPr>
              <a:t>Una manera de contar el número de cuadrados en un tablero de ajedrez 4x4 es darse cuenta de que hay </a:t>
            </a:r>
            <a:r>
              <a:rPr lang="es-ES" sz="3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16</a:t>
            </a:r>
            <a:r>
              <a:rPr lang="es-ES" sz="3000" dirty="0">
                <a:effectLst/>
                <a:latin typeface="Arial" panose="020B0604020202020204" pitchFamily="34" charset="0"/>
                <a:ea typeface="Calibri" panose="020F0502020204030204" pitchFamily="34" charset="0"/>
                <a:cs typeface="Times New Roman" panose="02020603050405020304" pitchFamily="18" charset="0"/>
              </a:rPr>
              <a:t> cuadrados con una longitud de lado 1, </a:t>
            </a:r>
            <a:r>
              <a:rPr lang="es-ES" sz="3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9</a:t>
            </a:r>
            <a:r>
              <a:rPr lang="es-ES" sz="3000" dirty="0">
                <a:effectLst/>
                <a:latin typeface="Arial" panose="020B0604020202020204" pitchFamily="34" charset="0"/>
                <a:ea typeface="Calibri" panose="020F0502020204030204" pitchFamily="34" charset="0"/>
                <a:cs typeface="Times New Roman" panose="02020603050405020304" pitchFamily="18" charset="0"/>
              </a:rPr>
              <a:t> cuadrados con una longitud de lado 2, </a:t>
            </a:r>
            <a:r>
              <a:rPr lang="es-ES" sz="3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 </a:t>
            </a:r>
            <a:r>
              <a:rPr lang="es-ES" sz="3000" dirty="0">
                <a:effectLst/>
                <a:latin typeface="Arial" panose="020B0604020202020204" pitchFamily="34" charset="0"/>
                <a:ea typeface="Calibri" panose="020F0502020204030204" pitchFamily="34" charset="0"/>
                <a:cs typeface="Times New Roman" panose="02020603050405020304" pitchFamily="18" charset="0"/>
              </a:rPr>
              <a:t>con una longitud de lado 3 y </a:t>
            </a:r>
            <a:r>
              <a:rPr lang="es-ES" sz="3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1 </a:t>
            </a:r>
            <a:r>
              <a:rPr lang="es-ES" sz="3000" dirty="0">
                <a:effectLst/>
                <a:latin typeface="Arial" panose="020B0604020202020204" pitchFamily="34" charset="0"/>
                <a:ea typeface="Calibri" panose="020F0502020204030204" pitchFamily="34" charset="0"/>
                <a:cs typeface="Times New Roman" panose="02020603050405020304" pitchFamily="18" charset="0"/>
              </a:rPr>
              <a:t>con una longitud de lado 4. Así que esta sucesión es sólo la suma de cuadrados. Esta sucesión de diferencias no es aritmética, ya que su sucesión de diferencias (las diferencias de las diferencias de la sucesión original) no es constante. De hecho, esta sucesión de segundas diferencias es:    5,7,9,…</a:t>
            </a:r>
            <a:endParaRPr lang="es-ES" sz="30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3958543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ítulo 1">
                <a:extLst>
                  <a:ext uri="{FF2B5EF4-FFF2-40B4-BE49-F238E27FC236}">
                    <a16:creationId xmlns:a16="http://schemas.microsoft.com/office/drawing/2014/main" id="{65DDCDFB-EE0F-43B4-8A47-69A3712F7AB4}"/>
                  </a:ext>
                </a:extLst>
              </p:cNvPr>
              <p:cNvSpPr>
                <a:spLocks noGrp="1"/>
              </p:cNvSpPr>
              <p:nvPr>
                <p:ph type="title"/>
              </p:nvPr>
            </p:nvSpPr>
            <p:spPr/>
            <p:txBody>
              <a:bodyPr>
                <a:normAutofit/>
              </a:bodyPr>
              <a:lstStyle/>
              <a:p>
                <a:r>
                  <a:rPr lang="es-ES" sz="5400" dirty="0">
                    <a:solidFill>
                      <a:schemeClr val="accent3">
                        <a:lumMod val="75000"/>
                      </a:schemeClr>
                    </a:solidFill>
                    <a:latin typeface="Arial" panose="020B0604020202020204" pitchFamily="34" charset="0"/>
                    <a:ea typeface="Calibri" panose="020F0502020204030204" pitchFamily="34" charset="0"/>
                    <a:cs typeface="Times New Roman" panose="02020603050405020304" pitchFamily="18" charset="0"/>
                  </a:rPr>
                  <a:t>S</a:t>
                </a:r>
                <a:r>
                  <a:rPr lang="es-ES" sz="5400"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ucesión  </a:t>
                </a:r>
                <a14:m>
                  <m:oMath xmlns:m="http://schemas.openxmlformats.org/officeDocument/2006/math">
                    <m:sSup>
                      <m:sSupPr>
                        <m:ctrlPr>
                          <a:rPr lang="es-ES" sz="5400" b="1" i="1">
                            <a:solidFill>
                              <a:schemeClr val="accent3">
                                <a:lumMod val="75000"/>
                              </a:schemeClr>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5400" b="1" i="1">
                            <a:solidFill>
                              <a:schemeClr val="accent3">
                                <a:lumMod val="75000"/>
                              </a:schemeClr>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5400" b="1" i="1">
                            <a:solidFill>
                              <a:schemeClr val="accent3">
                                <a:lumMod val="75000"/>
                              </a:schemeClr>
                            </a:solidFill>
                            <a:effectLst/>
                            <a:latin typeface="Cambria Math" panose="02040503050406030204" pitchFamily="18" charset="0"/>
                            <a:ea typeface="Calibri" panose="020F0502020204030204" pitchFamily="34" charset="0"/>
                            <a:cs typeface="Arial" panose="020B0604020202020204" pitchFamily="34" charset="0"/>
                          </a:rPr>
                          <m:t>𝒌</m:t>
                        </m:r>
                      </m:sup>
                    </m:sSup>
                  </m:oMath>
                </a14:m>
                <a:r>
                  <a:rPr lang="es-ES" sz="5400" b="1" i="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-constante</a:t>
                </a:r>
                <a:endParaRPr lang="es-ES" dirty="0">
                  <a:solidFill>
                    <a:schemeClr val="accent3">
                      <a:lumMod val="75000"/>
                    </a:schemeClr>
                  </a:solidFill>
                </a:endParaRPr>
              </a:p>
            </p:txBody>
          </p:sp>
        </mc:Choice>
        <mc:Fallback xmlns="">
          <p:sp>
            <p:nvSpPr>
              <p:cNvPr id="2" name="Título 1">
                <a:extLst>
                  <a:ext uri="{FF2B5EF4-FFF2-40B4-BE49-F238E27FC236}">
                    <a16:creationId xmlns:a16="http://schemas.microsoft.com/office/drawing/2014/main" id="{65DDCDFB-EE0F-43B4-8A47-69A3712F7AB4}"/>
                  </a:ext>
                </a:extLst>
              </p:cNvPr>
              <p:cNvSpPr>
                <a:spLocks noGrp="1" noRot="1" noChangeAspect="1" noMove="1" noResize="1" noEditPoints="1" noAdjustHandles="1" noChangeArrowheads="1" noChangeShapeType="1" noTextEdit="1"/>
              </p:cNvSpPr>
              <p:nvPr>
                <p:ph type="title"/>
              </p:nvPr>
            </p:nvSpPr>
            <p:spPr>
              <a:blipFill>
                <a:blip r:embed="rId2"/>
                <a:stretch>
                  <a:fillRect l="-5037" b="-3475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A7048986-9BC8-4915-977C-37B009EC33FD}"/>
                  </a:ext>
                </a:extLst>
              </p:cNvPr>
              <p:cNvSpPr>
                <a:spLocks noGrp="1"/>
              </p:cNvSpPr>
              <p:nvPr>
                <p:ph idx="1"/>
              </p:nvPr>
            </p:nvSpPr>
            <p:spPr/>
            <p:txBody>
              <a:bodyPr>
                <a:normAutofit fontScale="85000" lnSpcReduction="10000"/>
              </a:bodyPr>
              <a:lstStyle/>
              <a:p>
                <a:pPr>
                  <a:lnSpc>
                    <a:spcPct val="107000"/>
                  </a:lnSpc>
                  <a:spcAft>
                    <a:spcPts val="800"/>
                  </a:spcAft>
                </a:pPr>
                <a:r>
                  <a:rPr lang="es-ES" sz="2800" dirty="0">
                    <a:effectLst/>
                    <a:latin typeface="Arial" panose="020B0604020202020204" pitchFamily="34" charset="0"/>
                    <a:ea typeface="Calibri" panose="020F0502020204030204" pitchFamily="34" charset="0"/>
                    <a:cs typeface="Times New Roman" panose="02020603050405020304" pitchFamily="18" charset="0"/>
                  </a:rPr>
                  <a:t>Esta sucesión es </a:t>
                </a:r>
                <a:r>
                  <a:rPr lang="es-ES" sz="2800" i="1" dirty="0">
                    <a:effectLst/>
                    <a:latin typeface="Arial" panose="020B0604020202020204" pitchFamily="34" charset="0"/>
                    <a:ea typeface="Calibri" panose="020F0502020204030204" pitchFamily="34" charset="0"/>
                    <a:cs typeface="Times New Roman" panose="02020603050405020304" pitchFamily="18" charset="0"/>
                  </a:rPr>
                  <a:t>aritmética de razón 2</a:t>
                </a:r>
                <a:r>
                  <a:rPr lang="es-ES" sz="2800" dirty="0">
                    <a:effectLst/>
                    <a:latin typeface="Arial" panose="020B0604020202020204" pitchFamily="34" charset="0"/>
                    <a:ea typeface="Calibri" panose="020F0502020204030204" pitchFamily="34" charset="0"/>
                    <a:cs typeface="Times New Roman" panose="02020603050405020304" pitchFamily="18" charset="0"/>
                  </a:rPr>
                  <a:t>. Si calculamos las </a:t>
                </a:r>
                <a:r>
                  <a:rPr lang="es-ES" sz="2800"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terceras diferencias </a:t>
                </a:r>
                <a:r>
                  <a:rPr lang="es-ES" sz="2800" dirty="0">
                    <a:effectLst/>
                    <a:latin typeface="Arial" panose="020B0604020202020204" pitchFamily="34" charset="0"/>
                    <a:ea typeface="Calibri" panose="020F0502020204030204" pitchFamily="34" charset="0"/>
                    <a:cs typeface="Times New Roman" panose="02020603050405020304" pitchFamily="18" charset="0"/>
                  </a:rPr>
                  <a:t>obtenemos una sucesión constante: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dirty="0">
                    <a:effectLst/>
                    <a:latin typeface="Arial" panose="020B0604020202020204" pitchFamily="34" charset="0"/>
                    <a:ea typeface="Calibri" panose="020F0502020204030204" pitchFamily="34" charset="0"/>
                    <a:cs typeface="Times New Roman" panose="02020603050405020304" pitchFamily="18" charset="0"/>
                  </a:rPr>
                  <a:t>2,2,2,2,…</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2800" dirty="0">
                    <a:effectLst/>
                    <a:latin typeface="Arial" panose="020B0604020202020204" pitchFamily="34" charset="0"/>
                    <a:ea typeface="Calibri" panose="020F050202020403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Decimos que es una sucesión </a:t>
                </a:r>
                <a14:m>
                  <m:oMath xmlns:m="http://schemas.openxmlformats.org/officeDocument/2006/math">
                    <m:sSup>
                      <m:sSupPr>
                        <m:ctrlPr>
                          <a:rPr lang="es-ES" sz="2800" b="1" i="1" smtClean="0">
                            <a:solidFill>
                              <a:schemeClr val="accent3">
                                <a:lumMod val="75000"/>
                              </a:schemeClr>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800" b="1" i="1">
                            <a:solidFill>
                              <a:schemeClr val="accent3">
                                <a:lumMod val="75000"/>
                              </a:schemeClr>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800" b="1" i="0">
                            <a:solidFill>
                              <a:schemeClr val="accent3">
                                <a:lumMod val="75000"/>
                              </a:schemeClr>
                            </a:solidFill>
                            <a:effectLst/>
                            <a:latin typeface="Cambria Math" panose="02040503050406030204" pitchFamily="18" charset="0"/>
                            <a:ea typeface="Calibri" panose="020F0502020204030204" pitchFamily="34" charset="0"/>
                            <a:cs typeface="Arial" panose="020B0604020202020204" pitchFamily="34" charset="0"/>
                          </a:rPr>
                          <m:t>𝟑</m:t>
                        </m:r>
                      </m:sup>
                    </m:sSup>
                    <m:r>
                      <a:rPr lang="es-ES" sz="2800" b="1" i="0">
                        <a:solidFill>
                          <a:schemeClr val="accent3">
                            <a:lumMod val="75000"/>
                          </a:schemeClr>
                        </a:solidFill>
                        <a:effectLst/>
                        <a:latin typeface="Cambria Math" panose="02040503050406030204" pitchFamily="18" charset="0"/>
                        <a:ea typeface="Calibri" panose="020F0502020204030204" pitchFamily="34" charset="0"/>
                        <a:cs typeface="Arial" panose="020B0604020202020204" pitchFamily="34" charset="0"/>
                      </a:rPr>
                      <m:t>−</m:t>
                    </m:r>
                  </m:oMath>
                </a14:m>
                <a:r>
                  <a:rPr lang="es-ES" sz="2800"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constante</a:t>
                </a:r>
                <a:r>
                  <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sucesión1,4,9,16,… tiene segundas diferencias constantes, luego es </a:t>
                </a:r>
                <a14:m>
                  <m:oMath xmlns:m="http://schemas.openxmlformats.org/officeDocument/2006/math">
                    <m:sSup>
                      <m:sSupPr>
                        <m:ctrlPr>
                          <a:rPr lang="es-ES" sz="2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8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sup>
                    </m:sSup>
                    <m:r>
                      <a:rPr lang="es-ES" sz="28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28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𝐜𝐨𝐧𝐬𝐭𝐚𝐧𝐭𝐞</m:t>
                    </m:r>
                  </m:oMath>
                </a14:m>
                <a:r>
                  <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En general, diremos que una sucesión es </a:t>
                </a:r>
                <a14:m>
                  <m:oMath xmlns:m="http://schemas.openxmlformats.org/officeDocument/2006/math">
                    <m:sSup>
                      <m:sSupPr>
                        <m:ctrlPr>
                          <a:rPr lang="es-ES" sz="2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𝒌</m:t>
                        </m:r>
                      </m:sup>
                    </m:sSup>
                  </m:oMath>
                </a14:m>
                <a:r>
                  <a:rPr lang="es-ES" sz="28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-constante </a:t>
                </a:r>
                <a:r>
                  <a:rPr lang="es-E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 sus diferencias k-</a:t>
                </a:r>
                <a:r>
                  <a:rPr lang="es-ES" sz="2800" i="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ésimas</a:t>
                </a:r>
                <a:r>
                  <a:rPr lang="es-ES"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son constantes.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mc:Choice>
        <mc:Fallback xmlns="">
          <p:sp>
            <p:nvSpPr>
              <p:cNvPr id="3" name="Marcador de contenido 2">
                <a:extLst>
                  <a:ext uri="{FF2B5EF4-FFF2-40B4-BE49-F238E27FC236}">
                    <a16:creationId xmlns:a16="http://schemas.microsoft.com/office/drawing/2014/main" id="{A7048986-9BC8-4915-977C-37B009EC33FD}"/>
                  </a:ext>
                </a:extLst>
              </p:cNvPr>
              <p:cNvSpPr>
                <a:spLocks noGrp="1" noRot="1" noChangeAspect="1" noMove="1" noResize="1" noEditPoints="1" noAdjustHandles="1" noChangeArrowheads="1" noChangeShapeType="1" noTextEdit="1"/>
              </p:cNvSpPr>
              <p:nvPr>
                <p:ph idx="1"/>
              </p:nvPr>
            </p:nvSpPr>
            <p:spPr>
              <a:blipFill>
                <a:blip r:embed="rId3"/>
                <a:stretch>
                  <a:fillRect l="-741" t="-1250" r="-2000"/>
                </a:stretch>
              </a:blipFill>
            </p:spPr>
            <p:txBody>
              <a:bodyPr/>
              <a:lstStyle/>
              <a:p>
                <a:r>
                  <a:rPr lang="es-ES">
                    <a:noFill/>
                  </a:rPr>
                  <a:t> </a:t>
                </a:r>
              </a:p>
            </p:txBody>
          </p:sp>
        </mc:Fallback>
      </mc:AlternateContent>
    </p:spTree>
    <p:extLst>
      <p:ext uri="{BB962C8B-B14F-4D97-AF65-F5344CB8AC3E}">
        <p14:creationId xmlns:p14="http://schemas.microsoft.com/office/powerpoint/2010/main" val="182110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Introducción</a:t>
            </a:r>
            <a:endParaRPr lang="en-US" dirty="0"/>
          </a:p>
        </p:txBody>
      </p:sp>
      <p:sp>
        <p:nvSpPr>
          <p:cNvPr id="3" name="Content Placeholder 2"/>
          <p:cNvSpPr>
            <a:spLocks noGrp="1"/>
          </p:cNvSpPr>
          <p:nvPr>
            <p:ph idx="1"/>
          </p:nvPr>
        </p:nvSpPr>
        <p:spPr/>
        <p:txBody>
          <a:bodyPr>
            <a:normAutofit/>
          </a:bodyPr>
          <a:lstStyle/>
          <a:p>
            <a:r>
              <a:rPr lang="es-ES" dirty="0"/>
              <a:t>Una sucesión es una lista ordenada de números</a:t>
            </a:r>
            <a:r>
              <a:rPr lang="en-US" dirty="0"/>
              <a:t>. </a:t>
            </a:r>
          </a:p>
          <a:p>
            <a:pPr lvl="1"/>
            <a:r>
              <a:rPr lang="en-US" dirty="0"/>
              <a:t>  1, 2, 3, 5, 8</a:t>
            </a:r>
          </a:p>
          <a:p>
            <a:pPr lvl="1"/>
            <a:r>
              <a:rPr lang="en-US" dirty="0"/>
              <a:t>   1, 3,  9, 27, 81, …….</a:t>
            </a:r>
          </a:p>
          <a:p>
            <a:r>
              <a:rPr lang="es-ES" dirty="0"/>
              <a:t>Encontramos sucesiones en matemáticas, pero también en computación y hasta en botánica y en música</a:t>
            </a:r>
            <a:r>
              <a:rPr lang="en-US" dirty="0"/>
              <a:t>.</a:t>
            </a:r>
            <a:r>
              <a:rPr lang="es-ES" dirty="0"/>
              <a:t> introducimos terminología para representar sucesiones y sumas de términos en las sucesiones.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56013-0C9D-468A-8D21-5D416810CC5C}"/>
              </a:ext>
            </a:extLst>
          </p:cNvPr>
          <p:cNvSpPr>
            <a:spLocks noGrp="1"/>
          </p:cNvSpPr>
          <p:nvPr>
            <p:ph type="title"/>
          </p:nvPr>
        </p:nvSpPr>
        <p:spPr/>
        <p:txBody>
          <a:bodyPr/>
          <a:lstStyle/>
          <a:p>
            <a:r>
              <a:rPr lang="es-ES" sz="5400" i="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EJEMPLOS:</a:t>
            </a:r>
            <a:endParaRPr lang="es-ES" dirty="0">
              <a:solidFill>
                <a:schemeClr val="accent3">
                  <a:lumMod val="75000"/>
                </a:schemeClr>
              </a:solidFill>
            </a:endParaRP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8B82BF51-8B45-41C0-9668-959B38B88025}"/>
                  </a:ext>
                </a:extLst>
              </p:cNvPr>
              <p:cNvSpPr>
                <a:spLocks noGrp="1"/>
              </p:cNvSpPr>
              <p:nvPr>
                <p:ph idx="1"/>
              </p:nvPr>
            </p:nvSpPr>
            <p:spPr/>
            <p:txBody>
              <a:bodyPr>
                <a:normAutofit fontScale="62500" lnSpcReduction="20000"/>
              </a:bodyPr>
              <a:lstStyle/>
              <a:p>
                <a:pPr>
                  <a:lnSpc>
                    <a:spcPct val="107000"/>
                  </a:lnSpc>
                  <a:spcAft>
                    <a:spcPts val="800"/>
                  </a:spcAft>
                </a:pPr>
                <a:r>
                  <a:rPr lang="es-ES" sz="2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EJEMPLO 1.: Determina si las siguientes sucesiones son </a:t>
                </a:r>
                <a14:m>
                  <m:oMath xmlns:m="http://schemas.openxmlformats.org/officeDocument/2006/math">
                    <m:sSup>
                      <m:sSupPr>
                        <m:ctrlPr>
                          <a:rPr lang="es-ES" sz="29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9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9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𝒌</m:t>
                        </m:r>
                      </m:sup>
                    </m:sSup>
                  </m:oMath>
                </a14:m>
                <a:r>
                  <a:rPr lang="es-ES" sz="29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-constantes </a:t>
                </a:r>
                <a:r>
                  <a:rPr lang="es-ES" sz="29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para algún k:</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tabLst>
                    <a:tab pos="457200" algn="l"/>
                  </a:tabLst>
                </a:pPr>
                <a:r>
                  <a:rPr lang="es-ES" sz="2900" dirty="0">
                    <a:solidFill>
                      <a:srgbClr val="000000"/>
                    </a:solidFill>
                    <a:effectLst/>
                    <a:latin typeface="Helvetica" panose="020B0604020202020204" pitchFamily="34" charset="0"/>
                    <a:ea typeface="Times New Roman" panose="02020603050405020304" pitchFamily="18" charset="0"/>
                    <a:cs typeface="Helvetica" panose="020B0604020202020204" pitchFamily="34" charset="0"/>
                  </a:rPr>
                  <a:t>    2,3,7,14,24,37,….</a:t>
                </a:r>
                <a:endParaRPr lang="es-ES" sz="2900" dirty="0">
                  <a:effectLst/>
                  <a:latin typeface="Helvetica" panose="020B0604020202020204" pitchFamily="34" charset="0"/>
                  <a:ea typeface="Times New Roman" panose="02020603050405020304" pitchFamily="18" charset="0"/>
                  <a:cs typeface="Helvetica" panose="020B0604020202020204" pitchFamily="34" charset="0"/>
                </a:endParaRPr>
              </a:p>
              <a:p>
                <a:pPr marL="182880" indent="0">
                  <a:lnSpc>
                    <a:spcPct val="107000"/>
                  </a:lnSpc>
                  <a:buNone/>
                </a:pPr>
                <a:r>
                  <a:rPr lang="es-ES" sz="29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buNone/>
                </a:pPr>
                <a:r>
                  <a:rPr lang="es-ES" sz="2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Calculamos las primeras diferencias</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buNone/>
                </a:pPr>
                <a:r>
                  <a:rPr lang="es-ES" sz="2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 7-3, 14-7, 24-14, 37-24</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buNone/>
                </a:pPr>
                <a:r>
                  <a:rPr lang="es-ES" sz="2900" dirty="0">
                    <a:solidFill>
                      <a:srgbClr val="000000"/>
                    </a:solidFill>
                    <a:latin typeface="Arial" panose="020B0604020202020204" pitchFamily="34" charset="0"/>
                    <a:ea typeface="Calibri" panose="020F0502020204030204" pitchFamily="34" charset="0"/>
                    <a:cs typeface="Times New Roman" panose="02020603050405020304" pitchFamily="18" charset="0"/>
                  </a:rPr>
                  <a:t> 1   </a:t>
                </a:r>
                <a:r>
                  <a:rPr lang="es-ES" sz="2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4,       7,      10,      13</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buNone/>
                </a:pPr>
                <a:r>
                  <a:rPr lang="es-ES" sz="2900" dirty="0">
                    <a:effectLst/>
                    <a:latin typeface="Arial" panose="020B0604020202020204" pitchFamily="34" charset="0"/>
                    <a:ea typeface="Calibri" panose="020F0502020204030204" pitchFamily="34" charset="0"/>
                    <a:cs typeface="Times New Roman" panose="02020603050405020304" pitchFamily="18" charset="0"/>
                  </a:rPr>
                  <a:t> </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s-ES" sz="2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Calculamos las segundas diferencias</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buNone/>
                </a:pPr>
                <a:r>
                  <a:rPr lang="es-ES" sz="2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3, 3, 3, 3, 3, ..</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buNone/>
                </a:pPr>
                <a:r>
                  <a:rPr lang="es-ES" sz="2900" dirty="0">
                    <a:effectLst/>
                    <a:latin typeface="Arial" panose="020B0604020202020204" pitchFamily="34" charset="0"/>
                    <a:ea typeface="Calibri" panose="020F0502020204030204" pitchFamily="34" charset="0"/>
                    <a:cs typeface="Times New Roman" panose="02020603050405020304" pitchFamily="18" charset="0"/>
                  </a:rPr>
                  <a:t> </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s-ES" sz="29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La sucesión de </a:t>
                </a:r>
                <a:r>
                  <a:rPr lang="es-ES" sz="29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las segundas diferencias es constante, con lo cual la sucesión dada es </a:t>
                </a:r>
                <a14:m>
                  <m:oMath xmlns:m="http://schemas.openxmlformats.org/officeDocument/2006/math">
                    <m:sSup>
                      <m:sSupPr>
                        <m:ctrlPr>
                          <a:rPr lang="es-ES" sz="29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9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9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sup>
                    </m:sSup>
                    <m:r>
                      <a:rPr lang="es-ES" sz="29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29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𝐜𝐨𝐧𝐬𝐭𝐚𝐧𝐭𝐞</m:t>
                    </m:r>
                  </m:oMath>
                </a14:m>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spcAft>
                    <a:spcPts val="800"/>
                  </a:spcAft>
                  <a:buNone/>
                </a:pPr>
                <a:r>
                  <a:rPr lang="es-ES" sz="29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ES"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mc:Choice>
        <mc:Fallback xmlns="">
          <p:sp>
            <p:nvSpPr>
              <p:cNvPr id="3" name="Marcador de contenido 2">
                <a:extLst>
                  <a:ext uri="{FF2B5EF4-FFF2-40B4-BE49-F238E27FC236}">
                    <a16:creationId xmlns:a16="http://schemas.microsoft.com/office/drawing/2014/main" id="{8B82BF51-8B45-41C0-9668-959B38B88025}"/>
                  </a:ext>
                </a:extLst>
              </p:cNvPr>
              <p:cNvSpPr>
                <a:spLocks noGrp="1" noRot="1" noChangeAspect="1" noMove="1" noResize="1" noEditPoints="1" noAdjustHandles="1" noChangeArrowheads="1" noChangeShapeType="1" noTextEdit="1"/>
              </p:cNvSpPr>
              <p:nvPr>
                <p:ph idx="1"/>
              </p:nvPr>
            </p:nvSpPr>
            <p:spPr>
              <a:blipFill>
                <a:blip r:embed="rId2"/>
                <a:stretch>
                  <a:fillRect l="-444" t="-1389"/>
                </a:stretch>
              </a:blipFill>
            </p:spPr>
            <p:txBody>
              <a:bodyPr/>
              <a:lstStyle/>
              <a:p>
                <a:r>
                  <a:rPr lang="es-ES">
                    <a:noFill/>
                  </a:rPr>
                  <a:t> </a:t>
                </a:r>
              </a:p>
            </p:txBody>
          </p:sp>
        </mc:Fallback>
      </mc:AlternateContent>
    </p:spTree>
    <p:extLst>
      <p:ext uri="{BB962C8B-B14F-4D97-AF65-F5344CB8AC3E}">
        <p14:creationId xmlns:p14="http://schemas.microsoft.com/office/powerpoint/2010/main" val="295853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D7B2-2800-4943-88FD-1C60C89D4E56}"/>
              </a:ext>
            </a:extLst>
          </p:cNvPr>
          <p:cNvSpPr>
            <a:spLocks noGrp="1"/>
          </p:cNvSpPr>
          <p:nvPr>
            <p:ph type="title"/>
          </p:nvPr>
        </p:nvSpPr>
        <p:spPr/>
        <p:txBody>
          <a:bodyPr/>
          <a:lstStyle/>
          <a:p>
            <a:r>
              <a:rPr lang="es-ES" sz="54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EJEMPLO</a:t>
            </a:r>
            <a:endParaRPr lang="es-ES"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2FE881A9-9A8D-4499-8A5B-53EB0D8EC5FC}"/>
                  </a:ext>
                </a:extLst>
              </p:cNvPr>
              <p:cNvSpPr>
                <a:spLocks noGrp="1"/>
              </p:cNvSpPr>
              <p:nvPr>
                <p:ph idx="1"/>
              </p:nvPr>
            </p:nvSpPr>
            <p:spPr/>
            <p:txBody>
              <a:bodyPr>
                <a:normAutofit fontScale="77500" lnSpcReduction="20000"/>
              </a:bodyPr>
              <a:lstStyle/>
              <a:p>
                <a:pPr marL="0" indent="0">
                  <a:lnSpc>
                    <a:spcPct val="107000"/>
                  </a:lnSpc>
                  <a:spcAft>
                    <a:spcPts val="800"/>
                  </a:spcAft>
                  <a:buNone/>
                  <a:tabLst>
                    <a:tab pos="228600" algn="l"/>
                  </a:tabLst>
                </a:pPr>
                <a:r>
                  <a:rPr lang="es-ES" sz="2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EJEMPLO 2: Determina si la siguiente sucesión es </a:t>
                </a:r>
                <a14:m>
                  <m:oMath xmlns:m="http://schemas.openxmlformats.org/officeDocument/2006/math">
                    <m:sSup>
                      <m:sSupPr>
                        <m:ctrlPr>
                          <a:rPr lang="es-ES" sz="23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3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3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𝒌</m:t>
                        </m:r>
                      </m:sup>
                    </m:sSup>
                  </m:oMath>
                </a14:m>
                <a:r>
                  <a:rPr lang="es-ES" sz="23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-constante </a:t>
                </a:r>
                <a:r>
                  <a:rPr lang="es-ES" sz="23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algún k:</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tabLst>
                    <a:tab pos="2286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1,8,27,64,125,216,….</a:t>
                </a:r>
                <a:endParaRPr lang="es-ES" sz="2300" dirty="0">
                  <a:effectLst/>
                  <a:latin typeface="Arial" panose="020B0604020202020204" pitchFamily="34" charset="0"/>
                  <a:ea typeface="Times New Roman" panose="02020603050405020304" pitchFamily="18" charset="0"/>
                  <a:cs typeface="Arial" panose="020B0604020202020204" pitchFamily="34" charset="0"/>
                </a:endParaRPr>
              </a:p>
              <a:p>
                <a:pPr marL="182880" indent="0">
                  <a:lnSpc>
                    <a:spcPct val="107000"/>
                  </a:lnSpc>
                  <a:spcAft>
                    <a:spcPts val="800"/>
                  </a:spcAft>
                  <a:buNone/>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Observamos que es una sucesión de cubos perfectos.</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marL="182880" indent="0">
                  <a:lnSpc>
                    <a:spcPct val="107000"/>
                  </a:lnSpc>
                  <a:spcAft>
                    <a:spcPts val="800"/>
                  </a:spcAft>
                  <a:buNone/>
                </a:pPr>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Calculamos la sucesión de las primeras diferencias</a:t>
                </a: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7,19,37,61,91,…</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Calculamos la sucesión de las segundas diferencias</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12,18,24,30,…; </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Calculamos la sucesión de las terceras diferencias</a:t>
                </a:r>
              </a:p>
              <a:p>
                <a:pPr marL="0" indent="0">
                  <a:lnSpc>
                    <a:spcPct val="107000"/>
                  </a:lnSpc>
                  <a:spcAft>
                    <a:spcPts val="800"/>
                  </a:spcAft>
                  <a:buNone/>
                </a:pPr>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6, 6,6,6,…. </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sucesión de las terceras diferencias es constante, por lo que la sucesión inicial es </a:t>
                </a:r>
                <a14:m>
                  <m:oMath xmlns:m="http://schemas.openxmlformats.org/officeDocument/2006/math">
                    <m:sSup>
                      <m:sSupPr>
                        <m:ctrlPr>
                          <a:rPr lang="es-ES" sz="23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3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3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sup>
                    </m:sSup>
                    <m:r>
                      <a:rPr lang="es-ES" sz="23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s-ES" sz="2300"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constante.</a:t>
                </a:r>
                <a:endParaRPr lang="es-ES" sz="2300" dirty="0">
                  <a:effectLst/>
                  <a:latin typeface="Arial" panose="020B0604020202020204" pitchFamily="34" charset="0"/>
                  <a:ea typeface="Calibri" panose="020F0502020204030204" pitchFamily="34" charset="0"/>
                  <a:cs typeface="Arial" panose="020B0604020202020204" pitchFamily="34" charset="0"/>
                </a:endParaRPr>
              </a:p>
              <a:p>
                <a:endParaRPr lang="es-ES" dirty="0"/>
              </a:p>
            </p:txBody>
          </p:sp>
        </mc:Choice>
        <mc:Fallback xmlns="">
          <p:sp>
            <p:nvSpPr>
              <p:cNvPr id="3" name="Marcador de contenido 2">
                <a:extLst>
                  <a:ext uri="{FF2B5EF4-FFF2-40B4-BE49-F238E27FC236}">
                    <a16:creationId xmlns:a16="http://schemas.microsoft.com/office/drawing/2014/main" id="{2FE881A9-9A8D-4499-8A5B-53EB0D8EC5FC}"/>
                  </a:ext>
                </a:extLst>
              </p:cNvPr>
              <p:cNvSpPr>
                <a:spLocks noGrp="1" noRot="1" noChangeAspect="1" noMove="1" noResize="1" noEditPoints="1" noAdjustHandles="1" noChangeArrowheads="1" noChangeShapeType="1" noTextEdit="1"/>
              </p:cNvSpPr>
              <p:nvPr>
                <p:ph idx="1"/>
              </p:nvPr>
            </p:nvSpPr>
            <p:spPr>
              <a:blipFill>
                <a:blip r:embed="rId2"/>
                <a:stretch>
                  <a:fillRect l="-593" t="-1389" r="-370"/>
                </a:stretch>
              </a:blipFill>
            </p:spPr>
            <p:txBody>
              <a:bodyPr/>
              <a:lstStyle/>
              <a:p>
                <a:r>
                  <a:rPr lang="es-ES">
                    <a:noFill/>
                  </a:rPr>
                  <a:t> </a:t>
                </a:r>
              </a:p>
            </p:txBody>
          </p:sp>
        </mc:Fallback>
      </mc:AlternateContent>
    </p:spTree>
    <p:extLst>
      <p:ext uri="{BB962C8B-B14F-4D97-AF65-F5344CB8AC3E}">
        <p14:creationId xmlns:p14="http://schemas.microsoft.com/office/powerpoint/2010/main" val="3577483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0C137-01F3-466A-9231-2B21C9A849F5}"/>
              </a:ext>
            </a:extLst>
          </p:cNvPr>
          <p:cNvSpPr>
            <a:spLocks noGrp="1"/>
          </p:cNvSpPr>
          <p:nvPr>
            <p:ph type="title"/>
          </p:nvPr>
        </p:nvSpPr>
        <p:spPr/>
        <p:txBody>
          <a:bodyPr/>
          <a:lstStyle/>
          <a:p>
            <a:r>
              <a:rPr lang="es-ES" dirty="0"/>
              <a:t>EJEMPLO </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48E2B43A-7D21-47CD-994E-9E0706A772B9}"/>
                  </a:ext>
                </a:extLst>
              </p:cNvPr>
              <p:cNvSpPr>
                <a:spLocks noGrp="1"/>
              </p:cNvSpPr>
              <p:nvPr>
                <p:ph idx="1"/>
              </p:nvPr>
            </p:nvSpPr>
            <p:spPr/>
            <p:txBody>
              <a:bodyPr>
                <a:normAutofit fontScale="92500"/>
              </a:bodyPr>
              <a:lstStyle/>
              <a:p>
                <a:pPr marL="0" indent="0">
                  <a:lnSpc>
                    <a:spcPct val="107000"/>
                  </a:lnSpc>
                  <a:buNone/>
                  <a:tabLst>
                    <a:tab pos="228600" algn="l"/>
                  </a:tabLst>
                </a:pPr>
                <a:r>
                  <a:rPr lang="es-ES"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EJEMPLO 3:Determina si la siguiente sucesión es </a:t>
                </a:r>
                <a14:m>
                  <m:oMath xmlns:m="http://schemas.openxmlformats.org/officeDocument/2006/math">
                    <m:sSup>
                      <m:sSupPr>
                        <m:ctrlPr>
                          <a:rPr lang="es-ES" sz="2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𝒌</m:t>
                        </m:r>
                      </m:sup>
                    </m:sSup>
                  </m:oMath>
                </a14:m>
                <a:r>
                  <a:rPr lang="es-ES"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-constante </a:t>
                </a:r>
                <a:r>
                  <a:rPr lang="es-ES"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para algún k:</a:t>
                </a:r>
                <a:endParaRPr lang="es-ES" sz="2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buNone/>
                  <a:tabLst>
                    <a:tab pos="228600" algn="l"/>
                  </a:tabLst>
                </a:pPr>
                <a:endParaRPr lang="es-ES" sz="24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None/>
                  <a:tabLst>
                    <a:tab pos="228600" algn="l"/>
                  </a:tabLst>
                </a:pPr>
                <a:r>
                  <a:rPr lang="es-E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1,2,4,8,16,32,64,….</a:t>
                </a:r>
                <a:endParaRPr lang="es-ES" sz="2400" dirty="0">
                  <a:effectLst/>
                  <a:latin typeface="Arial" panose="020B0604020202020204" pitchFamily="34" charset="0"/>
                  <a:ea typeface="Times New Roman" panose="02020603050405020304" pitchFamily="18" charset="0"/>
                  <a:cs typeface="Arial" panose="020B0604020202020204" pitchFamily="34" charset="0"/>
                </a:endParaRPr>
              </a:p>
              <a:p>
                <a:pPr marL="457200">
                  <a:lnSpc>
                    <a:spcPct val="107000"/>
                  </a:lnSpc>
                </a:pPr>
                <a:r>
                  <a:rPr lang="es-E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Calculamos la sucesión de las primeras diferencias: 1,2,4,8,16,32,64,….</a:t>
                </a:r>
                <a:endParaRPr lang="es-ES" sz="2400"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spcAft>
                    <a:spcPts val="800"/>
                  </a:spcAft>
                </a:pPr>
                <a:r>
                  <a:rPr lang="es-ES"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Vemos que obtenemos la misma sucesión</a:t>
                </a:r>
                <a:r>
                  <a:rPr lang="es-E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 calculamos las segundas diferencias, obviamente volveremos a obtener la misma sucesión. La conclusión es que esta sucesión </a:t>
                </a:r>
                <a:r>
                  <a:rPr lang="es-ES" sz="2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es </a:t>
                </a:r>
                <a14:m>
                  <m:oMath xmlns:m="http://schemas.openxmlformats.org/officeDocument/2006/math">
                    <m:sSup>
                      <m:sSupPr>
                        <m:ctrlPr>
                          <a:rPr lang="es-ES" sz="2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4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𝒌</m:t>
                        </m:r>
                      </m:sup>
                    </m:sSup>
                  </m:oMath>
                </a14:m>
                <a:r>
                  <a:rPr lang="es-ES" sz="2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-constante para ningún k</a:t>
                </a:r>
                <a:r>
                  <a:rPr lang="es-ES" sz="2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ES" sz="2400" dirty="0">
                  <a:effectLst/>
                  <a:latin typeface="Arial" panose="020B0604020202020204" pitchFamily="34" charset="0"/>
                  <a:ea typeface="Calibri" panose="020F0502020204030204" pitchFamily="34" charset="0"/>
                  <a:cs typeface="Arial" panose="020B0604020202020204" pitchFamily="34" charset="0"/>
                </a:endParaRPr>
              </a:p>
              <a:p>
                <a:endParaRPr lang="es-ES" dirty="0"/>
              </a:p>
            </p:txBody>
          </p:sp>
        </mc:Choice>
        <mc:Fallback xmlns="">
          <p:sp>
            <p:nvSpPr>
              <p:cNvPr id="3" name="Marcador de contenido 2">
                <a:extLst>
                  <a:ext uri="{FF2B5EF4-FFF2-40B4-BE49-F238E27FC236}">
                    <a16:creationId xmlns:a16="http://schemas.microsoft.com/office/drawing/2014/main" id="{48E2B43A-7D21-47CD-994E-9E0706A772B9}"/>
                  </a:ext>
                </a:extLst>
              </p:cNvPr>
              <p:cNvSpPr>
                <a:spLocks noGrp="1" noRot="1" noChangeAspect="1" noMove="1" noResize="1" noEditPoints="1" noAdjustHandles="1" noChangeArrowheads="1" noChangeShapeType="1" noTextEdit="1"/>
              </p:cNvSpPr>
              <p:nvPr>
                <p:ph idx="1"/>
              </p:nvPr>
            </p:nvSpPr>
            <p:spPr>
              <a:blipFill>
                <a:blip r:embed="rId2"/>
                <a:stretch>
                  <a:fillRect l="-963" t="-694" r="-1481"/>
                </a:stretch>
              </a:blipFill>
            </p:spPr>
            <p:txBody>
              <a:bodyPr/>
              <a:lstStyle/>
              <a:p>
                <a:r>
                  <a:rPr lang="es-ES">
                    <a:noFill/>
                  </a:rPr>
                  <a:t> </a:t>
                </a:r>
              </a:p>
            </p:txBody>
          </p:sp>
        </mc:Fallback>
      </mc:AlternateContent>
    </p:spTree>
    <p:extLst>
      <p:ext uri="{BB962C8B-B14F-4D97-AF65-F5344CB8AC3E}">
        <p14:creationId xmlns:p14="http://schemas.microsoft.com/office/powerpoint/2010/main" val="216439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C8AB5-6269-45F8-90B0-0C0C65AE1CAC}"/>
              </a:ext>
            </a:extLst>
          </p:cNvPr>
          <p:cNvSpPr>
            <a:spLocks noGrp="1"/>
          </p:cNvSpPr>
          <p:nvPr>
            <p:ph type="title"/>
          </p:nvPr>
        </p:nvSpPr>
        <p:spPr/>
        <p:txBody>
          <a:bodyPr/>
          <a:lstStyle/>
          <a:p>
            <a:r>
              <a:rPr lang="es-ES" dirty="0"/>
              <a:t>Números Triangulares</a:t>
            </a:r>
          </a:p>
        </p:txBody>
      </p:sp>
      <p:sp>
        <p:nvSpPr>
          <p:cNvPr id="3" name="Marcador de contenido 2">
            <a:extLst>
              <a:ext uri="{FF2B5EF4-FFF2-40B4-BE49-F238E27FC236}">
                <a16:creationId xmlns:a16="http://schemas.microsoft.com/office/drawing/2014/main" id="{6438253B-37F2-4727-A361-D53F4723CCE4}"/>
              </a:ext>
            </a:extLst>
          </p:cNvPr>
          <p:cNvSpPr>
            <a:spLocks noGrp="1"/>
          </p:cNvSpPr>
          <p:nvPr>
            <p:ph idx="1"/>
          </p:nvPr>
        </p:nvSpPr>
        <p:spPr/>
        <p:txBody>
          <a:bodyPr/>
          <a:lstStyle/>
          <a:p>
            <a:endParaRPr lang="es-ES" dirty="0"/>
          </a:p>
        </p:txBody>
      </p:sp>
      <p:pic>
        <p:nvPicPr>
          <p:cNvPr id="1026" name="Picture 2">
            <a:extLst>
              <a:ext uri="{FF2B5EF4-FFF2-40B4-BE49-F238E27FC236}">
                <a16:creationId xmlns:a16="http://schemas.microsoft.com/office/drawing/2014/main" id="{67DB5D62-426B-4D47-AB5B-98EA2390A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2438400"/>
            <a:ext cx="3338512" cy="371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126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99207-B3F9-40CE-ACAB-A013CA7DB4D8}"/>
              </a:ext>
            </a:extLst>
          </p:cNvPr>
          <p:cNvSpPr>
            <a:spLocks noGrp="1"/>
          </p:cNvSpPr>
          <p:nvPr>
            <p:ph type="title"/>
          </p:nvPr>
        </p:nvSpPr>
        <p:spPr/>
        <p:txBody>
          <a:bodyPr/>
          <a:lstStyle/>
          <a:p>
            <a:r>
              <a:rPr lang="es-ES" dirty="0"/>
              <a:t>FÓRMULA POLINOMIAL</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E54186F-22AD-4186-8423-EAA43009FEB1}"/>
                  </a:ext>
                </a:extLst>
              </p:cNvPr>
              <p:cNvSpPr>
                <a:spLocks noGrp="1"/>
              </p:cNvSpPr>
              <p:nvPr>
                <p:ph idx="1"/>
              </p:nvPr>
            </p:nvSpPr>
            <p:spPr/>
            <p:txBody>
              <a:bodyPr/>
              <a:lstStyle/>
              <a:p>
                <a:pPr marL="457200">
                  <a:lnSpc>
                    <a:spcPct val="107000"/>
                  </a:lnSpc>
                </a:pP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Las sucesiones </a:t>
                </a:r>
                <a14:m>
                  <m:oMath xmlns:m="http://schemas.openxmlformats.org/officeDocument/2006/math">
                    <m:sSup>
                      <m:sSupPr>
                        <m:ctrlP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18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𝟎</m:t>
                        </m:r>
                      </m:sup>
                    </m:sSup>
                  </m:oMath>
                </a14:m>
                <a:r>
                  <a:rPr lang="es-ES" sz="18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s-E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constantes son constantes</a:t>
                </a: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por lo que una fórmula cerrada para ellas es fácil de calcular (es sólo la constante).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Las sucesiones </a:t>
                </a:r>
                <a14:m>
                  <m:oMath xmlns:m="http://schemas.openxmlformats.org/officeDocument/2006/math">
                    <m:sSup>
                      <m:sSupPr>
                        <m:ctrlP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18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𝟏</m:t>
                        </m:r>
                      </m:sup>
                    </m:sSup>
                  </m:oMath>
                </a14:m>
                <a:r>
                  <a:rPr lang="es-ES" sz="18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s-ES" sz="1800" b="1"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constantes son aritméticas </a:t>
                </a: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y tenemos un método para encontrar fórmulas cerradas para ellas también.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solidFill>
                      <a:srgbClr val="000000"/>
                    </a:solidFill>
                    <a:effectLst/>
                    <a:latin typeface="Helvetica" panose="020B0604020202020204" pitchFamily="34" charset="0"/>
                    <a:ea typeface="Times New Roman" panose="02020603050405020304" pitchFamily="18" charset="0"/>
                  </a:rPr>
                  <a:t>Las sucesiones </a:t>
                </a:r>
                <a14:m>
                  <m:oMath xmlns:m="http://schemas.openxmlformats.org/officeDocument/2006/math">
                    <m:sSup>
                      <m:sSupPr>
                        <m:ctrlPr>
                          <a:rPr lang="es-ES" sz="1800" b="1" i="1">
                            <a:solidFill>
                              <a:srgbClr val="000000"/>
                            </a:solidFill>
                            <a:effectLst/>
                            <a:latin typeface="Cambria Math" panose="02040503050406030204" pitchFamily="18" charset="0"/>
                            <a:cs typeface="Arial" panose="020B0604020202020204" pitchFamily="34" charset="0"/>
                          </a:rPr>
                        </m:ctrlPr>
                      </m:sSupPr>
                      <m:e>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1800" b="1" i="0">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sup>
                    </m:sSup>
                  </m:oMath>
                </a14:m>
                <a:r>
                  <a:rPr lang="es-ES" sz="1800" b="1" i="1" dirty="0">
                    <a:solidFill>
                      <a:srgbClr val="000000"/>
                    </a:solidFill>
                    <a:effectLst/>
                    <a:latin typeface="Arial" panose="020B0604020202020204" pitchFamily="34" charset="0"/>
                    <a:ea typeface="Calibri" panose="020F0502020204030204" pitchFamily="34" charset="0"/>
                  </a:rPr>
                  <a:t>-</a:t>
                </a:r>
                <a:r>
                  <a:rPr lang="es-ES" sz="1800" b="1" dirty="0">
                    <a:solidFill>
                      <a:srgbClr val="000000"/>
                    </a:solidFill>
                    <a:effectLst/>
                    <a:latin typeface="Helvetica" panose="020B0604020202020204" pitchFamily="34" charset="0"/>
                    <a:ea typeface="Times New Roman" panose="02020603050405020304" pitchFamily="18" charset="0"/>
                  </a:rPr>
                  <a:t>constantes </a:t>
                </a:r>
                <a:r>
                  <a:rPr lang="es-ES" sz="1800" dirty="0">
                    <a:solidFill>
                      <a:srgbClr val="000000"/>
                    </a:solidFill>
                    <a:effectLst/>
                    <a:latin typeface="Helvetica" panose="020B0604020202020204" pitchFamily="34" charset="0"/>
                    <a:ea typeface="Times New Roman" panose="02020603050405020304" pitchFamily="18" charset="0"/>
                  </a:rPr>
                  <a:t>son la suma de una sucesión aritmética, por lo que podemos encontrar fórmulas cerradas para estos también. Observemos que la fórmula cerrada para una sucesión </a:t>
                </a:r>
                <a14:m>
                  <m:oMath xmlns:m="http://schemas.openxmlformats.org/officeDocument/2006/math">
                    <m:sSup>
                      <m:sSupPr>
                        <m:ctrlPr>
                          <a:rPr lang="es-ES" sz="1800" i="1">
                            <a:solidFill>
                              <a:srgbClr val="000000"/>
                            </a:solidFill>
                            <a:effectLst/>
                            <a:latin typeface="Cambria Math" panose="02040503050406030204" pitchFamily="18" charset="0"/>
                            <a:cs typeface="Arial" panose="020B0604020202020204" pitchFamily="34" charset="0"/>
                          </a:rPr>
                        </m:ctrlPr>
                      </m:sSupPr>
                      <m:e>
                        <m:r>
                          <a:rPr lang="es-E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𝛥</m:t>
                        </m:r>
                      </m:e>
                      <m:sup>
                        <m:r>
                          <a:rPr lang="es-ES" sz="1800" i="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s-ES" sz="1800" i="1" dirty="0">
                    <a:solidFill>
                      <a:srgbClr val="000000"/>
                    </a:solidFill>
                    <a:effectLst/>
                    <a:latin typeface="Arial" panose="020B0604020202020204" pitchFamily="34" charset="0"/>
                    <a:ea typeface="Calibri" panose="020F0502020204030204" pitchFamily="34" charset="0"/>
                  </a:rPr>
                  <a:t>-</a:t>
                </a:r>
                <a:r>
                  <a:rPr lang="es-ES" sz="1800" dirty="0">
                    <a:solidFill>
                      <a:srgbClr val="000000"/>
                    </a:solidFill>
                    <a:effectLst/>
                    <a:latin typeface="Helvetica" panose="020B0604020202020204" pitchFamily="34" charset="0"/>
                    <a:ea typeface="Times New Roman" panose="02020603050405020304" pitchFamily="18" charset="0"/>
                  </a:rPr>
                  <a:t>constante es </a:t>
                </a:r>
                <a:r>
                  <a:rPr lang="es-ES" sz="1800" b="1" dirty="0">
                    <a:solidFill>
                      <a:srgbClr val="000000"/>
                    </a:solidFill>
                    <a:effectLst/>
                    <a:latin typeface="Helvetica" panose="020B0604020202020204" pitchFamily="34" charset="0"/>
                    <a:ea typeface="Times New Roman" panose="02020603050405020304" pitchFamily="18" charset="0"/>
                  </a:rPr>
                  <a:t>siempre cuadrática</a:t>
                </a:r>
                <a:r>
                  <a:rPr lang="es-ES" sz="1800" dirty="0">
                    <a:solidFill>
                      <a:srgbClr val="000000"/>
                    </a:solidFill>
                    <a:effectLst/>
                    <a:latin typeface="Helvetica" panose="020B0604020202020204" pitchFamily="34" charset="0"/>
                    <a:ea typeface="Times New Roman" panose="02020603050405020304" pitchFamily="18" charset="0"/>
                  </a:rPr>
                  <a:t>. Por ejemplo, los números cuadrados son </a:t>
                </a:r>
                <a14:m>
                  <m:oMath xmlns:m="http://schemas.openxmlformats.org/officeDocument/2006/math">
                    <m:sSup>
                      <m:sSupPr>
                        <m:ctrlPr>
                          <a:rPr lang="es-ES" sz="1800" i="1">
                            <a:solidFill>
                              <a:srgbClr val="000000"/>
                            </a:solidFill>
                            <a:effectLst/>
                            <a:latin typeface="Cambria Math" panose="02040503050406030204" pitchFamily="18" charset="0"/>
                            <a:cs typeface="Arial" panose="020B0604020202020204" pitchFamily="34" charset="0"/>
                          </a:rPr>
                        </m:ctrlPr>
                      </m:sSupPr>
                      <m:e>
                        <m:r>
                          <a:rPr lang="es-ES" sz="18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𝛥</m:t>
                        </m:r>
                      </m:e>
                      <m:sup>
                        <m:r>
                          <a:rPr lang="es-ES" sz="1800" i="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s-ES" sz="1800" i="1" dirty="0">
                    <a:solidFill>
                      <a:srgbClr val="000000"/>
                    </a:solidFill>
                    <a:effectLst/>
                    <a:latin typeface="Arial" panose="020B0604020202020204" pitchFamily="34" charset="0"/>
                    <a:ea typeface="Calibri" panose="020F0502020204030204" pitchFamily="34" charset="0"/>
                  </a:rPr>
                  <a:t>-</a:t>
                </a:r>
                <a:r>
                  <a:rPr lang="es-ES" sz="1800" dirty="0">
                    <a:solidFill>
                      <a:srgbClr val="000000"/>
                    </a:solidFill>
                    <a:effectLst/>
                    <a:latin typeface="Helvetica" panose="020B0604020202020204" pitchFamily="34" charset="0"/>
                    <a:ea typeface="Times New Roman" panose="02020603050405020304" pitchFamily="18" charset="0"/>
                  </a:rPr>
                  <a:t>constantes con fórmula cerrada  </a:t>
                </a:r>
                <a14:m>
                  <m:oMath xmlns:m="http://schemas.openxmlformats.org/officeDocument/2006/math">
                    <m:sSub>
                      <m:sSubPr>
                        <m:ctrlPr>
                          <a:rPr lang="es-ES" sz="18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bPr>
                      <m:e>
                        <m:r>
                          <a:rPr lang="es-ES" sz="18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𝑎</m:t>
                        </m:r>
                      </m:e>
                      <m:sub>
                        <m:r>
                          <a:rPr lang="es-ES" sz="18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𝑛</m:t>
                        </m:r>
                      </m:sub>
                    </m:sSub>
                    <m:r>
                      <a:rPr lang="es-ES" sz="18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m:t>
                    </m:r>
                    <m:sSup>
                      <m:sSupPr>
                        <m:ctrlPr>
                          <a:rPr lang="es-ES" sz="18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pPr>
                      <m:e>
                        <m:r>
                          <a:rPr lang="es-ES" sz="18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𝑛</m:t>
                        </m:r>
                      </m:e>
                      <m:sup>
                        <m:r>
                          <a:rPr lang="es-ES" sz="18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2</m:t>
                        </m:r>
                      </m:sup>
                    </m:sSup>
                  </m:oMath>
                </a14:m>
                <a:r>
                  <a:rPr lang="es-ES" sz="1800" dirty="0">
                    <a:solidFill>
                      <a:srgbClr val="000000"/>
                    </a:solidFill>
                    <a:effectLst/>
                    <a:latin typeface="Helvetica" panose="020B0604020202020204" pitchFamily="34" charset="0"/>
                    <a:ea typeface="Times New Roman" panose="02020603050405020304" pitchFamily="18" charset="0"/>
                  </a:rPr>
                  <a:t> . </a:t>
                </a:r>
                <a:endParaRPr lang="es-ES" dirty="0"/>
              </a:p>
            </p:txBody>
          </p:sp>
        </mc:Choice>
        <mc:Fallback xmlns="">
          <p:sp>
            <p:nvSpPr>
              <p:cNvPr id="3" name="Marcador de contenido 2">
                <a:extLst>
                  <a:ext uri="{FF2B5EF4-FFF2-40B4-BE49-F238E27FC236}">
                    <a16:creationId xmlns:a16="http://schemas.microsoft.com/office/drawing/2014/main" id="{BE54186F-22AD-4186-8423-EAA43009FEB1}"/>
                  </a:ext>
                </a:extLst>
              </p:cNvPr>
              <p:cNvSpPr>
                <a:spLocks noGrp="1" noRot="1" noChangeAspect="1" noMove="1" noResize="1" noEditPoints="1" noAdjustHandles="1" noChangeArrowheads="1" noChangeShapeType="1" noTextEdit="1"/>
              </p:cNvSpPr>
              <p:nvPr>
                <p:ph idx="1"/>
              </p:nvPr>
            </p:nvSpPr>
            <p:spPr>
              <a:blipFill>
                <a:blip r:embed="rId2"/>
                <a:stretch>
                  <a:fillRect l="-296" t="-694" r="-667"/>
                </a:stretch>
              </a:blipFill>
            </p:spPr>
            <p:txBody>
              <a:bodyPr/>
              <a:lstStyle/>
              <a:p>
                <a:r>
                  <a:rPr lang="es-ES">
                    <a:noFill/>
                  </a:rPr>
                  <a:t> </a:t>
                </a:r>
              </a:p>
            </p:txBody>
          </p:sp>
        </mc:Fallback>
      </mc:AlternateContent>
    </p:spTree>
    <p:extLst>
      <p:ext uri="{BB962C8B-B14F-4D97-AF65-F5344CB8AC3E}">
        <p14:creationId xmlns:p14="http://schemas.microsoft.com/office/powerpoint/2010/main" val="99195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8C35B-B492-46D2-BE25-CB66C6DD340B}"/>
              </a:ext>
            </a:extLst>
          </p:cNvPr>
          <p:cNvSpPr>
            <a:spLocks noGrp="1"/>
          </p:cNvSpPr>
          <p:nvPr>
            <p:ph type="title"/>
          </p:nvPr>
        </p:nvSpPr>
        <p:spPr/>
        <p:txBody>
          <a:bodyPr/>
          <a:lstStyle/>
          <a:p>
            <a:r>
              <a:rPr lang="es-ES" dirty="0"/>
              <a:t>FÓRMULA POLINOMIAL</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64A0C28-1BCD-4731-B225-7F946C6EA6EB}"/>
                  </a:ext>
                </a:extLst>
              </p:cNvPr>
              <p:cNvSpPr>
                <a:spLocks noGrp="1"/>
              </p:cNvSpPr>
              <p:nvPr>
                <p:ph idx="1"/>
              </p:nvPr>
            </p:nvSpPr>
            <p:spPr/>
            <p:txBody>
              <a:bodyPr>
                <a:normAutofit fontScale="70000" lnSpcReduction="20000"/>
              </a:bodyPr>
              <a:lstStyle/>
              <a:p>
                <a:pPr marL="457200">
                  <a:lnSpc>
                    <a:spcPct val="107000"/>
                  </a:lnSpc>
                </a:pP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números triangulares (también </a:t>
                </a:r>
                <a14:m>
                  <m:oMath xmlns:m="http://schemas.openxmlformats.org/officeDocument/2006/math">
                    <m:sSup>
                      <m:sSupPr>
                        <m:ctrlP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𝛥</m:t>
                        </m:r>
                      </m:e>
                      <m:sup>
                        <m:r>
                          <a:rPr lang="es-ES" i="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s-ES"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constantes) tienen fórmula cerrada </a:t>
                </a:r>
                <a14:m>
                  <m:oMath xmlns:m="http://schemas.openxmlformats.org/officeDocument/2006/math">
                    <m:sSub>
                      <m:sSubPr>
                        <m:ctrlP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bPr>
                      <m:e>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𝑎</m:t>
                        </m:r>
                      </m:e>
                      <m:sub>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𝑛</m:t>
                        </m:r>
                      </m:sub>
                    </m:sSub>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m:t>
                    </m:r>
                    <m:f>
                      <m:fPr>
                        <m:ctrlP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fPr>
                      <m:num>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𝑛</m:t>
                        </m:r>
                        <m:d>
                          <m:dPr>
                            <m:ctrlP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dPr>
                          <m:e>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𝑛</m:t>
                            </m:r>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+1</m:t>
                            </m:r>
                          </m:e>
                        </m:d>
                      </m:num>
                      <m:den>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2</m:t>
                        </m:r>
                      </m:den>
                    </m:f>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m:t>
                    </m:r>
                  </m:oMath>
                </a14:m>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Esta fórmula tiene un término en </a:t>
                </a:r>
                <a14:m>
                  <m:oMath xmlns:m="http://schemas.openxmlformats.org/officeDocument/2006/math">
                    <m:sSup>
                      <m:sSupPr>
                        <m:ctrlP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pPr>
                      <m:e>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𝑛</m:t>
                        </m:r>
                      </m:e>
                      <m:sup>
                        <m:r>
                          <a:rPr lang="es-ES"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2</m:t>
                        </m:r>
                      </m:sup>
                    </m:sSup>
                  </m:oMath>
                </a14:m>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endParaRPr lang="es-ES"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Vemos que cada vez que aumentamos la </a:t>
                </a:r>
                <a:r>
                  <a:rPr lang="es-E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complejidad</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la sucesión, es decir, aumentamos el número de diferencias antes de obtener constantes, también aumentamos el </a:t>
                </a:r>
                <a:r>
                  <a:rPr lang="es-E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grado del polinomio </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utilizado para la fórmula cerrada. Vamos de constante, a </a:t>
                </a:r>
                <a:r>
                  <a:rPr lang="es-E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lIneal</a:t>
                </a:r>
                <a:r>
                  <a:rPr lang="es-E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cuadrático… La sucesión de diferencias entre términos nos dice algo acerca de la tasa de crecimiento de la sucesión. Si una sucesión está creciendo a una velocidad constante, entonces la fórmula para la sucesión será lineal. Si la sucesión está creciendo a un ritmo que está creciendo a un ritmo constante, entonces la fórmula es cuadrática. Esto nos resulta familiar: si una función tiene una segunda derivada constante entonces la función debe ser cuadrática. Este resultado es cierto en general:</a:t>
                </a:r>
                <a:endParaRPr lang="es-ES" dirty="0">
                  <a:effectLst/>
                  <a:latin typeface="Arial" panose="020B0604020202020204" pitchFamily="34" charset="0"/>
                  <a:ea typeface="Calibri" panose="020F0502020204030204" pitchFamily="34" charset="0"/>
                  <a:cs typeface="Arial" panose="020B0604020202020204" pitchFamily="34" charset="0"/>
                </a:endParaRPr>
              </a:p>
              <a:p>
                <a:pPr marL="457200">
                  <a:lnSpc>
                    <a:spcPct val="107000"/>
                  </a:lnSpc>
                </a:pPr>
                <a:endParaRPr lang="es-ES" sz="22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spcAft>
                    <a:spcPts val="800"/>
                  </a:spcAft>
                  <a:buNone/>
                </a:pP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mc:Choice>
        <mc:Fallback xmlns="">
          <p:sp>
            <p:nvSpPr>
              <p:cNvPr id="3" name="Marcador de contenido 2">
                <a:extLst>
                  <a:ext uri="{FF2B5EF4-FFF2-40B4-BE49-F238E27FC236}">
                    <a16:creationId xmlns:a16="http://schemas.microsoft.com/office/drawing/2014/main" id="{664A0C28-1BCD-4731-B225-7F946C6EA6EB}"/>
                  </a:ext>
                </a:extLst>
              </p:cNvPr>
              <p:cNvSpPr>
                <a:spLocks noGrp="1" noRot="1" noChangeAspect="1" noMove="1" noResize="1" noEditPoints="1" noAdjustHandles="1" noChangeArrowheads="1" noChangeShapeType="1" noTextEdit="1"/>
              </p:cNvSpPr>
              <p:nvPr>
                <p:ph idx="1"/>
              </p:nvPr>
            </p:nvSpPr>
            <p:spPr>
              <a:blipFill>
                <a:blip r:embed="rId2"/>
                <a:stretch>
                  <a:fillRect t="-1528" r="-963"/>
                </a:stretch>
              </a:blipFill>
            </p:spPr>
            <p:txBody>
              <a:bodyPr/>
              <a:lstStyle/>
              <a:p>
                <a:r>
                  <a:rPr lang="es-ES">
                    <a:noFill/>
                  </a:rPr>
                  <a:t> </a:t>
                </a:r>
              </a:p>
            </p:txBody>
          </p:sp>
        </mc:Fallback>
      </mc:AlternateContent>
    </p:spTree>
    <p:extLst>
      <p:ext uri="{BB962C8B-B14F-4D97-AF65-F5344CB8AC3E}">
        <p14:creationId xmlns:p14="http://schemas.microsoft.com/office/powerpoint/2010/main" val="2834279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2B6B4-9D27-463A-8A59-2D29EA7E298E}"/>
              </a:ext>
            </a:extLst>
          </p:cNvPr>
          <p:cNvSpPr>
            <a:spLocks noGrp="1"/>
          </p:cNvSpPr>
          <p:nvPr>
            <p:ph type="title"/>
          </p:nvPr>
        </p:nvSpPr>
        <p:spPr/>
        <p:txBody>
          <a:bodyPr/>
          <a:lstStyle/>
          <a:p>
            <a:r>
              <a:rPr lang="es-ES" dirty="0"/>
              <a:t>TEOREMA</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DB6E51FD-6289-4E81-81EC-9A8CA37FE51B}"/>
                  </a:ext>
                </a:extLst>
              </p:cNvPr>
              <p:cNvSpPr>
                <a:spLocks noGrp="1"/>
              </p:cNvSpPr>
              <p:nvPr>
                <p:ph idx="1"/>
              </p:nvPr>
            </p:nvSpPr>
            <p:spPr/>
            <p:txBody>
              <a:bodyPr>
                <a:normAutofit/>
              </a:bodyPr>
              <a:lstStyle/>
              <a:p>
                <a:pPr marL="457200">
                  <a:lnSpc>
                    <a:spcPct val="107000"/>
                  </a:lnSpc>
                </a:pPr>
                <a:endPar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457200">
                  <a:lnSpc>
                    <a:spcPct val="107000"/>
                  </a:lnSpc>
                </a:pPr>
                <a:r>
                  <a:rPr lang="es-ES" sz="2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La fórmula cerrada para una sucesión es un </a:t>
                </a:r>
                <a:r>
                  <a:rPr lang="es-ES" sz="2800" dirty="0">
                    <a:solidFill>
                      <a:schemeClr val="accent2">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polinomio de grado k si y sólo si la sucesión es </a:t>
                </a:r>
                <a14:m>
                  <m:oMath xmlns:m="http://schemas.openxmlformats.org/officeDocument/2006/math">
                    <m:sSup>
                      <m:sSupPr>
                        <m:ctrlPr>
                          <a:rPr lang="es-ES" sz="2800" b="1" i="1">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2800" b="1" i="1">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𝜟</m:t>
                        </m:r>
                      </m:e>
                      <m:sup>
                        <m:r>
                          <a:rPr lang="es-ES" sz="2800" b="1" i="1">
                            <a:solidFill>
                              <a:schemeClr val="accent2">
                                <a:lumMod val="75000"/>
                              </a:schemeClr>
                            </a:solidFill>
                            <a:effectLst/>
                            <a:latin typeface="Cambria Math" panose="02040503050406030204" pitchFamily="18" charset="0"/>
                            <a:ea typeface="Calibri" panose="020F0502020204030204" pitchFamily="34" charset="0"/>
                            <a:cs typeface="Arial" panose="020B0604020202020204" pitchFamily="34" charset="0"/>
                          </a:rPr>
                          <m:t>𝒌</m:t>
                        </m:r>
                      </m:sup>
                    </m:sSup>
                  </m:oMath>
                </a14:m>
                <a:r>
                  <a:rPr lang="es-ES" sz="2800" b="1"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-constante</a:t>
                </a:r>
                <a:r>
                  <a:rPr lang="es-ES" sz="2800" dirty="0">
                    <a:solidFill>
                      <a:schemeClr val="accent2">
                        <a:lumMod val="75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s-ES" sz="2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(es decir, la sucesión de k-diferencias es constante).</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buNone/>
                </a:pPr>
                <a:r>
                  <a:rPr lang="es-ES" sz="2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spcAft>
                    <a:spcPts val="800"/>
                  </a:spcAft>
                  <a:buNone/>
                </a:pPr>
                <a:r>
                  <a:rPr lang="es-ES" sz="18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mc:Choice>
        <mc:Fallback xmlns="">
          <p:sp>
            <p:nvSpPr>
              <p:cNvPr id="3" name="Marcador de contenido 2">
                <a:extLst>
                  <a:ext uri="{FF2B5EF4-FFF2-40B4-BE49-F238E27FC236}">
                    <a16:creationId xmlns:a16="http://schemas.microsoft.com/office/drawing/2014/main" id="{DB6E51FD-6289-4E81-81EC-9A8CA37FE51B}"/>
                  </a:ext>
                </a:extLst>
              </p:cNvPr>
              <p:cNvSpPr>
                <a:spLocks noGrp="1" noRot="1" noChangeAspect="1" noMove="1" noResize="1" noEditPoints="1" noAdjustHandles="1" noChangeArrowheads="1" noChangeShapeType="1" noTextEdit="1"/>
              </p:cNvSpPr>
              <p:nvPr>
                <p:ph idx="1"/>
              </p:nvPr>
            </p:nvSpPr>
            <p:spPr>
              <a:blipFill>
                <a:blip r:embed="rId2"/>
                <a:stretch>
                  <a:fillRect r="-444"/>
                </a:stretch>
              </a:blipFill>
            </p:spPr>
            <p:txBody>
              <a:bodyPr/>
              <a:lstStyle/>
              <a:p>
                <a:r>
                  <a:rPr lang="es-ES">
                    <a:noFill/>
                  </a:rPr>
                  <a:t> </a:t>
                </a:r>
              </a:p>
            </p:txBody>
          </p:sp>
        </mc:Fallback>
      </mc:AlternateContent>
    </p:spTree>
    <p:extLst>
      <p:ext uri="{BB962C8B-B14F-4D97-AF65-F5344CB8AC3E}">
        <p14:creationId xmlns:p14="http://schemas.microsoft.com/office/powerpoint/2010/main" val="8273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05048D-8CA7-48FB-B418-4CC6FA924874}"/>
              </a:ext>
            </a:extLst>
          </p:cNvPr>
          <p:cNvSpPr>
            <a:spLocks noGrp="1"/>
          </p:cNvSpPr>
          <p:nvPr>
            <p:ph type="title"/>
          </p:nvPr>
        </p:nvSpPr>
        <p:spPr/>
        <p:txBody>
          <a:bodyPr/>
          <a:lstStyle/>
          <a:p>
            <a:r>
              <a:rPr lang="es-ES" sz="5400" dirty="0">
                <a:solidFill>
                  <a:srgbClr val="000000"/>
                </a:solidFill>
                <a:effectLst/>
                <a:latin typeface="Helvetica" panose="020B0604020202020204" pitchFamily="34" charset="0"/>
                <a:ea typeface="Times New Roman" panose="02020603050405020304" pitchFamily="18" charset="0"/>
                <a:cs typeface="Times New Roman" panose="02020603050405020304" pitchFamily="18" charset="0"/>
              </a:rPr>
              <a:t>Ejercicio:</a:t>
            </a:r>
            <a:endParaRPr lang="es-ES"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6C03B9BC-3805-4DE0-A831-4F55A8283693}"/>
                  </a:ext>
                </a:extLst>
              </p:cNvPr>
              <p:cNvSpPr>
                <a:spLocks noGrp="1"/>
              </p:cNvSpPr>
              <p:nvPr>
                <p:ph idx="1"/>
              </p:nvPr>
            </p:nvSpPr>
            <p:spPr/>
            <p:txBody>
              <a:bodyPr>
                <a:normAutofit fontScale="25000" lnSpcReduction="20000"/>
              </a:bodyPr>
              <a:lstStyle/>
              <a:p>
                <a:pPr marL="182880" indent="0">
                  <a:lnSpc>
                    <a:spcPct val="107000"/>
                  </a:lnSpc>
                  <a:buNone/>
                </a:pPr>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Encuentra una fórmula cerrada para la sucesión </a:t>
                </a:r>
                <a:endParaRPr lang="es-ES" sz="6400" dirty="0">
                  <a:effectLst/>
                  <a:latin typeface="Arial" panose="020B0604020202020204" pitchFamily="34" charset="0"/>
                  <a:ea typeface="Calibri" panose="020F0502020204030204" pitchFamily="34" charset="0"/>
                  <a:cs typeface="Arial" panose="020B0604020202020204" pitchFamily="34" charset="0"/>
                </a:endParaRPr>
              </a:p>
              <a:p>
                <a:pPr marL="182880" indent="0">
                  <a:lnSpc>
                    <a:spcPct val="107000"/>
                  </a:lnSpc>
                  <a:buNone/>
                </a:pPr>
                <a:r>
                  <a:rPr lang="es-E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3,7,14,24,…. (El término </a:t>
                </a:r>
                <a14:m>
                  <m:oMath xmlns:m="http://schemas.openxmlformats.org/officeDocument/2006/math">
                    <m:sSub>
                      <m:sSubPr>
                        <m:ctrlP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bPr>
                      <m:e>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𝑎</m:t>
                        </m:r>
                      </m:e>
                      <m:sub>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1</m:t>
                        </m:r>
                      </m:sub>
                    </m:sSub>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=3)</m:t>
                    </m:r>
                  </m:oMath>
                </a14:m>
                <a:endParaRPr lang="es-ES" sz="6400" dirty="0">
                  <a:effectLst/>
                  <a:latin typeface="Arial" panose="020B0604020202020204" pitchFamily="34" charset="0"/>
                  <a:ea typeface="Calibri" panose="020F0502020204030204" pitchFamily="34" charset="0"/>
                  <a:cs typeface="Arial" panose="020B0604020202020204" pitchFamily="34" charset="0"/>
                </a:endParaRPr>
              </a:p>
              <a:p>
                <a:pPr marL="182880" indent="0">
                  <a:lnSpc>
                    <a:spcPct val="107000"/>
                  </a:lnSpc>
                  <a:spcAft>
                    <a:spcPts val="800"/>
                  </a:spcAft>
                  <a:buNone/>
                </a:pPr>
                <a:r>
                  <a:rPr lang="es-ES" sz="6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Solución:</a:t>
                </a:r>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s-E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Calculamos la sucesión de las primeras diferencias</a:t>
                </a:r>
                <a:endParaRPr lang="es-ES" sz="6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4,7,10,… y observamos que es una sucesión aritmética. Por lo tanto, la sucesión de las segundas diferencias es constante. La sucesión original dada es </a:t>
                </a:r>
                <a14:m>
                  <m:oMath xmlns:m="http://schemas.openxmlformats.org/officeDocument/2006/math">
                    <m:sSup>
                      <m:sSupPr>
                        <m:ctrlPr>
                          <a:rPr lang="es-ES" sz="6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s-ES" sz="6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𝛥</m:t>
                        </m:r>
                      </m:e>
                      <m:sup>
                        <m:r>
                          <a:rPr lang="es-ES" sz="6400" i="0">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s-ES" sz="6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constante y,</a:t>
                </a:r>
                <a:r>
                  <a:rPr lang="es-E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por el teorema, sabemos que el término general es de la forma </a:t>
                </a:r>
                <a14:m>
                  <m:oMath xmlns:m="http://schemas.openxmlformats.org/officeDocument/2006/math">
                    <m:sSub>
                      <m:sSubPr>
                        <m:ctrlPr>
                          <a:rPr lang="es-ES" sz="6400" i="1">
                            <a:latin typeface="Cambria Math" panose="02040503050406030204" pitchFamily="18" charset="0"/>
                            <a:ea typeface="Calibri" panose="020F0502020204030204" pitchFamily="34" charset="0"/>
                            <a:cs typeface="Arial" panose="020B0604020202020204" pitchFamily="34" charset="0"/>
                          </a:rPr>
                        </m:ctrlPr>
                      </m:sSubPr>
                      <m:e>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e>
                      <m:sub>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sub>
                    </m:sSub>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𝑎</m:t>
                    </m:r>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m:t>
                    </m:r>
                    <m:sSup>
                      <m:sSupPr>
                        <m:ctrlPr>
                          <a:rPr lang="es-ES" sz="6400" i="1">
                            <a:latin typeface="Cambria Math" panose="02040503050406030204" pitchFamily="18" charset="0"/>
                            <a:ea typeface="Calibri" panose="020F0502020204030204" pitchFamily="34" charset="0"/>
                            <a:cs typeface="Arial" panose="020B0604020202020204" pitchFamily="34" charset="0"/>
                          </a:rPr>
                        </m:ctrlPr>
                      </m:sSupPr>
                      <m:e>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𝑛</m:t>
                        </m:r>
                      </m:e>
                      <m:sup>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2</m:t>
                        </m:r>
                      </m:sup>
                    </m:sSup>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𝑏𝑛</m:t>
                    </m:r>
                    <m:r>
                      <a:rPr lang="es-ES" sz="64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es-ES" sz="6400" i="1" smtClean="0">
                        <a:solidFill>
                          <a:srgbClr val="000000"/>
                        </a:solidFill>
                        <a:latin typeface="Cambria Math" panose="02040503050406030204" pitchFamily="18" charset="0"/>
                        <a:ea typeface="Calibri" panose="020F0502020204030204" pitchFamily="34" charset="0"/>
                        <a:cs typeface="Arial" panose="020B0604020202020204" pitchFamily="34" charset="0"/>
                      </a:rPr>
                      <m:t>𝑐</m:t>
                    </m:r>
                  </m:oMath>
                </a14:m>
                <a:endParaRPr lang="es-ES" sz="6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Debemos determinar el valor de esas constantes </a:t>
                </a:r>
                <a:r>
                  <a:rPr lang="es-ES" sz="6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b, c</a:t>
                </a:r>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s-ES" sz="6400" dirty="0">
                  <a:effectLst/>
                  <a:latin typeface="Arial" panose="020B0604020202020204" pitchFamily="34" charset="0"/>
                  <a:ea typeface="Calibri" panose="020F0502020204030204" pitchFamily="34" charset="0"/>
                  <a:cs typeface="Arial" panose="020B0604020202020204" pitchFamily="34" charset="0"/>
                </a:endParaRPr>
              </a:p>
              <a:p>
                <a:pPr marL="182880" indent="0">
                  <a:lnSpc>
                    <a:spcPct val="107000"/>
                  </a:lnSpc>
                  <a:buNone/>
                </a:pPr>
                <a:r>
                  <a:rPr lang="es-E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Primero escribimos n=0 y calculamos</a:t>
                </a:r>
                <a:endParaRPr lang="es-ES" sz="6400" dirty="0">
                  <a:effectLst/>
                  <a:latin typeface="Arial" panose="020B0604020202020204" pitchFamily="34" charset="0"/>
                  <a:ea typeface="Calibri" panose="020F0502020204030204" pitchFamily="34" charset="0"/>
                  <a:cs typeface="Arial" panose="020B0604020202020204" pitchFamily="34" charset="0"/>
                </a:endParaRPr>
              </a:p>
              <a:p>
                <a:pPr marL="182880" indent="0">
                  <a:lnSpc>
                    <a:spcPct val="107000"/>
                  </a:lnSpc>
                  <a:spcAft>
                    <a:spcPts val="800"/>
                  </a:spcAft>
                  <a:buNone/>
                </a:pPr>
                <a14:m>
                  <m:oMath xmlns:m="http://schemas.openxmlformats.org/officeDocument/2006/math">
                    <m:sSub>
                      <m:sSubPr>
                        <m:ctrlP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bPr>
                      <m:e>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𝑎</m:t>
                        </m:r>
                      </m:e>
                      <m:sub>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0</m:t>
                        </m:r>
                      </m:sub>
                    </m:sSub>
                  </m:oMath>
                </a14:m>
                <a:r>
                  <a:rPr lang="es-E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s-ES" sz="6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a.0+b0+c,</a:t>
                </a:r>
                <a:endParaRPr lang="es-ES" sz="64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luego c=2. Ahora hacemos n=1 y n=2. Obtenemos</a:t>
                </a:r>
                <a:r>
                  <a:rPr lang="es-ES" sz="64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bPr>
                      <m:e>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𝑎</m:t>
                        </m:r>
                      </m:e>
                      <m:sub>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1</m:t>
                        </m:r>
                      </m:sub>
                    </m:sSub>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=3</m:t>
                    </m:r>
                  </m:oMath>
                </a14:m>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S" sz="6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a+b+2</a:t>
                </a:r>
                <a:endParaRPr lang="es-ES" sz="6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14:m>
                  <m:oMath xmlns:m="http://schemas.openxmlformats.org/officeDocument/2006/math">
                    <m:sSub>
                      <m:sSubPr>
                        <m:ctrlP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ctrlPr>
                      </m:sSubPr>
                      <m:e>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𝑎</m:t>
                        </m:r>
                      </m:e>
                      <m:sub>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2</m:t>
                        </m:r>
                      </m:sub>
                    </m:sSub>
                    <m:r>
                      <a:rPr lang="es-ES" sz="6400" i="1">
                        <a:solidFill>
                          <a:srgbClr val="000000"/>
                        </a:solidFill>
                        <a:effectLst/>
                        <a:latin typeface="Cambria Math" panose="02040503050406030204" pitchFamily="18" charset="0"/>
                        <a:ea typeface="Times New Roman" panose="02020603050405020304" pitchFamily="18" charset="0"/>
                        <a:cs typeface="Helvetica" panose="020B0604020202020204" pitchFamily="34" charset="0"/>
                      </a:rPr>
                      <m:t>=</m:t>
                    </m:r>
                  </m:oMath>
                </a14:m>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r>
                  <a:rPr lang="es-ES" sz="64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a4+b2+2.</a:t>
                </a:r>
                <a:r>
                  <a:rPr lang="es-ES" sz="6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Hemos llegado a un sistema de 2 ecuaciones lineales con 2 incógnitas, a y b. Lo resolvemos:</a:t>
                </a:r>
                <a:endParaRPr lang="es-ES" sz="64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s-ES" sz="6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a=3/2 y b=−1/2</a:t>
                </a:r>
                <a:r>
                  <a:rPr lang="es-ES" sz="6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luego </a:t>
                </a:r>
                <a14:m>
                  <m:oMath xmlns:m="http://schemas.openxmlformats.org/officeDocument/2006/math">
                    <m:sSub>
                      <m:sSubPr>
                        <m:ctrlP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ctrlPr>
                      </m:sSubPr>
                      <m:e>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𝑎</m:t>
                        </m:r>
                      </m:e>
                      <m:sub>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𝑛</m:t>
                        </m:r>
                      </m:sub>
                    </m:sSub>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m:t>
                    </m:r>
                    <m:f>
                      <m:fPr>
                        <m:ctrlP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ctrlPr>
                      </m:fPr>
                      <m:num>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3</m:t>
                        </m:r>
                      </m:num>
                      <m:den>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2</m:t>
                        </m:r>
                      </m:den>
                    </m:f>
                    <m:sSup>
                      <m:sSupPr>
                        <m:ctrlP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ctrlPr>
                      </m:sSupPr>
                      <m:e>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𝑛</m:t>
                        </m:r>
                      </m:e>
                      <m:sup>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2</m:t>
                        </m:r>
                      </m:sup>
                    </m:sSup>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m:t>
                    </m:r>
                    <m:f>
                      <m:fPr>
                        <m:ctrlP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ctrlPr>
                      </m:fPr>
                      <m:num>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1</m:t>
                        </m:r>
                      </m:num>
                      <m:den>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2</m:t>
                        </m:r>
                      </m:den>
                    </m:f>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𝑛</m:t>
                    </m:r>
                    <m:r>
                      <a:rPr lang="es-ES" sz="6400" i="1">
                        <a:solidFill>
                          <a:srgbClr val="000000"/>
                        </a:solidFill>
                        <a:effectLst/>
                        <a:latin typeface="Cambria Math" panose="02040503050406030204" pitchFamily="18" charset="0"/>
                        <a:ea typeface="Calibri" panose="020F0502020204030204" pitchFamily="34" charset="0"/>
                        <a:cs typeface="Helvetica" panose="020B0604020202020204" pitchFamily="34" charset="0"/>
                      </a:rPr>
                      <m:t>+2</m:t>
                    </m:r>
                  </m:oMath>
                </a14:m>
                <a:endParaRPr lang="es-ES" sz="6400" dirty="0">
                  <a:effectLst/>
                  <a:latin typeface="Arial" panose="020B0604020202020204" pitchFamily="34" charset="0"/>
                  <a:ea typeface="Calibri" panose="020F0502020204030204" pitchFamily="34" charset="0"/>
                  <a:cs typeface="Arial" panose="020B0604020202020204" pitchFamily="34" charset="0"/>
                </a:endParaRPr>
              </a:p>
              <a:p>
                <a:endParaRPr lang="es-ES" dirty="0"/>
              </a:p>
            </p:txBody>
          </p:sp>
        </mc:Choice>
        <mc:Fallback xmlns="">
          <p:sp>
            <p:nvSpPr>
              <p:cNvPr id="3" name="Marcador de contenido 2">
                <a:extLst>
                  <a:ext uri="{FF2B5EF4-FFF2-40B4-BE49-F238E27FC236}">
                    <a16:creationId xmlns:a16="http://schemas.microsoft.com/office/drawing/2014/main" id="{6C03B9BC-3805-4DE0-A831-4F55A8283693}"/>
                  </a:ext>
                </a:extLst>
              </p:cNvPr>
              <p:cNvSpPr>
                <a:spLocks noGrp="1" noRot="1" noChangeAspect="1" noMove="1" noResize="1" noEditPoints="1" noAdjustHandles="1" noChangeArrowheads="1" noChangeShapeType="1" noTextEdit="1"/>
              </p:cNvSpPr>
              <p:nvPr>
                <p:ph idx="1"/>
              </p:nvPr>
            </p:nvSpPr>
            <p:spPr>
              <a:blipFill>
                <a:blip r:embed="rId2"/>
                <a:stretch>
                  <a:fillRect l="-370" t="-1111"/>
                </a:stretch>
              </a:blipFill>
            </p:spPr>
            <p:txBody>
              <a:bodyPr/>
              <a:lstStyle/>
              <a:p>
                <a:r>
                  <a:rPr lang="es-ES">
                    <a:noFill/>
                  </a:rPr>
                  <a:t> </a:t>
                </a:r>
              </a:p>
            </p:txBody>
          </p:sp>
        </mc:Fallback>
      </mc:AlternateContent>
    </p:spTree>
    <p:extLst>
      <p:ext uri="{BB962C8B-B14F-4D97-AF65-F5344CB8AC3E}">
        <p14:creationId xmlns:p14="http://schemas.microsoft.com/office/powerpoint/2010/main" val="766257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166DB4-37C2-4A57-B786-4F907347EA58}"/>
              </a:ext>
            </a:extLst>
          </p:cNvPr>
          <p:cNvSpPr>
            <a:spLocks noGrp="1"/>
          </p:cNvSpPr>
          <p:nvPr>
            <p:ph type="title"/>
          </p:nvPr>
        </p:nvSpPr>
        <p:spPr/>
        <p:txBody>
          <a:bodyPr>
            <a:normAutofit/>
          </a:bodyPr>
          <a:lstStyle/>
          <a:p>
            <a:r>
              <a:rPr lang="es-ES" sz="2000" dirty="0">
                <a:effectLst/>
                <a:latin typeface="Calibri" panose="020F0502020204030204" pitchFamily="34" charset="0"/>
                <a:ea typeface="Calibri" panose="020F0502020204030204" pitchFamily="34" charset="0"/>
                <a:cs typeface="Times New Roman" panose="02020603050405020304" pitchFamily="18" charset="0"/>
              </a:rPr>
              <a:t>RESOLUCIÓN DE RECURRENCIAS</a:t>
            </a:r>
            <a:br>
              <a:rPr lang="es-ES" sz="2000" dirty="0">
                <a:effectLst/>
                <a:latin typeface="Calibri" panose="020F0502020204030204" pitchFamily="34" charset="0"/>
                <a:ea typeface="Calibri" panose="020F0502020204030204" pitchFamily="34" charset="0"/>
                <a:cs typeface="Times New Roman" panose="02020603050405020304" pitchFamily="18" charset="0"/>
              </a:rPr>
            </a:br>
            <a:endParaRPr lang="es-ES" sz="2000" dirty="0"/>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CA2050B8-93F0-4BE2-AF71-0F3A53E6537E}"/>
                  </a:ext>
                </a:extLst>
              </p:cNvPr>
              <p:cNvSpPr>
                <a:spLocks noGrp="1"/>
              </p:cNvSpPr>
              <p:nvPr>
                <p:ph idx="1"/>
              </p:nvPr>
            </p:nvSpPr>
            <p:spPr/>
            <p:txBody>
              <a:bodyPr/>
              <a:lstStyle/>
              <a:p>
                <a:pPr marL="0" indent="0">
                  <a:lnSpc>
                    <a:spcPct val="107000"/>
                  </a:lnSpc>
                  <a:spcAft>
                    <a:spcPts val="800"/>
                  </a:spcAft>
                  <a:buNone/>
                </a:pPr>
                <a:r>
                  <a:rPr lang="es-ES" sz="1800" b="1" i="1" dirty="0">
                    <a:effectLst/>
                    <a:latin typeface="Arial" panose="020B0604020202020204" pitchFamily="34" charset="0"/>
                    <a:ea typeface="Calibri" panose="020F0502020204030204" pitchFamily="34" charset="0"/>
                    <a:cs typeface="Times New Roman" panose="02020603050405020304" pitchFamily="18" charset="0"/>
                  </a:rPr>
                  <a:t>Ejercicio:</a:t>
                </a:r>
                <a:r>
                  <a:rPr lang="es-ES" sz="1800" b="1" dirty="0">
                    <a:latin typeface="Calibri" panose="020F0502020204030204" pitchFamily="34" charset="0"/>
                    <a:ea typeface="Calibri" panose="020F0502020204030204" pitchFamily="34" charset="0"/>
                    <a:cs typeface="Times New Roman" panose="02020603050405020304" pitchFamily="18" charset="0"/>
                  </a:rPr>
                  <a:t> </a:t>
                </a:r>
                <a:r>
                  <a:rPr lang="es-ES" sz="1800" i="1" dirty="0">
                    <a:effectLst/>
                    <a:latin typeface="Arial" panose="020B0604020202020204" pitchFamily="34" charset="0"/>
                    <a:ea typeface="Calibri" panose="020F0502020204030204" pitchFamily="34" charset="0"/>
                    <a:cs typeface="Times New Roman" panose="02020603050405020304" pitchFamily="18" charset="0"/>
                  </a:rPr>
                  <a:t>Dada la sucesión </a:t>
                </a:r>
                <a:r>
                  <a:rPr lang="es-E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1,5,17,53,161,485…., encuentra una relación de recurrencia y condiciones iniciales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18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Solución:</a:t>
                </a:r>
                <a:r>
                  <a:rPr lang="es-E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Observamos que 1</a:t>
                </a:r>
                <a:r>
                  <a:rPr lang="es-ES" sz="1800" i="1"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E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a:t>
                </a:r>
                <a:r>
                  <a:rPr lang="es-ES" sz="1800" i="1"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E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3=15,</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17</a:t>
                </a:r>
                <a:r>
                  <a:rPr lang="es-ES" sz="1800" i="1" dirty="0">
                    <a:solidFill>
                      <a:srgbClr val="000000"/>
                    </a:solidFill>
                    <a:effectLst/>
                    <a:latin typeface="Cambria Math" panose="02040503050406030204" pitchFamily="18" charset="0"/>
                    <a:ea typeface="Calibri" panose="020F0502020204030204" pitchFamily="34" charset="0"/>
                    <a:cs typeface="Cambria Math" panose="02040503050406030204" pitchFamily="18" charset="0"/>
                  </a:rPr>
                  <a:t>⋅</a:t>
                </a:r>
                <a:r>
                  <a:rPr lang="es-ES" sz="1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𝒂</m:t>
                        </m:r>
                      </m:e>
                      <m:sub>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𝒏</m:t>
                        </m:r>
                      </m:sub>
                    </m:sSub>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sSub>
                      <m:sSubPr>
                        <m:ctrlP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𝒂</m:t>
                        </m:r>
                      </m:e>
                      <m:sub>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𝒏</m:t>
                        </m:r>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𝟏</m:t>
                        </m:r>
                      </m:sub>
                    </m:sSub>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18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oMath>
                </a14:m>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mc:Choice>
        <mc:Fallback xmlns="">
          <p:sp>
            <p:nvSpPr>
              <p:cNvPr id="3" name="Marcador de contenido 2">
                <a:extLst>
                  <a:ext uri="{FF2B5EF4-FFF2-40B4-BE49-F238E27FC236}">
                    <a16:creationId xmlns:a16="http://schemas.microsoft.com/office/drawing/2014/main" id="{CA2050B8-93F0-4BE2-AF71-0F3A53E6537E}"/>
                  </a:ext>
                </a:extLst>
              </p:cNvPr>
              <p:cNvSpPr>
                <a:spLocks noGrp="1" noRot="1" noChangeAspect="1" noMove="1" noResize="1" noEditPoints="1" noAdjustHandles="1" noChangeArrowheads="1" noChangeShapeType="1" noTextEdit="1"/>
              </p:cNvSpPr>
              <p:nvPr>
                <p:ph idx="1"/>
              </p:nvPr>
            </p:nvSpPr>
            <p:spPr>
              <a:blipFill>
                <a:blip r:embed="rId2"/>
                <a:stretch>
                  <a:fillRect l="-593" t="-833"/>
                </a:stretch>
              </a:blipFill>
            </p:spPr>
            <p:txBody>
              <a:bodyPr/>
              <a:lstStyle/>
              <a:p>
                <a:r>
                  <a:rPr lang="es-ES">
                    <a:noFill/>
                  </a:rPr>
                  <a:t> </a:t>
                </a:r>
              </a:p>
            </p:txBody>
          </p:sp>
        </mc:Fallback>
      </mc:AlternateContent>
    </p:spTree>
    <p:extLst>
      <p:ext uri="{BB962C8B-B14F-4D97-AF65-F5344CB8AC3E}">
        <p14:creationId xmlns:p14="http://schemas.microsoft.com/office/powerpoint/2010/main" val="3504298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27B86-B3D4-448D-9CD5-9F41B805EB26}"/>
              </a:ext>
            </a:extLst>
          </p:cNvPr>
          <p:cNvSpPr>
            <a:spLocks noGrp="1"/>
          </p:cNvSpPr>
          <p:nvPr>
            <p:ph type="title"/>
          </p:nvPr>
        </p:nvSpPr>
        <p:spPr/>
        <p:txBody>
          <a:bodyPr/>
          <a:lstStyle/>
          <a:p>
            <a:r>
              <a:rPr lang="es-ES" dirty="0"/>
              <a:t>Ejercicio</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4BED6297-B347-44AC-A3D7-334F5B42647B}"/>
                  </a:ext>
                </a:extLst>
              </p:cNvPr>
              <p:cNvSpPr>
                <a:spLocks noGrp="1"/>
              </p:cNvSpPr>
              <p:nvPr>
                <p:ph idx="1"/>
              </p:nvPr>
            </p:nvSpPr>
            <p:spPr/>
            <p:txBody>
              <a:bodyPr/>
              <a:lstStyle/>
              <a:p>
                <a:pPr marL="0" indent="0">
                  <a:lnSpc>
                    <a:spcPct val="107000"/>
                  </a:lnSpc>
                  <a:spcAft>
                    <a:spcPts val="800"/>
                  </a:spcAft>
                  <a:buNone/>
                </a:pPr>
                <a:r>
                  <a:rPr lang="es-ES" sz="2400" i="1" dirty="0">
                    <a:effectLst/>
                    <a:latin typeface="Arial" panose="020B0604020202020204" pitchFamily="34" charset="0"/>
                    <a:ea typeface="Calibri" panose="020F0502020204030204" pitchFamily="34" charset="0"/>
                    <a:cs typeface="Times New Roman" panose="02020603050405020304" pitchFamily="18" charset="0"/>
                  </a:rPr>
                  <a:t>Verifica que </a:t>
                </a:r>
                <a14:m>
                  <m:oMath xmlns:m="http://schemas.openxmlformats.org/officeDocument/2006/math">
                    <m:sSub>
                      <m:sSubPr>
                        <m:ctrlP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b>
                    </m:s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s-ES" sz="2400" i="1">
                            <a:effectLst/>
                            <a:latin typeface="Cambria Math" panose="02040503050406030204" pitchFamily="18" charset="0"/>
                            <a:ea typeface="Calibri" panose="020F0502020204030204" pitchFamily="34" charset="0"/>
                            <a:cs typeface="Arial" panose="020B0604020202020204" pitchFamily="34" charset="0"/>
                          </a:rPr>
                        </m:ctrlPr>
                      </m:sSupPr>
                      <m:e>
                        <m:r>
                          <a:rPr lang="es-ES" sz="2400" i="1">
                            <a:effectLst/>
                            <a:latin typeface="Cambria Math" panose="02040503050406030204" pitchFamily="18" charset="0"/>
                            <a:ea typeface="Calibri" panose="020F0502020204030204" pitchFamily="34" charset="0"/>
                            <a:cs typeface="Arial" panose="020B0604020202020204" pitchFamily="34" charset="0"/>
                          </a:rPr>
                          <m:t>2</m:t>
                        </m:r>
                      </m:e>
                      <m:sup>
                        <m:r>
                          <a:rPr lang="es-ES" sz="2400" i="1">
                            <a:effectLst/>
                            <a:latin typeface="Cambria Math" panose="02040503050406030204" pitchFamily="18" charset="0"/>
                            <a:ea typeface="Calibri" panose="020F0502020204030204" pitchFamily="34" charset="0"/>
                            <a:cs typeface="Arial" panose="020B0604020202020204" pitchFamily="34" charset="0"/>
                          </a:rPr>
                          <m:t>𝑛</m:t>
                        </m:r>
                      </m:sup>
                    </m:sSup>
                    <m:r>
                      <a:rPr lang="es-ES" sz="2400" i="1">
                        <a:effectLst/>
                        <a:latin typeface="Cambria Math" panose="02040503050406030204" pitchFamily="18" charset="0"/>
                        <a:ea typeface="Calibri" panose="020F0502020204030204" pitchFamily="34" charset="0"/>
                        <a:cs typeface="Arial" panose="020B0604020202020204" pitchFamily="34" charset="0"/>
                      </a:rPr>
                      <m:t>+1 </m:t>
                    </m:r>
                    <m:r>
                      <a:rPr lang="es-ES" sz="2400" i="1">
                        <a:effectLst/>
                        <a:latin typeface="Cambria Math" panose="02040503050406030204" pitchFamily="18" charset="0"/>
                        <a:ea typeface="Calibri" panose="020F0502020204030204" pitchFamily="34" charset="0"/>
                        <a:cs typeface="Arial" panose="020B0604020202020204" pitchFamily="34" charset="0"/>
                      </a:rPr>
                      <m:t>𝑒𝑠</m:t>
                    </m:r>
                    <m:r>
                      <a:rPr lang="es-ES" sz="2400" i="1">
                        <a:effectLst/>
                        <a:latin typeface="Cambria Math" panose="02040503050406030204" pitchFamily="18" charset="0"/>
                        <a:ea typeface="Calibri" panose="020F0502020204030204" pitchFamily="34" charset="0"/>
                        <a:cs typeface="Arial" panose="020B0604020202020204" pitchFamily="34" charset="0"/>
                      </a:rPr>
                      <m:t> </m:t>
                    </m:r>
                    <m:r>
                      <a:rPr lang="es-ES" sz="2400" i="1">
                        <a:effectLst/>
                        <a:latin typeface="Cambria Math" panose="02040503050406030204" pitchFamily="18" charset="0"/>
                        <a:ea typeface="Calibri" panose="020F0502020204030204" pitchFamily="34" charset="0"/>
                        <a:cs typeface="Arial" panose="020B0604020202020204" pitchFamily="34" charset="0"/>
                      </a:rPr>
                      <m:t>𝑢𝑛𝑎</m:t>
                    </m:r>
                    <m:r>
                      <a:rPr lang="es-ES" sz="2400" i="1">
                        <a:effectLst/>
                        <a:latin typeface="Cambria Math" panose="02040503050406030204" pitchFamily="18" charset="0"/>
                        <a:ea typeface="Calibri" panose="020F0502020204030204" pitchFamily="34" charset="0"/>
                        <a:cs typeface="Arial" panose="020B0604020202020204" pitchFamily="34" charset="0"/>
                      </a:rPr>
                      <m:t> </m:t>
                    </m:r>
                    <m:r>
                      <a:rPr lang="es-ES" sz="2400" i="1">
                        <a:effectLst/>
                        <a:latin typeface="Cambria Math" panose="02040503050406030204" pitchFamily="18" charset="0"/>
                        <a:ea typeface="Calibri" panose="020F0502020204030204" pitchFamily="34" charset="0"/>
                        <a:cs typeface="Arial" panose="020B0604020202020204" pitchFamily="34" charset="0"/>
                      </a:rPr>
                      <m:t>𝑠𝑜𝑙𝑢𝑐𝑖</m:t>
                    </m:r>
                    <m:r>
                      <a:rPr lang="es-ES" sz="2400" i="1">
                        <a:effectLst/>
                        <a:latin typeface="Cambria Math" panose="02040503050406030204" pitchFamily="18" charset="0"/>
                        <a:ea typeface="Calibri" panose="020F0502020204030204" pitchFamily="34" charset="0"/>
                        <a:cs typeface="Arial" panose="020B0604020202020204" pitchFamily="34" charset="0"/>
                      </a:rPr>
                      <m:t>ó</m:t>
                    </m:r>
                    <m:r>
                      <a:rPr lang="es-ES" sz="2400" i="1">
                        <a:effectLst/>
                        <a:latin typeface="Cambria Math" panose="02040503050406030204" pitchFamily="18" charset="0"/>
                        <a:ea typeface="Calibri" panose="020F0502020204030204" pitchFamily="34" charset="0"/>
                        <a:cs typeface="Arial" panose="020B0604020202020204" pitchFamily="34" charset="0"/>
                      </a:rPr>
                      <m:t>𝑛</m:t>
                    </m:r>
                    <m:r>
                      <a:rPr lang="es-ES" sz="2400" i="1">
                        <a:effectLst/>
                        <a:latin typeface="Cambria Math" panose="02040503050406030204" pitchFamily="18" charset="0"/>
                        <a:ea typeface="Calibri" panose="020F0502020204030204" pitchFamily="34" charset="0"/>
                        <a:cs typeface="Arial" panose="020B0604020202020204" pitchFamily="34" charset="0"/>
                      </a:rPr>
                      <m:t> </m:t>
                    </m:r>
                    <m:r>
                      <a:rPr lang="es-ES" sz="2400" i="1">
                        <a:effectLst/>
                        <a:latin typeface="Cambria Math" panose="02040503050406030204" pitchFamily="18" charset="0"/>
                        <a:ea typeface="Calibri" panose="020F0502020204030204" pitchFamily="34" charset="0"/>
                        <a:cs typeface="Arial" panose="020B0604020202020204" pitchFamily="34" charset="0"/>
                      </a:rPr>
                      <m:t>𝑑𝑒</m:t>
                    </m:r>
                    <m:r>
                      <a:rPr lang="es-ES" sz="2400" i="1">
                        <a:effectLst/>
                        <a:latin typeface="Cambria Math" panose="02040503050406030204" pitchFamily="18" charset="0"/>
                        <a:ea typeface="Calibri" panose="020F0502020204030204" pitchFamily="34" charset="0"/>
                        <a:cs typeface="Arial" panose="020B0604020202020204" pitchFamily="34" charset="0"/>
                      </a:rPr>
                      <m:t> </m:t>
                    </m:r>
                    <m:r>
                      <a:rPr lang="es-ES" sz="2400" i="1">
                        <a:effectLst/>
                        <a:latin typeface="Cambria Math" panose="02040503050406030204" pitchFamily="18" charset="0"/>
                        <a:ea typeface="Calibri" panose="020F0502020204030204" pitchFamily="34" charset="0"/>
                        <a:cs typeface="Arial" panose="020B0604020202020204" pitchFamily="34" charset="0"/>
                      </a:rPr>
                      <m:t>𝑙𝑎</m:t>
                    </m:r>
                    <m:r>
                      <a:rPr lang="es-ES" sz="2400" i="1">
                        <a:effectLst/>
                        <a:latin typeface="Cambria Math" panose="02040503050406030204" pitchFamily="18" charset="0"/>
                        <a:ea typeface="Calibri" panose="020F0502020204030204" pitchFamily="34" charset="0"/>
                        <a:cs typeface="Arial" panose="020B0604020202020204" pitchFamily="34" charset="0"/>
                      </a:rPr>
                      <m:t> </m:t>
                    </m:r>
                    <m:r>
                      <a:rPr lang="es-ES" sz="2400" i="1">
                        <a:effectLst/>
                        <a:latin typeface="Cambria Math" panose="02040503050406030204" pitchFamily="18" charset="0"/>
                        <a:ea typeface="Calibri" panose="020F0502020204030204" pitchFamily="34" charset="0"/>
                        <a:cs typeface="Arial" panose="020B0604020202020204" pitchFamily="34" charset="0"/>
                      </a:rPr>
                      <m:t>𝑟𝑒𝑙𝑎𝑐𝑖</m:t>
                    </m:r>
                    <m:r>
                      <a:rPr lang="es-ES" sz="2400" i="1">
                        <a:effectLst/>
                        <a:latin typeface="Cambria Math" panose="02040503050406030204" pitchFamily="18" charset="0"/>
                        <a:ea typeface="Calibri" panose="020F0502020204030204" pitchFamily="34" charset="0"/>
                        <a:cs typeface="Arial" panose="020B0604020202020204" pitchFamily="34" charset="0"/>
                      </a:rPr>
                      <m:t>ó</m:t>
                    </m:r>
                    <m:r>
                      <a:rPr lang="es-ES" sz="2400" i="1">
                        <a:effectLst/>
                        <a:latin typeface="Cambria Math" panose="02040503050406030204" pitchFamily="18" charset="0"/>
                        <a:ea typeface="Calibri" panose="020F0502020204030204" pitchFamily="34" charset="0"/>
                        <a:cs typeface="Arial" panose="020B0604020202020204" pitchFamily="34" charset="0"/>
                      </a:rPr>
                      <m:t>𝑛</m:t>
                    </m:r>
                    <m:r>
                      <a:rPr lang="es-ES" sz="2400" i="1">
                        <a:effectLst/>
                        <a:latin typeface="Cambria Math" panose="02040503050406030204" pitchFamily="18" charset="0"/>
                        <a:ea typeface="Calibri" panose="020F0502020204030204" pitchFamily="34" charset="0"/>
                        <a:cs typeface="Arial" panose="020B0604020202020204" pitchFamily="34" charset="0"/>
                      </a:rPr>
                      <m:t> </m:t>
                    </m:r>
                    <m:r>
                      <a:rPr lang="es-ES" sz="2400" i="1">
                        <a:effectLst/>
                        <a:latin typeface="Cambria Math" panose="02040503050406030204" pitchFamily="18" charset="0"/>
                        <a:ea typeface="Calibri" panose="020F0502020204030204" pitchFamily="34" charset="0"/>
                        <a:cs typeface="Arial" panose="020B0604020202020204" pitchFamily="34" charset="0"/>
                      </a:rPr>
                      <m:t>𝑑𝑒</m:t>
                    </m:r>
                    <m:r>
                      <a:rPr lang="es-ES" sz="2400" i="1">
                        <a:effectLst/>
                        <a:latin typeface="Cambria Math" panose="02040503050406030204" pitchFamily="18" charset="0"/>
                        <a:ea typeface="Calibri" panose="020F0502020204030204" pitchFamily="34" charset="0"/>
                        <a:cs typeface="Arial" panose="020B0604020202020204" pitchFamily="34" charset="0"/>
                      </a:rPr>
                      <m:t> </m:t>
                    </m:r>
                    <m:r>
                      <a:rPr lang="es-ES" sz="2400" i="1">
                        <a:effectLst/>
                        <a:latin typeface="Cambria Math" panose="02040503050406030204" pitchFamily="18" charset="0"/>
                        <a:ea typeface="Calibri" panose="020F0502020204030204" pitchFamily="34" charset="0"/>
                        <a:cs typeface="Arial" panose="020B0604020202020204" pitchFamily="34" charset="0"/>
                      </a:rPr>
                      <m:t>𝑟𝑒𝑐𝑢𝑟𝑟𝑒𝑛𝑐𝑖𝑎</m:t>
                    </m:r>
                  </m:oMath>
                </a14:m>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sSub>
                        <m:sSubPr>
                          <m:ctrlP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b>
                      </m:s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b>
                        <m:sSubPr>
                          <m:ctrlP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−1 </m:t>
                      </m:r>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𝑐𝑜𝑛</m:t>
                      </m:r>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b>
                        <m:sSubPr>
                          <m:ctrlP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m:oMathPara>
                </a14:m>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Solución: </a:t>
                </a: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 calculamos </a:t>
                </a:r>
                <a14:m>
                  <m:oMath xmlns:m="http://schemas.openxmlformats.org/officeDocument/2006/math">
                    <m:sSub>
                      <m:sSubPr>
                        <m:ctrlP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=2+1=3</m:t>
                    </m:r>
                  </m:oMath>
                </a14:m>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que es lo que impone el enunciado.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ES"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Verificamos que se cumple la relación de recurrencia: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14:m>
                  <m:oMathPara xmlns:m="http://schemas.openxmlformats.org/officeDocument/2006/math">
                    <m:oMathParaPr>
                      <m:jc m:val="centerGroup"/>
                    </m:oMathParaPr>
                    <m:oMath xmlns:m="http://schemas.openxmlformats.org/officeDocument/2006/math">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Sub>
                        <m:sSubPr>
                          <m:ctrlP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s-ES" sz="2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 = </m:t>
                      </m:r>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d>
                        <m:dPr>
                          <m:ctrlP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dPr>
                        <m:e>
                          <m:sSup>
                            <m:sSupPr>
                              <m:ctrlP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sup>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up>
                          </m:sSup>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e>
                      </m:d>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Sup>
                        <m:sSupPr>
                          <m:ctrlP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sup>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sup>
                      </m:sSup>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+2−1=</m:t>
                      </m:r>
                      <m:sSup>
                        <m:sSupPr>
                          <m:ctrlP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pPr>
                        <m:e>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2</m:t>
                          </m:r>
                        </m:e>
                        <m:sup>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sup>
                      </m:sSup>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sSub>
                        <m:sSubPr>
                          <m:ctrlP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sSubPr>
                        <m:e>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𝑎</m:t>
                          </m:r>
                        </m:e>
                        <m:sub>
                          <m:r>
                            <a:rPr lang="es-ES" sz="24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𝑛</m:t>
                          </m:r>
                        </m:sub>
                      </m:sSub>
                    </m:oMath>
                  </m:oMathPara>
                </a14:m>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mc:Choice>
        <mc:Fallback>
          <p:sp>
            <p:nvSpPr>
              <p:cNvPr id="3" name="Marcador de contenido 2">
                <a:extLst>
                  <a:ext uri="{FF2B5EF4-FFF2-40B4-BE49-F238E27FC236}">
                    <a16:creationId xmlns:a16="http://schemas.microsoft.com/office/drawing/2014/main" id="{4BED6297-B347-44AC-A3D7-334F5B42647B}"/>
                  </a:ext>
                </a:extLst>
              </p:cNvPr>
              <p:cNvSpPr>
                <a:spLocks noGrp="1" noRot="1" noChangeAspect="1" noMove="1" noResize="1" noEditPoints="1" noAdjustHandles="1" noChangeArrowheads="1" noChangeShapeType="1" noTextEdit="1"/>
              </p:cNvSpPr>
              <p:nvPr>
                <p:ph idx="1"/>
              </p:nvPr>
            </p:nvSpPr>
            <p:spPr>
              <a:blipFill>
                <a:blip r:embed="rId2"/>
                <a:stretch>
                  <a:fillRect l="-1111" t="-1111"/>
                </a:stretch>
              </a:blipFill>
            </p:spPr>
            <p:txBody>
              <a:bodyPr/>
              <a:lstStyle/>
              <a:p>
                <a:r>
                  <a:rPr lang="es-ES">
                    <a:noFill/>
                  </a:rPr>
                  <a:t> </a:t>
                </a:r>
              </a:p>
            </p:txBody>
          </p:sp>
        </mc:Fallback>
      </mc:AlternateContent>
    </p:spTree>
    <p:extLst>
      <p:ext uri="{BB962C8B-B14F-4D97-AF65-F5344CB8AC3E}">
        <p14:creationId xmlns:p14="http://schemas.microsoft.com/office/powerpoint/2010/main" val="393624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Sucesiones</a:t>
            </a:r>
            <a:endParaRPr lang="en-US" dirty="0"/>
          </a:p>
        </p:txBody>
      </p:sp>
      <p:sp>
        <p:nvSpPr>
          <p:cNvPr id="3" name="Content Placeholder 2"/>
          <p:cNvSpPr>
            <a:spLocks noGrp="1"/>
          </p:cNvSpPr>
          <p:nvPr>
            <p:ph idx="1"/>
          </p:nvPr>
        </p:nvSpPr>
        <p:spPr/>
        <p:txBody>
          <a:bodyPr>
            <a:normAutofit/>
          </a:bodyPr>
          <a:lstStyle/>
          <a:p>
            <a:pPr>
              <a:buNone/>
            </a:pPr>
            <a:r>
              <a:rPr lang="en-US" b="1" dirty="0"/>
              <a:t>  </a:t>
            </a:r>
            <a:r>
              <a:rPr lang="en-US" b="1" dirty="0" err="1"/>
              <a:t>Definición</a:t>
            </a:r>
            <a:r>
              <a:rPr lang="en-US" dirty="0"/>
              <a:t>: </a:t>
            </a:r>
            <a:r>
              <a:rPr lang="es-ES" dirty="0"/>
              <a:t>Una sucesión es una función de un subconjunto de los enteros </a:t>
            </a:r>
            <a:r>
              <a:rPr lang="en-US" dirty="0"/>
              <a:t>(</a:t>
            </a:r>
            <a:r>
              <a:rPr lang="es-ES" dirty="0"/>
              <a:t>casi siempre </a:t>
            </a:r>
            <a:r>
              <a:rPr lang="en-US" dirty="0"/>
              <a:t> {</a:t>
            </a:r>
            <a:r>
              <a:rPr lang="en-US" dirty="0">
                <a:latin typeface="Cambria Math" pitchFamily="18" charset="0"/>
                <a:ea typeface="Cambria Math" pitchFamily="18" charset="0"/>
              </a:rPr>
              <a:t>0, 1, 2, 3, 4, </a:t>
            </a:r>
            <a:r>
              <a:rPr lang="en-US" dirty="0"/>
              <a:t>…..} o  {</a:t>
            </a:r>
            <a:r>
              <a:rPr lang="en-US" dirty="0">
                <a:latin typeface="Cambria Math" pitchFamily="18" charset="0"/>
                <a:ea typeface="Cambria Math" pitchFamily="18" charset="0"/>
              </a:rPr>
              <a:t>1, 2, 3, 4, </a:t>
            </a:r>
            <a:r>
              <a:rPr lang="en-US" dirty="0"/>
              <a:t>….} ) </a:t>
            </a:r>
            <a:r>
              <a:rPr lang="es-ES" dirty="0"/>
              <a:t>en un conjunto </a:t>
            </a:r>
            <a:r>
              <a:rPr lang="en-US" dirty="0"/>
              <a:t> </a:t>
            </a:r>
            <a:r>
              <a:rPr lang="en-US" i="1" dirty="0"/>
              <a:t>S</a:t>
            </a:r>
            <a:r>
              <a:rPr lang="en-US" dirty="0"/>
              <a:t>.</a:t>
            </a:r>
          </a:p>
          <a:p>
            <a:r>
              <a:rPr lang="en-US" dirty="0"/>
              <a:t>L</a:t>
            </a:r>
            <a:r>
              <a:rPr lang="es-ES" dirty="0"/>
              <a:t>lamamos </a:t>
            </a:r>
            <a:r>
              <a:rPr lang="en-US" i="1" dirty="0">
                <a:ea typeface="Cambria Math" pitchFamily="18" charset="0"/>
              </a:rPr>
              <a:t>a</a:t>
            </a:r>
            <a:r>
              <a:rPr lang="en-US" i="1" baseline="-25000" dirty="0">
                <a:latin typeface="Cambria Math" pitchFamily="18" charset="0"/>
                <a:ea typeface="Cambria Math" pitchFamily="18" charset="0"/>
              </a:rPr>
              <a:t>n</a:t>
            </a:r>
            <a:r>
              <a:rPr lang="en-US" dirty="0"/>
              <a:t>   </a:t>
            </a:r>
            <a:r>
              <a:rPr lang="es-ES" dirty="0"/>
              <a:t>a la</a:t>
            </a:r>
            <a:r>
              <a:rPr lang="en-US" dirty="0"/>
              <a:t> image</a:t>
            </a:r>
            <a:r>
              <a:rPr lang="es-ES" dirty="0"/>
              <a:t>n del entero</a:t>
            </a:r>
            <a:r>
              <a:rPr lang="en-US" dirty="0"/>
              <a:t> </a:t>
            </a:r>
            <a:r>
              <a:rPr lang="en-US" i="1" dirty="0"/>
              <a:t>n</a:t>
            </a:r>
            <a:r>
              <a:rPr lang="en-US" dirty="0"/>
              <a:t>.  </a:t>
            </a:r>
            <a:r>
              <a:rPr lang="es-ES" dirty="0"/>
              <a:t>Podemos pensar </a:t>
            </a:r>
            <a:r>
              <a:rPr lang="en-US" dirty="0"/>
              <a:t> </a:t>
            </a:r>
            <a:r>
              <a:rPr lang="en-US" i="1" dirty="0">
                <a:ea typeface="Cambria Math" pitchFamily="18" charset="0"/>
              </a:rPr>
              <a:t>a</a:t>
            </a:r>
            <a:r>
              <a:rPr lang="en-US" i="1" baseline="-25000" dirty="0">
                <a:latin typeface="Cambria Math" pitchFamily="18" charset="0"/>
                <a:ea typeface="Cambria Math" pitchFamily="18" charset="0"/>
              </a:rPr>
              <a:t>n</a:t>
            </a:r>
            <a:r>
              <a:rPr lang="en-US" dirty="0"/>
              <a:t>  </a:t>
            </a:r>
            <a:r>
              <a:rPr lang="en-US" dirty="0" err="1"/>
              <a:t>como</a:t>
            </a:r>
            <a:r>
              <a:rPr lang="en-US" dirty="0"/>
              <a:t>  </a:t>
            </a:r>
            <a:r>
              <a:rPr lang="en-US" i="1" dirty="0"/>
              <a:t>f(n), </a:t>
            </a:r>
            <a:r>
              <a:rPr lang="en-US" i="1" dirty="0" err="1"/>
              <a:t>siendo</a:t>
            </a:r>
            <a:r>
              <a:rPr lang="en-US" dirty="0"/>
              <a:t> </a:t>
            </a:r>
            <a:r>
              <a:rPr lang="en-US" i="1" dirty="0"/>
              <a:t>f</a:t>
            </a:r>
            <a:r>
              <a:rPr lang="en-US" dirty="0"/>
              <a:t> </a:t>
            </a:r>
            <a:r>
              <a:rPr lang="es-ES" dirty="0"/>
              <a:t> una función de </a:t>
            </a:r>
            <a:r>
              <a:rPr lang="en-US" dirty="0"/>
              <a:t>{</a:t>
            </a:r>
            <a:r>
              <a:rPr lang="en-US" dirty="0">
                <a:latin typeface="Cambria Math" pitchFamily="18" charset="0"/>
                <a:ea typeface="Cambria Math" pitchFamily="18" charset="0"/>
              </a:rPr>
              <a:t>0,1,2</a:t>
            </a:r>
            <a:r>
              <a:rPr lang="en-US" dirty="0"/>
              <a:t>,…..} en</a:t>
            </a:r>
            <a:r>
              <a:rPr lang="es-ES" dirty="0"/>
              <a:t> </a:t>
            </a:r>
            <a:r>
              <a:rPr lang="en-US" i="1" dirty="0"/>
              <a:t>S</a:t>
            </a:r>
            <a:r>
              <a:rPr lang="en-US" dirty="0"/>
              <a:t>.  Decimos que</a:t>
            </a:r>
            <a:r>
              <a:rPr lang="es-ES" dirty="0"/>
              <a:t> </a:t>
            </a:r>
            <a:r>
              <a:rPr lang="en-US" dirty="0"/>
              <a:t> </a:t>
            </a:r>
            <a:r>
              <a:rPr lang="en-US" i="1" dirty="0">
                <a:ea typeface="Cambria Math" pitchFamily="18" charset="0"/>
              </a:rPr>
              <a:t>a</a:t>
            </a:r>
            <a:r>
              <a:rPr lang="en-US" i="1" baseline="-25000" dirty="0">
                <a:ea typeface="Cambria Math" pitchFamily="18" charset="0"/>
              </a:rPr>
              <a:t>n</a:t>
            </a:r>
            <a:r>
              <a:rPr lang="en-US" dirty="0"/>
              <a:t>  es </a:t>
            </a:r>
            <a:r>
              <a:rPr lang="es-ES" dirty="0"/>
              <a:t>el </a:t>
            </a:r>
            <a:r>
              <a:rPr lang="es-ES" i="1" dirty="0"/>
              <a:t>término general de la sucesión</a:t>
            </a:r>
            <a:r>
              <a:rPr lang="en-US" i="1" dirty="0"/>
              <a:t>.</a:t>
            </a:r>
          </a:p>
          <a:p>
            <a:pPr>
              <a:buNone/>
            </a:pPr>
            <a:r>
              <a:rPr lang="en-US"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0FE914-AA69-44CC-A6BD-CF8F1F89F1EF}"/>
              </a:ext>
            </a:extLst>
          </p:cNvPr>
          <p:cNvSpPr>
            <a:spLocks noGrp="1"/>
          </p:cNvSpPr>
          <p:nvPr>
            <p:ph type="title"/>
          </p:nvPr>
        </p:nvSpPr>
        <p:spPr/>
        <p:txBody>
          <a:bodyPr/>
          <a:lstStyle/>
          <a:p>
            <a:r>
              <a:rPr lang="es-ES" dirty="0"/>
              <a:t>Sumas telescópicas</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DF9D1581-8A1D-4BC4-9978-D347A161AA4C}"/>
                  </a:ext>
                </a:extLst>
              </p:cNvPr>
              <p:cNvSpPr>
                <a:spLocks noGrp="1"/>
              </p:cNvSpPr>
              <p:nvPr>
                <p:ph idx="1"/>
              </p:nvPr>
            </p:nvSpPr>
            <p:spPr/>
            <p:txBody>
              <a:bodyPr/>
              <a:lstStyle/>
              <a:p>
                <a:r>
                  <a:rPr lang="es-ES" sz="2000" dirty="0">
                    <a:latin typeface="Abadi" panose="020B0604020104020204" pitchFamily="34" charset="0"/>
                  </a:rPr>
                  <a:t>Resuelve la recurrencia </a:t>
                </a:r>
                <a14:m>
                  <m:oMath xmlns:m="http://schemas.openxmlformats.org/officeDocument/2006/math">
                    <m:sSub>
                      <m:sSubPr>
                        <m:ctrlPr>
                          <a:rPr lang="es-ES" sz="2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b>
                    </m:sSub>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s-ES" sz="2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2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𝑐𝑜𝑛</m:t>
                    </m:r>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sSub>
                      <m:sSubPr>
                        <m:ctrlP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sub>
                    </m:sSub>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2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oMath>
                </a14:m>
                <a:r>
                  <a:rPr lang="es-ES" sz="2000" dirty="0">
                    <a:effectLst/>
                    <a:latin typeface="Abadi" panose="020B0604020104020204" pitchFamily="34" charset="0"/>
                    <a:ea typeface="Calibri" panose="020F0502020204030204" pitchFamily="34" charset="0"/>
                    <a:cs typeface="Times New Roman" panose="02020603050405020304" pitchFamily="18" charset="0"/>
                  </a:rPr>
                  <a:t>.</a:t>
                </a:r>
              </a:p>
              <a:p>
                <a:r>
                  <a:rPr lang="es-ES" sz="2000" dirty="0">
                    <a:effectLst/>
                    <a:latin typeface="Abadi" panose="020B0604020104020204" pitchFamily="34" charset="0"/>
                    <a:ea typeface="Calibri" panose="020F0502020204030204" pitchFamily="34" charset="0"/>
                    <a:cs typeface="Times New Roman" panose="02020603050405020304" pitchFamily="18" charset="0"/>
                  </a:rPr>
                  <a:t>Los primeros términos de la sucesión son </a:t>
                </a:r>
              </a:p>
              <a:p>
                <a:r>
                  <a:rPr lang="es-ES" sz="2000" b="0" i="0" dirty="0">
                    <a:solidFill>
                      <a:srgbClr val="000000"/>
                    </a:solidFill>
                    <a:effectLst/>
                    <a:latin typeface="Abadi" panose="020B0604020104020204" pitchFamily="34" charset="0"/>
                  </a:rPr>
                  <a:t>4,5,7,10,14,19,….</a:t>
                </a:r>
              </a:p>
              <a:p>
                <a:r>
                  <a:rPr lang="es-ES" sz="2000" dirty="0">
                    <a:latin typeface="Abadi" panose="020B0604020104020204" pitchFamily="34" charset="0"/>
                  </a:rPr>
                  <a:t>Si calculamos las diferencias entre términos encontramos que son siempre n: </a:t>
                </a:r>
                <a14:m>
                  <m:oMath xmlns:m="http://schemas.openxmlformats.org/officeDocument/2006/math">
                    <m:sSub>
                      <m:sSubPr>
                        <m:ctrlPr>
                          <a:rPr lang="es-ES" sz="200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sub>
                    </m:sSub>
                    <m:r>
                      <a:rPr lang="es-ES" sz="2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e>
                      <m:sub>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r>
                          <a:rPr lang="es-E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s-ES" sz="2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s-ES" sz="2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𝑛</m:t>
                    </m:r>
                  </m:oMath>
                </a14:m>
                <a:br>
                  <a:rPr lang="es-ES" sz="2000" dirty="0">
                    <a:latin typeface="Abadi" panose="020B0604020104020204" pitchFamily="34" charset="0"/>
                  </a:rPr>
                </a:br>
                <a14:m>
                  <m:oMath xmlns:m="http://schemas.openxmlformats.org/officeDocument/2006/math">
                    <m:m>
                      <m:mPr>
                        <m:plcHide m:val="on"/>
                        <m:mcs>
                          <m:mc>
                            <m:mcPr>
                              <m:count m:val="1"/>
                              <m:mcJc m:val="center"/>
                            </m:mcPr>
                          </m:mc>
                        </m:mcs>
                        <m:ctrlPr>
                          <a:rPr lang="es-ES" sz="2000" dirty="0" smtClean="0">
                            <a:solidFill>
                              <a:srgbClr val="836967"/>
                            </a:solidFill>
                            <a:effectLst/>
                            <a:latin typeface="Cambria Math" panose="02040503050406030204" pitchFamily="18" charset="0"/>
                          </a:rPr>
                        </m:ctrlPr>
                      </m:mPr>
                      <m:mr>
                        <m:e>
                          <m:sSub>
                            <m:sSubPr>
                              <m:ctrlPr>
                                <a:rPr lang="es-ES" sz="2000" dirty="0">
                                  <a:solidFill>
                                    <a:srgbClr val="836967"/>
                                  </a:solidFill>
                                  <a:effectLst/>
                                  <a:latin typeface="Cambria Math" panose="02040503050406030204" pitchFamily="18" charset="0"/>
                                </a:rPr>
                              </m:ctrlPr>
                            </m:sSubPr>
                            <m:e>
                              <m:r>
                                <a:rPr lang="es-ES" sz="2000" i="1" dirty="0">
                                  <a:effectLst/>
                                  <a:latin typeface="Cambria Math" panose="02040503050406030204" pitchFamily="18" charset="0"/>
                                </a:rPr>
                                <m:t>𝑎</m:t>
                              </m:r>
                            </m:e>
                            <m:sub>
                              <m:r>
                                <a:rPr lang="es-ES" sz="2000" i="0" dirty="0">
                                  <a:effectLst/>
                                  <a:latin typeface="Cambria Math" panose="02040503050406030204" pitchFamily="18" charset="0"/>
                                </a:rPr>
                                <m:t>1</m:t>
                              </m:r>
                            </m:sub>
                          </m:sSub>
                          <m:r>
                            <a:rPr lang="es-ES" sz="2000" i="0" dirty="0">
                              <a:effectLst/>
                              <a:latin typeface="Cambria Math" panose="02040503050406030204" pitchFamily="18" charset="0"/>
                            </a:rPr>
                            <m:t>−</m:t>
                          </m:r>
                          <m:sSub>
                            <m:sSubPr>
                              <m:ctrlPr>
                                <a:rPr lang="es-ES" sz="2000" i="1" dirty="0">
                                  <a:solidFill>
                                    <a:srgbClr val="836967"/>
                                  </a:solidFill>
                                  <a:effectLst/>
                                  <a:latin typeface="Cambria Math" panose="02040503050406030204" pitchFamily="18" charset="0"/>
                                </a:rPr>
                              </m:ctrlPr>
                            </m:sSubPr>
                            <m:e>
                              <m:r>
                                <a:rPr lang="es-ES" sz="2000" i="1" dirty="0">
                                  <a:effectLst/>
                                  <a:latin typeface="Cambria Math" panose="02040503050406030204" pitchFamily="18" charset="0"/>
                                </a:rPr>
                                <m:t>𝑎</m:t>
                              </m:r>
                            </m:e>
                            <m:sub>
                              <m:r>
                                <a:rPr lang="es-ES" sz="2000" i="0" dirty="0">
                                  <a:effectLst/>
                                  <a:latin typeface="Cambria Math" panose="02040503050406030204" pitchFamily="18" charset="0"/>
                                </a:rPr>
                                <m:t>0</m:t>
                              </m:r>
                            </m:sub>
                          </m:sSub>
                          <m:r>
                            <a:rPr lang="es-ES" sz="2000" i="0" dirty="0">
                              <a:effectLst/>
                              <a:latin typeface="Cambria Math" panose="02040503050406030204" pitchFamily="18" charset="0"/>
                            </a:rPr>
                            <m:t>=1</m:t>
                          </m:r>
                        </m:e>
                      </m:mr>
                      <m:mr>
                        <m:e>
                          <m:sSub>
                            <m:sSubPr>
                              <m:ctrlPr>
                                <a:rPr lang="es-ES" sz="2000" i="1" dirty="0">
                                  <a:solidFill>
                                    <a:srgbClr val="836967"/>
                                  </a:solidFill>
                                  <a:effectLst/>
                                  <a:latin typeface="Cambria Math" panose="02040503050406030204" pitchFamily="18" charset="0"/>
                                </a:rPr>
                              </m:ctrlPr>
                            </m:sSubPr>
                            <m:e>
                              <m:r>
                                <a:rPr lang="es-ES" sz="2000" i="1" dirty="0">
                                  <a:effectLst/>
                                  <a:latin typeface="Cambria Math" panose="02040503050406030204" pitchFamily="18" charset="0"/>
                                </a:rPr>
                                <m:t>𝑎</m:t>
                              </m:r>
                            </m:e>
                            <m:sub>
                              <m:r>
                                <a:rPr lang="es-ES" sz="2000" i="0" dirty="0">
                                  <a:effectLst/>
                                  <a:latin typeface="Cambria Math" panose="02040503050406030204" pitchFamily="18" charset="0"/>
                                </a:rPr>
                                <m:t>2</m:t>
                              </m:r>
                            </m:sub>
                          </m:sSub>
                          <m:r>
                            <a:rPr lang="es-ES" sz="2000" i="0" dirty="0">
                              <a:effectLst/>
                              <a:latin typeface="Cambria Math" panose="02040503050406030204" pitchFamily="18" charset="0"/>
                            </a:rPr>
                            <m:t>−</m:t>
                          </m:r>
                          <m:sSub>
                            <m:sSubPr>
                              <m:ctrlPr>
                                <a:rPr lang="es-ES" sz="2000" i="1" dirty="0">
                                  <a:solidFill>
                                    <a:srgbClr val="836967"/>
                                  </a:solidFill>
                                  <a:effectLst/>
                                  <a:latin typeface="Cambria Math" panose="02040503050406030204" pitchFamily="18" charset="0"/>
                                </a:rPr>
                              </m:ctrlPr>
                            </m:sSubPr>
                            <m:e>
                              <m:r>
                                <a:rPr lang="es-ES" sz="2000" i="1" dirty="0">
                                  <a:effectLst/>
                                  <a:latin typeface="Cambria Math" panose="02040503050406030204" pitchFamily="18" charset="0"/>
                                </a:rPr>
                                <m:t>𝑎</m:t>
                              </m:r>
                            </m:e>
                            <m:sub>
                              <m:r>
                                <a:rPr lang="es-ES" sz="2000" i="0" dirty="0">
                                  <a:effectLst/>
                                  <a:latin typeface="Cambria Math" panose="02040503050406030204" pitchFamily="18" charset="0"/>
                                </a:rPr>
                                <m:t>1</m:t>
                              </m:r>
                            </m:sub>
                          </m:sSub>
                          <m:r>
                            <a:rPr lang="es-ES" sz="2000" i="0" dirty="0">
                              <a:effectLst/>
                              <a:latin typeface="Cambria Math" panose="02040503050406030204" pitchFamily="18" charset="0"/>
                            </a:rPr>
                            <m:t>=2</m:t>
                          </m:r>
                        </m:e>
                      </m:mr>
                      <m:mr>
                        <m:e>
                          <m:eqArr>
                            <m:eqArrPr>
                              <m:ctrlPr>
                                <a:rPr lang="es-ES" sz="2000" i="1" dirty="0" smtClean="0">
                                  <a:solidFill>
                                    <a:srgbClr val="836967"/>
                                  </a:solidFill>
                                  <a:latin typeface="Cambria Math" panose="02040503050406030204" pitchFamily="18" charset="0"/>
                                </a:rPr>
                              </m:ctrlPr>
                            </m:eqArrPr>
                            <m:e>
                              <m:sSub>
                                <m:sSubPr>
                                  <m:ctrlPr>
                                    <a:rPr lang="es-ES" sz="2000" i="1" dirty="0">
                                      <a:solidFill>
                                        <a:srgbClr val="836967"/>
                                      </a:solidFill>
                                      <a:latin typeface="Cambria Math" panose="02040503050406030204" pitchFamily="18" charset="0"/>
                                    </a:rPr>
                                  </m:ctrlPr>
                                </m:sSubPr>
                                <m:e>
                                  <m:r>
                                    <a:rPr lang="es-ES" sz="2000" i="1" dirty="0">
                                      <a:latin typeface="Cambria Math" panose="02040503050406030204" pitchFamily="18" charset="0"/>
                                    </a:rPr>
                                    <m:t>𝑎</m:t>
                                  </m:r>
                                </m:e>
                                <m:sub>
                                  <m:r>
                                    <a:rPr lang="es-ES" sz="2000" b="0" i="0" dirty="0" smtClean="0">
                                      <a:latin typeface="Cambria Math" panose="02040503050406030204" pitchFamily="18" charset="0"/>
                                    </a:rPr>
                                    <m:t>3</m:t>
                                  </m:r>
                                </m:sub>
                              </m:sSub>
                              <m:r>
                                <a:rPr lang="es-ES" sz="2000" i="0" dirty="0">
                                  <a:effectLst/>
                                  <a:latin typeface="Cambria Math" panose="02040503050406030204" pitchFamily="18" charset="0"/>
                                </a:rPr>
                                <m:t>−</m:t>
                              </m:r>
                              <m:sSub>
                                <m:sSubPr>
                                  <m:ctrlPr>
                                    <a:rPr lang="es-ES" sz="2000" i="1" dirty="0">
                                      <a:solidFill>
                                        <a:srgbClr val="836967"/>
                                      </a:solidFill>
                                      <a:effectLst/>
                                      <a:latin typeface="Cambria Math" panose="02040503050406030204" pitchFamily="18" charset="0"/>
                                    </a:rPr>
                                  </m:ctrlPr>
                                </m:sSubPr>
                                <m:e>
                                  <m:r>
                                    <a:rPr lang="es-ES" sz="2000" i="1" dirty="0">
                                      <a:effectLst/>
                                      <a:latin typeface="Cambria Math" panose="02040503050406030204" pitchFamily="18" charset="0"/>
                                    </a:rPr>
                                    <m:t>𝑎</m:t>
                                  </m:r>
                                </m:e>
                                <m:sub>
                                  <m:r>
                                    <a:rPr lang="es-ES" sz="2000" i="0" dirty="0">
                                      <a:effectLst/>
                                      <a:latin typeface="Cambria Math" panose="02040503050406030204" pitchFamily="18" charset="0"/>
                                    </a:rPr>
                                    <m:t>2</m:t>
                                  </m:r>
                                </m:sub>
                              </m:sSub>
                              <m:r>
                                <a:rPr lang="es-ES" sz="2000" i="0" dirty="0">
                                  <a:effectLst/>
                                  <a:latin typeface="Cambria Math" panose="02040503050406030204" pitchFamily="18" charset="0"/>
                                </a:rPr>
                                <m:t>=3</m:t>
                              </m:r>
                            </m:e>
                            <m:e>
                              <m:r>
                                <a:rPr lang="es-ES" sz="2000" b="0" i="1" dirty="0" smtClean="0">
                                  <a:effectLst/>
                                  <a:latin typeface="Cambria Math" panose="02040503050406030204" pitchFamily="18" charset="0"/>
                                </a:rPr>
                                <m:t>.</m:t>
                              </m:r>
                            </m:e>
                            <m:e/>
                            <m:e>
                              <m:r>
                                <a:rPr lang="es-ES" sz="2000" b="0" i="1" dirty="0" smtClean="0">
                                  <a:effectLst/>
                                  <a:latin typeface="Cambria Math" panose="02040503050406030204" pitchFamily="18" charset="0"/>
                                </a:rPr>
                                <m:t>.</m:t>
                              </m:r>
                            </m:e>
                          </m:eqArr>
                        </m:e>
                      </m:mr>
                      <m:mr>
                        <m:e>
                          <m:sSub>
                            <m:sSubPr>
                              <m:ctrlPr>
                                <a:rPr lang="es-ES" sz="2000" i="1" dirty="0">
                                  <a:solidFill>
                                    <a:srgbClr val="836967"/>
                                  </a:solidFill>
                                  <a:effectLst/>
                                  <a:latin typeface="Cambria Math" panose="02040503050406030204" pitchFamily="18" charset="0"/>
                                </a:rPr>
                              </m:ctrlPr>
                            </m:sSubPr>
                            <m:e>
                              <m:r>
                                <a:rPr lang="es-ES" sz="2000" i="1" dirty="0">
                                  <a:effectLst/>
                                  <a:latin typeface="Cambria Math" panose="02040503050406030204" pitchFamily="18" charset="0"/>
                                </a:rPr>
                                <m:t>𝑎</m:t>
                              </m:r>
                            </m:e>
                            <m:sub>
                              <m:r>
                                <a:rPr lang="es-ES" sz="2000" i="1" dirty="0">
                                  <a:effectLst/>
                                  <a:latin typeface="Cambria Math" panose="02040503050406030204" pitchFamily="18" charset="0"/>
                                </a:rPr>
                                <m:t>𝑛</m:t>
                              </m:r>
                            </m:sub>
                          </m:sSub>
                          <m:r>
                            <a:rPr lang="es-ES" sz="2000" i="0" dirty="0">
                              <a:effectLst/>
                              <a:latin typeface="Cambria Math" panose="02040503050406030204" pitchFamily="18" charset="0"/>
                            </a:rPr>
                            <m:t>−</m:t>
                          </m:r>
                          <m:sSub>
                            <m:sSubPr>
                              <m:ctrlPr>
                                <a:rPr lang="es-ES" sz="2000" i="1" dirty="0">
                                  <a:solidFill>
                                    <a:srgbClr val="836967"/>
                                  </a:solidFill>
                                  <a:effectLst/>
                                  <a:latin typeface="Cambria Math" panose="02040503050406030204" pitchFamily="18" charset="0"/>
                                </a:rPr>
                              </m:ctrlPr>
                            </m:sSubPr>
                            <m:e>
                              <m:r>
                                <a:rPr lang="es-ES" sz="2000" i="1" dirty="0">
                                  <a:effectLst/>
                                  <a:latin typeface="Cambria Math" panose="02040503050406030204" pitchFamily="18" charset="0"/>
                                </a:rPr>
                                <m:t>𝑎</m:t>
                              </m:r>
                            </m:e>
                            <m:sub>
                              <m:r>
                                <a:rPr lang="es-ES" sz="2000" i="1" dirty="0">
                                  <a:effectLst/>
                                  <a:latin typeface="Cambria Math" panose="02040503050406030204" pitchFamily="18" charset="0"/>
                                </a:rPr>
                                <m:t>𝑛</m:t>
                              </m:r>
                              <m:r>
                                <a:rPr lang="es-ES" sz="2000" i="0" dirty="0">
                                  <a:effectLst/>
                                  <a:latin typeface="Cambria Math" panose="02040503050406030204" pitchFamily="18" charset="0"/>
                                </a:rPr>
                                <m:t>−1</m:t>
                              </m:r>
                            </m:sub>
                          </m:sSub>
                          <m:r>
                            <a:rPr lang="es-ES" sz="2000" i="0" dirty="0">
                              <a:effectLst/>
                              <a:latin typeface="Cambria Math" panose="02040503050406030204" pitchFamily="18" charset="0"/>
                            </a:rPr>
                            <m:t>=</m:t>
                          </m:r>
                          <m:r>
                            <a:rPr lang="es-ES" sz="2000" i="1" dirty="0">
                              <a:effectLst/>
                              <a:latin typeface="Cambria Math" panose="02040503050406030204" pitchFamily="18" charset="0"/>
                            </a:rPr>
                            <m:t>𝑛</m:t>
                          </m:r>
                          <m:r>
                            <a:rPr lang="es-ES" sz="2000" i="0" dirty="0">
                              <a:effectLst/>
                              <a:latin typeface="Cambria Math" panose="02040503050406030204" pitchFamily="18" charset="0"/>
                            </a:rPr>
                            <m:t>⋅</m:t>
                          </m:r>
                        </m:e>
                      </m:mr>
                    </m:m>
                  </m:oMath>
                </a14:m>
                <a:endParaRPr lang="es-ES" sz="2000" dirty="0">
                  <a:effectLst/>
                  <a:latin typeface="Abadi" panose="020B0604020104020204" pitchFamily="34" charset="0"/>
                  <a:ea typeface="Calibri" panose="020F0502020204030204" pitchFamily="34" charset="0"/>
                  <a:cs typeface="Times New Roman" panose="02020603050405020304" pitchFamily="18" charset="0"/>
                </a:endParaRPr>
              </a:p>
              <a:p>
                <a:r>
                  <a:rPr lang="es-ES" sz="2000" dirty="0">
                    <a:effectLst/>
                    <a:latin typeface="Abadi" panose="020B0604020104020204" pitchFamily="34" charset="0"/>
                    <a:ea typeface="Calibri" panose="020F0502020204030204" pitchFamily="34" charset="0"/>
                    <a:cs typeface="Times New Roman" panose="02020603050405020304" pitchFamily="18" charset="0"/>
                  </a:rPr>
                  <a:t>A la derecha, sumando obtenemos: </a:t>
                </a:r>
                <a:r>
                  <a:rPr lang="es-ES" sz="2000" b="0" i="0" dirty="0">
                    <a:solidFill>
                      <a:srgbClr val="000000"/>
                    </a:solidFill>
                    <a:effectLst/>
                    <a:latin typeface="Abadi" panose="020B0604020104020204" pitchFamily="34" charset="0"/>
                  </a:rPr>
                  <a:t>1+2+3+⋯+n, que es n(n+1)/2</a:t>
                </a:r>
                <a:endParaRPr lang="es-ES" sz="2000" dirty="0">
                  <a:effectLst/>
                  <a:latin typeface="Abadi" panose="020B0604020104020204" pitchFamily="34" charset="0"/>
                  <a:ea typeface="Calibri" panose="020F0502020204030204" pitchFamily="34" charset="0"/>
                  <a:cs typeface="Times New Roman" panose="02020603050405020304" pitchFamily="18" charset="0"/>
                </a:endParaRPr>
              </a:p>
            </p:txBody>
          </p:sp>
        </mc:Choice>
        <mc:Fallback>
          <p:sp>
            <p:nvSpPr>
              <p:cNvPr id="3" name="Marcador de contenido 2">
                <a:extLst>
                  <a:ext uri="{FF2B5EF4-FFF2-40B4-BE49-F238E27FC236}">
                    <a16:creationId xmlns:a16="http://schemas.microsoft.com/office/drawing/2014/main" id="{DF9D1581-8A1D-4BC4-9978-D347A161AA4C}"/>
                  </a:ext>
                </a:extLst>
              </p:cNvPr>
              <p:cNvSpPr>
                <a:spLocks noGrp="1" noRot="1" noChangeAspect="1" noMove="1" noResize="1" noEditPoints="1" noAdjustHandles="1" noChangeArrowheads="1" noChangeShapeType="1" noTextEdit="1"/>
              </p:cNvSpPr>
              <p:nvPr>
                <p:ph idx="1"/>
              </p:nvPr>
            </p:nvSpPr>
            <p:spPr>
              <a:blipFill>
                <a:blip r:embed="rId2"/>
                <a:stretch>
                  <a:fillRect l="-444" t="-833"/>
                </a:stretch>
              </a:blipFill>
            </p:spPr>
            <p:txBody>
              <a:bodyPr/>
              <a:lstStyle/>
              <a:p>
                <a:r>
                  <a:rPr lang="es-ES">
                    <a:noFill/>
                  </a:rPr>
                  <a:t> </a:t>
                </a:r>
              </a:p>
            </p:txBody>
          </p:sp>
        </mc:Fallback>
      </mc:AlternateContent>
    </p:spTree>
    <p:extLst>
      <p:ext uri="{BB962C8B-B14F-4D97-AF65-F5344CB8AC3E}">
        <p14:creationId xmlns:p14="http://schemas.microsoft.com/office/powerpoint/2010/main" val="4035419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F779A0-A61F-4144-A845-2475562F20BC}"/>
              </a:ext>
            </a:extLst>
          </p:cNvPr>
          <p:cNvSpPr>
            <a:spLocks noGrp="1"/>
          </p:cNvSpPr>
          <p:nvPr>
            <p:ph type="title"/>
          </p:nvPr>
        </p:nvSpPr>
        <p:spPr/>
        <p:txBody>
          <a:bodyPr/>
          <a:lstStyle/>
          <a:p>
            <a:r>
              <a:rPr lang="es-ES" dirty="0"/>
              <a:t>Sumas telescópicas</a:t>
            </a:r>
          </a:p>
        </p:txBody>
      </p:sp>
      <mc:AlternateContent xmlns:mc="http://schemas.openxmlformats.org/markup-compatibility/2006">
        <mc:Choice xmlns:a14="http://schemas.microsoft.com/office/drawing/2010/main" Requires="a14">
          <p:sp>
            <p:nvSpPr>
              <p:cNvPr id="3" name="Marcador de contenido 2">
                <a:extLst>
                  <a:ext uri="{FF2B5EF4-FFF2-40B4-BE49-F238E27FC236}">
                    <a16:creationId xmlns:a16="http://schemas.microsoft.com/office/drawing/2014/main" id="{829C3A62-6F4F-4136-AC6A-0D70D091CAE8}"/>
                  </a:ext>
                </a:extLst>
              </p:cNvPr>
              <p:cNvSpPr>
                <a:spLocks noGrp="1"/>
              </p:cNvSpPr>
              <p:nvPr>
                <p:ph idx="1"/>
              </p:nvPr>
            </p:nvSpPr>
            <p:spPr/>
            <p:txBody>
              <a:bodyPr/>
              <a:lstStyle/>
              <a:p>
                <a:r>
                  <a:rPr lang="es-ES" dirty="0">
                    <a:solidFill>
                      <a:srgbClr val="836967"/>
                    </a:solidFill>
                    <a:latin typeface="Cambria Math" panose="02040503050406030204" pitchFamily="18" charset="0"/>
                  </a:rPr>
                  <a:t>Sumando a la izquierda obtenemos:</a:t>
                </a:r>
              </a:p>
              <a:p>
                <a14:m>
                  <m:oMath xmlns:m="http://schemas.openxmlformats.org/officeDocument/2006/math">
                    <m:d>
                      <m:dPr>
                        <m:ctrlPr>
                          <a:rPr lang="es-ES" smtClean="0">
                            <a:solidFill>
                              <a:srgbClr val="836967"/>
                            </a:solidFill>
                            <a:latin typeface="Cambria Math" panose="02040503050406030204" pitchFamily="18" charset="0"/>
                          </a:rPr>
                        </m:ctrlPr>
                      </m:dPr>
                      <m:e>
                        <m:sSub>
                          <m:sSubPr>
                            <m:ctrlPr>
                              <a:rPr lang="es-ES">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0">
                                <a:latin typeface="Cambria Math" panose="02040503050406030204" pitchFamily="18" charset="0"/>
                              </a:rPr>
                              <m:t>1</m:t>
                            </m:r>
                          </m:sub>
                        </m:sSub>
                        <m:r>
                          <a:rPr lang="es-ES" i="0">
                            <a:latin typeface="Cambria Math" panose="02040503050406030204" pitchFamily="18" charset="0"/>
                          </a:rPr>
                          <m:t>−</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0">
                                <a:latin typeface="Cambria Math" panose="02040503050406030204" pitchFamily="18" charset="0"/>
                              </a:rPr>
                              <m:t>0</m:t>
                            </m:r>
                          </m:sub>
                        </m:sSub>
                      </m:e>
                    </m:d>
                    <m:r>
                      <a:rPr lang="es-ES" i="0">
                        <a:latin typeface="Cambria Math" panose="02040503050406030204" pitchFamily="18" charset="0"/>
                      </a:rPr>
                      <m:t>+</m:t>
                    </m:r>
                    <m:d>
                      <m:dPr>
                        <m:ctrlPr>
                          <a:rPr lang="es-ES" i="1">
                            <a:solidFill>
                              <a:srgbClr val="836967"/>
                            </a:solidFill>
                            <a:latin typeface="Cambria Math" panose="02040503050406030204" pitchFamily="18" charset="0"/>
                          </a:rPr>
                        </m:ctrlPr>
                      </m:dPr>
                      <m:e>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0">
                                <a:latin typeface="Cambria Math" panose="02040503050406030204" pitchFamily="18" charset="0"/>
                              </a:rPr>
                              <m:t>2</m:t>
                            </m:r>
                          </m:sub>
                        </m:sSub>
                        <m:r>
                          <a:rPr lang="es-ES" i="0">
                            <a:latin typeface="Cambria Math" panose="02040503050406030204" pitchFamily="18" charset="0"/>
                          </a:rPr>
                          <m:t>−1</m:t>
                        </m:r>
                      </m:e>
                    </m:d>
                    <m:r>
                      <a:rPr lang="es-ES" i="0">
                        <a:latin typeface="Cambria Math" panose="02040503050406030204" pitchFamily="18" charset="0"/>
                      </a:rPr>
                      <m:t>+</m:t>
                    </m:r>
                    <m:d>
                      <m:dPr>
                        <m:ctrlPr>
                          <a:rPr lang="es-ES" i="1">
                            <a:solidFill>
                              <a:srgbClr val="836967"/>
                            </a:solidFill>
                            <a:latin typeface="Cambria Math" panose="02040503050406030204" pitchFamily="18" charset="0"/>
                          </a:rPr>
                        </m:ctrlPr>
                      </m:dPr>
                      <m:e>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0">
                                <a:latin typeface="Cambria Math" panose="02040503050406030204" pitchFamily="18" charset="0"/>
                              </a:rPr>
                              <m:t>3</m:t>
                            </m:r>
                          </m:sub>
                        </m:sSub>
                        <m:r>
                          <a:rPr lang="es-ES" i="0">
                            <a:latin typeface="Cambria Math" panose="02040503050406030204" pitchFamily="18" charset="0"/>
                          </a:rPr>
                          <m:t>−</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0">
                                <a:latin typeface="Cambria Math" panose="02040503050406030204" pitchFamily="18" charset="0"/>
                              </a:rPr>
                              <m:t>2</m:t>
                            </m:r>
                          </m:sub>
                        </m:sSub>
                      </m:e>
                    </m:d>
                    <m:r>
                      <a:rPr lang="es-ES" i="0">
                        <a:latin typeface="Cambria Math" panose="02040503050406030204" pitchFamily="18" charset="0"/>
                      </a:rPr>
                      <m:t>+⋯</m:t>
                    </m:r>
                    <m:r>
                      <a:rPr lang="es-ES" b="0" i="1" smtClean="0">
                        <a:latin typeface="Cambria Math" panose="02040503050406030204" pitchFamily="18" charset="0"/>
                      </a:rPr>
                      <m:t>+</m:t>
                    </m:r>
                    <m:d>
                      <m:dPr>
                        <m:ctrlPr>
                          <a:rPr lang="es-ES" i="1">
                            <a:solidFill>
                              <a:srgbClr val="836967"/>
                            </a:solidFill>
                            <a:latin typeface="Cambria Math" panose="02040503050406030204" pitchFamily="18" charset="0"/>
                          </a:rPr>
                        </m:ctrlPr>
                      </m:dPr>
                      <m:e>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sub>
                        </m:sSub>
                        <m:r>
                          <a:rPr lang="es-ES" i="0">
                            <a:latin typeface="Cambria Math" panose="02040503050406030204" pitchFamily="18" charset="0"/>
                          </a:rPr>
                          <m:t>−</m:t>
                        </m:r>
                        <m:sSub>
                          <m:sSubPr>
                            <m:ctrlPr>
                              <a:rPr lang="es-ES" i="1">
                                <a:solidFill>
                                  <a:srgbClr val="836967"/>
                                </a:solidFill>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𝑛</m:t>
                            </m:r>
                            <m:r>
                              <a:rPr lang="es-ES" i="0">
                                <a:latin typeface="Cambria Math" panose="02040503050406030204" pitchFamily="18" charset="0"/>
                              </a:rPr>
                              <m:t>−1</m:t>
                            </m:r>
                          </m:sub>
                        </m:sSub>
                      </m:e>
                    </m:d>
                  </m:oMath>
                </a14:m>
                <a:endParaRPr lang="es-ES" dirty="0"/>
              </a:p>
              <a:p>
                <a:r>
                  <a:rPr lang="es-ES" dirty="0"/>
                  <a:t>Los términos se cancelan dos a dos y queda:</a:t>
                </a:r>
              </a:p>
              <a:p>
                <a14:m>
                  <m:oMath xmlns:m="http://schemas.openxmlformats.org/officeDocument/2006/math">
                    <m:m>
                      <m:mPr>
                        <m:plcHide m:val="on"/>
                        <m:mcs>
                          <m:mc>
                            <m:mcPr>
                              <m:count m:val="1"/>
                              <m:mcJc m:val="center"/>
                            </m:mcPr>
                          </m:mc>
                        </m:mcs>
                        <m:ctrlPr>
                          <a:rPr lang="es-ES" dirty="0" smtClean="0">
                            <a:solidFill>
                              <a:srgbClr val="836967"/>
                            </a:solidFill>
                            <a:latin typeface="Cambria Math" panose="02040503050406030204" pitchFamily="18" charset="0"/>
                          </a:rPr>
                        </m:ctrlPr>
                      </m:mPr>
                      <m:mr>
                        <m:e>
                          <m:r>
                            <a:rPr lang="es-ES" dirty="0">
                              <a:latin typeface="Cambria Math" panose="02040503050406030204" pitchFamily="18" charset="0"/>
                            </a:rPr>
                            <m:t>−</m:t>
                          </m:r>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𝑜</m:t>
                              </m:r>
                            </m:sub>
                          </m:sSub>
                          <m:r>
                            <a:rPr lang="es-ES" i="0" dirty="0">
                              <a:latin typeface="Cambria Math" panose="02040503050406030204" pitchFamily="18" charset="0"/>
                            </a:rPr>
                            <m:t>+</m:t>
                          </m:r>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m:t>
                          </m:r>
                          <m:f>
                            <m:fPr>
                              <m:ctrlPr>
                                <a:rPr lang="es-ES" i="1" dirty="0">
                                  <a:solidFill>
                                    <a:srgbClr val="836967"/>
                                  </a:solidFill>
                                  <a:latin typeface="Cambria Math" panose="02040503050406030204" pitchFamily="18" charset="0"/>
                                </a:rPr>
                              </m:ctrlPr>
                            </m:fPr>
                            <m:num>
                              <m:r>
                                <a:rPr lang="es-ES" i="1" dirty="0">
                                  <a:latin typeface="Cambria Math" panose="02040503050406030204" pitchFamily="18" charset="0"/>
                                </a:rPr>
                                <m:t>𝑛</m:t>
                              </m:r>
                              <m:d>
                                <m:dPr>
                                  <m:ctrlPr>
                                    <a:rPr lang="es-ES" i="1" dirty="0">
                                      <a:solidFill>
                                        <a:srgbClr val="836967"/>
                                      </a:solidFill>
                                      <a:latin typeface="Cambria Math" panose="02040503050406030204" pitchFamily="18" charset="0"/>
                                    </a:rPr>
                                  </m:ctrlPr>
                                </m:dPr>
                                <m:e>
                                  <m:r>
                                    <a:rPr lang="es-ES" i="1" dirty="0">
                                      <a:latin typeface="Cambria Math" panose="02040503050406030204" pitchFamily="18" charset="0"/>
                                    </a:rPr>
                                    <m:t>𝑛</m:t>
                                  </m:r>
                                  <m:r>
                                    <a:rPr lang="es-ES" i="0" dirty="0">
                                      <a:latin typeface="Cambria Math" panose="02040503050406030204" pitchFamily="18" charset="0"/>
                                    </a:rPr>
                                    <m:t>+1</m:t>
                                  </m:r>
                                </m:e>
                              </m:d>
                            </m:num>
                            <m:den>
                              <m:r>
                                <a:rPr lang="es-ES" i="0" dirty="0">
                                  <a:latin typeface="Cambria Math" panose="02040503050406030204" pitchFamily="18" charset="0"/>
                                </a:rPr>
                                <m:t>2</m:t>
                              </m:r>
                            </m:den>
                          </m:f>
                        </m:e>
                      </m:mr>
                      <m:mr>
                        <m:e>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1" dirty="0">
                                  <a:latin typeface="Cambria Math" panose="02040503050406030204" pitchFamily="18" charset="0"/>
                                </a:rPr>
                                <m:t>𝑛</m:t>
                              </m:r>
                            </m:sub>
                          </m:sSub>
                          <m:r>
                            <a:rPr lang="es-ES" i="0" dirty="0">
                              <a:latin typeface="Cambria Math" panose="02040503050406030204" pitchFamily="18" charset="0"/>
                            </a:rPr>
                            <m:t>=</m:t>
                          </m:r>
                          <m:f>
                            <m:fPr>
                              <m:ctrlPr>
                                <a:rPr lang="es-ES" i="1" dirty="0">
                                  <a:solidFill>
                                    <a:srgbClr val="836967"/>
                                  </a:solidFill>
                                  <a:latin typeface="Cambria Math" panose="02040503050406030204" pitchFamily="18" charset="0"/>
                                </a:rPr>
                              </m:ctrlPr>
                            </m:fPr>
                            <m:num>
                              <m:r>
                                <a:rPr lang="es-ES" i="1" dirty="0">
                                  <a:latin typeface="Cambria Math" panose="02040503050406030204" pitchFamily="18" charset="0"/>
                                </a:rPr>
                                <m:t>𝑛</m:t>
                              </m:r>
                              <m:d>
                                <m:dPr>
                                  <m:ctrlPr>
                                    <a:rPr lang="es-ES" i="1" dirty="0">
                                      <a:solidFill>
                                        <a:srgbClr val="836967"/>
                                      </a:solidFill>
                                      <a:latin typeface="Cambria Math" panose="02040503050406030204" pitchFamily="18" charset="0"/>
                                    </a:rPr>
                                  </m:ctrlPr>
                                </m:dPr>
                                <m:e>
                                  <m:r>
                                    <a:rPr lang="es-ES" i="1" dirty="0">
                                      <a:latin typeface="Cambria Math" panose="02040503050406030204" pitchFamily="18" charset="0"/>
                                    </a:rPr>
                                    <m:t>𝑛</m:t>
                                  </m:r>
                                  <m:r>
                                    <a:rPr lang="es-ES" i="0" dirty="0">
                                      <a:latin typeface="Cambria Math" panose="02040503050406030204" pitchFamily="18" charset="0"/>
                                    </a:rPr>
                                    <m:t>+1</m:t>
                                  </m:r>
                                </m:e>
                              </m:d>
                            </m:num>
                            <m:den>
                              <m:r>
                                <a:rPr lang="es-ES" i="0" dirty="0">
                                  <a:latin typeface="Cambria Math" panose="02040503050406030204" pitchFamily="18" charset="0"/>
                                </a:rPr>
                                <m:t>2</m:t>
                              </m:r>
                            </m:den>
                          </m:f>
                          <m:r>
                            <a:rPr lang="es-ES" i="0" dirty="0">
                              <a:latin typeface="Cambria Math" panose="02040503050406030204" pitchFamily="18" charset="0"/>
                            </a:rPr>
                            <m:t>+</m:t>
                          </m:r>
                          <m:sSub>
                            <m:sSubPr>
                              <m:ctrlPr>
                                <a:rPr lang="es-ES" i="1" dirty="0">
                                  <a:solidFill>
                                    <a:srgbClr val="836967"/>
                                  </a:solidFill>
                                  <a:latin typeface="Cambria Math" panose="02040503050406030204" pitchFamily="18" charset="0"/>
                                </a:rPr>
                              </m:ctrlPr>
                            </m:sSubPr>
                            <m:e>
                              <m:r>
                                <a:rPr lang="es-ES" i="1" dirty="0">
                                  <a:latin typeface="Cambria Math" panose="02040503050406030204" pitchFamily="18" charset="0"/>
                                </a:rPr>
                                <m:t>𝑎</m:t>
                              </m:r>
                            </m:e>
                            <m:sub>
                              <m:r>
                                <a:rPr lang="es-ES" i="0" dirty="0">
                                  <a:latin typeface="Cambria Math" panose="02040503050406030204" pitchFamily="18" charset="0"/>
                                </a:rPr>
                                <m:t>0</m:t>
                              </m:r>
                            </m:sub>
                          </m:sSub>
                          <m:r>
                            <a:rPr lang="es-ES" i="0" dirty="0">
                              <a:latin typeface="Cambria Math" panose="02040503050406030204" pitchFamily="18" charset="0"/>
                            </a:rPr>
                            <m:t>=</m:t>
                          </m:r>
                          <m:f>
                            <m:fPr>
                              <m:ctrlPr>
                                <a:rPr lang="es-ES" i="1" dirty="0">
                                  <a:solidFill>
                                    <a:srgbClr val="836967"/>
                                  </a:solidFill>
                                  <a:latin typeface="Cambria Math" panose="02040503050406030204" pitchFamily="18" charset="0"/>
                                </a:rPr>
                              </m:ctrlPr>
                            </m:fPr>
                            <m:num>
                              <m:r>
                                <a:rPr lang="es-ES" i="1" dirty="0">
                                  <a:latin typeface="Cambria Math" panose="02040503050406030204" pitchFamily="18" charset="0"/>
                                </a:rPr>
                                <m:t>𝑛</m:t>
                              </m:r>
                              <m:d>
                                <m:dPr>
                                  <m:ctrlPr>
                                    <a:rPr lang="es-ES" i="1" dirty="0">
                                      <a:solidFill>
                                        <a:srgbClr val="836967"/>
                                      </a:solidFill>
                                      <a:latin typeface="Cambria Math" panose="02040503050406030204" pitchFamily="18" charset="0"/>
                                    </a:rPr>
                                  </m:ctrlPr>
                                </m:dPr>
                                <m:e>
                                  <m:r>
                                    <a:rPr lang="es-ES" i="1" dirty="0">
                                      <a:latin typeface="Cambria Math" panose="02040503050406030204" pitchFamily="18" charset="0"/>
                                    </a:rPr>
                                    <m:t>𝑛</m:t>
                                  </m:r>
                                  <m:r>
                                    <a:rPr lang="es-ES" dirty="0">
                                      <a:latin typeface="Cambria Math" panose="02040503050406030204" pitchFamily="18" charset="0"/>
                                    </a:rPr>
                                    <m:t>+1</m:t>
                                  </m:r>
                                </m:e>
                              </m:d>
                            </m:num>
                            <m:den>
                              <m:r>
                                <a:rPr lang="es-ES" dirty="0">
                                  <a:latin typeface="Cambria Math" panose="02040503050406030204" pitchFamily="18" charset="0"/>
                                </a:rPr>
                                <m:t>2</m:t>
                              </m:r>
                            </m:den>
                          </m:f>
                          <m:r>
                            <a:rPr lang="es-ES" b="0" i="1" dirty="0" smtClean="0">
                              <a:latin typeface="Cambria Math" panose="02040503050406030204" pitchFamily="18" charset="0"/>
                            </a:rPr>
                            <m:t>+4</m:t>
                          </m:r>
                        </m:e>
                      </m:mr>
                    </m:m>
                  </m:oMath>
                </a14:m>
                <a:endParaRPr lang="es-ES" dirty="0"/>
              </a:p>
            </p:txBody>
          </p:sp>
        </mc:Choice>
        <mc:Fallback>
          <p:sp>
            <p:nvSpPr>
              <p:cNvPr id="3" name="Marcador de contenido 2">
                <a:extLst>
                  <a:ext uri="{FF2B5EF4-FFF2-40B4-BE49-F238E27FC236}">
                    <a16:creationId xmlns:a16="http://schemas.microsoft.com/office/drawing/2014/main" id="{829C3A62-6F4F-4136-AC6A-0D70D091CAE8}"/>
                  </a:ext>
                </a:extLst>
              </p:cNvPr>
              <p:cNvSpPr>
                <a:spLocks noGrp="1" noRot="1" noChangeAspect="1" noMove="1" noResize="1" noEditPoints="1" noAdjustHandles="1" noChangeArrowheads="1" noChangeShapeType="1" noTextEdit="1"/>
              </p:cNvSpPr>
              <p:nvPr>
                <p:ph idx="1"/>
              </p:nvPr>
            </p:nvSpPr>
            <p:spPr>
              <a:blipFill>
                <a:blip r:embed="rId2"/>
                <a:stretch>
                  <a:fillRect l="-889" t="-1389"/>
                </a:stretch>
              </a:blipFill>
            </p:spPr>
            <p:txBody>
              <a:bodyPr/>
              <a:lstStyle/>
              <a:p>
                <a:r>
                  <a:rPr lang="es-ES">
                    <a:noFill/>
                  </a:rPr>
                  <a:t> </a:t>
                </a:r>
              </a:p>
            </p:txBody>
          </p:sp>
        </mc:Fallback>
      </mc:AlternateContent>
    </p:spTree>
    <p:extLst>
      <p:ext uri="{BB962C8B-B14F-4D97-AF65-F5344CB8AC3E}">
        <p14:creationId xmlns:p14="http://schemas.microsoft.com/office/powerpoint/2010/main" val="2765347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s-ES" dirty="0" err="1"/>
              <a:t>ucesione</a:t>
            </a:r>
            <a:r>
              <a:rPr lang="en-US" dirty="0"/>
              <a:t>s </a:t>
            </a:r>
          </a:p>
        </p:txBody>
      </p:sp>
      <p:sp>
        <p:nvSpPr>
          <p:cNvPr id="3" name="Content Placeholder 2"/>
          <p:cNvSpPr>
            <a:spLocks noGrp="1"/>
          </p:cNvSpPr>
          <p:nvPr>
            <p:ph idx="1"/>
          </p:nvPr>
        </p:nvSpPr>
        <p:spPr/>
        <p:txBody>
          <a:bodyPr>
            <a:normAutofit/>
          </a:bodyPr>
          <a:lstStyle/>
          <a:p>
            <a:pPr>
              <a:buNone/>
            </a:pPr>
            <a:r>
              <a:rPr lang="en-US" b="1" dirty="0" err="1"/>
              <a:t>Ejemplo</a:t>
            </a:r>
            <a:r>
              <a:rPr lang="en-US" dirty="0"/>
              <a:t>:</a:t>
            </a:r>
            <a:r>
              <a:rPr lang="en-US" b="1" dirty="0"/>
              <a:t> </a:t>
            </a:r>
            <a:r>
              <a:rPr lang="en-US" dirty="0" err="1"/>
              <a:t>Consideramos</a:t>
            </a:r>
            <a:r>
              <a:rPr lang="en-US" dirty="0"/>
              <a:t> la </a:t>
            </a:r>
            <a:r>
              <a:rPr lang="en-US" dirty="0" err="1"/>
              <a:t>sucesión</a:t>
            </a:r>
            <a:r>
              <a:rPr lang="en-US" dirty="0"/>
              <a:t>            </a:t>
            </a:r>
            <a:r>
              <a:rPr lang="en-US" dirty="0" err="1"/>
              <a:t>donde</a:t>
            </a:r>
            <a:endParaRPr lang="en-US" dirty="0"/>
          </a:p>
          <a:p>
            <a:endParaRPr lang="en-US" dirty="0"/>
          </a:p>
          <a:p>
            <a:pPr>
              <a:buNone/>
            </a:pPr>
            <a:endParaRPr lang="en-US" dirty="0"/>
          </a:p>
          <a:p>
            <a:pPr>
              <a:buNone/>
            </a:pPr>
            <a:r>
              <a:rPr lang="en-US" dirty="0"/>
              <a:t>  </a:t>
            </a:r>
          </a:p>
        </p:txBody>
      </p:sp>
      <p:pic>
        <p:nvPicPr>
          <p:cNvPr id="11" name="Picture 10" descr="addin_tmp.png"/>
          <p:cNvPicPr>
            <a:picLocks noChangeAspect="1"/>
          </p:cNvPicPr>
          <p:nvPr>
            <p:custDataLst>
              <p:tags r:id="rId1"/>
            </p:custDataLst>
          </p:nvPr>
        </p:nvPicPr>
        <p:blipFill>
          <a:blip r:embed="rId6" cstate="print"/>
          <a:stretch>
            <a:fillRect/>
          </a:stretch>
        </p:blipFill>
        <p:spPr>
          <a:xfrm>
            <a:off x="5715000" y="2031683"/>
            <a:ext cx="734378" cy="382905"/>
          </a:xfrm>
          <a:prstGeom prst="rect">
            <a:avLst/>
          </a:prstGeom>
        </p:spPr>
      </p:pic>
      <p:pic>
        <p:nvPicPr>
          <p:cNvPr id="14" name="Picture 13" descr="addin_tmp.png"/>
          <p:cNvPicPr>
            <a:picLocks noChangeAspect="1"/>
          </p:cNvPicPr>
          <p:nvPr>
            <p:custDataLst>
              <p:tags r:id="rId2"/>
            </p:custDataLst>
          </p:nvPr>
        </p:nvPicPr>
        <p:blipFill>
          <a:blip r:embed="rId7" cstate="print"/>
          <a:stretch>
            <a:fillRect/>
          </a:stretch>
        </p:blipFill>
        <p:spPr>
          <a:xfrm>
            <a:off x="1447800" y="3048000"/>
            <a:ext cx="1385888" cy="771525"/>
          </a:xfrm>
          <a:prstGeom prst="rect">
            <a:avLst/>
          </a:prstGeom>
        </p:spPr>
      </p:pic>
      <p:pic>
        <p:nvPicPr>
          <p:cNvPr id="16" name="Picture 15" descr="addin_tmp.png"/>
          <p:cNvPicPr>
            <a:picLocks noChangeAspect="1"/>
          </p:cNvPicPr>
          <p:nvPr>
            <p:custDataLst>
              <p:tags r:id="rId3"/>
            </p:custDataLst>
          </p:nvPr>
        </p:nvPicPr>
        <p:blipFill>
          <a:blip r:embed="rId8" cstate="print"/>
          <a:stretch>
            <a:fillRect/>
          </a:stretch>
        </p:blipFill>
        <p:spPr>
          <a:xfrm>
            <a:off x="3657600" y="3276600"/>
            <a:ext cx="3894773" cy="382905"/>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3124200" y="4572000"/>
            <a:ext cx="1983105" cy="7800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Progresiones geométricas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a:t>   </a:t>
            </a:r>
            <a:r>
              <a:rPr lang="es-ES" b="1" dirty="0"/>
              <a:t>Definición </a:t>
            </a:r>
            <a:r>
              <a:rPr lang="en-US" dirty="0"/>
              <a:t>: </a:t>
            </a:r>
            <a:r>
              <a:rPr lang="es-ES" dirty="0"/>
              <a:t> una progresión geométrica es una sucesión de la forma </a:t>
            </a:r>
            <a:endParaRPr lang="en-US" dirty="0"/>
          </a:p>
          <a:p>
            <a:pPr>
              <a:buNone/>
            </a:pPr>
            <a:r>
              <a:rPr lang="en-US" dirty="0"/>
              <a:t>    </a:t>
            </a:r>
            <a:r>
              <a:rPr lang="en-US" dirty="0" err="1"/>
              <a:t>donde</a:t>
            </a:r>
            <a:r>
              <a:rPr lang="en-US" dirty="0"/>
              <a:t> el </a:t>
            </a:r>
            <a:r>
              <a:rPr lang="en-US" dirty="0" err="1"/>
              <a:t>término</a:t>
            </a:r>
            <a:r>
              <a:rPr lang="en-US" dirty="0"/>
              <a:t> </a:t>
            </a:r>
            <a:r>
              <a:rPr lang="en-US" dirty="0" err="1"/>
              <a:t>inicial</a:t>
            </a:r>
            <a:r>
              <a:rPr lang="en-US" i="1" dirty="0"/>
              <a:t> a y la </a:t>
            </a:r>
            <a:r>
              <a:rPr lang="en-US" i="1" dirty="0" err="1"/>
              <a:t>razón</a:t>
            </a:r>
            <a:r>
              <a:rPr lang="en-US" i="1" dirty="0"/>
              <a:t> r son </a:t>
            </a:r>
            <a:r>
              <a:rPr lang="en-US" i="1" dirty="0" err="1"/>
              <a:t>números</a:t>
            </a:r>
            <a:r>
              <a:rPr lang="en-US" i="1" dirty="0"/>
              <a:t> </a:t>
            </a:r>
            <a:r>
              <a:rPr lang="en-US" i="1" dirty="0" err="1"/>
              <a:t>reales</a:t>
            </a:r>
            <a:r>
              <a:rPr lang="en-US" dirty="0"/>
              <a:t>.</a:t>
            </a:r>
          </a:p>
          <a:p>
            <a:pPr>
              <a:buNone/>
            </a:pPr>
            <a:r>
              <a:rPr lang="en-US" sz="2800" b="1" dirty="0"/>
              <a:t>   </a:t>
            </a:r>
            <a:r>
              <a:rPr lang="en-US" sz="2800" b="1" dirty="0" err="1"/>
              <a:t>Ejemplos</a:t>
            </a:r>
            <a:r>
              <a:rPr lang="en-US" sz="2800" dirty="0"/>
              <a:t>:</a:t>
            </a:r>
          </a:p>
          <a:p>
            <a:pPr marL="880110" lvl="1" indent="-514350">
              <a:buFont typeface="+mj-lt"/>
              <a:buAutoNum type="arabicPeriod"/>
            </a:pPr>
            <a:r>
              <a:rPr lang="en-US" dirty="0"/>
              <a:t>Sea </a:t>
            </a:r>
            <a:r>
              <a:rPr lang="en-US" i="1" dirty="0"/>
              <a:t>a = </a:t>
            </a:r>
            <a:r>
              <a:rPr lang="en-US" dirty="0">
                <a:latin typeface="Cambria Math" pitchFamily="18" charset="0"/>
                <a:ea typeface="Cambria Math" pitchFamily="18" charset="0"/>
              </a:rPr>
              <a:t>1</a:t>
            </a:r>
            <a:r>
              <a:rPr lang="en-US" i="1" dirty="0"/>
              <a:t> y</a:t>
            </a:r>
            <a:r>
              <a:rPr lang="en-US" dirty="0"/>
              <a:t> </a:t>
            </a:r>
            <a:r>
              <a:rPr lang="en-US" i="1" dirty="0"/>
              <a:t>r = </a:t>
            </a:r>
            <a:r>
              <a:rPr lang="en-US" dirty="0">
                <a:latin typeface="Cambria Math" pitchFamily="18" charset="0"/>
                <a:ea typeface="Cambria Math" pitchFamily="18" charset="0"/>
              </a:rPr>
              <a:t>−1</a:t>
            </a:r>
            <a:r>
              <a:rPr lang="en-US" dirty="0"/>
              <a:t>. </a:t>
            </a:r>
            <a:r>
              <a:rPr lang="en-US" dirty="0" err="1"/>
              <a:t>Entonces</a:t>
            </a:r>
            <a:r>
              <a:rPr lang="en-US" dirty="0"/>
              <a:t>:</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Sea  </a:t>
            </a:r>
            <a:r>
              <a:rPr lang="en-US" i="1" dirty="0"/>
              <a:t>a = </a:t>
            </a:r>
            <a:r>
              <a:rPr lang="en-US" dirty="0">
                <a:latin typeface="Cambria Math" pitchFamily="18" charset="0"/>
                <a:ea typeface="Cambria Math" pitchFamily="18" charset="0"/>
              </a:rPr>
              <a:t>2</a:t>
            </a:r>
            <a:r>
              <a:rPr lang="en-US" i="1" dirty="0"/>
              <a:t> y</a:t>
            </a:r>
            <a:r>
              <a:rPr lang="en-US" dirty="0"/>
              <a:t> </a:t>
            </a:r>
            <a:r>
              <a:rPr lang="en-US" i="1" dirty="0"/>
              <a:t>r = </a:t>
            </a:r>
            <a:r>
              <a:rPr lang="en-US" dirty="0">
                <a:latin typeface="Cambria Math" pitchFamily="18" charset="0"/>
                <a:ea typeface="Cambria Math" pitchFamily="18" charset="0"/>
              </a:rPr>
              <a:t>5</a:t>
            </a:r>
            <a:r>
              <a:rPr lang="en-US" dirty="0"/>
              <a:t>. </a:t>
            </a:r>
            <a:r>
              <a:rPr lang="en-US" dirty="0" err="1"/>
              <a:t>Entonces</a:t>
            </a:r>
            <a:r>
              <a:rPr lang="en-US" dirty="0"/>
              <a:t>:</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Sea </a:t>
            </a:r>
            <a:r>
              <a:rPr lang="en-US" i="1" dirty="0"/>
              <a:t>a = </a:t>
            </a:r>
            <a:r>
              <a:rPr lang="en-US" dirty="0"/>
              <a:t>6</a:t>
            </a:r>
            <a:r>
              <a:rPr lang="en-US" i="1" dirty="0"/>
              <a:t> y</a:t>
            </a:r>
            <a:r>
              <a:rPr lang="en-US" dirty="0"/>
              <a:t> </a:t>
            </a:r>
            <a:r>
              <a:rPr lang="en-US" i="1" dirty="0"/>
              <a:t>r = </a:t>
            </a:r>
            <a:r>
              <a:rPr lang="en-US" dirty="0">
                <a:latin typeface="Cambria Math" pitchFamily="18" charset="0"/>
                <a:ea typeface="Cambria Math" pitchFamily="18" charset="0"/>
              </a:rPr>
              <a:t>1/3</a:t>
            </a:r>
            <a:r>
              <a:rPr lang="en-US" dirty="0"/>
              <a:t>. :</a:t>
            </a:r>
          </a:p>
          <a:p>
            <a:endParaRPr lang="en-US" dirty="0"/>
          </a:p>
          <a:p>
            <a:pPr>
              <a:buNone/>
            </a:pPr>
            <a:endParaRPr lang="en-US" dirty="0"/>
          </a:p>
        </p:txBody>
      </p:sp>
      <p:pic>
        <p:nvPicPr>
          <p:cNvPr id="14" name="Picture 13" descr="addin_tmp.png"/>
          <p:cNvPicPr>
            <a:picLocks noChangeAspect="1"/>
          </p:cNvPicPr>
          <p:nvPr>
            <p:custDataLst>
              <p:tags r:id="rId1"/>
            </p:custDataLst>
          </p:nvPr>
        </p:nvPicPr>
        <p:blipFill>
          <a:blip r:embed="rId6" cstate="print"/>
          <a:stretch>
            <a:fillRect/>
          </a:stretch>
        </p:blipFill>
        <p:spPr>
          <a:xfrm>
            <a:off x="2142067" y="2242566"/>
            <a:ext cx="2301240" cy="274320"/>
          </a:xfrm>
          <a:prstGeom prst="rect">
            <a:avLst/>
          </a:prstGeom>
        </p:spPr>
      </p:pic>
      <p:pic>
        <p:nvPicPr>
          <p:cNvPr id="13" name="Picture 12" descr="addin_tmp.png"/>
          <p:cNvPicPr>
            <a:picLocks noChangeAspect="1"/>
          </p:cNvPicPr>
          <p:nvPr>
            <p:custDataLst>
              <p:tags r:id="rId2"/>
            </p:custDataLst>
          </p:nvPr>
        </p:nvPicPr>
        <p:blipFill>
          <a:blip r:embed="rId7" cstate="print"/>
          <a:stretch>
            <a:fillRect/>
          </a:stretch>
        </p:blipFill>
        <p:spPr>
          <a:xfrm>
            <a:off x="1524000" y="4191000"/>
            <a:ext cx="5821680" cy="253365"/>
          </a:xfrm>
          <a:prstGeom prst="rect">
            <a:avLst/>
          </a:prstGeom>
        </p:spPr>
      </p:pic>
      <p:pic>
        <p:nvPicPr>
          <p:cNvPr id="11" name="Picture 10" descr="addin_tmp.png"/>
          <p:cNvPicPr>
            <a:picLocks noChangeAspect="1"/>
          </p:cNvPicPr>
          <p:nvPr>
            <p:custDataLst>
              <p:tags r:id="rId3"/>
            </p:custDataLst>
          </p:nvPr>
        </p:nvPicPr>
        <p:blipFill>
          <a:blip r:embed="rId8" cstate="print"/>
          <a:stretch>
            <a:fillRect/>
          </a:stretch>
        </p:blipFill>
        <p:spPr>
          <a:xfrm>
            <a:off x="1524000" y="5105400"/>
            <a:ext cx="6038850" cy="253365"/>
          </a:xfrm>
          <a:prstGeom prst="rect">
            <a:avLst/>
          </a:prstGeom>
        </p:spPr>
      </p:pic>
      <p:pic>
        <p:nvPicPr>
          <p:cNvPr id="10" name="Picture 9" descr="addin_tmp.png"/>
          <p:cNvPicPr>
            <a:picLocks noChangeAspect="1"/>
          </p:cNvPicPr>
          <p:nvPr>
            <p:custDataLst>
              <p:tags r:id="rId4"/>
            </p:custDataLst>
          </p:nvPr>
        </p:nvPicPr>
        <p:blipFill>
          <a:blip r:embed="rId9" cstate="print"/>
          <a:stretch>
            <a:fillRect/>
          </a:stretch>
        </p:blipFill>
        <p:spPr>
          <a:xfrm>
            <a:off x="1524000" y="6019800"/>
            <a:ext cx="5594985" cy="5219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Progresiones aritméticas </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a:t>   </a:t>
            </a:r>
            <a:r>
              <a:rPr lang="en-US" b="1" dirty="0" err="1"/>
              <a:t>Defini</a:t>
            </a:r>
            <a:r>
              <a:rPr lang="es-ES" b="1" dirty="0" err="1"/>
              <a:t>ción</a:t>
            </a:r>
            <a:r>
              <a:rPr lang="en-US" dirty="0"/>
              <a:t>:</a:t>
            </a:r>
            <a:r>
              <a:rPr lang="es-ES" dirty="0"/>
              <a:t> Una sucesión aritmética es una sucesión de la forma </a:t>
            </a:r>
            <a:endParaRPr lang="en-US" dirty="0"/>
          </a:p>
          <a:p>
            <a:pPr>
              <a:buNone/>
            </a:pPr>
            <a:r>
              <a:rPr lang="en-US" dirty="0"/>
              <a:t>   </a:t>
            </a:r>
            <a:r>
              <a:rPr lang="es-ES" dirty="0"/>
              <a:t>donde el término inicial </a:t>
            </a:r>
            <a:r>
              <a:rPr lang="en-US" i="1" dirty="0"/>
              <a:t>a</a:t>
            </a:r>
            <a:r>
              <a:rPr lang="en-US" dirty="0"/>
              <a:t> </a:t>
            </a:r>
            <a:r>
              <a:rPr lang="es-ES" dirty="0"/>
              <a:t>y la diferencia </a:t>
            </a:r>
            <a:r>
              <a:rPr lang="es-ES" i="1" dirty="0"/>
              <a:t>d</a:t>
            </a:r>
            <a:r>
              <a:rPr lang="es-ES" dirty="0"/>
              <a:t> son números reales.</a:t>
            </a:r>
            <a:endParaRPr lang="en-US" dirty="0"/>
          </a:p>
          <a:p>
            <a:pPr>
              <a:buNone/>
            </a:pPr>
            <a:r>
              <a:rPr lang="en-US" sz="2400" b="1" dirty="0"/>
              <a:t>    </a:t>
            </a:r>
            <a:r>
              <a:rPr lang="en-US" sz="2400" b="1" dirty="0" err="1"/>
              <a:t>Ejemplos</a:t>
            </a:r>
            <a:r>
              <a:rPr lang="en-US" sz="2400" dirty="0"/>
              <a:t>:</a:t>
            </a:r>
            <a:endParaRPr lang="en-US" dirty="0"/>
          </a:p>
          <a:p>
            <a:pPr marL="880110" lvl="1" indent="-514350">
              <a:buFont typeface="+mj-lt"/>
              <a:buAutoNum type="arabicPeriod"/>
            </a:pPr>
            <a:r>
              <a:rPr lang="en-US" dirty="0"/>
              <a:t>Sea </a:t>
            </a:r>
            <a:r>
              <a:rPr lang="en-US" i="1" dirty="0"/>
              <a:t>a = </a:t>
            </a:r>
            <a:r>
              <a:rPr lang="en-US" i="1" dirty="0">
                <a:latin typeface="Cambria Math" pitchFamily="18" charset="0"/>
                <a:ea typeface="Cambria Math" pitchFamily="18" charset="0"/>
              </a:rPr>
              <a:t>−</a:t>
            </a:r>
            <a:r>
              <a:rPr lang="en-US" dirty="0">
                <a:latin typeface="Cambria Math" pitchFamily="18" charset="0"/>
                <a:ea typeface="Cambria Math" pitchFamily="18" charset="0"/>
              </a:rPr>
              <a:t>1</a:t>
            </a:r>
            <a:r>
              <a:rPr lang="en-US" i="1" dirty="0"/>
              <a:t> y</a:t>
            </a:r>
            <a:r>
              <a:rPr lang="en-US" dirty="0"/>
              <a:t> </a:t>
            </a:r>
            <a:r>
              <a:rPr lang="en-US" i="1" dirty="0"/>
              <a:t>d = </a:t>
            </a:r>
            <a:r>
              <a:rPr lang="en-US" dirty="0">
                <a:latin typeface="Cambria Math" pitchFamily="18" charset="0"/>
                <a:ea typeface="Cambria Math" pitchFamily="18" charset="0"/>
              </a:rPr>
              <a:t>4</a:t>
            </a:r>
            <a:r>
              <a:rPr lang="en-US" dirty="0"/>
              <a:t>: </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Sea  </a:t>
            </a:r>
            <a:r>
              <a:rPr lang="en-US" i="1" dirty="0"/>
              <a:t>a = </a:t>
            </a:r>
            <a:r>
              <a:rPr lang="en-US" dirty="0">
                <a:latin typeface="Cambria Math" pitchFamily="18" charset="0"/>
                <a:ea typeface="Cambria Math" pitchFamily="18" charset="0"/>
              </a:rPr>
              <a:t>7</a:t>
            </a:r>
            <a:r>
              <a:rPr lang="en-US" i="1" dirty="0"/>
              <a:t> y</a:t>
            </a:r>
            <a:r>
              <a:rPr lang="en-US" dirty="0"/>
              <a:t> </a:t>
            </a:r>
            <a:r>
              <a:rPr lang="en-US" i="1" dirty="0"/>
              <a:t>d = </a:t>
            </a:r>
            <a:r>
              <a:rPr lang="en-US" i="1" dirty="0">
                <a:latin typeface="Cambria Math" pitchFamily="18" charset="0"/>
                <a:ea typeface="Cambria Math" pitchFamily="18" charset="0"/>
              </a:rPr>
              <a:t>−</a:t>
            </a:r>
            <a:r>
              <a:rPr lang="en-US" dirty="0">
                <a:latin typeface="Cambria Math" pitchFamily="18" charset="0"/>
                <a:ea typeface="Cambria Math" pitchFamily="18" charset="0"/>
              </a:rPr>
              <a:t>3</a:t>
            </a:r>
            <a:r>
              <a:rPr lang="en-US" dirty="0"/>
              <a:t>: </a:t>
            </a:r>
          </a:p>
          <a:p>
            <a:pPr marL="880110" lvl="1" indent="-514350">
              <a:buFont typeface="+mj-lt"/>
              <a:buAutoNum type="arabicPeriod"/>
            </a:pPr>
            <a:endParaRPr lang="en-US" dirty="0"/>
          </a:p>
          <a:p>
            <a:pPr marL="880110" lvl="1" indent="-514350">
              <a:buFont typeface="+mj-lt"/>
              <a:buAutoNum type="arabicPeriod"/>
            </a:pPr>
            <a:endParaRPr lang="en-US" dirty="0"/>
          </a:p>
          <a:p>
            <a:pPr marL="880110" lvl="1" indent="-514350">
              <a:buFont typeface="+mj-lt"/>
              <a:buAutoNum type="arabicPeriod"/>
            </a:pPr>
            <a:r>
              <a:rPr lang="en-US" dirty="0"/>
              <a:t>Sea </a:t>
            </a:r>
            <a:r>
              <a:rPr lang="en-US" i="1" dirty="0"/>
              <a:t>a</a:t>
            </a:r>
            <a:r>
              <a:rPr lang="en-US" dirty="0"/>
              <a:t> = </a:t>
            </a:r>
            <a:r>
              <a:rPr lang="en-US" dirty="0">
                <a:latin typeface="Cambria Math" pitchFamily="18" charset="0"/>
                <a:ea typeface="Cambria Math" pitchFamily="18" charset="0"/>
              </a:rPr>
              <a:t>1</a:t>
            </a:r>
            <a:r>
              <a:rPr lang="en-US" dirty="0"/>
              <a:t> y d = </a:t>
            </a:r>
            <a:r>
              <a:rPr lang="en-US" dirty="0">
                <a:latin typeface="Cambria Math" pitchFamily="18" charset="0"/>
                <a:ea typeface="Cambria Math" pitchFamily="18" charset="0"/>
              </a:rPr>
              <a:t>2</a:t>
            </a:r>
            <a:r>
              <a:rPr lang="en-US" dirty="0"/>
              <a:t>: </a:t>
            </a:r>
          </a:p>
          <a:p>
            <a:endParaRPr lang="en-US" dirty="0"/>
          </a:p>
          <a:p>
            <a:pPr>
              <a:buNone/>
            </a:pPr>
            <a:endParaRPr lang="en-US" dirty="0"/>
          </a:p>
        </p:txBody>
      </p:sp>
      <p:pic>
        <p:nvPicPr>
          <p:cNvPr id="5" name="Picture 4" descr="addin_tmp.png"/>
          <p:cNvPicPr>
            <a:picLocks noChangeAspect="1"/>
          </p:cNvPicPr>
          <p:nvPr>
            <p:custDataLst>
              <p:tags r:id="rId1"/>
            </p:custDataLst>
          </p:nvPr>
        </p:nvPicPr>
        <p:blipFill>
          <a:blip r:embed="rId6" cstate="print"/>
          <a:stretch>
            <a:fillRect/>
          </a:stretch>
        </p:blipFill>
        <p:spPr>
          <a:xfrm>
            <a:off x="1905000" y="2286000"/>
            <a:ext cx="3303270" cy="226695"/>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1295400" y="4038600"/>
            <a:ext cx="5939790" cy="253365"/>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1371600" y="5181600"/>
            <a:ext cx="5436870" cy="253365"/>
          </a:xfrm>
          <a:prstGeom prst="rect">
            <a:avLst/>
          </a:prstGeom>
        </p:spPr>
      </p:pic>
      <p:pic>
        <p:nvPicPr>
          <p:cNvPr id="13" name="Picture 12" descr="addin_tmp.png"/>
          <p:cNvPicPr>
            <a:picLocks noChangeAspect="1"/>
          </p:cNvPicPr>
          <p:nvPr>
            <p:custDataLst>
              <p:tags r:id="rId4"/>
            </p:custDataLst>
          </p:nvPr>
        </p:nvPicPr>
        <p:blipFill>
          <a:blip r:embed="rId9" cstate="print"/>
          <a:stretch>
            <a:fillRect/>
          </a:stretch>
        </p:blipFill>
        <p:spPr>
          <a:xfrm>
            <a:off x="1524000" y="6172200"/>
            <a:ext cx="5364480" cy="25336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a:t>
            </a:r>
            <a:r>
              <a:rPr lang="en-US" dirty="0" err="1"/>
              <a:t>Cadenas</a:t>
            </a:r>
            <a:endParaRPr lang="en-US" dirty="0"/>
          </a:p>
        </p:txBody>
      </p:sp>
      <p:sp>
        <p:nvSpPr>
          <p:cNvPr id="3" name="Content Placeholder 2"/>
          <p:cNvSpPr>
            <a:spLocks noGrp="1"/>
          </p:cNvSpPr>
          <p:nvPr>
            <p:ph idx="1"/>
          </p:nvPr>
        </p:nvSpPr>
        <p:spPr/>
        <p:txBody>
          <a:bodyPr/>
          <a:lstStyle/>
          <a:p>
            <a:pPr>
              <a:buNone/>
            </a:pPr>
            <a:r>
              <a:rPr lang="en-US" dirty="0"/>
              <a:t>   </a:t>
            </a:r>
            <a:r>
              <a:rPr lang="en-US" b="1" dirty="0" err="1"/>
              <a:t>Definición</a:t>
            </a:r>
            <a:r>
              <a:rPr lang="en-US" dirty="0"/>
              <a:t>: </a:t>
            </a:r>
            <a:r>
              <a:rPr lang="es-ES" dirty="0"/>
              <a:t>Una cadena es una secuencia finita de caracteres de un conjunto finito (un alfabeto). Las secuencias de caracteres o bits son importantes en computación </a:t>
            </a:r>
          </a:p>
          <a:p>
            <a:pPr>
              <a:buNone/>
            </a:pPr>
            <a:r>
              <a:rPr lang="es-ES" dirty="0"/>
              <a:t>La cadena vacía se representa por </a:t>
            </a:r>
            <a:r>
              <a:rPr lang="en-US" dirty="0"/>
              <a:t> </a:t>
            </a:r>
            <a:r>
              <a:rPr lang="el-GR" i="1" dirty="0"/>
              <a:t>λ</a:t>
            </a:r>
            <a:r>
              <a:rPr lang="en-US" dirty="0"/>
              <a:t>.</a:t>
            </a:r>
          </a:p>
          <a:p>
            <a:r>
              <a:rPr lang="es-ES" dirty="0"/>
              <a:t>La cadena </a:t>
            </a:r>
            <a:r>
              <a:rPr lang="en-US" dirty="0"/>
              <a:t>  </a:t>
            </a:r>
            <a:r>
              <a:rPr lang="en-US" i="1" dirty="0" err="1"/>
              <a:t>abcde</a:t>
            </a:r>
            <a:r>
              <a:rPr lang="en-US" i="1" dirty="0"/>
              <a:t> </a:t>
            </a:r>
            <a:r>
              <a:rPr lang="en-US" dirty="0"/>
              <a:t> </a:t>
            </a:r>
            <a:r>
              <a:rPr lang="es-ES" dirty="0"/>
              <a:t>tiene </a:t>
            </a:r>
            <a:r>
              <a:rPr lang="es-ES" i="1" dirty="0"/>
              <a:t>longitud</a:t>
            </a:r>
            <a:r>
              <a:rPr lang="es-ES" dirty="0"/>
              <a:t> </a:t>
            </a:r>
            <a:r>
              <a:rPr lang="en-US" dirty="0">
                <a:latin typeface="Cambria Math" pitchFamily="18" charset="0"/>
                <a:ea typeface="Cambria Math" pitchFamily="18" charset="0"/>
              </a:rPr>
              <a:t>5</a:t>
            </a:r>
            <a:r>
              <a:rPr 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Recurrencias</a:t>
            </a:r>
            <a:endParaRPr lang="en-US" dirty="0"/>
          </a:p>
        </p:txBody>
      </p:sp>
      <p:sp>
        <p:nvSpPr>
          <p:cNvPr id="3" name="Content Placeholder 2"/>
          <p:cNvSpPr>
            <a:spLocks noGrp="1"/>
          </p:cNvSpPr>
          <p:nvPr>
            <p:ph idx="1"/>
          </p:nvPr>
        </p:nvSpPr>
        <p:spPr/>
        <p:txBody>
          <a:bodyPr>
            <a:normAutofit/>
          </a:bodyPr>
          <a:lstStyle/>
          <a:p>
            <a:pPr>
              <a:buNone/>
            </a:pPr>
            <a:r>
              <a:rPr lang="en-US" b="1" dirty="0" err="1"/>
              <a:t>Definición</a:t>
            </a:r>
            <a:r>
              <a:rPr lang="en-US" b="1" dirty="0"/>
              <a:t>: </a:t>
            </a:r>
            <a:r>
              <a:rPr lang="es-ES" dirty="0"/>
              <a:t>Una </a:t>
            </a:r>
            <a:r>
              <a:rPr lang="es-ES" i="1" dirty="0">
                <a:solidFill>
                  <a:schemeClr val="accent1">
                    <a:lumMod val="75000"/>
                  </a:schemeClr>
                </a:solidFill>
              </a:rPr>
              <a:t>relación de recurrencia </a:t>
            </a:r>
            <a:r>
              <a:rPr lang="es-ES" dirty="0"/>
              <a:t>para la sucesión </a:t>
            </a:r>
            <a:r>
              <a:rPr lang="en-US" dirty="0"/>
              <a:t> {</a:t>
            </a:r>
            <a:r>
              <a:rPr lang="en-US" i="1" dirty="0"/>
              <a:t>a</a:t>
            </a:r>
            <a:r>
              <a:rPr lang="en-US" i="1" baseline="-25000" dirty="0"/>
              <a:t>n</a:t>
            </a:r>
            <a:r>
              <a:rPr lang="en-US" dirty="0"/>
              <a:t>}</a:t>
            </a:r>
            <a:r>
              <a:rPr lang="es-ES" dirty="0"/>
              <a:t> es una ecuación que expresa </a:t>
            </a:r>
            <a:r>
              <a:rPr lang="en-US" i="1" dirty="0"/>
              <a:t>a</a:t>
            </a:r>
            <a:r>
              <a:rPr lang="en-US" i="1" baseline="-25000" dirty="0"/>
              <a:t>n</a:t>
            </a:r>
            <a:r>
              <a:rPr lang="en-US" dirty="0"/>
              <a:t> </a:t>
            </a:r>
            <a:r>
              <a:rPr lang="es-ES" dirty="0"/>
              <a:t>en términos de uno o varios términos precedentes de la sucesión </a:t>
            </a:r>
            <a:r>
              <a:rPr lang="en-US" i="1" dirty="0"/>
              <a:t>a</a:t>
            </a:r>
            <a:r>
              <a:rPr lang="en-US" i="1" baseline="-25000" dirty="0"/>
              <a:t>0</a:t>
            </a:r>
            <a:r>
              <a:rPr lang="en-US" i="1" dirty="0"/>
              <a:t>, a</a:t>
            </a:r>
            <a:r>
              <a:rPr lang="en-US" i="1" baseline="-25000" dirty="0"/>
              <a:t>1</a:t>
            </a:r>
            <a:r>
              <a:rPr lang="en-US" i="1" dirty="0"/>
              <a:t>, …, a</a:t>
            </a:r>
            <a:r>
              <a:rPr lang="en-US" i="1" baseline="-25000" dirty="0"/>
              <a:t>n-1</a:t>
            </a:r>
            <a:r>
              <a:rPr lang="en-US" dirty="0"/>
              <a:t>, para </a:t>
            </a:r>
            <a:r>
              <a:rPr lang="en-US" dirty="0" err="1"/>
              <a:t>todo</a:t>
            </a:r>
            <a:r>
              <a:rPr lang="en-US" dirty="0"/>
              <a:t> </a:t>
            </a:r>
            <a:r>
              <a:rPr lang="en-US" dirty="0" err="1"/>
              <a:t>entero</a:t>
            </a:r>
            <a:r>
              <a:rPr lang="en-US" dirty="0"/>
              <a:t> </a:t>
            </a:r>
            <a:r>
              <a:rPr lang="en-US" i="1" dirty="0"/>
              <a:t>n</a:t>
            </a:r>
            <a:r>
              <a:rPr lang="en-US" dirty="0"/>
              <a:t> con </a:t>
            </a:r>
            <a:r>
              <a:rPr lang="en-US" i="1" dirty="0"/>
              <a:t>n ≥ n</a:t>
            </a:r>
            <a:r>
              <a:rPr lang="en-US" i="1" baseline="-25000" dirty="0"/>
              <a:t>0</a:t>
            </a:r>
            <a:r>
              <a:rPr lang="en-US" dirty="0"/>
              <a:t>, </a:t>
            </a:r>
            <a:r>
              <a:rPr lang="en-US" dirty="0" err="1"/>
              <a:t>donde</a:t>
            </a:r>
            <a:r>
              <a:rPr lang="en-US" dirty="0"/>
              <a:t> </a:t>
            </a:r>
            <a:r>
              <a:rPr lang="en-US" i="1" dirty="0"/>
              <a:t>n</a:t>
            </a:r>
            <a:r>
              <a:rPr lang="en-US" i="1" baseline="-25000" dirty="0"/>
              <a:t>0</a:t>
            </a:r>
            <a:r>
              <a:rPr lang="en-US" dirty="0"/>
              <a:t> </a:t>
            </a:r>
            <a:r>
              <a:rPr lang="es-ES" dirty="0"/>
              <a:t>es un entero no negativo.</a:t>
            </a:r>
            <a:endParaRPr lang="en-US" dirty="0"/>
          </a:p>
          <a:p>
            <a:r>
              <a:rPr lang="es-ES" dirty="0"/>
              <a:t>Una sucesión se llama </a:t>
            </a:r>
            <a:r>
              <a:rPr lang="es-ES" i="1" dirty="0"/>
              <a:t>solución</a:t>
            </a:r>
            <a:r>
              <a:rPr lang="es-ES" dirty="0"/>
              <a:t> de una relación de recurrencia si sus términos satisfacen la relación de recurrencia. Las condiciones iniciales para una sucesión especifican los términos que preceden al primer término de la recurrencia.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a:t>Relaciones</a:t>
            </a:r>
            <a:r>
              <a:rPr lang="en-US" sz="4000" dirty="0"/>
              <a:t> de </a:t>
            </a:r>
            <a:r>
              <a:rPr lang="en-US" sz="4000" dirty="0" err="1"/>
              <a:t>recurrencia</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b="1" dirty="0"/>
              <a:t>   </a:t>
            </a:r>
            <a:r>
              <a:rPr lang="en-US" b="1" dirty="0" err="1"/>
              <a:t>Ejemplo</a:t>
            </a:r>
            <a:r>
              <a:rPr lang="en-US" b="1" dirty="0"/>
              <a:t> </a:t>
            </a:r>
            <a:r>
              <a:rPr lang="en-US" dirty="0">
                <a:latin typeface="Cambria Math" pitchFamily="18" charset="0"/>
                <a:ea typeface="Cambria Math" pitchFamily="18" charset="0"/>
              </a:rPr>
              <a:t>1</a:t>
            </a:r>
            <a:r>
              <a:rPr lang="en-US" dirty="0"/>
              <a:t>: Sea {</a:t>
            </a:r>
            <a:r>
              <a:rPr lang="en-US" i="1" dirty="0"/>
              <a:t>a</a:t>
            </a:r>
            <a:r>
              <a:rPr lang="en-US" i="1" baseline="-25000" dirty="0"/>
              <a:t>n</a:t>
            </a:r>
            <a:r>
              <a:rPr lang="en-US" dirty="0"/>
              <a:t>}</a:t>
            </a:r>
            <a:r>
              <a:rPr lang="en-US" i="1" dirty="0"/>
              <a:t> una </a:t>
            </a:r>
            <a:r>
              <a:rPr lang="en-US" i="1" dirty="0" err="1"/>
              <a:t>sucesión</a:t>
            </a:r>
            <a:r>
              <a:rPr lang="en-US" i="1" dirty="0"/>
              <a:t> </a:t>
            </a:r>
            <a:r>
              <a:rPr lang="es-ES" i="1" dirty="0"/>
              <a:t>que satisface la relación de recurrencia </a:t>
            </a:r>
            <a:r>
              <a:rPr lang="en-US" i="1" dirty="0"/>
              <a:t>a</a:t>
            </a:r>
            <a:r>
              <a:rPr lang="en-US" i="1" baseline="-25000" dirty="0"/>
              <a:t>n</a:t>
            </a:r>
            <a:r>
              <a:rPr lang="en-US" i="1" dirty="0"/>
              <a:t> = a</a:t>
            </a:r>
            <a:r>
              <a:rPr lang="en-US" i="1" baseline="-25000" dirty="0"/>
              <a:t>n-1</a:t>
            </a:r>
            <a:r>
              <a:rPr lang="en-US" i="1" dirty="0"/>
              <a:t> + </a:t>
            </a:r>
            <a:r>
              <a:rPr lang="en-US" dirty="0">
                <a:latin typeface="Cambria Math" pitchFamily="18" charset="0"/>
                <a:ea typeface="Cambria Math" pitchFamily="18" charset="0"/>
              </a:rPr>
              <a:t>3</a:t>
            </a:r>
            <a:r>
              <a:rPr lang="en-US" i="1" baseline="-25000" dirty="0"/>
              <a:t> </a:t>
            </a:r>
            <a:r>
              <a:rPr lang="en-US" baseline="-25000" dirty="0"/>
              <a:t> </a:t>
            </a:r>
            <a:r>
              <a:rPr lang="es-ES" baseline="-25000" dirty="0"/>
              <a:t>para </a:t>
            </a:r>
            <a:r>
              <a:rPr lang="en-US" dirty="0"/>
              <a:t> </a:t>
            </a:r>
            <a:r>
              <a:rPr lang="en-US" i="1" dirty="0"/>
              <a:t>n</a:t>
            </a:r>
            <a:r>
              <a:rPr lang="en-US" dirty="0"/>
              <a:t> = </a:t>
            </a:r>
            <a:r>
              <a:rPr lang="en-US" dirty="0">
                <a:latin typeface="Cambria Math" pitchFamily="18" charset="0"/>
                <a:ea typeface="Cambria Math" pitchFamily="18" charset="0"/>
              </a:rPr>
              <a:t>1,2,3,4,</a:t>
            </a:r>
            <a:r>
              <a:rPr lang="en-US" dirty="0"/>
              <a:t>…. </a:t>
            </a:r>
            <a:r>
              <a:rPr lang="es-ES" dirty="0"/>
              <a:t>y supongamos que </a:t>
            </a:r>
            <a:r>
              <a:rPr lang="en-US" dirty="0"/>
              <a:t> </a:t>
            </a:r>
            <a:r>
              <a:rPr lang="en-US" i="1" dirty="0"/>
              <a:t>a</a:t>
            </a:r>
            <a:r>
              <a:rPr lang="en-US" baseline="-25000" dirty="0">
                <a:latin typeface="Cambria Math" pitchFamily="18" charset="0"/>
                <a:ea typeface="Cambria Math" pitchFamily="18" charset="0"/>
              </a:rPr>
              <a:t>0</a:t>
            </a:r>
            <a:r>
              <a:rPr lang="en-US" i="1" dirty="0"/>
              <a:t> = </a:t>
            </a:r>
            <a:r>
              <a:rPr lang="en-US" dirty="0">
                <a:latin typeface="Cambria Math" pitchFamily="18" charset="0"/>
                <a:ea typeface="Cambria Math" pitchFamily="18" charset="0"/>
              </a:rPr>
              <a:t>2</a:t>
            </a:r>
            <a:r>
              <a:rPr lang="en-US" i="1" dirty="0"/>
              <a:t>. </a:t>
            </a:r>
            <a:r>
              <a:rPr lang="en-US" dirty="0"/>
              <a:t> </a:t>
            </a:r>
            <a:r>
              <a:rPr lang="es-ES" dirty="0"/>
              <a:t>Calcula </a:t>
            </a:r>
            <a:r>
              <a:rPr lang="en-US" dirty="0"/>
              <a:t> </a:t>
            </a:r>
            <a:r>
              <a:rPr lang="en-US" i="1" dirty="0"/>
              <a:t>a</a:t>
            </a:r>
            <a:r>
              <a:rPr lang="en-US" i="1" baseline="-25000" dirty="0"/>
              <a:t>1</a:t>
            </a:r>
            <a:r>
              <a:rPr lang="en-US" baseline="-25000" dirty="0"/>
              <a:t> </a:t>
            </a:r>
            <a:r>
              <a:rPr lang="en-US" dirty="0"/>
              <a:t>,</a:t>
            </a:r>
            <a:r>
              <a:rPr lang="en-US" baseline="-25000" dirty="0"/>
              <a:t> </a:t>
            </a:r>
            <a:r>
              <a:rPr lang="en-US" dirty="0"/>
              <a:t> </a:t>
            </a:r>
            <a:r>
              <a:rPr lang="en-US" i="1" dirty="0"/>
              <a:t>a</a:t>
            </a:r>
            <a:r>
              <a:rPr lang="en-US" i="1" baseline="-25000" dirty="0"/>
              <a:t>2</a:t>
            </a:r>
            <a:r>
              <a:rPr lang="en-US" baseline="-25000" dirty="0"/>
              <a:t> </a:t>
            </a:r>
            <a:r>
              <a:rPr lang="en-US" dirty="0"/>
              <a:t> </a:t>
            </a:r>
            <a:r>
              <a:rPr lang="es-ES" dirty="0"/>
              <a:t>y </a:t>
            </a:r>
            <a:r>
              <a:rPr lang="en-US" i="1" dirty="0"/>
              <a:t>a</a:t>
            </a:r>
            <a:r>
              <a:rPr lang="en-US" i="1" baseline="-25000" dirty="0"/>
              <a:t>3</a:t>
            </a:r>
            <a:r>
              <a:rPr lang="en-US" dirty="0"/>
              <a:t>? </a:t>
            </a:r>
          </a:p>
          <a:p>
            <a:pPr>
              <a:buNone/>
            </a:pPr>
            <a:r>
              <a:rPr lang="en-US" dirty="0"/>
              <a:t>     [</a:t>
            </a:r>
            <a:r>
              <a:rPr lang="es-ES" dirty="0"/>
              <a:t>aquí</a:t>
            </a:r>
            <a:r>
              <a:rPr lang="en-US" dirty="0"/>
              <a:t> </a:t>
            </a:r>
            <a:r>
              <a:rPr lang="en-US" i="1" dirty="0"/>
              <a:t>a</a:t>
            </a:r>
            <a:r>
              <a:rPr lang="en-US" i="1" baseline="-25000" dirty="0"/>
              <a:t>0</a:t>
            </a:r>
            <a:r>
              <a:rPr lang="en-US" i="1" dirty="0"/>
              <a:t> = </a:t>
            </a:r>
            <a:r>
              <a:rPr lang="en-US" dirty="0">
                <a:latin typeface="Cambria Math" pitchFamily="18" charset="0"/>
                <a:ea typeface="Cambria Math" pitchFamily="18" charset="0"/>
              </a:rPr>
              <a:t>2</a:t>
            </a:r>
            <a:r>
              <a:rPr lang="en-US" i="1" dirty="0"/>
              <a:t> </a:t>
            </a:r>
            <a:r>
              <a:rPr lang="en-US" dirty="0"/>
              <a:t>es la </a:t>
            </a:r>
            <a:r>
              <a:rPr lang="en-US" i="1" dirty="0" err="1"/>
              <a:t>condición</a:t>
            </a:r>
            <a:r>
              <a:rPr lang="en-US" i="1" dirty="0"/>
              <a:t> </a:t>
            </a:r>
            <a:r>
              <a:rPr lang="en-US" i="1" dirty="0" err="1"/>
              <a:t>inicial</a:t>
            </a:r>
            <a:r>
              <a:rPr lang="en-US" dirty="0"/>
              <a:t>]</a:t>
            </a:r>
          </a:p>
          <a:p>
            <a:pPr>
              <a:buNone/>
            </a:pPr>
            <a:endParaRPr lang="en-US" dirty="0"/>
          </a:p>
          <a:p>
            <a:pPr lvl="1">
              <a:buNone/>
            </a:pPr>
            <a:r>
              <a:rPr lang="en-US" b="1" dirty="0" err="1"/>
              <a:t>Solución</a:t>
            </a:r>
            <a:r>
              <a:rPr lang="en-US" dirty="0"/>
              <a:t>: De </a:t>
            </a:r>
            <a:r>
              <a:rPr lang="es-ES" i="1" dirty="0"/>
              <a:t>la relación de recurrencia deducimos</a:t>
            </a:r>
            <a:endParaRPr lang="en-US" dirty="0"/>
          </a:p>
          <a:p>
            <a:pPr lvl="1">
              <a:buNone/>
            </a:pPr>
            <a:r>
              <a:rPr lang="en-US" dirty="0"/>
              <a:t>      </a:t>
            </a:r>
            <a:r>
              <a:rPr lang="en-US" i="1" dirty="0"/>
              <a:t>a</a:t>
            </a:r>
            <a:r>
              <a:rPr lang="en-US" baseline="-25000" dirty="0">
                <a:latin typeface="Cambria Math" pitchFamily="18" charset="0"/>
                <a:ea typeface="Cambria Math" pitchFamily="18" charset="0"/>
              </a:rPr>
              <a:t>1</a:t>
            </a:r>
            <a:r>
              <a:rPr lang="en-US" i="1" baseline="-25000" dirty="0"/>
              <a:t> </a:t>
            </a:r>
            <a:r>
              <a:rPr lang="en-US" i="1" dirty="0"/>
              <a:t>  </a:t>
            </a:r>
            <a:r>
              <a:rPr lang="en-US" dirty="0">
                <a:latin typeface="Cambria Math" pitchFamily="18" charset="0"/>
                <a:ea typeface="Cambria Math" pitchFamily="18" charset="0"/>
              </a:rPr>
              <a:t>=</a:t>
            </a:r>
            <a:r>
              <a:rPr lang="en-US" i="1" dirty="0"/>
              <a:t>  a</a:t>
            </a:r>
            <a:r>
              <a:rPr lang="en-US" i="1" baseline="-25000" dirty="0"/>
              <a:t>0  </a:t>
            </a:r>
            <a:r>
              <a:rPr lang="en-US" dirty="0">
                <a:latin typeface="Cambria Math" pitchFamily="18" charset="0"/>
                <a:ea typeface="Cambria Math" pitchFamily="18" charset="0"/>
              </a:rPr>
              <a:t>+ 3 = 2 + 3 = 5</a:t>
            </a:r>
          </a:p>
          <a:p>
            <a:pPr lvl="1">
              <a:buNone/>
            </a:pPr>
            <a:r>
              <a:rPr lang="en-US" i="1" dirty="0"/>
              <a:t>      a</a:t>
            </a:r>
            <a:r>
              <a:rPr lang="en-US" baseline="-25000" dirty="0">
                <a:latin typeface="Cambria Math" pitchFamily="18" charset="0"/>
                <a:ea typeface="Cambria Math" pitchFamily="18" charset="0"/>
              </a:rPr>
              <a:t>2</a:t>
            </a:r>
            <a:r>
              <a:rPr lang="en-US" i="1" baseline="-25000" dirty="0"/>
              <a:t> </a:t>
            </a:r>
            <a:r>
              <a:rPr lang="en-US" i="1" dirty="0"/>
              <a:t>  </a:t>
            </a:r>
            <a:r>
              <a:rPr lang="en-US" dirty="0">
                <a:latin typeface="Cambria Math" pitchFamily="18" charset="0"/>
                <a:ea typeface="Cambria Math" pitchFamily="18" charset="0"/>
              </a:rPr>
              <a:t>=</a:t>
            </a:r>
            <a:r>
              <a:rPr lang="en-US" i="1" dirty="0"/>
              <a:t> </a:t>
            </a:r>
            <a:r>
              <a:rPr lang="en-US" dirty="0">
                <a:latin typeface="Cambria Math" pitchFamily="18" charset="0"/>
                <a:ea typeface="Cambria Math" pitchFamily="18" charset="0"/>
              </a:rPr>
              <a:t>5 + 3 = 8</a:t>
            </a:r>
          </a:p>
          <a:p>
            <a:pPr lvl="1">
              <a:buNone/>
            </a:pPr>
            <a:r>
              <a:rPr lang="en-US" dirty="0"/>
              <a:t>      </a:t>
            </a:r>
            <a:r>
              <a:rPr lang="en-US" i="1" dirty="0"/>
              <a:t>a</a:t>
            </a:r>
            <a:r>
              <a:rPr lang="en-US" baseline="-25000" dirty="0">
                <a:latin typeface="Cambria Math" pitchFamily="18" charset="0"/>
                <a:ea typeface="Cambria Math" pitchFamily="18" charset="0"/>
              </a:rPr>
              <a:t>3</a:t>
            </a:r>
            <a:r>
              <a:rPr lang="en-US" baseline="-25000" dirty="0"/>
              <a:t> </a:t>
            </a:r>
            <a:r>
              <a:rPr lang="en-US" i="1" dirty="0"/>
              <a:t>  </a:t>
            </a:r>
            <a:r>
              <a:rPr lang="en-US" dirty="0">
                <a:latin typeface="Cambria Math" pitchFamily="18" charset="0"/>
                <a:ea typeface="Cambria Math" pitchFamily="18" charset="0"/>
              </a:rPr>
              <a:t>= 8 + 3 = 11</a:t>
            </a:r>
          </a:p>
          <a:p>
            <a:pPr lvl="1">
              <a:buNone/>
            </a:pPr>
            <a:endParaRPr lang="en-US" i="1" dirty="0"/>
          </a:p>
          <a:p>
            <a:pPr lvl="1">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10;&#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s_n\} \; =\; \{s_0, s_1, s_2, s_3, s_4, \dots\} \;=\; &#10;\{-1, 3, 7, 11, 15, \ldots\}$$&#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t_n\} = \{t_0, t_1, t_2, t_3, t_4, \dots\} =&#10;\{7, 4, 1, -2, -5, \ldots\}$$&#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u_n\} = \{u_0, u_1, u_2, u_3, u_4, \dots\} =&#10;\{1, 3, 5, 7, 9, \ldots\}$$&#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frac{1}{n}$$&#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n\} \;=\; \{a_1, a_2, a_3, \ldots\}$$&#10;&#10;\end{document}"/>
  <p:tag name="IGUANATEXSIZE" val="3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frac{1}{2}, \frac{1}{3}, \frac{1}{4} \ldots $$&#10;&#10;\end{document}"/>
  <p:tag name="IGUANATEXSIZE" val="3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r, ar^{2}, \ldots, ar^{n}, \ldots$$&#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_n\} \; =\; \{b_0, b_1, b_2, b_3, b_4, \dots\} \;=\; &#10;\{1, -1, 1, -1, 1, \ldots\}$$&#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c_n\} = \{c_0, c_1, c_2, c_3, c_4, \dots\} =&#10;\{2, 10, 50, 250, 1250, \ldots\}$$&#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d_n\} = \{d_0, d_1, d_2, d_3, d_4, \dots\} =&#10;\{6, 2, \frac{2}{3}, \frac{2}{9}, \frac{2}{27}, \ldots\}$$&#10;&#10;\end{document}"/>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a, a + d, a + 2d, \ldots, a + nd, \ldots$$&#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34297</TotalTime>
  <Words>2268</Words>
  <Application>Microsoft Office PowerPoint</Application>
  <PresentationFormat>Presentación en pantalla (4:3)</PresentationFormat>
  <Paragraphs>204</Paragraphs>
  <Slides>31</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Calibri</vt:lpstr>
      <vt:lpstr>Abadi</vt:lpstr>
      <vt:lpstr>Wingdings 2</vt:lpstr>
      <vt:lpstr>Cambria Math</vt:lpstr>
      <vt:lpstr>Arial</vt:lpstr>
      <vt:lpstr>Constantia</vt:lpstr>
      <vt:lpstr>Helvetica</vt:lpstr>
      <vt:lpstr>Flow</vt:lpstr>
      <vt:lpstr>Sucesiones</vt:lpstr>
      <vt:lpstr>Introducción</vt:lpstr>
      <vt:lpstr>Sucesiones</vt:lpstr>
      <vt:lpstr>Sucesiones </vt:lpstr>
      <vt:lpstr>Progresiones geométricas </vt:lpstr>
      <vt:lpstr>Progresiones aritméticas </vt:lpstr>
      <vt:lpstr>Strings-Cadenas</vt:lpstr>
      <vt:lpstr>Recurrencias</vt:lpstr>
      <vt:lpstr>Relaciones de recurrencia</vt:lpstr>
      <vt:lpstr>Relaciones de recurrencia</vt:lpstr>
      <vt:lpstr>Sucesión de Fibonacci</vt:lpstr>
      <vt:lpstr>Resolver relaciones de recurrencia </vt:lpstr>
      <vt:lpstr>Solución Iterativa</vt:lpstr>
      <vt:lpstr>Solución iterativa </vt:lpstr>
      <vt:lpstr>SUCESIONES: ESTUDIAR LAS DIFERENCIAS </vt:lpstr>
      <vt:lpstr>Presentación de PowerPoint</vt:lpstr>
      <vt:lpstr>ESTUDIAR LAS DIFERENCIAS</vt:lpstr>
      <vt:lpstr>ESTUDIAR LAS DIFERENCIAS</vt:lpstr>
      <vt:lpstr>Sucesión  Δ^k-constante</vt:lpstr>
      <vt:lpstr>EJEMPLOS:</vt:lpstr>
      <vt:lpstr>EJEMPLO</vt:lpstr>
      <vt:lpstr>EJEMPLO </vt:lpstr>
      <vt:lpstr>Números Triangulares</vt:lpstr>
      <vt:lpstr>FÓRMULA POLINOMIAL</vt:lpstr>
      <vt:lpstr>FÓRMULA POLINOMIAL</vt:lpstr>
      <vt:lpstr>TEOREMA</vt:lpstr>
      <vt:lpstr>Ejercicio:</vt:lpstr>
      <vt:lpstr>RESOLUCIÓN DE RECURRENCIAS </vt:lpstr>
      <vt:lpstr>Ejercicio</vt:lpstr>
      <vt:lpstr>Sumas telescópicas</vt:lpstr>
      <vt:lpstr>Sumas telescópicas</vt:lpstr>
    </vt:vector>
  </TitlesOfParts>
  <Company>Monmouth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Elvira Muñoz García</cp:lastModifiedBy>
  <cp:revision>2044</cp:revision>
  <dcterms:created xsi:type="dcterms:W3CDTF">2011-03-27T19:09:13Z</dcterms:created>
  <dcterms:modified xsi:type="dcterms:W3CDTF">2021-04-08T19:11:21Z</dcterms:modified>
</cp:coreProperties>
</file>