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  <p:sldMasterId id="2147483654" r:id="rId5"/>
    <p:sldMasterId id="214748366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</p:sldIdLst>
  <p:sldSz cy="6858000" cx="9144000"/>
  <p:notesSz cx="6858000" cy="9144000"/>
  <p:embeddedFontLst>
    <p:embeddedFont>
      <p:font typeface="Helvetica Neue"/>
      <p:regular r:id="rId65"/>
      <p:bold r:id="rId66"/>
      <p:italic r:id="rId67"/>
      <p:boldItalic r:id="rId6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69" roundtripDataSignature="AMtx7mis7E1zer8o7qrW7Kt8cJuGtID8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3.xml"/><Relationship Id="rId42" Type="http://schemas.openxmlformats.org/officeDocument/2006/relationships/slide" Target="slides/slide35.xml"/><Relationship Id="rId41" Type="http://schemas.openxmlformats.org/officeDocument/2006/relationships/slide" Target="slides/slide34.xml"/><Relationship Id="rId44" Type="http://schemas.openxmlformats.org/officeDocument/2006/relationships/slide" Target="slides/slide37.xml"/><Relationship Id="rId43" Type="http://schemas.openxmlformats.org/officeDocument/2006/relationships/slide" Target="slides/slide36.xml"/><Relationship Id="rId46" Type="http://schemas.openxmlformats.org/officeDocument/2006/relationships/slide" Target="slides/slide39.xml"/><Relationship Id="rId45" Type="http://schemas.openxmlformats.org/officeDocument/2006/relationships/slide" Target="slides/slide38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48" Type="http://schemas.openxmlformats.org/officeDocument/2006/relationships/slide" Target="slides/slide41.xml"/><Relationship Id="rId47" Type="http://schemas.openxmlformats.org/officeDocument/2006/relationships/slide" Target="slides/slide40.xml"/><Relationship Id="rId49" Type="http://schemas.openxmlformats.org/officeDocument/2006/relationships/slide" Target="slides/slide42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33" Type="http://schemas.openxmlformats.org/officeDocument/2006/relationships/slide" Target="slides/slide26.xml"/><Relationship Id="rId32" Type="http://schemas.openxmlformats.org/officeDocument/2006/relationships/slide" Target="slides/slide25.xml"/><Relationship Id="rId35" Type="http://schemas.openxmlformats.org/officeDocument/2006/relationships/slide" Target="slides/slide28.xml"/><Relationship Id="rId34" Type="http://schemas.openxmlformats.org/officeDocument/2006/relationships/slide" Target="slides/slide27.xml"/><Relationship Id="rId37" Type="http://schemas.openxmlformats.org/officeDocument/2006/relationships/slide" Target="slides/slide30.xml"/><Relationship Id="rId36" Type="http://schemas.openxmlformats.org/officeDocument/2006/relationships/slide" Target="slides/slide29.xml"/><Relationship Id="rId39" Type="http://schemas.openxmlformats.org/officeDocument/2006/relationships/slide" Target="slides/slide32.xml"/><Relationship Id="rId38" Type="http://schemas.openxmlformats.org/officeDocument/2006/relationships/slide" Target="slides/slide31.xml"/><Relationship Id="rId62" Type="http://schemas.openxmlformats.org/officeDocument/2006/relationships/slide" Target="slides/slide55.xml"/><Relationship Id="rId61" Type="http://schemas.openxmlformats.org/officeDocument/2006/relationships/slide" Target="slides/slide54.xml"/><Relationship Id="rId20" Type="http://schemas.openxmlformats.org/officeDocument/2006/relationships/slide" Target="slides/slide13.xml"/><Relationship Id="rId64" Type="http://schemas.openxmlformats.org/officeDocument/2006/relationships/slide" Target="slides/slide57.xml"/><Relationship Id="rId63" Type="http://schemas.openxmlformats.org/officeDocument/2006/relationships/slide" Target="slides/slide56.xml"/><Relationship Id="rId22" Type="http://schemas.openxmlformats.org/officeDocument/2006/relationships/slide" Target="slides/slide15.xml"/><Relationship Id="rId66" Type="http://schemas.openxmlformats.org/officeDocument/2006/relationships/font" Target="fonts/HelveticaNeue-bold.fntdata"/><Relationship Id="rId21" Type="http://schemas.openxmlformats.org/officeDocument/2006/relationships/slide" Target="slides/slide14.xml"/><Relationship Id="rId65" Type="http://schemas.openxmlformats.org/officeDocument/2006/relationships/font" Target="fonts/HelveticaNeue-regular.fntdata"/><Relationship Id="rId24" Type="http://schemas.openxmlformats.org/officeDocument/2006/relationships/slide" Target="slides/slide17.xml"/><Relationship Id="rId68" Type="http://schemas.openxmlformats.org/officeDocument/2006/relationships/font" Target="fonts/HelveticaNeue-boldItalic.fntdata"/><Relationship Id="rId23" Type="http://schemas.openxmlformats.org/officeDocument/2006/relationships/slide" Target="slides/slide16.xml"/><Relationship Id="rId67" Type="http://schemas.openxmlformats.org/officeDocument/2006/relationships/font" Target="fonts/HelveticaNeue-italic.fntdata"/><Relationship Id="rId60" Type="http://schemas.openxmlformats.org/officeDocument/2006/relationships/slide" Target="slides/slide53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69" Type="http://customschemas.google.com/relationships/presentationmetadata" Target="metadata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29" Type="http://schemas.openxmlformats.org/officeDocument/2006/relationships/slide" Target="slides/slide22.xml"/><Relationship Id="rId51" Type="http://schemas.openxmlformats.org/officeDocument/2006/relationships/slide" Target="slides/slide44.xml"/><Relationship Id="rId50" Type="http://schemas.openxmlformats.org/officeDocument/2006/relationships/slide" Target="slides/slide43.xml"/><Relationship Id="rId53" Type="http://schemas.openxmlformats.org/officeDocument/2006/relationships/slide" Target="slides/slide46.xml"/><Relationship Id="rId52" Type="http://schemas.openxmlformats.org/officeDocument/2006/relationships/slide" Target="slides/slide45.xml"/><Relationship Id="rId11" Type="http://schemas.openxmlformats.org/officeDocument/2006/relationships/slide" Target="slides/slide4.xml"/><Relationship Id="rId55" Type="http://schemas.openxmlformats.org/officeDocument/2006/relationships/slide" Target="slides/slide48.xml"/><Relationship Id="rId10" Type="http://schemas.openxmlformats.org/officeDocument/2006/relationships/slide" Target="slides/slide3.xml"/><Relationship Id="rId54" Type="http://schemas.openxmlformats.org/officeDocument/2006/relationships/slide" Target="slides/slide47.xml"/><Relationship Id="rId13" Type="http://schemas.openxmlformats.org/officeDocument/2006/relationships/slide" Target="slides/slide6.xml"/><Relationship Id="rId57" Type="http://schemas.openxmlformats.org/officeDocument/2006/relationships/slide" Target="slides/slide50.xml"/><Relationship Id="rId12" Type="http://schemas.openxmlformats.org/officeDocument/2006/relationships/slide" Target="slides/slide5.xml"/><Relationship Id="rId56" Type="http://schemas.openxmlformats.org/officeDocument/2006/relationships/slide" Target="slides/slide49.xml"/><Relationship Id="rId15" Type="http://schemas.openxmlformats.org/officeDocument/2006/relationships/slide" Target="slides/slide8.xml"/><Relationship Id="rId59" Type="http://schemas.openxmlformats.org/officeDocument/2006/relationships/slide" Target="slides/slide52.xml"/><Relationship Id="rId14" Type="http://schemas.openxmlformats.org/officeDocument/2006/relationships/slide" Target="slides/slide7.xml"/><Relationship Id="rId58" Type="http://schemas.openxmlformats.org/officeDocument/2006/relationships/slide" Target="slides/slide51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02" name="Google Shape;102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2" name="Google Shape;172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79" name="Google Shape;179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0" name="Google Shape;180;p11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87" name="Google Shape;187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8" name="Google Shape;188;p12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95" name="Google Shape;195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96" name="Google Shape;196;p13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04" name="Google Shape;204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05" name="Google Shape;205;p14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13" name="Google Shape;213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14" name="Google Shape;214;p15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21" name="Google Shape;221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2" name="Google Shape;222;p16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30" name="Google Shape;230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1" name="Google Shape;231;p17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38" name="Google Shape;238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9" name="Google Shape;239;p18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46" name="Google Shape;246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47" name="Google Shape;247;p19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08" name="Google Shape;10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9" name="Google Shape;109;p2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54" name="Google Shape;254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55" name="Google Shape;255;p20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62" name="Google Shape;262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3" name="Google Shape;263;p21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70" name="Google Shape;270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71" name="Google Shape;271;p22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78" name="Google Shape;278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79" name="Google Shape;279;p23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86" name="Google Shape;286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87" name="Google Shape;287;p24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94" name="Google Shape;294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95" name="Google Shape;295;p25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302" name="Google Shape;302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03" name="Google Shape;303;p26:notes"/>
          <p:cNvSpPr txBox="1"/>
          <p:nvPr>
            <p:ph idx="1" type="body"/>
          </p:nvPr>
        </p:nvSpPr>
        <p:spPr>
          <a:xfrm>
            <a:off x="913542" y="4343400"/>
            <a:ext cx="4953858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337" name="Google Shape;337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38" name="Google Shape;338;p27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5" name="Google Shape;345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46" name="Google Shape;346;p2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5" name="Google Shape;355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6" name="Google Shape;356;p2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16" name="Google Shape;11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7" name="Google Shape;117;p3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363" name="Google Shape;363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64" name="Google Shape;364;p30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2" name="Google Shape;372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9" name="Google Shape;379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80" name="Google Shape;380;p3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387" name="Google Shape;387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88" name="Google Shape;388;p33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3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396" name="Google Shape;396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97" name="Google Shape;397;p34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3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05" name="Google Shape;405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06" name="Google Shape;406;p35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14" name="Google Shape;414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15" name="Google Shape;415;p36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3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22" name="Google Shape;422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23" name="Google Shape;423;p37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3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30" name="Google Shape;430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31" name="Google Shape;431;p38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3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38" name="Google Shape;438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39" name="Google Shape;439;p39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24" name="Google Shape;124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5" name="Google Shape;125;p4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4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46" name="Google Shape;446;p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47" name="Google Shape;447;p40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4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55" name="Google Shape;455;p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56" name="Google Shape;456;p41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4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64" name="Google Shape;464;p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65" name="Google Shape;465;p42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4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72" name="Google Shape;472;p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73" name="Google Shape;473;p43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4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80" name="Google Shape;480;p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81" name="Google Shape;481;p44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4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89" name="Google Shape;489;p4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90" name="Google Shape;490;p45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97" name="Google Shape;497;p4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4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504" name="Google Shape;504;p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05" name="Google Shape;505;p47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4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512" name="Google Shape;512;p4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13" name="Google Shape;513;p48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2" name="Google Shape;522;p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523" name="Google Shape;523;p4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2" name="Google Shape;132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6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p5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578" name="Google Shape;578;p5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79" name="Google Shape;579;p50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5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586" name="Google Shape;586;p5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87" name="Google Shape;587;p51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5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5" name="Google Shape;595;p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596" name="Google Shape;596;p5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5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603" name="Google Shape;603;p5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04" name="Google Shape;604;p53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9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5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611" name="Google Shape;611;p5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12" name="Google Shape;612;p54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7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p5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619" name="Google Shape;619;p5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20" name="Google Shape;620;p55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5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5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627" name="Google Shape;627;p5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28" name="Google Shape;628;p56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3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5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635" name="Google Shape;635;p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36" name="Google Shape;636;p57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9" name="Google Shape;13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46" name="Google Shape;146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7" name="Google Shape;147;p7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55" name="Google Shape;15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6" name="Google Shape;156;p8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63" name="Google Shape;163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4" name="Google Shape;164;p9:notes"/>
          <p:cNvSpPr txBox="1"/>
          <p:nvPr>
            <p:ph idx="1" type="body"/>
          </p:nvPr>
        </p:nvSpPr>
        <p:spPr>
          <a:xfrm>
            <a:off x="913542" y="4343400"/>
            <a:ext cx="5030916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9"/>
          <p:cNvSpPr txBox="1"/>
          <p:nvPr>
            <p:ph type="ctrTitle"/>
          </p:nvPr>
        </p:nvSpPr>
        <p:spPr>
          <a:xfrm>
            <a:off x="685800" y="1196752"/>
            <a:ext cx="7772400" cy="1470025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9"/>
          <p:cNvSpPr txBox="1"/>
          <p:nvPr>
            <p:ph idx="1" type="subTitle"/>
          </p:nvPr>
        </p:nvSpPr>
        <p:spPr>
          <a:xfrm>
            <a:off x="1371600" y="3284984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40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59"/>
          <p:cNvSpPr txBox="1"/>
          <p:nvPr/>
        </p:nvSpPr>
        <p:spPr>
          <a:xfrm>
            <a:off x="4139952" y="5445224"/>
            <a:ext cx="468052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Basado en:	Sistemas Operativos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		J. Carretero [et al.]</a:t>
            </a:r>
            <a:endParaRPr b="0" i="0" sz="18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59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71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71"/>
          <p:cNvSpPr txBox="1"/>
          <p:nvPr>
            <p:ph idx="1" type="body"/>
          </p:nvPr>
        </p:nvSpPr>
        <p:spPr>
          <a:xfrm>
            <a:off x="590872" y="1196752"/>
            <a:ext cx="8373616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147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>
  <p:cSld name="Título y objetos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5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147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65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82" name="Google Shape;82;p65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2"/>
          <p:cNvSpPr txBox="1"/>
          <p:nvPr>
            <p:ph type="ctrTitle"/>
          </p:nvPr>
        </p:nvSpPr>
        <p:spPr>
          <a:xfrm>
            <a:off x="685800" y="1196752"/>
            <a:ext cx="7772400" cy="1470025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72"/>
          <p:cNvSpPr txBox="1"/>
          <p:nvPr>
            <p:ph idx="1" type="subTitle"/>
          </p:nvPr>
        </p:nvSpPr>
        <p:spPr>
          <a:xfrm>
            <a:off x="1371600" y="3284984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40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6" name="Google Shape;86;p72"/>
          <p:cNvSpPr txBox="1"/>
          <p:nvPr/>
        </p:nvSpPr>
        <p:spPr>
          <a:xfrm>
            <a:off x="4139952" y="5445224"/>
            <a:ext cx="468052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Basado en:	Sistemas Operativos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		J. Carretero [et al.]</a:t>
            </a:r>
            <a:endParaRPr b="0" i="0" sz="18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72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3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73"/>
          <p:cNvSpPr txBox="1"/>
          <p:nvPr>
            <p:ph idx="1" type="body"/>
          </p:nvPr>
        </p:nvSpPr>
        <p:spPr>
          <a:xfrm>
            <a:off x="590872" y="1268760"/>
            <a:ext cx="4038600" cy="504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085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3500"/>
              <a:buChar char="▪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91" name="Google Shape;91;p73"/>
          <p:cNvSpPr txBox="1"/>
          <p:nvPr>
            <p:ph idx="2" type="body"/>
          </p:nvPr>
        </p:nvSpPr>
        <p:spPr>
          <a:xfrm>
            <a:off x="4781872" y="1268760"/>
            <a:ext cx="4038600" cy="504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085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3500"/>
              <a:buChar char="▪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92" name="Google Shape;92;p73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>
  <p:cSld name="Sólo el título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4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95" name="Google Shape;95;p74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5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75"/>
          <p:cNvSpPr txBox="1"/>
          <p:nvPr>
            <p:ph idx="1" type="body"/>
          </p:nvPr>
        </p:nvSpPr>
        <p:spPr>
          <a:xfrm>
            <a:off x="590872" y="1196752"/>
            <a:ext cx="8373616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147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>
  <p:cSld name="Título y objeto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0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147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60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7" name="Google Shape;27;p60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3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3"/>
          <p:cNvSpPr txBox="1"/>
          <p:nvPr>
            <p:ph idx="1" type="body"/>
          </p:nvPr>
        </p:nvSpPr>
        <p:spPr>
          <a:xfrm>
            <a:off x="590872" y="1196752"/>
            <a:ext cx="8373616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147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6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6"/>
          <p:cNvSpPr txBox="1"/>
          <p:nvPr>
            <p:ph idx="1" type="body"/>
          </p:nvPr>
        </p:nvSpPr>
        <p:spPr>
          <a:xfrm>
            <a:off x="590872" y="1268760"/>
            <a:ext cx="4038600" cy="504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085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3500"/>
              <a:buChar char="▪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4" name="Google Shape;34;p66"/>
          <p:cNvSpPr txBox="1"/>
          <p:nvPr>
            <p:ph idx="2" type="body"/>
          </p:nvPr>
        </p:nvSpPr>
        <p:spPr>
          <a:xfrm>
            <a:off x="4781872" y="1268760"/>
            <a:ext cx="4038600" cy="504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085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3500"/>
              <a:buChar char="▪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5" name="Google Shape;35;p66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>
  <p:cSld name="Sólo el título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7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38" name="Google Shape;38;p67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>
  <p:cSld name="Título y objeto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2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1475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62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52" name="Google Shape;52;p62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8"/>
          <p:cNvSpPr txBox="1"/>
          <p:nvPr>
            <p:ph type="ctrTitle"/>
          </p:nvPr>
        </p:nvSpPr>
        <p:spPr>
          <a:xfrm>
            <a:off x="685800" y="1196752"/>
            <a:ext cx="7772400" cy="1470025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8"/>
          <p:cNvSpPr txBox="1"/>
          <p:nvPr>
            <p:ph idx="1" type="subTitle"/>
          </p:nvPr>
        </p:nvSpPr>
        <p:spPr>
          <a:xfrm>
            <a:off x="1371600" y="3284984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40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6" name="Google Shape;56;p68"/>
          <p:cNvSpPr txBox="1"/>
          <p:nvPr/>
        </p:nvSpPr>
        <p:spPr>
          <a:xfrm>
            <a:off x="4139952" y="5445224"/>
            <a:ext cx="468052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Basado en:	Sistemas Operativos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		J. Carretero [et al.]</a:t>
            </a:r>
            <a:endParaRPr b="0" i="0" sz="18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68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9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69"/>
          <p:cNvSpPr txBox="1"/>
          <p:nvPr>
            <p:ph idx="1" type="body"/>
          </p:nvPr>
        </p:nvSpPr>
        <p:spPr>
          <a:xfrm>
            <a:off x="590872" y="1268760"/>
            <a:ext cx="4038600" cy="504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085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3500"/>
              <a:buChar char="▪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1" name="Google Shape;61;p69"/>
          <p:cNvSpPr txBox="1"/>
          <p:nvPr>
            <p:ph idx="2" type="body"/>
          </p:nvPr>
        </p:nvSpPr>
        <p:spPr>
          <a:xfrm>
            <a:off x="4781872" y="1268760"/>
            <a:ext cx="4038600" cy="504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085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3500"/>
              <a:buChar char="▪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2" name="Google Shape;62;p69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>
  <p:cSld name="Sólo el título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0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65" name="Google Shape;65;p70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theme" Target="../theme/theme1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8"/>
          <p:cNvSpPr/>
          <p:nvPr/>
        </p:nvSpPr>
        <p:spPr>
          <a:xfrm>
            <a:off x="0" y="0"/>
            <a:ext cx="611560" cy="6858000"/>
          </a:xfrm>
          <a:prstGeom prst="rect">
            <a:avLst/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_ArTeCs.png" id="11" name="Google Shape;11;p5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9306" y="94701"/>
            <a:ext cx="467544" cy="525987"/>
          </a:xfrm>
          <a:prstGeom prst="rect">
            <a:avLst/>
          </a:prstGeom>
          <a:noFill/>
          <a:ln>
            <a:noFill/>
          </a:ln>
          <a:effectLst>
            <a:outerShdw blurRad="190500" rotWithShape="0" algn="tl">
              <a:srgbClr val="000000">
                <a:alpha val="69411"/>
              </a:srgbClr>
            </a:outerShdw>
          </a:effectLst>
        </p:spPr>
      </p:pic>
      <p:grpSp>
        <p:nvGrpSpPr>
          <p:cNvPr id="12" name="Google Shape;12;p58"/>
          <p:cNvGrpSpPr/>
          <p:nvPr/>
        </p:nvGrpSpPr>
        <p:grpSpPr>
          <a:xfrm>
            <a:off x="7956376" y="0"/>
            <a:ext cx="1187624" cy="1885950"/>
            <a:chOff x="5220072" y="2996952"/>
            <a:chExt cx="1187624" cy="1885950"/>
          </a:xfrm>
        </p:grpSpPr>
        <p:pic>
          <p:nvPicPr>
            <p:cNvPr id="13" name="Google Shape;13;p58"/>
            <p:cNvPicPr preferRelativeResize="0"/>
            <p:nvPr/>
          </p:nvPicPr>
          <p:blipFill rotWithShape="1">
            <a:blip r:embed="rId2">
              <a:alphaModFix/>
            </a:blip>
            <a:srcRect b="0" l="0" r="29014" t="0"/>
            <a:stretch/>
          </p:blipFill>
          <p:spPr>
            <a:xfrm>
              <a:off x="5292080" y="2996952"/>
              <a:ext cx="1115616" cy="18859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Google Shape;14;p58"/>
            <p:cNvSpPr/>
            <p:nvPr/>
          </p:nvSpPr>
          <p:spPr>
            <a:xfrm>
              <a:off x="5220072" y="2996952"/>
              <a:ext cx="1187624" cy="1872208"/>
            </a:xfrm>
            <a:prstGeom prst="rect">
              <a:avLst/>
            </a:prstGeom>
            <a:solidFill>
              <a:schemeClr val="lt1">
                <a:alpha val="72549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" name="Google Shape;15;p58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58"/>
          <p:cNvSpPr txBox="1"/>
          <p:nvPr>
            <p:ph idx="1" type="body"/>
          </p:nvPr>
        </p:nvSpPr>
        <p:spPr>
          <a:xfrm>
            <a:off x="590872" y="1196752"/>
            <a:ext cx="8373616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82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Noto Sans Symbols"/>
              <a:buChar char="▪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58"/>
          <p:cNvSpPr txBox="1"/>
          <p:nvPr/>
        </p:nvSpPr>
        <p:spPr>
          <a:xfrm>
            <a:off x="0" y="6396335"/>
            <a:ext cx="6286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1" lang="es-E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</a:t>
            </a:r>
            <a:endParaRPr b="0" baseline="30000" i="1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58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1"/>
          <p:cNvSpPr/>
          <p:nvPr/>
        </p:nvSpPr>
        <p:spPr>
          <a:xfrm>
            <a:off x="0" y="0"/>
            <a:ext cx="611560" cy="6858000"/>
          </a:xfrm>
          <a:prstGeom prst="rect">
            <a:avLst/>
          </a:prstGeom>
          <a:solidFill>
            <a:schemeClr val="accent3"/>
          </a:soli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_ArTeCs.png" id="41" name="Google Shape;41;p6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9306" y="94701"/>
            <a:ext cx="467544" cy="525987"/>
          </a:xfrm>
          <a:prstGeom prst="rect">
            <a:avLst/>
          </a:prstGeom>
          <a:noFill/>
          <a:ln>
            <a:noFill/>
          </a:ln>
          <a:effectLst>
            <a:outerShdw blurRad="190500" rotWithShape="0" algn="tl">
              <a:srgbClr val="000000">
                <a:alpha val="69411"/>
              </a:srgbClr>
            </a:outerShdw>
          </a:effectLst>
        </p:spPr>
      </p:pic>
      <p:grpSp>
        <p:nvGrpSpPr>
          <p:cNvPr id="42" name="Google Shape;42;p61"/>
          <p:cNvGrpSpPr/>
          <p:nvPr/>
        </p:nvGrpSpPr>
        <p:grpSpPr>
          <a:xfrm>
            <a:off x="7956376" y="0"/>
            <a:ext cx="1187624" cy="1885950"/>
            <a:chOff x="5220072" y="2996952"/>
            <a:chExt cx="1187624" cy="1885950"/>
          </a:xfrm>
        </p:grpSpPr>
        <p:pic>
          <p:nvPicPr>
            <p:cNvPr id="43" name="Google Shape;43;p61"/>
            <p:cNvPicPr preferRelativeResize="0"/>
            <p:nvPr/>
          </p:nvPicPr>
          <p:blipFill rotWithShape="1">
            <a:blip r:embed="rId2">
              <a:alphaModFix/>
            </a:blip>
            <a:srcRect b="0" l="0" r="29014" t="0"/>
            <a:stretch/>
          </p:blipFill>
          <p:spPr>
            <a:xfrm>
              <a:off x="5292080" y="2996952"/>
              <a:ext cx="1115616" cy="18859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4" name="Google Shape;44;p61"/>
            <p:cNvSpPr/>
            <p:nvPr/>
          </p:nvSpPr>
          <p:spPr>
            <a:xfrm>
              <a:off x="5220072" y="2996952"/>
              <a:ext cx="1187624" cy="1872208"/>
            </a:xfrm>
            <a:prstGeom prst="rect">
              <a:avLst/>
            </a:prstGeom>
            <a:solidFill>
              <a:schemeClr val="lt1">
                <a:alpha val="72549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" name="Google Shape;45;p61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61"/>
          <p:cNvSpPr txBox="1"/>
          <p:nvPr>
            <p:ph idx="1" type="body"/>
          </p:nvPr>
        </p:nvSpPr>
        <p:spPr>
          <a:xfrm>
            <a:off x="590872" y="1196752"/>
            <a:ext cx="8373616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82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Noto Sans Symbols"/>
              <a:buChar char="▪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61"/>
          <p:cNvSpPr txBox="1"/>
          <p:nvPr/>
        </p:nvSpPr>
        <p:spPr>
          <a:xfrm>
            <a:off x="0" y="6396335"/>
            <a:ext cx="6286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1" lang="es-E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</a:t>
            </a:r>
            <a:endParaRPr b="0" baseline="30000" i="1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61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3"/>
    <p:sldLayoutId id="2147483656" r:id="rId4"/>
    <p:sldLayoutId id="2147483657" r:id="rId5"/>
    <p:sldLayoutId id="2147483658" r:id="rId6"/>
    <p:sldLayoutId id="2147483659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64"/>
          <p:cNvSpPr/>
          <p:nvPr/>
        </p:nvSpPr>
        <p:spPr>
          <a:xfrm>
            <a:off x="0" y="0"/>
            <a:ext cx="611560" cy="6858000"/>
          </a:xfrm>
          <a:prstGeom prst="rect">
            <a:avLst/>
          </a:prstGeom>
          <a:solidFill>
            <a:schemeClr val="accent3"/>
          </a:soli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509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_ArTeCs.png" id="71" name="Google Shape;71;p6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9306" y="94701"/>
            <a:ext cx="467544" cy="525987"/>
          </a:xfrm>
          <a:prstGeom prst="rect">
            <a:avLst/>
          </a:prstGeom>
          <a:noFill/>
          <a:ln>
            <a:noFill/>
          </a:ln>
          <a:effectLst>
            <a:outerShdw blurRad="190500" rotWithShape="0" algn="tl">
              <a:srgbClr val="000000">
                <a:alpha val="69411"/>
              </a:srgbClr>
            </a:outerShdw>
          </a:effectLst>
        </p:spPr>
      </p:pic>
      <p:grpSp>
        <p:nvGrpSpPr>
          <p:cNvPr id="72" name="Google Shape;72;p64"/>
          <p:cNvGrpSpPr/>
          <p:nvPr/>
        </p:nvGrpSpPr>
        <p:grpSpPr>
          <a:xfrm>
            <a:off x="7956376" y="0"/>
            <a:ext cx="1187624" cy="1885950"/>
            <a:chOff x="5220072" y="2996952"/>
            <a:chExt cx="1187624" cy="1885950"/>
          </a:xfrm>
        </p:grpSpPr>
        <p:pic>
          <p:nvPicPr>
            <p:cNvPr id="73" name="Google Shape;73;p64"/>
            <p:cNvPicPr preferRelativeResize="0"/>
            <p:nvPr/>
          </p:nvPicPr>
          <p:blipFill rotWithShape="1">
            <a:blip r:embed="rId2">
              <a:alphaModFix/>
            </a:blip>
            <a:srcRect b="0" l="0" r="29014" t="0"/>
            <a:stretch/>
          </p:blipFill>
          <p:spPr>
            <a:xfrm>
              <a:off x="5292080" y="2996952"/>
              <a:ext cx="1115616" cy="18859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4" name="Google Shape;74;p64"/>
            <p:cNvSpPr/>
            <p:nvPr/>
          </p:nvSpPr>
          <p:spPr>
            <a:xfrm>
              <a:off x="5220072" y="2996952"/>
              <a:ext cx="1187624" cy="1872208"/>
            </a:xfrm>
            <a:prstGeom prst="rect">
              <a:avLst/>
            </a:prstGeom>
            <a:solidFill>
              <a:schemeClr val="lt1">
                <a:alpha val="72549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5" name="Google Shape;75;p64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64"/>
          <p:cNvSpPr txBox="1"/>
          <p:nvPr>
            <p:ph idx="1" type="body"/>
          </p:nvPr>
        </p:nvSpPr>
        <p:spPr>
          <a:xfrm>
            <a:off x="590872" y="1196752"/>
            <a:ext cx="8373616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82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Noto Sans Symbols"/>
              <a:buChar char="▪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64"/>
          <p:cNvSpPr txBox="1"/>
          <p:nvPr/>
        </p:nvSpPr>
        <p:spPr>
          <a:xfrm>
            <a:off x="0" y="6396335"/>
            <a:ext cx="6286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1" lang="es-ES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</a:t>
            </a:r>
            <a:endParaRPr b="0" baseline="30000" i="1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64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3"/>
    <p:sldLayoutId id="2147483662" r:id="rId4"/>
    <p:sldLayoutId id="2147483663" r:id="rId5"/>
    <p:sldLayoutId id="2147483664" r:id="rId6"/>
    <p:sldLayoutId id="2147483665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5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2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0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7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8.pn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21.pn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18.png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14.png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19.png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13.png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/>
          <p:nvPr>
            <p:ph type="ctrTitle"/>
          </p:nvPr>
        </p:nvSpPr>
        <p:spPr>
          <a:xfrm>
            <a:off x="685800" y="1196752"/>
            <a:ext cx="7772400" cy="1470025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lang="es-ES"/>
              <a:t>Sistemas Operativos</a:t>
            </a:r>
            <a:endParaRPr/>
          </a:p>
        </p:txBody>
      </p:sp>
      <p:sp>
        <p:nvSpPr>
          <p:cNvPr id="105" name="Google Shape;105;p1"/>
          <p:cNvSpPr txBox="1"/>
          <p:nvPr>
            <p:ph idx="1" type="subTitle"/>
          </p:nvPr>
        </p:nvSpPr>
        <p:spPr>
          <a:xfrm>
            <a:off x="1371600" y="3284984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5000"/>
              <a:buNone/>
            </a:pPr>
            <a:r>
              <a:rPr lang="es-ES"/>
              <a:t>Grado en Ingeniería del Software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SzPct val="125000"/>
              <a:buNone/>
            </a:pPr>
            <a:r>
              <a:rPr lang="es-ES"/>
              <a:t>2020-2021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SzPct val="1250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SzPct val="125000"/>
              <a:buNone/>
            </a:pPr>
            <a:r>
              <a:rPr b="1" lang="es-ES"/>
              <a:t> Procesos e hilos</a:t>
            </a:r>
            <a:endParaRPr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ps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Permite ver la información de todos los procesos en ejecución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i="1" lang="es-ES"/>
              <a:t>man ps </a:t>
            </a:r>
            <a:r>
              <a:rPr lang="es-ES"/>
              <a:t> para consultar las múltiples opciones</a:t>
            </a:r>
            <a:endParaRPr i="1"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top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Muestra los procesos en ejecución, refrescando la información periódicamente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Permite interaccionar con los procesos (enviar señales)</a:t>
            </a:r>
            <a:endParaRPr/>
          </a:p>
        </p:txBody>
      </p:sp>
      <p:sp>
        <p:nvSpPr>
          <p:cNvPr id="175" name="Google Shape;175;p10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76" name="Google Shape;176;p10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lang="es-ES"/>
              <a:t>Consulta procesos en ejecución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1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Usuario: Persona autorizada a utilizar un sistema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Se identifica en la autenticación mediante: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Código de cuenta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Clave (</a:t>
            </a:r>
            <a:r>
              <a:rPr i="1" lang="es-ES"/>
              <a:t>password</a:t>
            </a:r>
            <a:r>
              <a:rPr lang="es-ES"/>
              <a:t>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Internamente el SO le asigna el “uid” (</a:t>
            </a:r>
            <a:r>
              <a:rPr i="1" lang="es-ES"/>
              <a:t>user identification</a:t>
            </a:r>
            <a:r>
              <a:rPr lang="es-ES"/>
              <a:t>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Superusuario (</a:t>
            </a:r>
            <a:r>
              <a:rPr i="1" lang="es-ES"/>
              <a:t>root</a:t>
            </a:r>
            <a:r>
              <a:rPr lang="es-ES"/>
              <a:t>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Tiene todos los derechos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Administra el sistema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Grupo de usuarios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Los usuarios se organizan en grupos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Alumnos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Profesores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Todo usuario ha de pertenecer al menos a un grupo</a:t>
            </a:r>
            <a:endParaRPr/>
          </a:p>
        </p:txBody>
      </p:sp>
      <p:sp>
        <p:nvSpPr>
          <p:cNvPr id="183" name="Google Shape;183;p11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84" name="Google Shape;184;p11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Usuario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2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>
                <a:solidFill>
                  <a:srgbClr val="BFBFBF"/>
                </a:solidFill>
              </a:rPr>
              <a:t>Procesos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Multitarea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Información del proceso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Formación y estados de un proceso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Señales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Hilos o </a:t>
            </a:r>
            <a:r>
              <a:rPr i="1" lang="es-ES"/>
              <a:t>threads</a:t>
            </a:r>
            <a:endParaRPr i="1"/>
          </a:p>
        </p:txBody>
      </p:sp>
      <p:sp>
        <p:nvSpPr>
          <p:cNvPr id="191" name="Google Shape;191;p12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92" name="Google Shape;192;p12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Contenido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3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Paralelismo real entre E/S y CPU (DMA)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Alternancia en los procesos de fases de E/S y de procesamiento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La memoria almacena varios procesos</a:t>
            </a:r>
            <a:endParaRPr/>
          </a:p>
        </p:txBody>
      </p:sp>
      <p:sp>
        <p:nvSpPr>
          <p:cNvPr id="199" name="Google Shape;199;p13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00" name="Google Shape;200;p13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Base de la multitarea</a:t>
            </a:r>
            <a:endParaRPr/>
          </a:p>
        </p:txBody>
      </p:sp>
      <p:pic>
        <p:nvPicPr>
          <p:cNvPr id="201" name="Google Shape;20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176" y="4190206"/>
            <a:ext cx="6553200" cy="154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9080" y="1486644"/>
            <a:ext cx="8153400" cy="3238500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14"/>
          <p:cNvSpPr txBox="1"/>
          <p:nvPr>
            <p:ph idx="1" type="body"/>
          </p:nvPr>
        </p:nvSpPr>
        <p:spPr>
          <a:xfrm>
            <a:off x="611560" y="5301208"/>
            <a:ext cx="8352928" cy="792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Proceso nulo o </a:t>
            </a:r>
            <a:r>
              <a:rPr i="1" lang="es-ES"/>
              <a:t>idle</a:t>
            </a:r>
            <a:endParaRPr i="1"/>
          </a:p>
        </p:txBody>
      </p:sp>
      <p:sp>
        <p:nvSpPr>
          <p:cNvPr id="209" name="Google Shape;209;p14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10" name="Google Shape;210;p14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Ejecución en un sistema multitarea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5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Facilita la programación, dividiendo los programas en procesos (modularidad)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Permite el servicio interactivo simultáneo de varios usuarios de forma eficiente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Aprovecha los tiempos que los procesos pasan esperando a que se completen sus operaciones de E/S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Aumenta el uso de la CPU</a:t>
            </a:r>
            <a:endParaRPr/>
          </a:p>
          <a:p>
            <a:pPr indent="-88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4000"/>
              <a:buNone/>
            </a:pPr>
            <a:r>
              <a:t/>
            </a:r>
            <a:endParaRPr/>
          </a:p>
        </p:txBody>
      </p:sp>
      <p:sp>
        <p:nvSpPr>
          <p:cNvPr id="217" name="Google Shape;217;p15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18" name="Google Shape;218;p15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Ventajas de la multitarea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6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Char char="▪"/>
            </a:pPr>
            <a:r>
              <a:rPr lang="es-ES" sz="2800"/>
              <a:t>Grado de multiprogramación: nº de procesos activos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3500"/>
              <a:buChar char="▪"/>
            </a:pPr>
            <a:r>
              <a:rPr lang="es-ES" sz="2800"/>
              <a:t>Para sistemas con memoria virtual:</a:t>
            </a:r>
            <a:endParaRPr sz="2800"/>
          </a:p>
        </p:txBody>
      </p:sp>
      <p:sp>
        <p:nvSpPr>
          <p:cNvPr id="225" name="Google Shape;225;p16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26" name="Google Shape;226;p16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Grado de multiprogramación</a:t>
            </a:r>
            <a:endParaRPr/>
          </a:p>
        </p:txBody>
      </p:sp>
      <p:pic>
        <p:nvPicPr>
          <p:cNvPr id="227" name="Google Shape;22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35150" y="2708920"/>
            <a:ext cx="5473700" cy="316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7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>
                <a:solidFill>
                  <a:srgbClr val="BFBFBF"/>
                </a:solidFill>
              </a:rPr>
              <a:t>Procesos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>
                <a:solidFill>
                  <a:srgbClr val="BFBFBF"/>
                </a:solidFill>
              </a:rPr>
              <a:t>Multitarea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Información del proceso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Formación y estados de un proceso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Señales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Hilos o </a:t>
            </a:r>
            <a:r>
              <a:rPr i="1" lang="es-ES"/>
              <a:t>threads</a:t>
            </a:r>
            <a:endParaRPr i="1"/>
          </a:p>
        </p:txBody>
      </p:sp>
      <p:sp>
        <p:nvSpPr>
          <p:cNvPr id="234" name="Google Shape;234;p17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35" name="Google Shape;235;p17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Contenido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8"/>
          <p:cNvSpPr txBox="1"/>
          <p:nvPr>
            <p:ph idx="1" type="body"/>
          </p:nvPr>
        </p:nvSpPr>
        <p:spPr>
          <a:xfrm>
            <a:off x="611560" y="1196752"/>
            <a:ext cx="8532440" cy="56612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5000"/>
              <a:buChar char="▪"/>
            </a:pPr>
            <a:r>
              <a:rPr b="1" lang="es-ES"/>
              <a:t>Estado del procesador: </a:t>
            </a:r>
            <a:r>
              <a:rPr lang="es-ES"/>
              <a:t>contenido de los registros del modelo de programación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96"/>
              </a:spcBef>
              <a:spcAft>
                <a:spcPts val="0"/>
              </a:spcAft>
              <a:buSzPct val="125000"/>
              <a:buChar char="▪"/>
            </a:pPr>
            <a:r>
              <a:rPr b="1" lang="es-ES"/>
              <a:t>Imagen de memoria: </a:t>
            </a:r>
            <a:r>
              <a:rPr lang="es-ES"/>
              <a:t>contenido de los segmentos de memoria en los que reside el código y los datos del proceso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96"/>
              </a:spcBef>
              <a:spcAft>
                <a:spcPts val="0"/>
              </a:spcAft>
              <a:buSzPct val="125000"/>
              <a:buChar char="▪"/>
            </a:pPr>
            <a:r>
              <a:rPr b="1" lang="es-ES"/>
              <a:t>Bloque de control del proceso (BCP) o Descriptor de proceso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Estado actual del proceso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Estado del procesador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Actualizado cuando proceso no se está ejecutando en la CPU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Identificadores </a:t>
            </a:r>
            <a:r>
              <a:rPr i="1" lang="es-ES"/>
              <a:t>pid</a:t>
            </a:r>
            <a:r>
              <a:rPr lang="es-ES"/>
              <a:t>, </a:t>
            </a:r>
            <a:r>
              <a:rPr i="1" lang="es-ES"/>
              <a:t>uid</a:t>
            </a:r>
            <a:r>
              <a:rPr lang="es-ES"/>
              <a:t>, etc.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Prioridad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Segmentos de memoria (espacio de direcciones)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Ficheros abiertos (TDDA) 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Temporizadores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Señales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Semáforos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Puertos</a:t>
            </a:r>
            <a:endParaRPr/>
          </a:p>
          <a:p>
            <a:pPr indent="-146050" lvl="0" marL="342900" rtl="0" algn="l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SzPct val="125000"/>
              <a:buNone/>
            </a:pPr>
            <a:r>
              <a:t/>
            </a:r>
            <a:endParaRPr/>
          </a:p>
        </p:txBody>
      </p:sp>
      <p:sp>
        <p:nvSpPr>
          <p:cNvPr id="242" name="Google Shape;242;p18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43" name="Google Shape;243;p18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Información de un proceso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9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50" name="Google Shape;250;p19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Información de un proceso (II)</a:t>
            </a:r>
            <a:endParaRPr/>
          </a:p>
        </p:txBody>
      </p:sp>
      <p:pic>
        <p:nvPicPr>
          <p:cNvPr id="251" name="Google Shape;251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3568" y="1667393"/>
            <a:ext cx="8388425" cy="37778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Procesos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Multitarea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Información del proceso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Formación y estados de un proceso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Señales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Hilos o </a:t>
            </a:r>
            <a:r>
              <a:rPr i="1" lang="es-ES"/>
              <a:t>threads</a:t>
            </a:r>
            <a:endParaRPr i="1"/>
          </a:p>
        </p:txBody>
      </p:sp>
      <p:sp>
        <p:nvSpPr>
          <p:cNvPr id="112" name="Google Shape;112;p2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13" name="Google Shape;113;p2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Contenido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0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6195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Está formado por el contenido de todos sus registros:</a:t>
            </a:r>
            <a:endParaRPr/>
          </a:p>
          <a:p>
            <a:pPr indent="-299085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Registros generales (r0-r15)</a:t>
            </a:r>
            <a:endParaRPr/>
          </a:p>
          <a:p>
            <a:pPr indent="-299085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Contador de programa (PC)</a:t>
            </a:r>
            <a:endParaRPr/>
          </a:p>
          <a:p>
            <a:pPr indent="-299085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Puntero de pila (SP)</a:t>
            </a:r>
            <a:endParaRPr/>
          </a:p>
          <a:p>
            <a:pPr indent="-299085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Registro de estado</a:t>
            </a:r>
            <a:endParaRPr/>
          </a:p>
          <a:p>
            <a:pPr indent="-299085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Registros especiales</a:t>
            </a:r>
            <a:endParaRPr/>
          </a:p>
          <a:p>
            <a:pPr indent="-361950" lvl="0" marL="34290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4000"/>
              <a:buChar char="▪"/>
            </a:pPr>
            <a:r>
              <a:rPr lang="es-ES">
                <a:solidFill>
                  <a:srgbClr val="FF0000"/>
                </a:solidFill>
              </a:rPr>
              <a:t>Cuando un proceso está ejecutando su estado reside en los registros del computador.</a:t>
            </a:r>
            <a:endParaRPr>
              <a:solidFill>
                <a:srgbClr val="FF0000"/>
              </a:solidFill>
            </a:endParaRPr>
          </a:p>
          <a:p>
            <a:pPr indent="-361950" lvl="0" marL="34290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4000"/>
              <a:buChar char="▪"/>
            </a:pPr>
            <a:r>
              <a:rPr lang="es-ES">
                <a:solidFill>
                  <a:srgbClr val="FF0000"/>
                </a:solidFill>
              </a:rPr>
              <a:t>Cuando un proceso no ejecuta su estado reside en el BCP.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58" name="Google Shape;258;p20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59" name="Google Shape;259;p20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Estado del procesador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1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La imagen de memoria está formada por el conjunto de regiones de memoria que un proceso está autorizado a utilizar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Si un proceso genera una dirección que está fuera del espacio de direcciones el HW genera una excepción que el SO captura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La imagen de memoria, dependiendo del computador, puede estar referida a memoria virtual o memoria física</a:t>
            </a:r>
            <a:endParaRPr/>
          </a:p>
        </p:txBody>
      </p:sp>
      <p:sp>
        <p:nvSpPr>
          <p:cNvPr id="266" name="Google Shape;266;p21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67" name="Google Shape;267;p21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Imagen de memoria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2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Información de identificación: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PID del proceso, PID del padre (PPID)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ID de usuario y grupo reales (uid/gid reales)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ID de usuario y grupo efectivos (uid/gid efectivos)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192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Estado del procesador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192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Información de control del proceso: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Información de planificación y estado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Descripción de los segmentos de memoria del proceso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Recursos asignados (ficheros abiertos, ...)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Recursos de comunicación entre procesos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Punteros para estructurar los procesos en listas o colas</a:t>
            </a:r>
            <a:endParaRPr/>
          </a:p>
          <a:p>
            <a:pPr indent="-107950" lvl="0" marL="34290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SzPct val="125000"/>
              <a:buNone/>
            </a:pPr>
            <a:r>
              <a:t/>
            </a:r>
            <a:endParaRPr/>
          </a:p>
        </p:txBody>
      </p:sp>
      <p:sp>
        <p:nvSpPr>
          <p:cNvPr id="274" name="Google Shape;274;p22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75" name="Google Shape;275;p22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Información del BCP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3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5000"/>
              <a:buChar char="▪"/>
            </a:pPr>
            <a:r>
              <a:rPr lang="es-ES" sz="2600"/>
              <a:t>Información fuera del BCP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 sz="2200"/>
              <a:t>Conveniente por implementación (la consideramos del BCP)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 sz="2200"/>
              <a:t>Para compartirla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1"/>
              </a:spcBef>
              <a:spcAft>
                <a:spcPts val="0"/>
              </a:spcAft>
              <a:buSzPct val="125000"/>
              <a:buChar char="▪"/>
            </a:pPr>
            <a:r>
              <a:rPr lang="es-ES" sz="2600"/>
              <a:t>La tabla de páginas se pone fuera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 sz="2200"/>
              <a:t>Describe la imagen de memoria del proceso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 sz="2200"/>
              <a:t>Tamaño variable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 sz="2200"/>
              <a:t>El BCP contiene el puntero a la tabla de páginas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 sz="2200"/>
              <a:t>La compartición de memoria requiere que sea externa al BCP</a:t>
            </a:r>
            <a:endParaRPr sz="2200"/>
          </a:p>
          <a:p>
            <a:pPr indent="-342900" lvl="0" marL="342900" rtl="0" algn="l">
              <a:lnSpc>
                <a:spcPct val="100000"/>
              </a:lnSpc>
              <a:spcBef>
                <a:spcPts val="481"/>
              </a:spcBef>
              <a:spcAft>
                <a:spcPts val="0"/>
              </a:spcAft>
              <a:buSzPct val="125000"/>
              <a:buChar char="▪"/>
            </a:pPr>
            <a:r>
              <a:rPr lang="es-ES" sz="2600"/>
              <a:t>Punteros de posición de los ficheros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 sz="2200"/>
              <a:t>Si se añaden a la tabla de ficheros abiertos (en el BCP) no se pueden compartir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 sz="2200"/>
              <a:t>Si se asocian al nodo-i se comparte siempre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 sz="2200"/>
              <a:t>Se ponen en una estructura común a los procesos y se asigna uno nuevo en cada servicio OPEN (recordad la TFA)</a:t>
            </a:r>
            <a:endParaRPr/>
          </a:p>
        </p:txBody>
      </p:sp>
      <p:sp>
        <p:nvSpPr>
          <p:cNvPr id="282" name="Google Shape;282;p23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83" name="Google Shape;283;p23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Información del BCP II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4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5000"/>
              <a:buChar char="▪"/>
            </a:pPr>
            <a:r>
              <a:rPr b="1" lang="es-ES"/>
              <a:t>Tabla de procesos</a:t>
            </a:r>
            <a:r>
              <a:rPr lang="es-ES"/>
              <a:t> (tabla de BCP)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SzPct val="125000"/>
              <a:buChar char="▪"/>
            </a:pPr>
            <a:r>
              <a:rPr b="1" lang="es-ES"/>
              <a:t>Tabla de memoria</a:t>
            </a:r>
            <a:r>
              <a:rPr lang="es-ES"/>
              <a:t>: información sobre el uso de la memoria.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SzPct val="125000"/>
              <a:buChar char="▪"/>
            </a:pPr>
            <a:r>
              <a:rPr b="1" lang="es-ES"/>
              <a:t>Tabla de E/S</a:t>
            </a:r>
            <a:r>
              <a:rPr lang="es-ES"/>
              <a:t>: guarda información asociada a los periféricos y a las operaciones de E/S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SzPct val="125000"/>
              <a:buChar char="▪"/>
            </a:pPr>
            <a:r>
              <a:rPr b="1" lang="es-ES"/>
              <a:t>Tablas de fichero</a:t>
            </a:r>
            <a:r>
              <a:rPr lang="es-ES"/>
              <a:t>: información sobre los ficheros abiertos.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La información asociada a cada proceso en el BCP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La decisión de incluir o no una información en el BCP se toma según dos criterios: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Eficiencia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Compartir información</a:t>
            </a:r>
            <a:endParaRPr/>
          </a:p>
          <a:p>
            <a:pPr indent="-121284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290" name="Google Shape;290;p24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91" name="Google Shape;291;p24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Tablas del sistema operativo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5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>
                <a:solidFill>
                  <a:srgbClr val="BFBFBF"/>
                </a:solidFill>
              </a:rPr>
              <a:t>Procesos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>
                <a:solidFill>
                  <a:srgbClr val="BFBFBF"/>
                </a:solidFill>
              </a:rPr>
              <a:t>Multitarea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>
                <a:solidFill>
                  <a:srgbClr val="BFBFBF"/>
                </a:solidFill>
              </a:rPr>
              <a:t>Información del proceso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Formación y estados de un proceso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Señales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Hilos o </a:t>
            </a:r>
            <a:r>
              <a:rPr i="1" lang="es-ES"/>
              <a:t>threads</a:t>
            </a:r>
            <a:endParaRPr i="1"/>
          </a:p>
        </p:txBody>
      </p:sp>
      <p:sp>
        <p:nvSpPr>
          <p:cNvPr id="298" name="Google Shape;298;p25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299" name="Google Shape;299;p25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Contenido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6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306" name="Google Shape;306;p26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lang="es-ES"/>
              <a:t>Estados del proceso</a:t>
            </a:r>
            <a:endParaRPr/>
          </a:p>
        </p:txBody>
      </p:sp>
      <p:grpSp>
        <p:nvGrpSpPr>
          <p:cNvPr id="307" name="Google Shape;307;p26"/>
          <p:cNvGrpSpPr/>
          <p:nvPr/>
        </p:nvGrpSpPr>
        <p:grpSpPr>
          <a:xfrm>
            <a:off x="906744" y="1696990"/>
            <a:ext cx="7805716" cy="3903587"/>
            <a:chOff x="906744" y="1696990"/>
            <a:chExt cx="7805716" cy="3903587"/>
          </a:xfrm>
        </p:grpSpPr>
        <p:grpSp>
          <p:nvGrpSpPr>
            <p:cNvPr id="308" name="Google Shape;308;p26"/>
            <p:cNvGrpSpPr/>
            <p:nvPr/>
          </p:nvGrpSpPr>
          <p:grpSpPr>
            <a:xfrm>
              <a:off x="906744" y="1971324"/>
              <a:ext cx="1656184" cy="792088"/>
              <a:chOff x="1619672" y="2852936"/>
              <a:chExt cx="1656184" cy="792088"/>
            </a:xfrm>
          </p:grpSpPr>
          <p:sp>
            <p:nvSpPr>
              <p:cNvPr id="309" name="Google Shape;309;p26"/>
              <p:cNvSpPr/>
              <p:nvPr/>
            </p:nvSpPr>
            <p:spPr>
              <a:xfrm>
                <a:off x="1619672" y="2852936"/>
                <a:ext cx="1656184" cy="792088"/>
              </a:xfrm>
              <a:prstGeom prst="ellipse">
                <a:avLst/>
              </a:prstGeom>
              <a:solidFill>
                <a:schemeClr val="accen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0" name="Google Shape;310;p26"/>
              <p:cNvSpPr txBox="1"/>
              <p:nvPr/>
            </p:nvSpPr>
            <p:spPr>
              <a:xfrm>
                <a:off x="2012504" y="3064314"/>
                <a:ext cx="93610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b="0" i="0" lang="es-ES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Nuevo</a:t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1" name="Google Shape;311;p26"/>
            <p:cNvGrpSpPr/>
            <p:nvPr/>
          </p:nvGrpSpPr>
          <p:grpSpPr>
            <a:xfrm>
              <a:off x="2015716" y="3355732"/>
              <a:ext cx="1656184" cy="792088"/>
              <a:chOff x="1619672" y="2852936"/>
              <a:chExt cx="1656184" cy="792088"/>
            </a:xfrm>
          </p:grpSpPr>
          <p:sp>
            <p:nvSpPr>
              <p:cNvPr id="312" name="Google Shape;312;p26"/>
              <p:cNvSpPr/>
              <p:nvPr/>
            </p:nvSpPr>
            <p:spPr>
              <a:xfrm>
                <a:off x="1619672" y="2852936"/>
                <a:ext cx="1656184" cy="792088"/>
              </a:xfrm>
              <a:prstGeom prst="ellipse">
                <a:avLst/>
              </a:prstGeom>
              <a:solidFill>
                <a:schemeClr val="accen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3" name="Google Shape;313;p26"/>
              <p:cNvSpPr txBox="1"/>
              <p:nvPr/>
            </p:nvSpPr>
            <p:spPr>
              <a:xfrm>
                <a:off x="2012504" y="3064314"/>
                <a:ext cx="93610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b="0" i="0" lang="es-ES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Listo</a:t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4" name="Google Shape;314;p26"/>
            <p:cNvGrpSpPr/>
            <p:nvPr/>
          </p:nvGrpSpPr>
          <p:grpSpPr>
            <a:xfrm>
              <a:off x="3696130" y="4808489"/>
              <a:ext cx="1656184" cy="792088"/>
              <a:chOff x="1946920" y="2852936"/>
              <a:chExt cx="1656184" cy="792088"/>
            </a:xfrm>
          </p:grpSpPr>
          <p:sp>
            <p:nvSpPr>
              <p:cNvPr id="315" name="Google Shape;315;p26"/>
              <p:cNvSpPr/>
              <p:nvPr/>
            </p:nvSpPr>
            <p:spPr>
              <a:xfrm>
                <a:off x="1946920" y="2852936"/>
                <a:ext cx="1656184" cy="792088"/>
              </a:xfrm>
              <a:prstGeom prst="ellipse">
                <a:avLst/>
              </a:prstGeom>
              <a:solidFill>
                <a:schemeClr val="accen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6" name="Google Shape;316;p26"/>
              <p:cNvSpPr txBox="1"/>
              <p:nvPr/>
            </p:nvSpPr>
            <p:spPr>
              <a:xfrm>
                <a:off x="2012504" y="3064314"/>
                <a:ext cx="151859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b="0" i="0" lang="es-ES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Bloqueado</a:t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7" name="Google Shape;317;p26"/>
            <p:cNvGrpSpPr/>
            <p:nvPr/>
          </p:nvGrpSpPr>
          <p:grpSpPr>
            <a:xfrm>
              <a:off x="5365762" y="3356130"/>
              <a:ext cx="1656184" cy="792088"/>
              <a:chOff x="1619672" y="2852936"/>
              <a:chExt cx="1656184" cy="792088"/>
            </a:xfrm>
          </p:grpSpPr>
          <p:sp>
            <p:nvSpPr>
              <p:cNvPr id="318" name="Google Shape;318;p26"/>
              <p:cNvSpPr/>
              <p:nvPr/>
            </p:nvSpPr>
            <p:spPr>
              <a:xfrm>
                <a:off x="1619672" y="2852936"/>
                <a:ext cx="1656184" cy="792088"/>
              </a:xfrm>
              <a:prstGeom prst="ellipse">
                <a:avLst/>
              </a:prstGeom>
              <a:solidFill>
                <a:schemeClr val="accen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9" name="Google Shape;319;p26"/>
              <p:cNvSpPr txBox="1"/>
              <p:nvPr/>
            </p:nvSpPr>
            <p:spPr>
              <a:xfrm>
                <a:off x="1619672" y="3064314"/>
                <a:ext cx="165618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b="0" i="0" lang="es-ES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</a:t>
                </a:r>
                <a:r>
                  <a:rPr b="0" i="0" lang="es-ES" sz="18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r>
                  <a:rPr b="0" i="0" lang="es-ES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ejecución</a:t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0" name="Google Shape;320;p26"/>
            <p:cNvGrpSpPr/>
            <p:nvPr/>
          </p:nvGrpSpPr>
          <p:grpSpPr>
            <a:xfrm>
              <a:off x="6984268" y="1696990"/>
              <a:ext cx="1728192" cy="792088"/>
              <a:chOff x="1547664" y="2852936"/>
              <a:chExt cx="1728192" cy="792088"/>
            </a:xfrm>
          </p:grpSpPr>
          <p:sp>
            <p:nvSpPr>
              <p:cNvPr id="321" name="Google Shape;321;p26"/>
              <p:cNvSpPr/>
              <p:nvPr/>
            </p:nvSpPr>
            <p:spPr>
              <a:xfrm>
                <a:off x="1619672" y="2852936"/>
                <a:ext cx="1656184" cy="792088"/>
              </a:xfrm>
              <a:prstGeom prst="ellipse">
                <a:avLst/>
              </a:prstGeom>
              <a:solidFill>
                <a:schemeClr val="accen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2" name="Google Shape;322;p26"/>
              <p:cNvSpPr txBox="1"/>
              <p:nvPr/>
            </p:nvSpPr>
            <p:spPr>
              <a:xfrm>
                <a:off x="1547664" y="3064314"/>
                <a:ext cx="158417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b="0" i="0" lang="es-ES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Terminado</a:t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cxnSp>
          <p:nvCxnSpPr>
            <p:cNvPr id="323" name="Google Shape;323;p26"/>
            <p:cNvCxnSpPr/>
            <p:nvPr/>
          </p:nvCxnSpPr>
          <p:spPr>
            <a:xfrm>
              <a:off x="2503012" y="2398779"/>
              <a:ext cx="792088" cy="971502"/>
            </a:xfrm>
            <a:prstGeom prst="curvedConnector2">
              <a:avLst/>
            </a:prstGeom>
            <a:noFill/>
            <a:ln cap="flat" cmpd="sng" w="38100">
              <a:solidFill>
                <a:srgbClr val="4A7DBA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324" name="Google Shape;324;p26"/>
            <p:cNvCxnSpPr/>
            <p:nvPr/>
          </p:nvCxnSpPr>
          <p:spPr>
            <a:xfrm rot="-5400000">
              <a:off x="6044564" y="2367923"/>
              <a:ext cx="1162678" cy="792086"/>
            </a:xfrm>
            <a:prstGeom prst="curvedConnector2">
              <a:avLst/>
            </a:prstGeom>
            <a:noFill/>
            <a:ln cap="flat" cmpd="sng" w="38100">
              <a:solidFill>
                <a:srgbClr val="4A7DBA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325" name="Google Shape;325;p26"/>
            <p:cNvCxnSpPr>
              <a:stCxn id="318" idx="0"/>
              <a:endCxn id="312" idx="7"/>
            </p:cNvCxnSpPr>
            <p:nvPr/>
          </p:nvCxnSpPr>
          <p:spPr>
            <a:xfrm rot="5400000">
              <a:off x="4753854" y="2031630"/>
              <a:ext cx="115500" cy="2764500"/>
            </a:xfrm>
            <a:prstGeom prst="curvedConnector3">
              <a:avLst>
                <a:gd fmla="val -198093" name="adj1"/>
              </a:avLst>
            </a:prstGeom>
            <a:noFill/>
            <a:ln cap="flat" cmpd="sng" w="38100">
              <a:solidFill>
                <a:srgbClr val="4A7DBA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326" name="Google Shape;326;p26"/>
            <p:cNvCxnSpPr/>
            <p:nvPr/>
          </p:nvCxnSpPr>
          <p:spPr>
            <a:xfrm rot="5400000">
              <a:off x="5205374" y="4326952"/>
              <a:ext cx="1103094" cy="792086"/>
            </a:xfrm>
            <a:prstGeom prst="curvedConnector2">
              <a:avLst/>
            </a:prstGeom>
            <a:noFill/>
            <a:ln cap="flat" cmpd="sng" w="38100">
              <a:solidFill>
                <a:srgbClr val="4A7DBA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327" name="Google Shape;327;p26"/>
            <p:cNvCxnSpPr/>
            <p:nvPr/>
          </p:nvCxnSpPr>
          <p:spPr>
            <a:xfrm flipH="1" rot="-5400000">
              <a:off x="4507377" y="2920436"/>
              <a:ext cx="116397" cy="2222765"/>
            </a:xfrm>
            <a:prstGeom prst="curvedConnector2">
              <a:avLst/>
            </a:prstGeom>
            <a:noFill/>
            <a:ln cap="flat" cmpd="sng" w="38100">
              <a:solidFill>
                <a:srgbClr val="4A7DBA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cxnSp>
          <p:nvCxnSpPr>
            <p:cNvPr id="328" name="Google Shape;328;p26"/>
            <p:cNvCxnSpPr/>
            <p:nvPr/>
          </p:nvCxnSpPr>
          <p:spPr>
            <a:xfrm rot="-9000000">
              <a:off x="2877810" y="4312731"/>
              <a:ext cx="1103094" cy="792086"/>
            </a:xfrm>
            <a:prstGeom prst="curvedConnector2">
              <a:avLst/>
            </a:prstGeom>
            <a:noFill/>
            <a:ln cap="flat" cmpd="sng" w="38100">
              <a:solidFill>
                <a:srgbClr val="4A7DBA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329" name="Google Shape;329;p26"/>
            <p:cNvSpPr txBox="1"/>
            <p:nvPr/>
          </p:nvSpPr>
          <p:spPr>
            <a:xfrm>
              <a:off x="3030343" y="2457036"/>
              <a:ext cx="162018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s-E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Admitido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0" name="Google Shape;330;p26"/>
            <p:cNvSpPr txBox="1"/>
            <p:nvPr/>
          </p:nvSpPr>
          <p:spPr>
            <a:xfrm>
              <a:off x="5796135" y="2278279"/>
              <a:ext cx="720081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s-E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exit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1" name="Google Shape;331;p26"/>
            <p:cNvSpPr txBox="1"/>
            <p:nvPr/>
          </p:nvSpPr>
          <p:spPr>
            <a:xfrm>
              <a:off x="6066166" y="4445996"/>
              <a:ext cx="1836204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s-E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Espera por evento o E/S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26"/>
            <p:cNvSpPr txBox="1"/>
            <p:nvPr/>
          </p:nvSpPr>
          <p:spPr>
            <a:xfrm>
              <a:off x="1148408" y="4722995"/>
              <a:ext cx="21962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s-E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Finaliza evento o E/S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3" name="Google Shape;333;p26"/>
            <p:cNvSpPr txBox="1"/>
            <p:nvPr/>
          </p:nvSpPr>
          <p:spPr>
            <a:xfrm>
              <a:off x="3995936" y="2733536"/>
              <a:ext cx="1734616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s-E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Interrumpido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26"/>
            <p:cNvSpPr txBox="1"/>
            <p:nvPr/>
          </p:nvSpPr>
          <p:spPr>
            <a:xfrm>
              <a:off x="3929794" y="4170926"/>
              <a:ext cx="144016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s-E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Dispatch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7"/>
          <p:cNvSpPr txBox="1"/>
          <p:nvPr>
            <p:ph idx="1" type="body"/>
          </p:nvPr>
        </p:nvSpPr>
        <p:spPr>
          <a:xfrm>
            <a:off x="611560" y="1143000"/>
            <a:ext cx="8532440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Cuando se produce una interrupción o excepción mientras un proceso se ejecuta en modo usuario el procesador cambia de modo de ejecución (modo kernel)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744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Al producirse la interrupción: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Se pasa a ejecutar la rutina de tratamiento de interrupción (RTI), bajo control del SO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Se salva el valor de los registros (estado del procesador) en la pila del kernel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Al finalizar la RTI, si el proceso actual sigue “en ejecución”: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Restaura  los registros del procesador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Termina con una instrucción RETI (retorno de interrupción)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Restituye el registro de estado (bit de nivel de ejecución)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Restituye el contador de programa (para el nuevo proceso).</a:t>
            </a:r>
            <a:endParaRPr/>
          </a:p>
        </p:txBody>
      </p:sp>
      <p:sp>
        <p:nvSpPr>
          <p:cNvPr id="341" name="Google Shape;341;p27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342" name="Google Shape;342;p27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Cambio de modo del procesador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8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lang="es-ES"/>
              <a:t>Modo usuario y modo kernel</a:t>
            </a:r>
            <a:endParaRPr/>
          </a:p>
        </p:txBody>
      </p:sp>
      <p:pic>
        <p:nvPicPr>
          <p:cNvPr descr="Untitled.png" id="349" name="Google Shape;349;p28"/>
          <p:cNvPicPr preferRelativeResize="0"/>
          <p:nvPr/>
        </p:nvPicPr>
        <p:blipFill rotWithShape="1">
          <a:blip r:embed="rId3">
            <a:alphaModFix/>
          </a:blip>
          <a:srcRect b="10074" l="0" r="0" t="0"/>
          <a:stretch/>
        </p:blipFill>
        <p:spPr>
          <a:xfrm>
            <a:off x="322794" y="1066800"/>
            <a:ext cx="8821206" cy="4953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0" name="Google Shape;350;p28"/>
          <p:cNvSpPr txBox="1"/>
          <p:nvPr/>
        </p:nvSpPr>
        <p:spPr>
          <a:xfrm>
            <a:off x="1447800" y="6019800"/>
            <a:ext cx="21336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1" lang="es-E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Modo usuario </a:t>
            </a:r>
            <a:endParaRPr b="1" i="1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28"/>
          <p:cNvSpPr txBox="1"/>
          <p:nvPr/>
        </p:nvSpPr>
        <p:spPr>
          <a:xfrm>
            <a:off x="5181600" y="6019800"/>
            <a:ext cx="34290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1" lang="es-E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Modo núcleo o modo kernel</a:t>
            </a:r>
            <a:endParaRPr b="1" i="1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2" name="Google Shape;352;p28"/>
          <p:cNvCxnSpPr/>
          <p:nvPr/>
        </p:nvCxnSpPr>
        <p:spPr>
          <a:xfrm flipH="1" rot="-5400000">
            <a:off x="2053907" y="3806507"/>
            <a:ext cx="5158105" cy="3048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29"/>
          <p:cNvSpPr txBox="1"/>
          <p:nvPr>
            <p:ph idx="1" type="body"/>
          </p:nvPr>
        </p:nvSpPr>
        <p:spPr>
          <a:xfrm>
            <a:off x="611560" y="1066800"/>
            <a:ext cx="8352928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El </a:t>
            </a:r>
            <a:r>
              <a:rPr b="1" lang="es-ES"/>
              <a:t>cambio de contexto </a:t>
            </a:r>
            <a:r>
              <a:rPr lang="es-ES"/>
              <a:t>es el conjunto de acciones que realiza el SO para cambiar el proceso que está actualmente en ejecución en una CPU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96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Acciones (simplificación):</a:t>
            </a:r>
            <a:endParaRPr/>
          </a:p>
          <a:p>
            <a:pPr indent="-457200" lvl="2" marL="1371600" rtl="0" algn="l">
              <a:lnSpc>
                <a:spcPct val="10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s-ES"/>
              <a:t>Salvar el contexto del proceso saliente (registros del modelo de programación) en su BCP</a:t>
            </a:r>
            <a:endParaRPr/>
          </a:p>
          <a:p>
            <a:pPr indent="-457200" lvl="2" marL="1371600" rtl="0" algn="l">
              <a:lnSpc>
                <a:spcPct val="10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s-ES"/>
              <a:t>Cambiar el estado del proceso saliente (En ejecución -&gt; Otro Estado)</a:t>
            </a:r>
            <a:endParaRPr/>
          </a:p>
          <a:p>
            <a:pPr indent="-457200" lvl="2" marL="1371600" rtl="0" algn="l">
              <a:lnSpc>
                <a:spcPct val="10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s-ES"/>
              <a:t>Intercambio de los espacios de direcciones</a:t>
            </a:r>
            <a:endParaRPr/>
          </a:p>
          <a:p>
            <a:pPr indent="-152400" lvl="3" marL="1524000" rtl="0" algn="l">
              <a:lnSpc>
                <a:spcPct val="100000"/>
              </a:lnSpc>
              <a:spcBef>
                <a:spcPts val="31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s-ES"/>
              <a:t>Segmentos o regiones de memoria que puede usar un proceso</a:t>
            </a:r>
            <a:endParaRPr/>
          </a:p>
          <a:p>
            <a:pPr indent="-152400" lvl="3" marL="1524000" rtl="0" algn="l">
              <a:lnSpc>
                <a:spcPct val="100000"/>
              </a:lnSpc>
              <a:spcBef>
                <a:spcPts val="31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s-ES"/>
              <a:t>En x86. GDT (Global descriptor Table)</a:t>
            </a:r>
            <a:endParaRPr/>
          </a:p>
          <a:p>
            <a:pPr indent="-152400" lvl="3" marL="1524000" rtl="0" algn="l">
              <a:lnSpc>
                <a:spcPct val="100000"/>
              </a:lnSpc>
              <a:spcBef>
                <a:spcPts val="31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s-ES"/>
              <a:t>En algunas arquitecturas 🡪 Invalidación de entradas de la TLB</a:t>
            </a:r>
            <a:endParaRPr/>
          </a:p>
          <a:p>
            <a:pPr indent="-457200" lvl="2" marL="1371600" rtl="0" algn="l">
              <a:lnSpc>
                <a:spcPct val="10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s-ES"/>
              <a:t>Cambiar el estado del proceso entrante, (Listo -&gt; En ejecución)  Restaurar su contexto (BCP -&gt; registros) y volver a modo usuario</a:t>
            </a:r>
            <a:endParaRPr/>
          </a:p>
          <a:p>
            <a:pPr indent="-342931" lvl="0" marL="342900" rtl="0" algn="l">
              <a:lnSpc>
                <a:spcPct val="100000"/>
              </a:lnSpc>
              <a:spcBef>
                <a:spcPts val="1092"/>
              </a:spcBef>
              <a:spcAft>
                <a:spcPts val="0"/>
              </a:spcAft>
              <a:buSzPct val="125000"/>
              <a:buChar char="▪"/>
            </a:pPr>
            <a:r>
              <a:rPr lang="es-ES" sz="3176"/>
              <a:t>Puede llegar a ser una operación bastante costosa </a:t>
            </a:r>
            <a:endParaRPr/>
          </a:p>
          <a:p>
            <a:pPr indent="-342965" lvl="0" marL="342900" rtl="0" algn="l">
              <a:lnSpc>
                <a:spcPct val="100000"/>
              </a:lnSpc>
              <a:spcBef>
                <a:spcPts val="1087"/>
              </a:spcBef>
              <a:spcAft>
                <a:spcPts val="0"/>
              </a:spcAft>
              <a:buSzPct val="124999"/>
              <a:buChar char="▪"/>
            </a:pPr>
            <a:r>
              <a:rPr i="1" lang="es-ES" sz="3143"/>
              <a:t>El cambio de modo de ejecución del procesador no siempre desencadena un cambio de contexto </a:t>
            </a:r>
            <a:endParaRPr/>
          </a:p>
          <a:p>
            <a:pPr indent="-147558" lvl="0" marL="342900" rtl="0" algn="l">
              <a:lnSpc>
                <a:spcPct val="100000"/>
              </a:lnSpc>
              <a:spcBef>
                <a:spcPts val="492"/>
              </a:spcBef>
              <a:spcAft>
                <a:spcPts val="0"/>
              </a:spcAft>
              <a:buSzPct val="125000"/>
              <a:buNone/>
            </a:pPr>
            <a:r>
              <a:t/>
            </a:r>
            <a:endParaRPr sz="3176"/>
          </a:p>
          <a:p>
            <a:pPr indent="-319405" lvl="1" marL="971550" rtl="0" algn="l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59" name="Google Shape;359;p29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360" name="Google Shape;360;p29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lang="es-ES"/>
              <a:t>Cambio de contexto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50"/>
              <a:buChar char="▪"/>
            </a:pPr>
            <a:r>
              <a:rPr lang="es-ES" sz="2600"/>
              <a:t>Programa: fichero ejecutable en un dispositivo de almacenamiento permanente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3250"/>
              <a:buChar char="▪"/>
            </a:pPr>
            <a:r>
              <a:rPr lang="es-ES" sz="2600"/>
              <a:t>Proceso:</a:t>
            </a:r>
            <a:endParaRPr sz="2600"/>
          </a:p>
          <a:p>
            <a:pPr indent="-285750" lvl="1" marL="74295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s-ES" sz="2400"/>
              <a:t>Programa en ejecución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s-ES" sz="2400"/>
              <a:t>Unidad de procesamiento gestionada por el SO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s-ES" sz="2200"/>
              <a:t>En realidad, la unidad </a:t>
            </a:r>
            <a:r>
              <a:rPr i="1" lang="es-ES" sz="2200"/>
              <a:t>mínima</a:t>
            </a:r>
            <a:r>
              <a:rPr lang="es-ES" sz="2200"/>
              <a:t> de procesamiento es el hilo (</a:t>
            </a:r>
            <a:r>
              <a:rPr i="1" lang="es-ES" sz="2200"/>
              <a:t>thread</a:t>
            </a:r>
            <a:r>
              <a:rPr lang="es-ES" sz="2200"/>
              <a:t>) 🡺 Un proceso puede constar de uno o varios hilos</a:t>
            </a:r>
            <a:r>
              <a:rPr i="1" lang="es-ES" sz="2200"/>
              <a:t>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3250"/>
              <a:buChar char="▪"/>
            </a:pPr>
            <a:r>
              <a:rPr lang="es-ES" sz="2600"/>
              <a:t>Información del proceso:</a:t>
            </a:r>
            <a:endParaRPr sz="2600"/>
          </a:p>
          <a:p>
            <a:pPr indent="-285750" lvl="1" marL="74295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s-ES" sz="2400"/>
              <a:t>Imagen de memoria: </a:t>
            </a:r>
            <a:r>
              <a:rPr i="1" lang="es-ES" sz="2400"/>
              <a:t>core image</a:t>
            </a:r>
            <a:endParaRPr sz="2400"/>
          </a:p>
          <a:p>
            <a:pPr indent="-285750" lvl="1" marL="74295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s-ES" sz="2400"/>
              <a:t>Estado del procesador: registros del modelo de programación</a:t>
            </a:r>
            <a:endParaRPr sz="2400"/>
          </a:p>
          <a:p>
            <a:pPr indent="-285750" lvl="1" marL="74295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s-ES" sz="2400"/>
              <a:t>Bloque de control del proceso </a:t>
            </a:r>
            <a:r>
              <a:rPr b="1" lang="es-ES" sz="2400"/>
              <a:t>BCP</a:t>
            </a:r>
            <a:endParaRPr b="1" sz="2400"/>
          </a:p>
        </p:txBody>
      </p:sp>
      <p:sp>
        <p:nvSpPr>
          <p:cNvPr id="120" name="Google Shape;120;p3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21" name="Google Shape;121;p3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Concepto de proceso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30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Se salva el estado:</a:t>
            </a:r>
            <a:endParaRPr/>
          </a:p>
        </p:txBody>
      </p:sp>
      <p:sp>
        <p:nvSpPr>
          <p:cNvPr id="367" name="Google Shape;367;p30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368" name="Google Shape;368;p30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Cambio de contexto</a:t>
            </a:r>
            <a:endParaRPr/>
          </a:p>
        </p:txBody>
      </p:sp>
      <p:pic>
        <p:nvPicPr>
          <p:cNvPr id="369" name="Google Shape;369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1560" y="2420888"/>
            <a:ext cx="8077200" cy="35639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32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Si tenemos nuestro fichero binario ejecutable </a:t>
            </a:r>
            <a:r>
              <a:rPr i="1" lang="es-ES"/>
              <a:t>X, </a:t>
            </a:r>
            <a:r>
              <a:rPr lang="es-ES"/>
              <a:t>lo ejecutamos y sin esperar a que termine lo volvemos a ejecutar….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¿Tendré uno o dos procesos?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Si tengo dos, ¿comparten todas las zonas de memoria?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Si uno abre un fichero, ¿el otro ya lo tiene abierto?</a:t>
            </a:r>
            <a:endParaRPr/>
          </a:p>
        </p:txBody>
      </p:sp>
      <p:sp>
        <p:nvSpPr>
          <p:cNvPr id="375" name="Google Shape;375;p32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376" name="Google Shape;376;p32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lang="es-ES"/>
              <a:t>Proceso </a:t>
            </a:r>
            <a:r>
              <a:rPr i="1" lang="es-ES"/>
              <a:t>vs.</a:t>
            </a:r>
            <a:r>
              <a:rPr lang="es-ES"/>
              <a:t> Ejecutable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2" name="Google Shape;382;p3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1188" y="1761210"/>
            <a:ext cx="8353425" cy="3983280"/>
          </a:xfrm>
          <a:prstGeom prst="rect">
            <a:avLst/>
          </a:prstGeom>
          <a:noFill/>
          <a:ln>
            <a:noFill/>
          </a:ln>
        </p:spPr>
      </p:pic>
      <p:sp>
        <p:nvSpPr>
          <p:cNvPr id="383" name="Google Shape;383;p31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384" name="Google Shape;384;p31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Formación de un proceso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0" name="Google Shape;390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4263" y="1805136"/>
            <a:ext cx="8150225" cy="46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391" name="Google Shape;391;p33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Crea un proceso clonando al padre</a:t>
            </a:r>
            <a:endParaRPr/>
          </a:p>
        </p:txBody>
      </p:sp>
      <p:sp>
        <p:nvSpPr>
          <p:cNvPr id="392" name="Google Shape;392;p33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393" name="Google Shape;393;p33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lang="es-ES"/>
              <a:t>Servicios POSIX: fork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4"/>
          <p:cNvSpPr txBox="1"/>
          <p:nvPr>
            <p:ph idx="1" type="body"/>
          </p:nvPr>
        </p:nvSpPr>
        <p:spPr>
          <a:xfrm>
            <a:off x="611560" y="1196752"/>
            <a:ext cx="4722440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319087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5000"/>
              <a:buChar char="▪"/>
            </a:pPr>
            <a:r>
              <a:rPr lang="es-ES" sz="4000"/>
              <a:t>Servicio</a:t>
            </a:r>
            <a:r>
              <a:rPr lang="es-ES"/>
              <a:t>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SzPct val="320000"/>
              <a:buNone/>
            </a:pPr>
            <a:r>
              <a:rPr lang="es-ES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s-ES" sz="2900">
                <a:latin typeface="Courier New"/>
                <a:ea typeface="Courier New"/>
                <a:cs typeface="Courier New"/>
                <a:sym typeface="Courier New"/>
              </a:rPr>
              <a:t>pid_t fork(void);</a:t>
            </a:r>
            <a:endParaRPr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9087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125000"/>
              <a:buChar char="▪"/>
            </a:pPr>
            <a:r>
              <a:rPr lang="es-ES" sz="4000"/>
              <a:t>Devuelve:</a:t>
            </a:r>
            <a:endParaRPr/>
          </a:p>
          <a:p>
            <a:pPr indent="-270510" lvl="1" marL="74295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 sz="3200"/>
              <a:t>El identificador (PID) de proceso hijo al proceso padre y 0 al hijo</a:t>
            </a:r>
            <a:endParaRPr/>
          </a:p>
          <a:p>
            <a:pPr indent="-270510" lvl="1" marL="74295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 sz="3200"/>
              <a:t>-1 el caso de error</a:t>
            </a:r>
            <a:endParaRPr/>
          </a:p>
          <a:p>
            <a:pPr indent="-319087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ct val="125000"/>
              <a:buChar char="▪"/>
            </a:pPr>
            <a:r>
              <a:rPr lang="es-ES" sz="4000"/>
              <a:t>Descripción:</a:t>
            </a:r>
            <a:endParaRPr/>
          </a:p>
          <a:p>
            <a:pPr indent="-270510" lvl="1" marL="74295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 sz="3200"/>
              <a:t>Crea un proceso hijo que ejecuta el mismo programa que el padre</a:t>
            </a:r>
            <a:endParaRPr/>
          </a:p>
          <a:p>
            <a:pPr indent="-270510" lvl="1" marL="74295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 sz="3200"/>
              <a:t>Hereda los ficheros abiertos (se copian los descriptores).</a:t>
            </a:r>
            <a:endParaRPr/>
          </a:p>
          <a:p>
            <a:pPr indent="-270510" lvl="1" marL="74295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 sz="3200"/>
              <a:t>Las alarmas pendientes se desactivan.</a:t>
            </a:r>
            <a:endParaRPr/>
          </a:p>
          <a:p>
            <a:pPr indent="-270510" lvl="1" marL="74295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 sz="3200"/>
              <a:t>El proceso hijo sólo tiene un hilo.</a:t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25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400" name="Google Shape;400;p34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01" name="Google Shape;401;p34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alibri"/>
              <a:buNone/>
            </a:pPr>
            <a:r>
              <a:rPr lang="es-ES" sz="4000"/>
              <a:t>fork. Crea un proceso</a:t>
            </a:r>
            <a:endParaRPr sz="4000"/>
          </a:p>
        </p:txBody>
      </p:sp>
      <p:sp>
        <p:nvSpPr>
          <p:cNvPr id="402" name="Google Shape;402;p34"/>
          <p:cNvSpPr txBox="1"/>
          <p:nvPr/>
        </p:nvSpPr>
        <p:spPr>
          <a:xfrm>
            <a:off x="5334000" y="1371600"/>
            <a:ext cx="3581400" cy="5257800"/>
          </a:xfrm>
          <a:prstGeom prst="rect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250"/>
              <a:buFont typeface="Courier New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250"/>
              <a:buFont typeface="Courier New"/>
              <a:buNone/>
            </a:pPr>
            <a:r>
              <a:rPr b="1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</a:t>
            </a: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main()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rgbClr val="0070C0"/>
              </a:buClr>
              <a:buSzPts val="2250"/>
              <a:buFont typeface="Courier New"/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rgbClr val="0070C0"/>
              </a:buClr>
              <a:buSzPts val="2250"/>
              <a:buFont typeface="Courier New"/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pid_t </a:t>
            </a:r>
            <a:r>
              <a:rPr lang="es-E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retval</a:t>
            </a: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rgbClr val="0070C0"/>
              </a:buClr>
              <a:buSzPts val="2250"/>
              <a:buFont typeface="Courier New"/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…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rgbClr val="0070C0"/>
              </a:buClr>
              <a:buSzPts val="2250"/>
              <a:buFont typeface="Courier New"/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	</a:t>
            </a:r>
            <a:r>
              <a:rPr lang="es-E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retval</a:t>
            </a: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b="1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endParaRPr b="0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rgbClr val="0070C0"/>
              </a:buClr>
              <a:buSzPts val="2250"/>
              <a:buFont typeface="Courier New"/>
              <a:buNone/>
            </a:pPr>
            <a:b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</a:t>
            </a:r>
            <a:r>
              <a:rPr lang="es-E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retval</a:t>
            </a: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== 0) {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/* proceso hijo */</a:t>
            </a:r>
            <a:b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b="0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rgbClr val="0070C0"/>
              </a:buClr>
              <a:buSzPts val="2250"/>
              <a:buFont typeface="Courier New"/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rgbClr val="0070C0"/>
              </a:buClr>
              <a:buSzPts val="2250"/>
              <a:buFont typeface="Courier New"/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else if (</a:t>
            </a:r>
            <a:r>
              <a:rPr lang="es-E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retval</a:t>
            </a: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&gt;0){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/* proceso padre */</a:t>
            </a:r>
            <a:endParaRPr b="0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endParaRPr b="0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rgbClr val="0070C0"/>
              </a:buClr>
              <a:buSzPts val="2250"/>
              <a:buFont typeface="Courier New"/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rgbClr val="0070C0"/>
              </a:buClr>
              <a:buSzPts val="2250"/>
              <a:buFont typeface="Courier New"/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else{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/* error al crear */</a:t>
            </a:r>
            <a:endParaRPr b="0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rgbClr val="0070C0"/>
              </a:buClr>
              <a:buSzPts val="2250"/>
              <a:buFont typeface="Courier New"/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rgbClr val="0070C0"/>
              </a:buClr>
              <a:buSzPts val="2250"/>
              <a:buFont typeface="Courier New"/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33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b="0" i="0" sz="18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35"/>
          <p:cNvSpPr txBox="1"/>
          <p:nvPr>
            <p:ph idx="1" type="body"/>
          </p:nvPr>
        </p:nvSpPr>
        <p:spPr>
          <a:xfrm>
            <a:off x="762000" y="1143000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Cambia el programa de un proceso</a:t>
            </a:r>
            <a:endParaRPr/>
          </a:p>
        </p:txBody>
      </p:sp>
      <p:sp>
        <p:nvSpPr>
          <p:cNvPr id="409" name="Google Shape;409;p35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10" name="Google Shape;410;p35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lang="es-ES"/>
              <a:t>Servicios POSIX: exec</a:t>
            </a:r>
            <a:endParaRPr/>
          </a:p>
        </p:txBody>
      </p:sp>
      <p:pic>
        <p:nvPicPr>
          <p:cNvPr id="411" name="Google Shape;411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800" y="1770062"/>
            <a:ext cx="7620000" cy="47069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6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Servicios: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30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s-ES" sz="1800">
                <a:latin typeface="Courier New"/>
                <a:ea typeface="Courier New"/>
                <a:cs typeface="Courier New"/>
                <a:sym typeface="Courier New"/>
              </a:rPr>
              <a:t>execl </a:t>
            </a: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(const char *path, const char *arg, ...)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30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s-ES" sz="1800">
                <a:latin typeface="Courier New"/>
                <a:ea typeface="Courier New"/>
                <a:cs typeface="Courier New"/>
                <a:sym typeface="Courier New"/>
              </a:rPr>
              <a:t>execlp</a:t>
            </a: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(const char *file, const char *arg, ...)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30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b="1" lang="es-ES" sz="1800">
                <a:latin typeface="Courier New"/>
                <a:ea typeface="Courier New"/>
                <a:cs typeface="Courier New"/>
                <a:sym typeface="Courier New"/>
              </a:rPr>
              <a:t>execvp</a:t>
            </a: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(const char *file, char *const argv[])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Argumentos: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latin typeface="Courier New"/>
                <a:ea typeface="Courier New"/>
                <a:cs typeface="Courier New"/>
                <a:sym typeface="Courier New"/>
              </a:rPr>
              <a:t>path, file</a:t>
            </a:r>
            <a:r>
              <a:rPr lang="es-ES"/>
              <a:t>: nombre del archivo ejecutable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>
                <a:latin typeface="Courier New"/>
                <a:ea typeface="Courier New"/>
                <a:cs typeface="Courier New"/>
                <a:sym typeface="Courier New"/>
              </a:rPr>
              <a:t>arg</a:t>
            </a:r>
            <a:r>
              <a:rPr lang="es-ES"/>
              <a:t>: argumentos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Descripción: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Devuelve -1 en caso de error, en caso contrario </a:t>
            </a:r>
            <a:r>
              <a:rPr b="1" lang="es-ES"/>
              <a:t>no</a:t>
            </a:r>
            <a:r>
              <a:rPr lang="es-ES"/>
              <a:t> retorna.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Cambia la imagen de memoria del proceso.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El mismo proceso ejecuta otro programa.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Los ficheros abiertos permanecen abiertos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Las señales con la acción por defecto seguirán por defecto, las señales con manejador tomarán la acción por defecto.</a:t>
            </a:r>
            <a:endParaRPr/>
          </a:p>
          <a:p>
            <a:pPr indent="-134619" lvl="1" marL="742950" rtl="0" algn="l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418" name="Google Shape;418;p36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19" name="Google Shape;419;p36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libri"/>
              <a:buNone/>
            </a:pPr>
            <a:r>
              <a:rPr lang="es-ES" sz="3600"/>
              <a:t>exec. Cambio del programa de un proceso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37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Servicios: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	int </a:t>
            </a:r>
            <a:r>
              <a:rPr b="1" lang="es-ES" sz="1800">
                <a:latin typeface="Courier New"/>
                <a:ea typeface="Courier New"/>
                <a:cs typeface="Courier New"/>
                <a:sym typeface="Courier New"/>
              </a:rPr>
              <a:t>exit</a:t>
            </a: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(int status);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Argumentos: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Código de retorno al proceso padre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Descripción: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Finaliza la ejecución del proceso.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Se cierran todos los descriptores de ficheros abiertos.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Se liberan todos los recursos del proceso</a:t>
            </a:r>
            <a:endParaRPr/>
          </a:p>
        </p:txBody>
      </p:sp>
      <p:sp>
        <p:nvSpPr>
          <p:cNvPr id="426" name="Google Shape;426;p37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27" name="Google Shape;427;p37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000"/>
              <a:buFont typeface="Calibri"/>
              <a:buNone/>
            </a:pPr>
            <a:r>
              <a:rPr lang="es-ES" sz="4000"/>
              <a:t>exit. Terminación de un proceso</a:t>
            </a:r>
            <a:endParaRPr sz="40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8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Servicios: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88"/>
              </a:spcBef>
              <a:spcAft>
                <a:spcPts val="0"/>
              </a:spcAft>
              <a:buSzPct val="125000"/>
              <a:buNone/>
            </a:pPr>
            <a:r>
              <a:rPr lang="es-ES" sz="2100">
                <a:latin typeface="Courier New"/>
                <a:ea typeface="Courier New"/>
                <a:cs typeface="Courier New"/>
                <a:sym typeface="Courier New"/>
              </a:rPr>
              <a:t>	#include &lt;sys/types.h&gt;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88"/>
              </a:spcBef>
              <a:spcAft>
                <a:spcPts val="0"/>
              </a:spcAft>
              <a:buSzPct val="125000"/>
              <a:buNone/>
            </a:pPr>
            <a:r>
              <a:rPr lang="es-ES" sz="2100">
                <a:latin typeface="Courier New"/>
                <a:ea typeface="Courier New"/>
                <a:cs typeface="Courier New"/>
                <a:sym typeface="Courier New"/>
              </a:rPr>
              <a:t>	pid_t </a:t>
            </a:r>
            <a:r>
              <a:rPr b="1" lang="es-ES" sz="2100">
                <a:latin typeface="Courier New"/>
                <a:ea typeface="Courier New"/>
                <a:cs typeface="Courier New"/>
                <a:sym typeface="Courier New"/>
              </a:rPr>
              <a:t>wait</a:t>
            </a:r>
            <a:r>
              <a:rPr lang="es-ES" sz="2100">
                <a:latin typeface="Courier New"/>
                <a:ea typeface="Courier New"/>
                <a:cs typeface="Courier New"/>
                <a:sym typeface="Courier New"/>
              </a:rPr>
              <a:t>(int *status);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Argumentos: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Devuelve el código de terminación del proceso hijo.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Descripción: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Devuelve el identificador del proceso hijo o -1 en caso de error.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Permite a un proceso padre esperar hasta que termine un proceso hijo. Devuelve el identificador del proceso hijo y el estado de   terminación del mismo.</a:t>
            </a:r>
            <a:endParaRPr/>
          </a:p>
        </p:txBody>
      </p:sp>
      <p:sp>
        <p:nvSpPr>
          <p:cNvPr id="434" name="Google Shape;434;p38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35" name="Google Shape;435;p38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Calibri"/>
              <a:buNone/>
            </a:pPr>
            <a:r>
              <a:rPr lang="es-ES" sz="3200"/>
              <a:t>wait. Espera la terminación de un proceso hijo</a:t>
            </a:r>
            <a:endParaRPr sz="32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39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42" name="Google Shape;442;p39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Uso normal de los servicios</a:t>
            </a:r>
            <a:endParaRPr/>
          </a:p>
        </p:txBody>
      </p:sp>
      <p:pic>
        <p:nvPicPr>
          <p:cNvPr id="443" name="Google Shape;443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5280" y="1544984"/>
            <a:ext cx="8077200" cy="4332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28" name="Google Shape;128;p4"/>
          <p:cNvSpPr txBox="1"/>
          <p:nvPr>
            <p:ph type="title"/>
          </p:nvPr>
        </p:nvSpPr>
        <p:spPr>
          <a:xfrm>
            <a:off x="611560" y="208310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Preparación del código de un proceso</a:t>
            </a:r>
            <a:endParaRPr/>
          </a:p>
        </p:txBody>
      </p:sp>
      <p:pic>
        <p:nvPicPr>
          <p:cNvPr id="129" name="Google Shape;12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0" y="1143000"/>
            <a:ext cx="6324600" cy="500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40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El padre muere: </a:t>
            </a:r>
            <a:r>
              <a:rPr i="1" lang="es-ES"/>
              <a:t>INIT</a:t>
            </a:r>
            <a:r>
              <a:rPr lang="es-ES"/>
              <a:t> acepta los hijos</a:t>
            </a:r>
            <a:endParaRPr/>
          </a:p>
        </p:txBody>
      </p:sp>
      <p:sp>
        <p:nvSpPr>
          <p:cNvPr id="450" name="Google Shape;450;p40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51" name="Google Shape;451;p40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 Evolución de procesos I</a:t>
            </a:r>
            <a:endParaRPr/>
          </a:p>
        </p:txBody>
      </p:sp>
      <p:pic>
        <p:nvPicPr>
          <p:cNvPr id="452" name="Google Shape;452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2209800"/>
            <a:ext cx="7481888" cy="3735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41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i="1" lang="es-ES"/>
              <a:t>Zombie</a:t>
            </a:r>
            <a:r>
              <a:rPr lang="es-ES"/>
              <a:t>: el hijo muere y el padre no hace </a:t>
            </a:r>
            <a:r>
              <a:rPr i="1" lang="es-ES"/>
              <a:t>wait</a:t>
            </a:r>
            <a:endParaRPr i="1"/>
          </a:p>
        </p:txBody>
      </p:sp>
      <p:sp>
        <p:nvSpPr>
          <p:cNvPr id="459" name="Google Shape;459;p41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60" name="Google Shape;460;p41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 Evolución de procesos II</a:t>
            </a:r>
            <a:endParaRPr/>
          </a:p>
        </p:txBody>
      </p:sp>
      <p:pic>
        <p:nvPicPr>
          <p:cNvPr id="461" name="Google Shape;461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2286000"/>
            <a:ext cx="7481888" cy="3735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42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5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#include &lt;sys/types.h&gt;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/* programa que ejecuta el mandato ls -l */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main() {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	pid_t pid;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	int status; 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 	pid = </a:t>
            </a:r>
            <a:r>
              <a:rPr b="1" lang="es-ES" sz="1800">
                <a:latin typeface="Courier New"/>
                <a:ea typeface="Courier New"/>
                <a:cs typeface="Courier New"/>
                <a:sym typeface="Courier New"/>
              </a:rPr>
              <a:t>fork</a:t>
            </a: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br>
              <a:rPr lang="es-ES" sz="1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if (pid == 0) { /* proceso hijo */</a:t>
            </a:r>
            <a:br>
              <a:rPr lang="es-ES" sz="1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1" lang="es-ES" sz="1800">
                <a:latin typeface="Courier New"/>
                <a:ea typeface="Courier New"/>
                <a:cs typeface="Courier New"/>
                <a:sym typeface="Courier New"/>
              </a:rPr>
              <a:t>execlp</a:t>
            </a: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("ls","ls","-l",NULL);</a:t>
            </a:r>
            <a:br>
              <a:rPr lang="es-ES" sz="1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1" lang="es-ES" sz="1800">
                <a:latin typeface="Courier New"/>
                <a:ea typeface="Courier New"/>
                <a:cs typeface="Courier New"/>
                <a:sym typeface="Courier New"/>
              </a:rPr>
              <a:t>exit</a:t>
            </a: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(-1);</a:t>
            </a:r>
            <a:br>
              <a:rPr lang="es-ES" sz="1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}   </a:t>
            </a:r>
            <a:br>
              <a:rPr lang="es-ES" sz="1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else		/* proceso padre */</a:t>
            </a:r>
            <a:br>
              <a:rPr lang="es-ES" sz="1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  while (pid != </a:t>
            </a:r>
            <a:r>
              <a:rPr b="1" lang="es-ES" sz="1800">
                <a:latin typeface="Courier New"/>
                <a:ea typeface="Courier New"/>
                <a:cs typeface="Courier New"/>
                <a:sym typeface="Courier New"/>
              </a:rPr>
              <a:t>wait</a:t>
            </a: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(&amp;status));</a:t>
            </a:r>
            <a:br>
              <a:rPr lang="es-ES" sz="1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exit(0);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  <p:sp>
        <p:nvSpPr>
          <p:cNvPr id="468" name="Google Shape;468;p42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69" name="Google Shape;469;p42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Programa de ejemplo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43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>
                <a:solidFill>
                  <a:srgbClr val="BFBFBF"/>
                </a:solidFill>
              </a:rPr>
              <a:t>Procesos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>
                <a:solidFill>
                  <a:srgbClr val="BFBFBF"/>
                </a:solidFill>
              </a:rPr>
              <a:t>Multitarea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>
                <a:solidFill>
                  <a:srgbClr val="BFBFBF"/>
                </a:solidFill>
              </a:rPr>
              <a:t>Información del proceso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>
                <a:solidFill>
                  <a:srgbClr val="BFBFBF"/>
                </a:solidFill>
              </a:rPr>
              <a:t>Formación y estados de un proceso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Señales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Hilos o </a:t>
            </a:r>
            <a:r>
              <a:rPr i="1" lang="es-ES"/>
              <a:t>threads</a:t>
            </a:r>
            <a:endParaRPr i="1"/>
          </a:p>
        </p:txBody>
      </p:sp>
      <p:sp>
        <p:nvSpPr>
          <p:cNvPr id="476" name="Google Shape;476;p43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77" name="Google Shape;477;p43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Contenido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44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Las señales son interrupciones al proceso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Envío o generación: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Proceso → Proceso (con mismo </a:t>
            </a:r>
            <a:r>
              <a:rPr i="1" lang="es-ES"/>
              <a:t>uid</a:t>
            </a:r>
            <a:r>
              <a:rPr lang="es-ES"/>
              <a:t>) con </a:t>
            </a:r>
            <a:r>
              <a:rPr i="1" lang="es-ES"/>
              <a:t>kill</a:t>
            </a:r>
            <a:endParaRPr i="1"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SO → Proceso</a:t>
            </a:r>
            <a:endParaRPr/>
          </a:p>
        </p:txBody>
      </p:sp>
      <p:sp>
        <p:nvSpPr>
          <p:cNvPr id="484" name="Google Shape;484;p44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85" name="Google Shape;485;p44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Señales </a:t>
            </a:r>
            <a:endParaRPr/>
          </a:p>
        </p:txBody>
      </p:sp>
      <p:pic>
        <p:nvPicPr>
          <p:cNvPr id="486" name="Google Shape;486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31044" y="3960961"/>
            <a:ext cx="4929188" cy="249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45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Hay muchos tipos de señales, según su origen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SIGILL instrucción ilegal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SIGALRM vence el temporizador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SIGKILL mata al proceso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El SO las transmite al proceso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El proceso debe estar preparado para recibirla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Especificando un </a:t>
            </a:r>
            <a:r>
              <a:rPr i="1" lang="es-ES" u="sng"/>
              <a:t>manejador </a:t>
            </a:r>
            <a:r>
              <a:rPr lang="es-ES" u="sng"/>
              <a:t>de señal</a:t>
            </a:r>
            <a:r>
              <a:rPr lang="es-ES"/>
              <a:t> con </a:t>
            </a:r>
            <a:r>
              <a:rPr i="1" lang="es-ES"/>
              <a:t>sigaction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Enmascarando la señal con </a:t>
            </a:r>
            <a:r>
              <a:rPr i="1" lang="es-ES"/>
              <a:t>sigprogmask</a:t>
            </a:r>
            <a:endParaRPr i="1"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Si no está preparado → acción por defecto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El proceso, en general, muere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Hay algunas señales que se ignoran o tienen otro efecto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El servicio </a:t>
            </a:r>
            <a:r>
              <a:rPr i="1" lang="es-ES"/>
              <a:t>pause</a:t>
            </a:r>
            <a:r>
              <a:rPr lang="es-ES"/>
              <a:t> para el proceso hasta que recibe una señal</a:t>
            </a:r>
            <a:endParaRPr/>
          </a:p>
        </p:txBody>
      </p:sp>
      <p:sp>
        <p:nvSpPr>
          <p:cNvPr id="493" name="Google Shape;493;p45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494" name="Google Shape;494;p45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Señales II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46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Char char="▪"/>
            </a:pPr>
            <a:r>
              <a:rPr b="1" lang="es-ES" sz="2000"/>
              <a:t>int kill(pid_t pid, int sig)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s-ES" sz="2200"/>
              <a:t>Envía al proceso </a:t>
            </a:r>
            <a:r>
              <a:rPr i="1" lang="es-ES" sz="2200"/>
              <a:t>pid</a:t>
            </a:r>
            <a:r>
              <a:rPr lang="es-ES" sz="2200"/>
              <a:t> la señal </a:t>
            </a:r>
            <a:r>
              <a:rPr i="1" lang="es-ES" sz="2200"/>
              <a:t>sig</a:t>
            </a:r>
            <a:endParaRPr i="1" sz="2200"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500"/>
              <a:buChar char="▪"/>
            </a:pPr>
            <a:r>
              <a:rPr b="1" lang="es-ES" sz="2000"/>
              <a:t>int sigaction(int signum, const struct sigaction *act, struct sigaction *oldact); </a:t>
            </a:r>
            <a:endParaRPr b="1" sz="2000"/>
          </a:p>
          <a:p>
            <a:pPr indent="-285750" lvl="1" marL="74295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s-ES" sz="2200"/>
              <a:t>Permite especificar la acción a realizar </a:t>
            </a:r>
            <a:r>
              <a:rPr i="1" lang="es-ES" sz="2200"/>
              <a:t>act</a:t>
            </a:r>
            <a:r>
              <a:rPr lang="es-ES" sz="2200"/>
              <a:t> como tratamiento de la señal </a:t>
            </a:r>
            <a:r>
              <a:rPr i="1" lang="es-ES" sz="2200"/>
              <a:t>signum</a:t>
            </a:r>
            <a:r>
              <a:rPr lang="es-ES" sz="2200"/>
              <a:t>. Permite almacenar la acción previa en </a:t>
            </a:r>
            <a:r>
              <a:rPr i="1" lang="es-ES" sz="2200"/>
              <a:t>oldact</a:t>
            </a:r>
            <a:endParaRPr i="1" sz="2200"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500"/>
              <a:buChar char="▪"/>
            </a:pPr>
            <a:r>
              <a:rPr b="1" lang="es-ES" sz="2000"/>
              <a:t>int pause(void)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s-ES" sz="2200"/>
              <a:t>Bloquea al proceso hasta la recepción de una señal.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500"/>
              <a:buChar char="▪"/>
            </a:pPr>
            <a:r>
              <a:rPr lang="es-ES" sz="2000"/>
              <a:t>Ejemplo: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500"/>
              <a:buNone/>
            </a:pPr>
            <a:r>
              <a:rPr b="1" lang="es-ES" sz="2000">
                <a:solidFill>
                  <a:srgbClr val="0070C0"/>
                </a:solidFill>
              </a:rPr>
              <a:t>$ kill -SIGINT pid</a:t>
            </a:r>
            <a:endParaRPr b="1" sz="2000">
              <a:solidFill>
                <a:srgbClr val="0070C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500"/>
              <a:buNone/>
            </a:pPr>
            <a:r>
              <a:rPr lang="es-ES" sz="2000"/>
              <a:t>	Envía al proceso con identificador pid la señal de interrupción (Ctrl C).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500"/>
              <a:buNone/>
            </a:pPr>
            <a:r>
              <a:rPr lang="es-ES" sz="2000"/>
              <a:t>	Si el proceso tiene un manejador para esa señal ejecutará el código del manejador.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500"/>
              <a:buNone/>
            </a:pPr>
            <a:r>
              <a:rPr lang="es-ES" sz="2000"/>
              <a:t>	En caso contrario, el proceso muere.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500"/>
              <a:buNone/>
            </a:pPr>
            <a:r>
              <a:t/>
            </a:r>
            <a:endParaRPr sz="2000"/>
          </a:p>
        </p:txBody>
      </p:sp>
      <p:sp>
        <p:nvSpPr>
          <p:cNvPr id="500" name="Google Shape;500;p46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>
                <a:solidFill>
                  <a:srgbClr val="888888"/>
                </a:solidFill>
              </a:rPr>
              <a:t>‹#›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501" name="Google Shape;501;p46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lang="es-ES"/>
              <a:t>Señales: servicios POSIX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47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>
                <a:solidFill>
                  <a:srgbClr val="BFBFBF"/>
                </a:solidFill>
              </a:rPr>
              <a:t>Procesos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>
                <a:solidFill>
                  <a:srgbClr val="BFBFBF"/>
                </a:solidFill>
              </a:rPr>
              <a:t>Multitarea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>
                <a:solidFill>
                  <a:srgbClr val="BFBFBF"/>
                </a:solidFill>
              </a:rPr>
              <a:t>Información del proceso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>
                <a:solidFill>
                  <a:srgbClr val="BFBFBF"/>
                </a:solidFill>
              </a:rPr>
              <a:t>Formación y estados de un proceso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>
                <a:solidFill>
                  <a:srgbClr val="BFBFBF"/>
                </a:solidFill>
              </a:rPr>
              <a:t>Señales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Hilos o </a:t>
            </a:r>
            <a:r>
              <a:rPr i="1" lang="es-ES"/>
              <a:t>threads</a:t>
            </a:r>
            <a:endParaRPr i="1"/>
          </a:p>
        </p:txBody>
      </p:sp>
      <p:sp>
        <p:nvSpPr>
          <p:cNvPr id="508" name="Google Shape;508;p47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509" name="Google Shape;509;p47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Contenido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" name="Google Shape;515;p48"/>
          <p:cNvPicPr preferRelativeResize="0"/>
          <p:nvPr/>
        </p:nvPicPr>
        <p:blipFill rotWithShape="1">
          <a:blip r:embed="rId3">
            <a:alphaModFix/>
          </a:blip>
          <a:srcRect b="9718" l="0" r="0" t="0"/>
          <a:stretch/>
        </p:blipFill>
        <p:spPr>
          <a:xfrm>
            <a:off x="4495800" y="2819400"/>
            <a:ext cx="41910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516" name="Google Shape;516;p48"/>
          <p:cNvSpPr txBox="1"/>
          <p:nvPr>
            <p:ph idx="1" type="body"/>
          </p:nvPr>
        </p:nvSpPr>
        <p:spPr>
          <a:xfrm>
            <a:off x="685800" y="1295400"/>
            <a:ext cx="4343400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s-ES" sz="2400"/>
              <a:t>Por Hilo</a:t>
            </a:r>
            <a:endParaRPr/>
          </a:p>
          <a:p>
            <a:pPr indent="-285750" lvl="1" marL="74295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s-ES" sz="2000"/>
              <a:t>Contador de programa, Registros</a:t>
            </a:r>
            <a:endParaRPr/>
          </a:p>
          <a:p>
            <a:pPr indent="-285750" lvl="1" marL="74295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s-ES" sz="2000"/>
              <a:t>Pila</a:t>
            </a:r>
            <a:endParaRPr/>
          </a:p>
          <a:p>
            <a:pPr indent="-285750" lvl="1" marL="74295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s-ES" sz="2000"/>
              <a:t>Estado (ejecutando, listo o bloqueado)</a:t>
            </a:r>
            <a:endParaRPr/>
          </a:p>
          <a:p>
            <a:pPr indent="-285750" lvl="1" marL="74295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s-ES" sz="2000"/>
              <a:t>Bloque de control de </a:t>
            </a:r>
            <a:r>
              <a:rPr i="1" lang="es-ES" sz="2000"/>
              <a:t>thread</a:t>
            </a:r>
            <a:endParaRPr/>
          </a:p>
          <a:p>
            <a:pPr indent="-158750" lvl="1" marL="74295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i="1" sz="2000"/>
          </a:p>
          <a:p>
            <a:pPr indent="-342900" lvl="0" marL="342900" rtl="0" algn="l">
              <a:lnSpc>
                <a:spcPct val="95000"/>
              </a:lnSpc>
              <a:spcBef>
                <a:spcPts val="480"/>
              </a:spcBef>
              <a:spcAft>
                <a:spcPts val="0"/>
              </a:spcAft>
              <a:buSzPts val="3000"/>
              <a:buChar char="▪"/>
            </a:pPr>
            <a:r>
              <a:rPr lang="es-ES" sz="2400"/>
              <a:t>Por proceso</a:t>
            </a:r>
            <a:endParaRPr/>
          </a:p>
          <a:p>
            <a:pPr indent="-285750" lvl="1" marL="74295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s-ES" sz="2000"/>
              <a:t>Espacio de direcciones de memoria</a:t>
            </a:r>
            <a:endParaRPr sz="2000"/>
          </a:p>
          <a:p>
            <a:pPr indent="-285750" lvl="1" marL="74295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s-ES" sz="2000"/>
              <a:t>Variables globales</a:t>
            </a:r>
            <a:endParaRPr/>
          </a:p>
          <a:p>
            <a:pPr indent="-285750" lvl="1" marL="74295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s-ES" sz="2000"/>
              <a:t>Ficheros abiertos</a:t>
            </a:r>
            <a:endParaRPr/>
          </a:p>
          <a:p>
            <a:pPr indent="-285750" lvl="1" marL="74295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s-ES" sz="2000"/>
              <a:t>Procesos hijos</a:t>
            </a:r>
            <a:endParaRPr/>
          </a:p>
          <a:p>
            <a:pPr indent="-285750" lvl="1" marL="74295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s-ES" sz="2000"/>
              <a:t>Temporizadores</a:t>
            </a:r>
            <a:endParaRPr/>
          </a:p>
          <a:p>
            <a:pPr indent="-285750" lvl="1" marL="742950" rtl="0" algn="l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s-ES" sz="2000"/>
              <a:t>Señales y semáforos</a:t>
            </a:r>
            <a:endParaRPr/>
          </a:p>
        </p:txBody>
      </p:sp>
      <p:sp>
        <p:nvSpPr>
          <p:cNvPr id="517" name="Google Shape;517;p48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518" name="Google Shape;518;p48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Hilos o threads</a:t>
            </a:r>
            <a:endParaRPr/>
          </a:p>
        </p:txBody>
      </p:sp>
      <p:sp>
        <p:nvSpPr>
          <p:cNvPr id="519" name="Google Shape;519;p48"/>
          <p:cNvSpPr txBox="1"/>
          <p:nvPr/>
        </p:nvSpPr>
        <p:spPr>
          <a:xfrm>
            <a:off x="6248400" y="4419600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Hilos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49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526" name="Google Shape;526;p49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lang="es-ES"/>
              <a:t>Mono-hilo vs Multi-hilo</a:t>
            </a:r>
            <a:endParaRPr/>
          </a:p>
        </p:txBody>
      </p:sp>
      <p:sp>
        <p:nvSpPr>
          <p:cNvPr id="527" name="Google Shape;527;p49"/>
          <p:cNvSpPr/>
          <p:nvPr/>
        </p:nvSpPr>
        <p:spPr>
          <a:xfrm>
            <a:off x="1601788" y="2363788"/>
            <a:ext cx="1825625" cy="2587625"/>
          </a:xfrm>
          <a:prstGeom prst="rect">
            <a:avLst/>
          </a:prstGeom>
          <a:solidFill>
            <a:srgbClr val="DDDDDD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rotWithShape="0" algn="ctr" dir="2700000" dist="107763">
              <a:schemeClr val="lt2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8" name="Google Shape;528;p49"/>
          <p:cNvSpPr/>
          <p:nvPr/>
        </p:nvSpPr>
        <p:spPr>
          <a:xfrm>
            <a:off x="4344988" y="2287588"/>
            <a:ext cx="3425825" cy="3197225"/>
          </a:xfrm>
          <a:prstGeom prst="rect">
            <a:avLst/>
          </a:prstGeom>
          <a:solidFill>
            <a:srgbClr val="DDDDDD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rotWithShape="0" algn="ctr" dir="2700000" dist="107763">
              <a:schemeClr val="lt2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9" name="Google Shape;529;p49"/>
          <p:cNvSpPr/>
          <p:nvPr/>
        </p:nvSpPr>
        <p:spPr>
          <a:xfrm>
            <a:off x="5259388" y="3582988"/>
            <a:ext cx="530225" cy="15208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0" name="Google Shape;530;p49"/>
          <p:cNvSpPr/>
          <p:nvPr/>
        </p:nvSpPr>
        <p:spPr>
          <a:xfrm>
            <a:off x="5259388" y="3049588"/>
            <a:ext cx="530225" cy="4540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1" name="Google Shape;531;p49"/>
          <p:cNvSpPr/>
          <p:nvPr/>
        </p:nvSpPr>
        <p:spPr>
          <a:xfrm>
            <a:off x="4409281" y="4573588"/>
            <a:ext cx="682625" cy="6064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2" name="Google Shape;532;p49"/>
          <p:cNvSpPr/>
          <p:nvPr/>
        </p:nvSpPr>
        <p:spPr>
          <a:xfrm>
            <a:off x="4409281" y="3735388"/>
            <a:ext cx="682625" cy="6064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3" name="Google Shape;533;p49"/>
          <p:cNvSpPr/>
          <p:nvPr/>
        </p:nvSpPr>
        <p:spPr>
          <a:xfrm>
            <a:off x="2705752" y="2897188"/>
            <a:ext cx="530225" cy="15970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4" name="Google Shape;534;p49"/>
          <p:cNvSpPr/>
          <p:nvPr/>
        </p:nvSpPr>
        <p:spPr>
          <a:xfrm>
            <a:off x="1802606" y="3049588"/>
            <a:ext cx="682625" cy="6064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5" name="Google Shape;535;p49"/>
          <p:cNvSpPr/>
          <p:nvPr/>
        </p:nvSpPr>
        <p:spPr>
          <a:xfrm>
            <a:off x="1802606" y="3887788"/>
            <a:ext cx="682625" cy="6064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36" name="Google Shape;536;p49"/>
          <p:cNvCxnSpPr/>
          <p:nvPr/>
        </p:nvCxnSpPr>
        <p:spPr>
          <a:xfrm>
            <a:off x="2699792" y="3657600"/>
            <a:ext cx="528637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37" name="Google Shape;537;p49"/>
          <p:cNvCxnSpPr/>
          <p:nvPr/>
        </p:nvCxnSpPr>
        <p:spPr>
          <a:xfrm>
            <a:off x="5262563" y="4343400"/>
            <a:ext cx="528637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38" name="Google Shape;538;p49"/>
          <p:cNvCxnSpPr/>
          <p:nvPr/>
        </p:nvCxnSpPr>
        <p:spPr>
          <a:xfrm>
            <a:off x="5186363" y="2971800"/>
            <a:ext cx="681037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539" name="Google Shape;539;p49"/>
          <p:cNvCxnSpPr/>
          <p:nvPr/>
        </p:nvCxnSpPr>
        <p:spPr>
          <a:xfrm>
            <a:off x="5867400" y="2976563"/>
            <a:ext cx="0" cy="2205037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540" name="Google Shape;540;p49"/>
          <p:cNvCxnSpPr/>
          <p:nvPr/>
        </p:nvCxnSpPr>
        <p:spPr>
          <a:xfrm>
            <a:off x="5181600" y="2976563"/>
            <a:ext cx="0" cy="2205037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541" name="Google Shape;541;p49"/>
          <p:cNvCxnSpPr/>
          <p:nvPr/>
        </p:nvCxnSpPr>
        <p:spPr>
          <a:xfrm>
            <a:off x="5186363" y="5181600"/>
            <a:ext cx="681037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542" name="Google Shape;542;p49"/>
          <p:cNvSpPr/>
          <p:nvPr/>
        </p:nvSpPr>
        <p:spPr>
          <a:xfrm>
            <a:off x="5235936" y="2995613"/>
            <a:ext cx="579310" cy="55464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Bloque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endParaRPr b="1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Hilo</a:t>
            </a:r>
            <a:endParaRPr b="1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3" name="Google Shape;543;p49"/>
          <p:cNvSpPr/>
          <p:nvPr/>
        </p:nvSpPr>
        <p:spPr>
          <a:xfrm>
            <a:off x="5202521" y="3810000"/>
            <a:ext cx="597920" cy="40075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Pila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Usuario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49"/>
          <p:cNvSpPr/>
          <p:nvPr/>
        </p:nvSpPr>
        <p:spPr>
          <a:xfrm>
            <a:off x="2671904" y="3124200"/>
            <a:ext cx="597920" cy="40075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Pila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Usuario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5" name="Google Shape;545;p49"/>
          <p:cNvSpPr/>
          <p:nvPr/>
        </p:nvSpPr>
        <p:spPr>
          <a:xfrm>
            <a:off x="5271903" y="4572000"/>
            <a:ext cx="530594" cy="40075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Pila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Kernel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6" name="Google Shape;546;p49"/>
          <p:cNvSpPr/>
          <p:nvPr/>
        </p:nvSpPr>
        <p:spPr>
          <a:xfrm>
            <a:off x="2705567" y="3886200"/>
            <a:ext cx="530594" cy="40075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Pila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Kernel</a:t>
            </a:r>
            <a:endParaRPr b="1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7" name="Google Shape;547;p49"/>
          <p:cNvSpPr/>
          <p:nvPr/>
        </p:nvSpPr>
        <p:spPr>
          <a:xfrm>
            <a:off x="4351446" y="4572000"/>
            <a:ext cx="798295" cy="55464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Espacio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Direcciones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Usuario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8" name="Google Shape;548;p49"/>
          <p:cNvSpPr/>
          <p:nvPr/>
        </p:nvSpPr>
        <p:spPr>
          <a:xfrm>
            <a:off x="1744771" y="3886200"/>
            <a:ext cx="798295" cy="55464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Espacio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Direcciones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Usuario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49"/>
          <p:cNvSpPr/>
          <p:nvPr/>
        </p:nvSpPr>
        <p:spPr>
          <a:xfrm>
            <a:off x="4447626" y="3810000"/>
            <a:ext cx="605935" cy="55464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Bloque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49"/>
          <p:cNvSpPr/>
          <p:nvPr/>
        </p:nvSpPr>
        <p:spPr>
          <a:xfrm>
            <a:off x="1840951" y="3124200"/>
            <a:ext cx="605935" cy="55464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Bloque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49"/>
          <p:cNvSpPr/>
          <p:nvPr/>
        </p:nvSpPr>
        <p:spPr>
          <a:xfrm>
            <a:off x="5181600" y="2743200"/>
            <a:ext cx="398785" cy="24686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Hilo</a:t>
            </a:r>
            <a:endParaRPr b="1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2" name="Google Shape;552;p49"/>
          <p:cNvSpPr/>
          <p:nvPr/>
        </p:nvSpPr>
        <p:spPr>
          <a:xfrm>
            <a:off x="1665677" y="2362200"/>
            <a:ext cx="1620059" cy="523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s-E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Modelo de Proceso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s-E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Mono-Hilo</a:t>
            </a:r>
            <a:endParaRPr b="1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3" name="Google Shape;553;p49"/>
          <p:cNvSpPr/>
          <p:nvPr/>
        </p:nvSpPr>
        <p:spPr>
          <a:xfrm>
            <a:off x="5093090" y="2286000"/>
            <a:ext cx="1620059" cy="523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s-E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Modelo de Proceso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s-E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Multi-Hilo</a:t>
            </a:r>
            <a:endParaRPr b="1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4" name="Google Shape;554;p49"/>
          <p:cNvSpPr/>
          <p:nvPr/>
        </p:nvSpPr>
        <p:spPr>
          <a:xfrm>
            <a:off x="6097588" y="3582988"/>
            <a:ext cx="530225" cy="15208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5" name="Google Shape;555;p49"/>
          <p:cNvSpPr/>
          <p:nvPr/>
        </p:nvSpPr>
        <p:spPr>
          <a:xfrm>
            <a:off x="6097588" y="3049588"/>
            <a:ext cx="530225" cy="4540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56" name="Google Shape;556;p49"/>
          <p:cNvCxnSpPr/>
          <p:nvPr/>
        </p:nvCxnSpPr>
        <p:spPr>
          <a:xfrm>
            <a:off x="6100763" y="4343400"/>
            <a:ext cx="528637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57" name="Google Shape;557;p49"/>
          <p:cNvCxnSpPr/>
          <p:nvPr/>
        </p:nvCxnSpPr>
        <p:spPr>
          <a:xfrm>
            <a:off x="6024563" y="2971800"/>
            <a:ext cx="681037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558" name="Google Shape;558;p49"/>
          <p:cNvCxnSpPr/>
          <p:nvPr/>
        </p:nvCxnSpPr>
        <p:spPr>
          <a:xfrm>
            <a:off x="6705600" y="2976563"/>
            <a:ext cx="0" cy="2205037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559" name="Google Shape;559;p49"/>
          <p:cNvCxnSpPr/>
          <p:nvPr/>
        </p:nvCxnSpPr>
        <p:spPr>
          <a:xfrm>
            <a:off x="6019800" y="2976563"/>
            <a:ext cx="0" cy="2205037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560" name="Google Shape;560;p49"/>
          <p:cNvCxnSpPr/>
          <p:nvPr/>
        </p:nvCxnSpPr>
        <p:spPr>
          <a:xfrm>
            <a:off x="6024563" y="5181600"/>
            <a:ext cx="681037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561" name="Google Shape;561;p49"/>
          <p:cNvSpPr/>
          <p:nvPr/>
        </p:nvSpPr>
        <p:spPr>
          <a:xfrm>
            <a:off x="6074136" y="2995613"/>
            <a:ext cx="581891" cy="55464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Bloque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endParaRPr b="1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Hilo</a:t>
            </a:r>
            <a:endParaRPr b="1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2" name="Google Shape;562;p49"/>
          <p:cNvSpPr/>
          <p:nvPr/>
        </p:nvSpPr>
        <p:spPr>
          <a:xfrm>
            <a:off x="6040721" y="3810000"/>
            <a:ext cx="597920" cy="40075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Pila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Usuario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49"/>
          <p:cNvSpPr/>
          <p:nvPr/>
        </p:nvSpPr>
        <p:spPr>
          <a:xfrm>
            <a:off x="6110103" y="4572000"/>
            <a:ext cx="530594" cy="40075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Pila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Kernel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49"/>
          <p:cNvSpPr/>
          <p:nvPr/>
        </p:nvSpPr>
        <p:spPr>
          <a:xfrm>
            <a:off x="6019800" y="2743200"/>
            <a:ext cx="398785" cy="24686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Hilo</a:t>
            </a:r>
            <a:endParaRPr b="1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5" name="Google Shape;565;p49"/>
          <p:cNvSpPr/>
          <p:nvPr/>
        </p:nvSpPr>
        <p:spPr>
          <a:xfrm>
            <a:off x="6935788" y="3582988"/>
            <a:ext cx="530225" cy="15208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6" name="Google Shape;566;p49"/>
          <p:cNvSpPr/>
          <p:nvPr/>
        </p:nvSpPr>
        <p:spPr>
          <a:xfrm>
            <a:off x="6935788" y="3049588"/>
            <a:ext cx="530225" cy="45402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67" name="Google Shape;567;p49"/>
          <p:cNvCxnSpPr/>
          <p:nvPr/>
        </p:nvCxnSpPr>
        <p:spPr>
          <a:xfrm>
            <a:off x="6938963" y="4343400"/>
            <a:ext cx="528637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68" name="Google Shape;568;p49"/>
          <p:cNvCxnSpPr/>
          <p:nvPr/>
        </p:nvCxnSpPr>
        <p:spPr>
          <a:xfrm>
            <a:off x="6862763" y="2971800"/>
            <a:ext cx="681037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569" name="Google Shape;569;p49"/>
          <p:cNvCxnSpPr/>
          <p:nvPr/>
        </p:nvCxnSpPr>
        <p:spPr>
          <a:xfrm>
            <a:off x="7543800" y="2976563"/>
            <a:ext cx="0" cy="2205037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570" name="Google Shape;570;p49"/>
          <p:cNvCxnSpPr/>
          <p:nvPr/>
        </p:nvCxnSpPr>
        <p:spPr>
          <a:xfrm>
            <a:off x="6858000" y="2976563"/>
            <a:ext cx="0" cy="2205037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571" name="Google Shape;571;p49"/>
          <p:cNvCxnSpPr/>
          <p:nvPr/>
        </p:nvCxnSpPr>
        <p:spPr>
          <a:xfrm>
            <a:off x="6862763" y="5181600"/>
            <a:ext cx="681037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572" name="Google Shape;572;p49"/>
          <p:cNvSpPr/>
          <p:nvPr/>
        </p:nvSpPr>
        <p:spPr>
          <a:xfrm>
            <a:off x="6912336" y="2995613"/>
            <a:ext cx="581891" cy="55464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Bloque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endParaRPr b="1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Hilo</a:t>
            </a:r>
            <a:endParaRPr b="1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3" name="Google Shape;573;p49"/>
          <p:cNvSpPr/>
          <p:nvPr/>
        </p:nvSpPr>
        <p:spPr>
          <a:xfrm>
            <a:off x="6878921" y="3810000"/>
            <a:ext cx="597920" cy="40075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Pila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Usuario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49"/>
          <p:cNvSpPr/>
          <p:nvPr/>
        </p:nvSpPr>
        <p:spPr>
          <a:xfrm>
            <a:off x="6948303" y="4572000"/>
            <a:ext cx="530594" cy="400752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Pila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Kernel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49"/>
          <p:cNvSpPr/>
          <p:nvPr/>
        </p:nvSpPr>
        <p:spPr>
          <a:xfrm>
            <a:off x="6858000" y="2743200"/>
            <a:ext cx="398785" cy="246863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E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Hilo</a:t>
            </a:r>
            <a:endParaRPr b="1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gcc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Compilador C de GNU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Realiza todas las etapas</a:t>
            </a:r>
            <a:endParaRPr sz="2400">
              <a:latin typeface="Consolas"/>
              <a:ea typeface="Consolas"/>
              <a:cs typeface="Consolas"/>
              <a:sym typeface="Consolas"/>
            </a:endParaRPr>
          </a:p>
          <a:p>
            <a:pPr indent="0" lvl="1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ES" sz="2400">
                <a:latin typeface="Consolas"/>
                <a:ea typeface="Consolas"/>
                <a:cs typeface="Consolas"/>
                <a:sym typeface="Consolas"/>
              </a:rPr>
              <a:t>&gt; gcc –save-temps hello.c –o hello.o</a:t>
            </a:r>
            <a:endParaRPr sz="2400">
              <a:latin typeface="Consolas"/>
              <a:ea typeface="Consolas"/>
              <a:cs typeface="Consolas"/>
              <a:sym typeface="Consola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ldd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Permite ver las librerías con las que hemos enlazado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nm / objdump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Permiten visualizar partes de un ejecutable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Opciones típicas de objdump: -S,  -t, -f, -h</a:t>
            </a:r>
            <a:endParaRPr/>
          </a:p>
        </p:txBody>
      </p:sp>
      <p:sp>
        <p:nvSpPr>
          <p:cNvPr id="135" name="Google Shape;135;p5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36" name="Google Shape;136;p5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lang="es-ES"/>
              <a:t>Recuerda: comandos útiles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1" name="Google Shape;581;p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1600200"/>
            <a:ext cx="7543800" cy="3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582" name="Google Shape;582;p50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583" name="Google Shape;583;p50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libri"/>
              <a:buNone/>
            </a:pPr>
            <a:r>
              <a:rPr lang="es-ES" sz="3600"/>
              <a:t>Paralelización utilizando hilos</a:t>
            </a:r>
            <a:endParaRPr sz="20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8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51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590" name="Google Shape;590;p51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Estados de un hilo</a:t>
            </a:r>
            <a:endParaRPr/>
          </a:p>
        </p:txBody>
      </p:sp>
      <p:pic>
        <p:nvPicPr>
          <p:cNvPr id="591" name="Google Shape;591;p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576" y="2057400"/>
            <a:ext cx="8280400" cy="3022600"/>
          </a:xfrm>
          <a:prstGeom prst="rect">
            <a:avLst/>
          </a:prstGeom>
          <a:noFill/>
          <a:ln>
            <a:noFill/>
          </a:ln>
        </p:spPr>
      </p:pic>
      <p:sp>
        <p:nvSpPr>
          <p:cNvPr id="592" name="Google Shape;592;p51"/>
          <p:cNvSpPr/>
          <p:nvPr/>
        </p:nvSpPr>
        <p:spPr>
          <a:xfrm>
            <a:off x="609600" y="4724400"/>
            <a:ext cx="2514600" cy="457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s-E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Hilos</a:t>
            </a:r>
            <a:endParaRPr b="0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7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52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▪"/>
            </a:pPr>
            <a:r>
              <a:rPr lang="es-ES" sz="2400"/>
              <a:t>Tiempo de procesador para operaciones relacionadas con creación, destrucción, planificación y sicronización: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s-ES" sz="2000"/>
              <a:t>10 hils  </a:t>
            </a:r>
            <a:r>
              <a:rPr i="1" lang="es-ES" sz="2000"/>
              <a:t>vs</a:t>
            </a:r>
            <a:r>
              <a:rPr lang="es-ES" sz="2000"/>
              <a:t> 100 proceso.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3000"/>
              <a:buChar char="▪"/>
            </a:pPr>
            <a:r>
              <a:rPr lang="es-ES" sz="2400"/>
              <a:t>El cambio de contexto entre hilos (de kernel) de un mismo proceso es menos costoso 🡺 No es necesario cambiar el espacio de direcciones “activo” de usuario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3000"/>
              <a:buChar char="▪"/>
            </a:pPr>
            <a:r>
              <a:rPr lang="es-ES" sz="2400"/>
              <a:t>Permiten compartir memoria entre ellos de forma fácil y eficiente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s-ES" sz="2000"/>
              <a:t>¡¡Todos tienen el mismo espacio de direcciones!!</a:t>
            </a:r>
            <a:endParaRPr sz="2000"/>
          </a:p>
        </p:txBody>
      </p:sp>
      <p:sp>
        <p:nvSpPr>
          <p:cNvPr id="599" name="Google Shape;599;p52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600" name="Google Shape;600;p52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Ventajas threads vs. procesos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5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p53"/>
          <p:cNvSpPr txBox="1"/>
          <p:nvPr>
            <p:ph idx="1" type="body"/>
          </p:nvPr>
        </p:nvSpPr>
        <p:spPr>
          <a:xfrm>
            <a:off x="611560" y="113583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Permite separación de tareas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Paralelismo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Aumenta la velocidad de ejecución del trabajo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Programación concurrente (memoria compartida)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Variables o estructuras de datos compartidas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Funciones reentrantes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s-ES"/>
              <a:t>Imaginar otra llamada al mismo código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Mecanismos de sincronización entre hilos (mutex, semáforos,…)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Variables globales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Simplicidad vs exclusión en el acceso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87630" lvl="2" marL="1143000" rtl="0" algn="l">
              <a:lnSpc>
                <a:spcPct val="10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607" name="Google Shape;607;p53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608" name="Google Shape;608;p53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Diseño con hilos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3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54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Proceso con un solo hilo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No hay paralelismo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ES"/>
              <a:t>Llamadas al sistema bloqueantes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Paralelismo gestionado por el programador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ES"/>
              <a:t>Llamadas al sistema no bloqueantes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Múltiples procesos convencionales cooperando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Permite paralelismo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No comparten variables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Mayor sobrecarga de ejecución</a:t>
            </a:r>
            <a:endParaRPr/>
          </a:p>
        </p:txBody>
      </p:sp>
      <p:sp>
        <p:nvSpPr>
          <p:cNvPr id="615" name="Google Shape;615;p54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616" name="Google Shape;616;p54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libri"/>
              <a:buNone/>
            </a:pPr>
            <a:r>
              <a:rPr lang="es-ES" sz="3600"/>
              <a:t>Alternativas al diseño multihilo </a:t>
            </a:r>
            <a:endParaRPr sz="360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p55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Char char="▪"/>
            </a:pPr>
            <a:r>
              <a:rPr b="1" lang="es-ES" sz="2000"/>
              <a:t>int pthread_create(pthread_t *thread, const pthread_attr_t  *attr,  </a:t>
            </a:r>
            <a:br>
              <a:rPr b="1" lang="es-ES" sz="2000"/>
            </a:br>
            <a:r>
              <a:rPr b="1" lang="es-ES" sz="2000"/>
              <a:t>		          void *(*func)(void *), void *arg)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s-ES" sz="1800"/>
              <a:t>Crea un hilo que ejecuta "func" con argumento "arg" y atributos "attr".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s-ES" sz="1800"/>
              <a:t>Los atributos permiten especificar: tamaño de la pila, prioridad, política de planificación, etc.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s-ES" sz="1800"/>
              <a:t>Existen diversas llamadas para modificar los atributos.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500"/>
              <a:buChar char="▪"/>
            </a:pPr>
            <a:r>
              <a:rPr b="1" lang="es-ES" sz="2000"/>
              <a:t>int pthread_join(pthread_t thid, void **value)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s-ES" sz="1800"/>
              <a:t>Suspende la ejecución de un hilo hasta que termina el hilo con identificador "thid".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s-ES" sz="1800"/>
              <a:t>Devuelve el estado de terminación del hilo.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500"/>
              <a:buChar char="▪"/>
            </a:pPr>
            <a:r>
              <a:rPr b="1" lang="es-ES" sz="2000"/>
              <a:t>int pthread_exit(void *value)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s-ES" sz="1800"/>
              <a:t>Permite a un hilo finalizar su ejecución, indicando el estado de terminación del mismo.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500"/>
              <a:buChar char="▪"/>
            </a:pPr>
            <a:r>
              <a:rPr b="1" lang="es-ES" sz="2000"/>
              <a:t>pthread_t pthread_self(void)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s-ES" sz="1800"/>
              <a:t>Devuelve el identificador del thread que ejecuta la llamada.</a:t>
            </a:r>
            <a:endParaRPr/>
          </a:p>
        </p:txBody>
      </p:sp>
      <p:sp>
        <p:nvSpPr>
          <p:cNvPr id="623" name="Google Shape;623;p55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624" name="Google Shape;624;p55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libri"/>
              <a:buNone/>
            </a:pPr>
            <a:r>
              <a:rPr lang="es-ES" sz="3600"/>
              <a:t> POSIX para la gestión de hilos</a:t>
            </a:r>
            <a:endParaRPr sz="360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9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56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415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t/>
            </a:r>
            <a:endParaRPr b="1" sz="2000"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500"/>
              <a:buChar char="▪"/>
            </a:pPr>
            <a:r>
              <a:rPr b="1" lang="es-ES" sz="2000"/>
              <a:t>int pthread_attr_setdetachstate(pthread_attr_t *attr, int detachstate)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s-ES" sz="1800"/>
              <a:t>Establece el estado de terminación de un hilo.</a:t>
            </a:r>
            <a:endParaRPr sz="1800"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s-ES" sz="1800"/>
              <a:t>Si </a:t>
            </a:r>
            <a:r>
              <a:rPr i="1" lang="es-ES" sz="1800"/>
              <a:t>detachstate</a:t>
            </a:r>
            <a:r>
              <a:rPr lang="es-ES" sz="1800"/>
              <a:t> = PTHREAD_CREATE_DETACHED el hilo liberará sus recursos cuando finalice su ejecución.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s-ES" sz="1800"/>
              <a:t>Si </a:t>
            </a:r>
            <a:r>
              <a:rPr i="1" lang="es-ES" sz="1800"/>
              <a:t>detachstate</a:t>
            </a:r>
            <a:r>
              <a:rPr lang="es-ES" sz="1800"/>
              <a:t> = PTHREAD_CREATE_JOINABLE no se liberarán</a:t>
            </a:r>
            <a:br>
              <a:rPr lang="es-ES" sz="1800"/>
            </a:br>
            <a:r>
              <a:rPr lang="es-ES" sz="1800"/>
              <a:t>   los recursos, es necesario utilizar pthread_join().</a:t>
            </a:r>
            <a:endParaRPr/>
          </a:p>
        </p:txBody>
      </p:sp>
      <p:sp>
        <p:nvSpPr>
          <p:cNvPr id="631" name="Google Shape;631;p56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632" name="Google Shape;632;p56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libri"/>
              <a:buNone/>
            </a:pPr>
            <a:r>
              <a:rPr lang="es-ES" sz="3600"/>
              <a:t>POSIX para la gestión hilos (II)</a:t>
            </a:r>
            <a:endParaRPr sz="360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7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57"/>
          <p:cNvSpPr txBox="1"/>
          <p:nvPr>
            <p:ph idx="1" type="body"/>
          </p:nvPr>
        </p:nvSpPr>
        <p:spPr>
          <a:xfrm>
            <a:off x="611560" y="1196752"/>
            <a:ext cx="8352928" cy="53564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5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#include &lt;pthread.h&gt;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#define MAX_THREADS 10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void* func(void* arg)  {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  int a;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	printf("Thread %d \n", pthread_self());</a:t>
            </a:r>
            <a:br>
              <a:rPr lang="es-ES" sz="1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s-ES" sz="1800">
                <a:latin typeface="Courier New"/>
                <a:ea typeface="Courier New"/>
                <a:cs typeface="Courier New"/>
                <a:sym typeface="Courier New"/>
              </a:rPr>
              <a:t>pthread_exit</a:t>
            </a: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(0);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int main(void)   {</a:t>
            </a:r>
            <a:br>
              <a:rPr lang="es-ES" sz="1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int j;</a:t>
            </a:r>
            <a:br>
              <a:rPr lang="es-ES" sz="1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pthread_attr_t attr;</a:t>
            </a:r>
            <a:br>
              <a:rPr lang="es-ES" sz="1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pthread_t thid[MAX_THREADS];</a:t>
            </a:r>
            <a:br>
              <a:rPr lang="es-ES" sz="1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pthread_attr_init(&amp;attr);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	for(j = 0; j &lt; MAX_THREADS; j ++)</a:t>
            </a:r>
            <a:br>
              <a:rPr lang="es-ES" sz="1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b="1" lang="es-ES" sz="1800">
                <a:latin typeface="Courier New"/>
                <a:ea typeface="Courier New"/>
                <a:cs typeface="Courier New"/>
                <a:sym typeface="Courier New"/>
              </a:rPr>
              <a:t>pthread_create</a:t>
            </a: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(&amp;thid[j], &amp;attr,  func, NULL);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	for(j = 0; j &lt; MAX_THREADS; j ++)</a:t>
            </a:r>
            <a:br>
              <a:rPr lang="es-ES" sz="18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     </a:t>
            </a:r>
            <a:r>
              <a:rPr b="1" lang="es-ES" sz="1800">
                <a:latin typeface="Courier New"/>
                <a:ea typeface="Courier New"/>
                <a:cs typeface="Courier New"/>
                <a:sym typeface="Courier New"/>
              </a:rPr>
              <a:t>pthread_join</a:t>
            </a: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(thid[j], NULL);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	return 0;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250"/>
              <a:buFont typeface="Courier New"/>
              <a:buNone/>
            </a:pPr>
            <a:r>
              <a:rPr lang="es-ES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39" name="Google Shape;639;p57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640" name="Google Shape;640;p57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Programa de ejemplo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Directorio /proc contiene un directorio por cada proceso en ejecución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4000"/>
              <a:buChar char="▪"/>
            </a:pPr>
            <a:r>
              <a:rPr lang="es-ES"/>
              <a:t>Permite consultar información sobre el proceso: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Línea de comando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Mapa de memoria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Tabla de páginas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ES"/>
              <a:t>…</a:t>
            </a:r>
            <a:endParaRPr/>
          </a:p>
        </p:txBody>
      </p:sp>
      <p:sp>
        <p:nvSpPr>
          <p:cNvPr id="142" name="Google Shape;142;p6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43" name="Google Shape;143;p6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Calibri"/>
              <a:buNone/>
            </a:pPr>
            <a:r>
              <a:rPr lang="es-ES"/>
              <a:t>Curiosidades  Linux: /proc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En ejecución (uno por procesador/core)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Bloqueado (en espera de completar E/S o por motivos de sincronización)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Listo para ejecutar</a:t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SzPct val="125000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SzPct val="125000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SzPct val="125000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SzPct val="125000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SzPct val="125000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SzPct val="125000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SzPct val="125000"/>
              <a:buNone/>
            </a:pPr>
            <a:r>
              <a:t/>
            </a:r>
            <a:endParaRPr/>
          </a:p>
          <a:p>
            <a:pPr indent="-165100" lvl="0" marL="34290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SzPct val="1250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Planificador: Componente del SO que decide qué proceso se ejecuta en cada procesador y en qué instante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Proceso nulo o </a:t>
            </a:r>
            <a:r>
              <a:rPr i="1" lang="es-ES"/>
              <a:t>idle </a:t>
            </a:r>
            <a:r>
              <a:rPr lang="es-ES"/>
              <a:t>(uno por cada procesador)</a:t>
            </a:r>
            <a:endParaRPr/>
          </a:p>
        </p:txBody>
      </p:sp>
      <p:sp>
        <p:nvSpPr>
          <p:cNvPr id="150" name="Google Shape;150;p7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51" name="Google Shape;151;p7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Estados básicos de un proceso</a:t>
            </a:r>
            <a:endParaRPr/>
          </a:p>
        </p:txBody>
      </p:sp>
      <p:pic>
        <p:nvPicPr>
          <p:cNvPr id="152" name="Google Shape;15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63972" y="2779886"/>
            <a:ext cx="6148388" cy="187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Tabla </a:t>
            </a:r>
            <a:r>
              <a:rPr i="1" lang="es-ES"/>
              <a:t>NOMBRE-VALOR</a:t>
            </a:r>
            <a:r>
              <a:rPr lang="es-ES"/>
              <a:t> que se pasa al proceso en su creación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Se establece: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Por defecto (heredados del proceso padre)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Mediante comandos del </a:t>
            </a:r>
            <a:r>
              <a:rPr i="1" lang="es-ES"/>
              <a:t>shell</a:t>
            </a:r>
            <a:r>
              <a:rPr lang="es-ES"/>
              <a:t> (</a:t>
            </a:r>
            <a:r>
              <a:rPr i="1" lang="es-ES" sz="2600">
                <a:latin typeface="Consolas"/>
                <a:ea typeface="Consolas"/>
                <a:cs typeface="Consolas"/>
                <a:sym typeface="Consolas"/>
              </a:rPr>
              <a:t>export NOMBRE=valor</a:t>
            </a:r>
            <a:r>
              <a:rPr lang="es-ES"/>
              <a:t>)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Mediante funciones de la biblioteca estandar de “C” ( </a:t>
            </a:r>
            <a:r>
              <a:rPr i="1" lang="es-ES" sz="2600">
                <a:latin typeface="Consolas"/>
                <a:ea typeface="Consolas"/>
                <a:cs typeface="Consolas"/>
                <a:sym typeface="Consolas"/>
              </a:rPr>
              <a:t>putenv</a:t>
            </a:r>
            <a:r>
              <a:rPr lang="es-ES" sz="2600"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i="1" lang="es-ES" sz="2600">
                <a:latin typeface="Consolas"/>
                <a:ea typeface="Consolas"/>
                <a:cs typeface="Consolas"/>
                <a:sym typeface="Consolas"/>
              </a:rPr>
              <a:t>getenv</a:t>
            </a:r>
            <a:r>
              <a:rPr lang="es-ES"/>
              <a:t>)</a:t>
            </a:r>
            <a:endParaRPr/>
          </a:p>
          <a:p>
            <a:pPr indent="-147955" lvl="1" marL="742950" rtl="0" algn="l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Ejemplo: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SzPct val="125000"/>
              <a:buFont typeface="Consolas"/>
              <a:buNone/>
            </a:pPr>
            <a:r>
              <a:rPr lang="es-ES">
                <a:latin typeface="Consolas"/>
                <a:ea typeface="Consolas"/>
                <a:cs typeface="Consolas"/>
                <a:sym typeface="Consolas"/>
              </a:rPr>
              <a:t>		PATH=/usr/bin:/home/pepe/bin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SzPct val="125000"/>
              <a:buFont typeface="Consolas"/>
              <a:buNone/>
            </a:pPr>
            <a:r>
              <a:rPr lang="es-ES">
                <a:latin typeface="Consolas"/>
                <a:ea typeface="Consolas"/>
                <a:cs typeface="Consolas"/>
                <a:sym typeface="Consolas"/>
              </a:rPr>
              <a:t>		TERM=vt100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SzPct val="125000"/>
              <a:buFont typeface="Consolas"/>
              <a:buNone/>
            </a:pPr>
            <a:r>
              <a:rPr lang="es-ES">
                <a:latin typeface="Consolas"/>
                <a:ea typeface="Consolas"/>
                <a:cs typeface="Consolas"/>
                <a:sym typeface="Consolas"/>
              </a:rPr>
              <a:t>		HOME=/home/pepe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SzPct val="125000"/>
              <a:buFont typeface="Consolas"/>
              <a:buNone/>
            </a:pPr>
            <a:r>
              <a:rPr lang="es-ES">
                <a:latin typeface="Consolas"/>
                <a:ea typeface="Consolas"/>
                <a:cs typeface="Consolas"/>
                <a:sym typeface="Consolas"/>
              </a:rPr>
              <a:t>		PWD=/home/pepe/libros/primero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96"/>
              </a:spcBef>
              <a:spcAft>
                <a:spcPts val="0"/>
              </a:spcAft>
              <a:buSzPct val="125000"/>
              <a:buFont typeface="Consolas"/>
              <a:buNone/>
            </a:pPr>
            <a:r>
              <a:rPr lang="es-ES">
                <a:latin typeface="Consolas"/>
                <a:ea typeface="Consolas"/>
                <a:cs typeface="Consolas"/>
                <a:sym typeface="Consolas"/>
              </a:rPr>
              <a:t>		TIMEZONE=EDT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9" name="Google Shape;159;p8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60" name="Google Shape;160;p8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Entorno del proceso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"/>
          <p:cNvSpPr txBox="1"/>
          <p:nvPr>
            <p:ph idx="1" type="body"/>
          </p:nvPr>
        </p:nvSpPr>
        <p:spPr>
          <a:xfrm>
            <a:off x="611560" y="1196752"/>
            <a:ext cx="8352928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Familia de procesos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Proceso hijo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Proceso padre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Proceso hermano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Proceso abuelo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Vida de un proceso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Crea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Ejecuta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Muere o termina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SzPct val="125000"/>
              <a:buChar char="▪"/>
            </a:pPr>
            <a:r>
              <a:rPr lang="es-ES"/>
              <a:t>Ejecución del proceso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Batch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s-ES"/>
              <a:t>Interactivo</a:t>
            </a:r>
            <a:endParaRPr/>
          </a:p>
        </p:txBody>
      </p:sp>
      <p:sp>
        <p:nvSpPr>
          <p:cNvPr id="167" name="Google Shape;167;p9"/>
          <p:cNvSpPr txBox="1"/>
          <p:nvPr>
            <p:ph idx="12" type="sldNum"/>
          </p:nvPr>
        </p:nvSpPr>
        <p:spPr>
          <a:xfrm>
            <a:off x="8172400" y="6448251"/>
            <a:ext cx="514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  <p:sp>
        <p:nvSpPr>
          <p:cNvPr id="168" name="Google Shape;168;p9"/>
          <p:cNvSpPr txBox="1"/>
          <p:nvPr>
            <p:ph type="title"/>
          </p:nvPr>
        </p:nvSpPr>
        <p:spPr>
          <a:xfrm>
            <a:off x="611560" y="274638"/>
            <a:ext cx="8363272" cy="706090"/>
          </a:xfrm>
          <a:prstGeom prst="rect">
            <a:avLst/>
          </a:prstGeom>
          <a:noFill/>
          <a:ln>
            <a:noFill/>
          </a:ln>
          <a:effectLst>
            <a:outerShdw blurRad="40000" rotWithShape="0" dir="5400000" dist="20000">
              <a:srgbClr val="000000">
                <a:alpha val="37254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s-ES"/>
              <a:t>Jerarquía de procesos (UNIX)</a:t>
            </a:r>
            <a:endParaRPr/>
          </a:p>
        </p:txBody>
      </p:sp>
      <p:pic>
        <p:nvPicPr>
          <p:cNvPr id="169" name="Google Shape;16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06688" y="2133600"/>
            <a:ext cx="5257800" cy="279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2013-10-31T14:02:03Z</dcterms:created>
  <dc:creator>Joaquín Recas Piorno</dc:creator>
</cp:coreProperties>
</file>