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>
  <p:sldMasterIdLst>
    <p:sldMasterId id="2147483693" r:id="rId1"/>
  </p:sldMasterIdLst>
  <p:notesMasterIdLst>
    <p:notesMasterId r:id="rId19"/>
  </p:notesMasterIdLst>
  <p:handoutMasterIdLst>
    <p:handoutMasterId r:id="rId20"/>
  </p:handoutMasterIdLst>
  <p:sldIdLst>
    <p:sldId id="256" r:id="rId2"/>
    <p:sldId id="287" r:id="rId3"/>
    <p:sldId id="297" r:id="rId4"/>
    <p:sldId id="259" r:id="rId5"/>
    <p:sldId id="295" r:id="rId6"/>
    <p:sldId id="284" r:id="rId7"/>
    <p:sldId id="298" r:id="rId8"/>
    <p:sldId id="285" r:id="rId9"/>
    <p:sldId id="288" r:id="rId10"/>
    <p:sldId id="286" r:id="rId11"/>
    <p:sldId id="291" r:id="rId12"/>
    <p:sldId id="292" r:id="rId13"/>
    <p:sldId id="290" r:id="rId14"/>
    <p:sldId id="299" r:id="rId15"/>
    <p:sldId id="296" r:id="rId16"/>
    <p:sldId id="300" r:id="rId17"/>
    <p:sldId id="293" r:id="rId18"/>
  </p:sldIdLst>
  <p:sldSz cx="9144000" cy="6858000" type="screen4x3"/>
  <p:notesSz cx="6796088" cy="9926638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990033"/>
    <a:srgbClr val="3039F0"/>
    <a:srgbClr val="CCECFF"/>
    <a:srgbClr val="3399FF"/>
    <a:srgbClr val="FFCC99"/>
    <a:srgbClr val="FF9900"/>
    <a:srgbClr val="339966"/>
    <a:srgbClr val="E79439"/>
    <a:srgbClr val="FBE0DB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65977" autoAdjust="0"/>
  </p:normalViewPr>
  <p:slideViewPr>
    <p:cSldViewPr snapToGrid="0">
      <p:cViewPr>
        <p:scale>
          <a:sx n="75" d="100"/>
          <a:sy n="75" d="100"/>
        </p:scale>
        <p:origin x="-258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9468"/>
    </p:cViewPr>
  </p:sorterViewPr>
  <p:notesViewPr>
    <p:cSldViewPr snapToGrid="0">
      <p:cViewPr varScale="1">
        <p:scale>
          <a:sx n="51" d="100"/>
          <a:sy n="51" d="100"/>
        </p:scale>
        <p:origin x="-1278" y="-102"/>
      </p:cViewPr>
      <p:guideLst>
        <p:guide orient="horz" pos="3126"/>
        <p:guide pos="214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image" Target="../media/image4.emf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25500" y="4718050"/>
            <a:ext cx="5145088" cy="4178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2141" tIns="45262" rIns="92141" bIns="4526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noProof="0" smtClean="0"/>
              <a:t>Click to edit Master notes styles</a:t>
            </a:r>
          </a:p>
          <a:p>
            <a:pPr lvl="1"/>
            <a:r>
              <a:rPr lang="es-ES_tradnl" noProof="0" smtClean="0"/>
              <a:t>Second Level</a:t>
            </a:r>
          </a:p>
          <a:p>
            <a:pPr lvl="2"/>
            <a:r>
              <a:rPr lang="es-ES_tradnl" noProof="0" smtClean="0"/>
              <a:t>Third Level</a:t>
            </a:r>
          </a:p>
          <a:p>
            <a:pPr lvl="3"/>
            <a:r>
              <a:rPr lang="es-ES_tradnl" noProof="0" smtClean="0"/>
              <a:t>Fourth Level</a:t>
            </a:r>
          </a:p>
          <a:p>
            <a:pPr lvl="4"/>
            <a:r>
              <a:rPr lang="es-ES_tradnl" noProof="0" smtClean="0"/>
              <a:t>Fifth Level</a:t>
            </a:r>
          </a:p>
        </p:txBody>
      </p:sp>
      <p:sp>
        <p:nvSpPr>
          <p:cNvPr id="16387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2950"/>
            <a:ext cx="4964113" cy="372268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2950"/>
            <a:ext cx="4960937" cy="3722688"/>
          </a:xfrm>
          <a:ln/>
        </p:spPr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AutoNum type="alphaUcParenR"/>
            </a:pPr>
            <a:endParaRPr lang="es-E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GB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C699CB88-5E1A-4FAC-892A-60949ACB1F6F}" type="datetimeFigureOut">
              <a:rPr lang="en-US" smtClean="0"/>
              <a:pPr/>
              <a:t>2/14/2014</a:t>
            </a:fld>
            <a:endParaRPr lang="en-U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21" name="20 Rectángulo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32 Rectángulo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21 Rectángulo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31 Rectángulo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hasCustomPrompt="1"/>
          </p:nvPr>
        </p:nvSpPr>
        <p:spPr>
          <a:xfrm>
            <a:off x="457200" y="152399"/>
            <a:ext cx="8229600" cy="557893"/>
          </a:xfrm>
        </p:spPr>
        <p:txBody>
          <a:bodyPr/>
          <a:lstStyle>
            <a:lvl1pPr>
              <a:defRPr/>
            </a:lvl1pPr>
          </a:lstStyle>
          <a:p>
            <a:r>
              <a:rPr kumimoji="0" lang="es-ES" dirty="0" smtClean="0"/>
              <a:t>Prueba</a:t>
            </a:r>
            <a:endParaRPr kumimoji="0" lang="en-U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2/14/2014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457200" y="853440"/>
            <a:ext cx="8229600" cy="5384074"/>
          </a:xfrm>
        </p:spPr>
        <p:txBody>
          <a:bodyPr/>
          <a:lstStyle>
            <a:lvl3pPr>
              <a:defRPr>
                <a:solidFill>
                  <a:schemeClr val="tx1"/>
                </a:solidFill>
              </a:defRPr>
            </a:lvl3pPr>
          </a:lstStyle>
          <a:p>
            <a:pPr lvl="0" eaLnBrk="1" latinLnBrk="0" hangingPunct="1"/>
            <a:r>
              <a:rPr lang="es-ES" dirty="0" smtClean="0"/>
              <a:t>Haga clic para modificar el estilo de texto del patrón</a:t>
            </a:r>
          </a:p>
          <a:p>
            <a:pPr lvl="1" eaLnBrk="1" latinLnBrk="0" hangingPunct="1"/>
            <a:r>
              <a:rPr lang="es-ES" dirty="0" smtClean="0"/>
              <a:t>Segundo nivel</a:t>
            </a:r>
          </a:p>
          <a:p>
            <a:pPr lvl="2" eaLnBrk="1" latinLnBrk="0" hangingPunct="1"/>
            <a:r>
              <a:rPr lang="es-ES" dirty="0" smtClean="0"/>
              <a:t>Tercer nivel</a:t>
            </a:r>
          </a:p>
          <a:p>
            <a:pPr lvl="3" eaLnBrk="1" latinLnBrk="0" hangingPunct="1"/>
            <a:r>
              <a:rPr lang="es-ES" dirty="0" smtClean="0"/>
              <a:t>Cuarto nivel</a:t>
            </a:r>
          </a:p>
          <a:p>
            <a:pPr lvl="4" eaLnBrk="1" latinLnBrk="0" hangingPunct="1"/>
            <a:r>
              <a:rPr lang="es-ES" dirty="0" smtClean="0"/>
              <a:t>Quinto nivel</a:t>
            </a:r>
            <a:endParaRPr kumimoji="0" lang="en-US" dirty="0"/>
          </a:p>
        </p:txBody>
      </p:sp>
      <p:cxnSp>
        <p:nvCxnSpPr>
          <p:cNvPr id="11" name="10 Conector recto"/>
          <p:cNvCxnSpPr/>
          <p:nvPr userDrawn="1"/>
        </p:nvCxnSpPr>
        <p:spPr>
          <a:xfrm flipV="1">
            <a:off x="522515" y="677636"/>
            <a:ext cx="8041821" cy="16329"/>
          </a:xfrm>
          <a:prstGeom prst="line">
            <a:avLst/>
          </a:prstGeom>
          <a:ln w="2222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C699CB88-5E1A-4FAC-892A-60949ACB1F6F}" type="datetimeFigureOut">
              <a:rPr lang="en-US" smtClean="0"/>
              <a:pPr/>
              <a:t>2/14/2014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7" name="6 Rectángulo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2/14/2014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2/14/2014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hasCustomPrompt="1"/>
          </p:nvPr>
        </p:nvSpPr>
        <p:spPr>
          <a:xfrm>
            <a:off x="457200" y="228600"/>
            <a:ext cx="8229600" cy="481693"/>
          </a:xfrm>
        </p:spPr>
        <p:txBody>
          <a:bodyPr vert="horz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dirty="0" smtClean="0"/>
              <a:t>Prueba</a:t>
            </a:r>
            <a:endParaRPr kumimoji="0" lang="en-U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2/14/2014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6" name="5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9" name="8 Conector recto"/>
          <p:cNvCxnSpPr/>
          <p:nvPr userDrawn="1"/>
        </p:nvCxnSpPr>
        <p:spPr>
          <a:xfrm flipV="1">
            <a:off x="547007" y="653143"/>
            <a:ext cx="8107136" cy="8164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2/14/2014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5" name="4 Conector recto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2/14/2014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2/14/2014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2/14/2014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2/14/2014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s-ES" dirty="0" smtClean="0"/>
              <a:t>Haga clic para modificar el estilo de título del patrón</a:t>
            </a:r>
            <a:endParaRPr kumimoji="0" lang="en-US" dirty="0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699CB88-5E1A-4FAC-892A-60949ACB1F6F}" type="datetimeFigureOut">
              <a:rPr lang="en-US" smtClean="0"/>
              <a:pPr/>
              <a:t>2/14/2014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28" name="27 Conector recto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28 Conector recto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8"/>
          <p:cNvSpPr>
            <a:spLocks noChangeArrowheads="1"/>
          </p:cNvSpPr>
          <p:nvPr userDrawn="1"/>
        </p:nvSpPr>
        <p:spPr bwMode="auto">
          <a:xfrm>
            <a:off x="179388" y="-28575"/>
            <a:ext cx="180975" cy="3333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eaLnBrk="0" hangingPunct="0">
              <a:defRPr/>
            </a:pPr>
            <a:endParaRPr lang="es-ES" sz="16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notesSlide" Target="../notesSlides/notesSlide5.xml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8.bin"/><Relationship Id="rId4" Type="http://schemas.openxmlformats.org/officeDocument/2006/relationships/image" Target="../media/image11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9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ctrTitle"/>
          </p:nvPr>
        </p:nvSpPr>
        <p:spPr/>
        <p:txBody>
          <a:bodyPr anchor="b" anchorCtr="0">
            <a:noAutofit/>
          </a:bodyPr>
          <a:lstStyle/>
          <a:p>
            <a:r>
              <a:rPr lang="es-ES_tradnl" sz="2400" dirty="0" smtClean="0"/>
              <a:t/>
            </a:r>
            <a:br>
              <a:rPr lang="es-ES_tradnl" sz="2400" dirty="0" smtClean="0"/>
            </a:br>
            <a:r>
              <a:rPr lang="es-ES_tradnl" dirty="0" smtClean="0"/>
              <a:t>Aplicaciones de temporizadores </a:t>
            </a:r>
            <a:br>
              <a:rPr lang="es-ES_tradnl" dirty="0" smtClean="0"/>
            </a:br>
            <a:r>
              <a:rPr lang="es-ES_tradnl" dirty="0" smtClean="0"/>
              <a:t>y contadores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s-ES" dirty="0" smtClean="0"/>
              <a:t>Pablo San Segundo C-206</a:t>
            </a:r>
          </a:p>
          <a:p>
            <a:r>
              <a:rPr lang="es-ES" dirty="0" smtClean="0"/>
              <a:t>pablo.sansegundo@upm.es</a:t>
            </a:r>
            <a:endParaRPr lang="es-E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Repaso bloque de temporización (STEP 7)</a:t>
            </a:r>
            <a:endParaRPr lang="es-ES" dirty="0"/>
          </a:p>
        </p:txBody>
      </p:sp>
      <p:grpSp>
        <p:nvGrpSpPr>
          <p:cNvPr id="4" name="Group 63"/>
          <p:cNvGrpSpPr>
            <a:grpSpLocks/>
          </p:cNvGrpSpPr>
          <p:nvPr/>
        </p:nvGrpSpPr>
        <p:grpSpPr bwMode="auto">
          <a:xfrm>
            <a:off x="1601788" y="995363"/>
            <a:ext cx="6550025" cy="2232025"/>
            <a:chOff x="259" y="771"/>
            <a:chExt cx="4126" cy="1406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1455" y="1043"/>
              <a:ext cx="1043" cy="1134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spcBef>
                  <a:spcPct val="50000"/>
                </a:spcBef>
              </a:pPr>
              <a:endParaRPr lang="es-ES"/>
            </a:p>
          </p:txBody>
        </p:sp>
        <p:sp>
          <p:nvSpPr>
            <p:cNvPr id="6" name="Text Box 5"/>
            <p:cNvSpPr txBox="1">
              <a:spLocks noChangeArrowheads="1"/>
            </p:cNvSpPr>
            <p:nvPr/>
          </p:nvSpPr>
          <p:spPr bwMode="auto">
            <a:xfrm>
              <a:off x="1681" y="771"/>
              <a:ext cx="851" cy="194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b="1" dirty="0" smtClean="0"/>
                <a:t>T&lt;ID&gt;</a:t>
              </a:r>
              <a:r>
                <a:rPr lang="en-GB" dirty="0" smtClean="0"/>
                <a:t> (0-127</a:t>
              </a:r>
              <a:r>
                <a:rPr lang="en-GB" dirty="0"/>
                <a:t>)</a:t>
              </a:r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455" y="1224"/>
              <a:ext cx="90" cy="4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 flipH="1">
              <a:off x="1455" y="1270"/>
              <a:ext cx="90" cy="9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9" name="Line 8"/>
            <p:cNvSpPr>
              <a:spLocks noChangeShapeType="1"/>
            </p:cNvSpPr>
            <p:nvPr/>
          </p:nvSpPr>
          <p:spPr bwMode="auto">
            <a:xfrm>
              <a:off x="820" y="1270"/>
              <a:ext cx="63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0" name="Line 9"/>
            <p:cNvSpPr>
              <a:spLocks noChangeShapeType="1"/>
            </p:cNvSpPr>
            <p:nvPr/>
          </p:nvSpPr>
          <p:spPr bwMode="auto">
            <a:xfrm>
              <a:off x="1228" y="1632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1" name="Text Box 10"/>
            <p:cNvSpPr txBox="1">
              <a:spLocks noChangeArrowheads="1"/>
            </p:cNvSpPr>
            <p:nvPr/>
          </p:nvSpPr>
          <p:spPr bwMode="auto">
            <a:xfrm>
              <a:off x="1473" y="1542"/>
              <a:ext cx="318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b="1" dirty="0"/>
                <a:t>TW</a:t>
              </a:r>
            </a:p>
          </p:txBody>
        </p:sp>
        <p:sp>
          <p:nvSpPr>
            <p:cNvPr id="12" name="Text Box 11"/>
            <p:cNvSpPr txBox="1">
              <a:spLocks noChangeArrowheads="1"/>
            </p:cNvSpPr>
            <p:nvPr/>
          </p:nvSpPr>
          <p:spPr bwMode="auto">
            <a:xfrm>
              <a:off x="1455" y="1859"/>
              <a:ext cx="318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b="1" dirty="0"/>
                <a:t>R</a:t>
              </a:r>
            </a:p>
          </p:txBody>
        </p:sp>
        <p:sp>
          <p:nvSpPr>
            <p:cNvPr id="13" name="Line 12"/>
            <p:cNvSpPr>
              <a:spLocks noChangeShapeType="1"/>
            </p:cNvSpPr>
            <p:nvPr/>
          </p:nvSpPr>
          <p:spPr bwMode="auto">
            <a:xfrm>
              <a:off x="820" y="1950"/>
              <a:ext cx="63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4" name="Text Box 13"/>
            <p:cNvSpPr txBox="1">
              <a:spLocks noChangeArrowheads="1"/>
            </p:cNvSpPr>
            <p:nvPr/>
          </p:nvSpPr>
          <p:spPr bwMode="auto">
            <a:xfrm>
              <a:off x="390" y="1451"/>
              <a:ext cx="973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Tiempo a contar</a:t>
              </a:r>
            </a:p>
          </p:txBody>
        </p:sp>
        <p:sp>
          <p:nvSpPr>
            <p:cNvPr id="15" name="Text Box 14"/>
            <p:cNvSpPr txBox="1">
              <a:spLocks noChangeArrowheads="1"/>
            </p:cNvSpPr>
            <p:nvPr/>
          </p:nvSpPr>
          <p:spPr bwMode="auto">
            <a:xfrm>
              <a:off x="259" y="1078"/>
              <a:ext cx="1069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b="1"/>
                <a:t>Señal de disparo</a:t>
              </a:r>
            </a:p>
          </p:txBody>
        </p:sp>
        <p:sp>
          <p:nvSpPr>
            <p:cNvPr id="16" name="Text Box 15"/>
            <p:cNvSpPr txBox="1">
              <a:spLocks noChangeArrowheads="1"/>
            </p:cNvSpPr>
            <p:nvPr/>
          </p:nvSpPr>
          <p:spPr bwMode="auto">
            <a:xfrm>
              <a:off x="366" y="1768"/>
              <a:ext cx="862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/>
                <a:t>Reset</a:t>
              </a:r>
            </a:p>
          </p:txBody>
        </p:sp>
        <p:sp>
          <p:nvSpPr>
            <p:cNvPr id="17" name="Text Box 16"/>
            <p:cNvSpPr txBox="1">
              <a:spLocks noChangeArrowheads="1"/>
            </p:cNvSpPr>
            <p:nvPr/>
          </p:nvSpPr>
          <p:spPr bwMode="auto">
            <a:xfrm>
              <a:off x="2180" y="1859"/>
              <a:ext cx="317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b="1"/>
                <a:t>Q</a:t>
              </a:r>
            </a:p>
          </p:txBody>
        </p:sp>
        <p:sp>
          <p:nvSpPr>
            <p:cNvPr id="18" name="Line 17"/>
            <p:cNvSpPr>
              <a:spLocks noChangeShapeType="1"/>
            </p:cNvSpPr>
            <p:nvPr/>
          </p:nvSpPr>
          <p:spPr bwMode="auto">
            <a:xfrm>
              <a:off x="2498" y="1950"/>
              <a:ext cx="261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9" name="Text Box 18"/>
            <p:cNvSpPr txBox="1">
              <a:spLocks noChangeArrowheads="1"/>
            </p:cNvSpPr>
            <p:nvPr/>
          </p:nvSpPr>
          <p:spPr bwMode="auto">
            <a:xfrm>
              <a:off x="2733" y="1859"/>
              <a:ext cx="816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Salida lógica</a:t>
              </a:r>
            </a:p>
          </p:txBody>
        </p:sp>
        <p:sp>
          <p:nvSpPr>
            <p:cNvPr id="20" name="Text Box 19"/>
            <p:cNvSpPr txBox="1">
              <a:spLocks noChangeArrowheads="1"/>
            </p:cNvSpPr>
            <p:nvPr/>
          </p:nvSpPr>
          <p:spPr bwMode="auto">
            <a:xfrm>
              <a:off x="2258" y="1858"/>
              <a:ext cx="116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endParaRPr lang="en-GB"/>
            </a:p>
          </p:txBody>
        </p:sp>
        <p:sp>
          <p:nvSpPr>
            <p:cNvPr id="21" name="Text Box 20"/>
            <p:cNvSpPr txBox="1">
              <a:spLocks noChangeArrowheads="1"/>
            </p:cNvSpPr>
            <p:nvPr/>
          </p:nvSpPr>
          <p:spPr bwMode="auto">
            <a:xfrm>
              <a:off x="2271" y="1451"/>
              <a:ext cx="116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endParaRPr lang="en-GB"/>
            </a:p>
          </p:txBody>
        </p:sp>
        <p:sp>
          <p:nvSpPr>
            <p:cNvPr id="22" name="Text Box 21"/>
            <p:cNvSpPr txBox="1">
              <a:spLocks noChangeArrowheads="1"/>
            </p:cNvSpPr>
            <p:nvPr/>
          </p:nvSpPr>
          <p:spPr bwMode="auto">
            <a:xfrm>
              <a:off x="2180" y="1179"/>
              <a:ext cx="317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b="1"/>
                <a:t>DU</a:t>
              </a:r>
            </a:p>
          </p:txBody>
        </p:sp>
        <p:sp>
          <p:nvSpPr>
            <p:cNvPr id="23" name="Text Box 22"/>
            <p:cNvSpPr txBox="1">
              <a:spLocks noChangeArrowheads="1"/>
            </p:cNvSpPr>
            <p:nvPr/>
          </p:nvSpPr>
          <p:spPr bwMode="auto">
            <a:xfrm>
              <a:off x="2180" y="1406"/>
              <a:ext cx="317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b="1"/>
                <a:t>DE</a:t>
              </a:r>
            </a:p>
          </p:txBody>
        </p:sp>
        <p:sp>
          <p:nvSpPr>
            <p:cNvPr id="24" name="Line 23"/>
            <p:cNvSpPr>
              <a:spLocks noChangeShapeType="1"/>
            </p:cNvSpPr>
            <p:nvPr/>
          </p:nvSpPr>
          <p:spPr bwMode="auto">
            <a:xfrm>
              <a:off x="2498" y="1496"/>
              <a:ext cx="27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5" name="Line 24"/>
            <p:cNvSpPr>
              <a:spLocks noChangeShapeType="1"/>
            </p:cNvSpPr>
            <p:nvPr/>
          </p:nvSpPr>
          <p:spPr bwMode="auto">
            <a:xfrm>
              <a:off x="2498" y="1270"/>
              <a:ext cx="27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6" name="Text Box 25"/>
            <p:cNvSpPr txBox="1">
              <a:spLocks noChangeArrowheads="1"/>
            </p:cNvSpPr>
            <p:nvPr/>
          </p:nvSpPr>
          <p:spPr bwMode="auto">
            <a:xfrm>
              <a:off x="2752" y="1179"/>
              <a:ext cx="1633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GB" dirty="0" err="1"/>
                <a:t>Salida</a:t>
              </a:r>
              <a:r>
                <a:rPr lang="en-GB" dirty="0"/>
                <a:t> </a:t>
              </a:r>
              <a:r>
                <a:rPr lang="en-GB" dirty="0" err="1" smtClean="0"/>
                <a:t>analógica</a:t>
              </a:r>
              <a:r>
                <a:rPr lang="en-GB" dirty="0" smtClean="0"/>
                <a:t> natural</a:t>
              </a:r>
              <a:endParaRPr lang="en-GB" dirty="0"/>
            </a:p>
          </p:txBody>
        </p:sp>
        <p:sp>
          <p:nvSpPr>
            <p:cNvPr id="27" name="Text Box 26"/>
            <p:cNvSpPr txBox="1">
              <a:spLocks noChangeArrowheads="1"/>
            </p:cNvSpPr>
            <p:nvPr/>
          </p:nvSpPr>
          <p:spPr bwMode="auto">
            <a:xfrm>
              <a:off x="2589" y="1388"/>
              <a:ext cx="1633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Salida analógica (BCD)</a:t>
              </a:r>
            </a:p>
          </p:txBody>
        </p:sp>
      </p:grpSp>
      <p:sp>
        <p:nvSpPr>
          <p:cNvPr id="52" name="Text Box 27"/>
          <p:cNvSpPr txBox="1">
            <a:spLocks noChangeArrowheads="1"/>
          </p:cNvSpPr>
          <p:nvPr/>
        </p:nvSpPr>
        <p:spPr bwMode="auto">
          <a:xfrm>
            <a:off x="6083301" y="783981"/>
            <a:ext cx="2270124" cy="461665"/>
          </a:xfrm>
          <a:prstGeom prst="rect">
            <a:avLst/>
          </a:prstGeom>
          <a:noFill/>
          <a:ln w="3175" algn="ctr">
            <a:noFill/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sz="1200" i="1" dirty="0" err="1" smtClean="0"/>
              <a:t>RegistrosT</a:t>
            </a:r>
            <a:r>
              <a:rPr lang="en-GB" sz="1200" i="1" dirty="0" smtClean="0"/>
              <a:t>&lt;ID&gt;TW</a:t>
            </a:r>
            <a:r>
              <a:rPr lang="en-GB" sz="1200" i="1" dirty="0"/>
              <a:t>, DU, DE </a:t>
            </a:r>
            <a:br>
              <a:rPr lang="en-GB" sz="1200" i="1" dirty="0"/>
            </a:br>
            <a:r>
              <a:rPr lang="en-GB" sz="1200" i="1" dirty="0"/>
              <a:t> 16 Bits</a:t>
            </a:r>
          </a:p>
        </p:txBody>
      </p:sp>
      <p:sp>
        <p:nvSpPr>
          <p:cNvPr id="53" name="Text Box 71"/>
          <p:cNvSpPr txBox="1">
            <a:spLocks noChangeArrowheads="1"/>
          </p:cNvSpPr>
          <p:nvPr/>
        </p:nvSpPr>
        <p:spPr bwMode="auto">
          <a:xfrm>
            <a:off x="352425" y="684213"/>
            <a:ext cx="2019300" cy="64851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sz="1200" i="1" dirty="0" err="1"/>
              <a:t>Todas</a:t>
            </a:r>
            <a:r>
              <a:rPr lang="en-GB" sz="1200" i="1" dirty="0"/>
              <a:t> </a:t>
            </a:r>
            <a:r>
              <a:rPr lang="en-GB" sz="1200" i="1" dirty="0" err="1"/>
              <a:t>las</a:t>
            </a:r>
            <a:r>
              <a:rPr lang="en-GB" sz="1200" i="1" dirty="0"/>
              <a:t> </a:t>
            </a:r>
            <a:r>
              <a:rPr lang="en-GB" sz="1200" i="1" dirty="0" err="1"/>
              <a:t>entradas</a:t>
            </a:r>
            <a:r>
              <a:rPr lang="en-GB" sz="1200" i="1" dirty="0"/>
              <a:t> </a:t>
            </a:r>
            <a:r>
              <a:rPr lang="en-GB" sz="1200" i="1" dirty="0" smtClean="0"/>
              <a:t>(</a:t>
            </a:r>
            <a:r>
              <a:rPr lang="en-GB" sz="1200" i="1" dirty="0" err="1" smtClean="0"/>
              <a:t>excepto</a:t>
            </a:r>
            <a:r>
              <a:rPr lang="en-GB" sz="1200" i="1" dirty="0" smtClean="0"/>
              <a:t> TW)</a:t>
            </a:r>
            <a:br>
              <a:rPr lang="en-GB" sz="1200" i="1" dirty="0" smtClean="0"/>
            </a:br>
            <a:r>
              <a:rPr lang="en-GB" sz="1200" i="1" dirty="0" err="1" smtClean="0"/>
              <a:t>provocan</a:t>
            </a:r>
            <a:r>
              <a:rPr lang="en-GB" sz="1200" i="1" dirty="0" smtClean="0"/>
              <a:t> </a:t>
            </a:r>
            <a:r>
              <a:rPr lang="en-GB" sz="1200" i="1" dirty="0" err="1"/>
              <a:t>primera</a:t>
            </a:r>
            <a:r>
              <a:rPr lang="en-GB" sz="1200" i="1" dirty="0"/>
              <a:t> </a:t>
            </a:r>
            <a:r>
              <a:rPr lang="en-GB" sz="1200" i="1" dirty="0" err="1"/>
              <a:t>consulta</a:t>
            </a:r>
            <a:endParaRPr lang="en-GB" sz="1200" i="1" dirty="0"/>
          </a:p>
        </p:txBody>
      </p:sp>
      <p:grpSp>
        <p:nvGrpSpPr>
          <p:cNvPr id="54" name="Group 69"/>
          <p:cNvGrpSpPr>
            <a:grpSpLocks/>
          </p:cNvGrpSpPr>
          <p:nvPr/>
        </p:nvGrpSpPr>
        <p:grpSpPr bwMode="auto">
          <a:xfrm>
            <a:off x="484188" y="3665538"/>
            <a:ext cx="3497262" cy="2144712"/>
            <a:chOff x="101" y="2369"/>
            <a:chExt cx="2203" cy="1351"/>
          </a:xfrm>
        </p:grpSpPr>
        <p:sp>
          <p:nvSpPr>
            <p:cNvPr id="55" name="Text Box 49"/>
            <p:cNvSpPr txBox="1">
              <a:spLocks noChangeArrowheads="1"/>
            </p:cNvSpPr>
            <p:nvPr/>
          </p:nvSpPr>
          <p:spPr bwMode="auto">
            <a:xfrm>
              <a:off x="101" y="2996"/>
              <a:ext cx="618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" b="1" dirty="0" smtClean="0">
                  <a:solidFill>
                    <a:srgbClr val="3039F0"/>
                  </a:solidFill>
                </a:rPr>
                <a:t>[S5T#]</a:t>
              </a:r>
              <a:endParaRPr lang="es-ES" b="1" dirty="0">
                <a:solidFill>
                  <a:srgbClr val="3039F0"/>
                </a:solidFill>
              </a:endParaRPr>
            </a:p>
          </p:txBody>
        </p:sp>
        <p:sp>
          <p:nvSpPr>
            <p:cNvPr id="56" name="Rectangle 31"/>
            <p:cNvSpPr>
              <a:spLocks noChangeArrowheads="1"/>
            </p:cNvSpPr>
            <p:nvPr/>
          </p:nvSpPr>
          <p:spPr bwMode="auto">
            <a:xfrm>
              <a:off x="734" y="2586"/>
              <a:ext cx="1043" cy="1134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spcBef>
                  <a:spcPct val="50000"/>
                </a:spcBef>
              </a:pPr>
              <a:endParaRPr lang="es-ES"/>
            </a:p>
          </p:txBody>
        </p:sp>
        <p:sp>
          <p:nvSpPr>
            <p:cNvPr id="57" name="Text Box 32"/>
            <p:cNvSpPr txBox="1">
              <a:spLocks noChangeArrowheads="1"/>
            </p:cNvSpPr>
            <p:nvPr/>
          </p:nvSpPr>
          <p:spPr bwMode="auto">
            <a:xfrm>
              <a:off x="878" y="2369"/>
              <a:ext cx="680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T1</a:t>
              </a:r>
            </a:p>
          </p:txBody>
        </p:sp>
        <p:sp>
          <p:nvSpPr>
            <p:cNvPr id="58" name="Line 33"/>
            <p:cNvSpPr>
              <a:spLocks noChangeShapeType="1"/>
            </p:cNvSpPr>
            <p:nvPr/>
          </p:nvSpPr>
          <p:spPr bwMode="auto">
            <a:xfrm>
              <a:off x="734" y="2767"/>
              <a:ext cx="90" cy="4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59" name="Line 34"/>
            <p:cNvSpPr>
              <a:spLocks noChangeShapeType="1"/>
            </p:cNvSpPr>
            <p:nvPr/>
          </p:nvSpPr>
          <p:spPr bwMode="auto">
            <a:xfrm flipH="1">
              <a:off x="734" y="2813"/>
              <a:ext cx="90" cy="9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0" name="Text Box 35"/>
            <p:cNvSpPr txBox="1">
              <a:spLocks noChangeArrowheads="1"/>
            </p:cNvSpPr>
            <p:nvPr/>
          </p:nvSpPr>
          <p:spPr bwMode="auto">
            <a:xfrm>
              <a:off x="752" y="3085"/>
              <a:ext cx="318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TW</a:t>
              </a:r>
            </a:p>
          </p:txBody>
        </p:sp>
        <p:sp>
          <p:nvSpPr>
            <p:cNvPr id="61" name="Text Box 36"/>
            <p:cNvSpPr txBox="1">
              <a:spLocks noChangeArrowheads="1"/>
            </p:cNvSpPr>
            <p:nvPr/>
          </p:nvSpPr>
          <p:spPr bwMode="auto">
            <a:xfrm>
              <a:off x="734" y="3402"/>
              <a:ext cx="318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R</a:t>
              </a:r>
            </a:p>
          </p:txBody>
        </p:sp>
        <p:sp>
          <p:nvSpPr>
            <p:cNvPr id="62" name="Text Box 37"/>
            <p:cNvSpPr txBox="1">
              <a:spLocks noChangeArrowheads="1"/>
            </p:cNvSpPr>
            <p:nvPr/>
          </p:nvSpPr>
          <p:spPr bwMode="auto">
            <a:xfrm>
              <a:off x="1459" y="3402"/>
              <a:ext cx="317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Q</a:t>
              </a:r>
            </a:p>
          </p:txBody>
        </p:sp>
        <p:sp>
          <p:nvSpPr>
            <p:cNvPr id="63" name="Text Box 38"/>
            <p:cNvSpPr txBox="1">
              <a:spLocks noChangeArrowheads="1"/>
            </p:cNvSpPr>
            <p:nvPr/>
          </p:nvSpPr>
          <p:spPr bwMode="auto">
            <a:xfrm>
              <a:off x="1537" y="3401"/>
              <a:ext cx="116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endParaRPr lang="en-GB"/>
            </a:p>
          </p:txBody>
        </p:sp>
        <p:sp>
          <p:nvSpPr>
            <p:cNvPr id="64" name="Text Box 39"/>
            <p:cNvSpPr txBox="1">
              <a:spLocks noChangeArrowheads="1"/>
            </p:cNvSpPr>
            <p:nvPr/>
          </p:nvSpPr>
          <p:spPr bwMode="auto">
            <a:xfrm>
              <a:off x="1550" y="2994"/>
              <a:ext cx="116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endParaRPr lang="en-GB"/>
            </a:p>
          </p:txBody>
        </p:sp>
        <p:sp>
          <p:nvSpPr>
            <p:cNvPr id="65" name="Text Box 40"/>
            <p:cNvSpPr txBox="1">
              <a:spLocks noChangeArrowheads="1"/>
            </p:cNvSpPr>
            <p:nvPr/>
          </p:nvSpPr>
          <p:spPr bwMode="auto">
            <a:xfrm>
              <a:off x="1459" y="2722"/>
              <a:ext cx="317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DU</a:t>
              </a:r>
            </a:p>
          </p:txBody>
        </p:sp>
        <p:sp>
          <p:nvSpPr>
            <p:cNvPr id="66" name="Text Box 41"/>
            <p:cNvSpPr txBox="1">
              <a:spLocks noChangeArrowheads="1"/>
            </p:cNvSpPr>
            <p:nvPr/>
          </p:nvSpPr>
          <p:spPr bwMode="auto">
            <a:xfrm>
              <a:off x="1459" y="2949"/>
              <a:ext cx="317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DE</a:t>
              </a:r>
            </a:p>
          </p:txBody>
        </p:sp>
        <p:sp>
          <p:nvSpPr>
            <p:cNvPr id="67" name="Line 42"/>
            <p:cNvSpPr>
              <a:spLocks noChangeShapeType="1"/>
            </p:cNvSpPr>
            <p:nvPr/>
          </p:nvSpPr>
          <p:spPr bwMode="auto">
            <a:xfrm>
              <a:off x="1778" y="2813"/>
              <a:ext cx="27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8" name="Line 43"/>
            <p:cNvSpPr>
              <a:spLocks noChangeShapeType="1"/>
            </p:cNvSpPr>
            <p:nvPr/>
          </p:nvSpPr>
          <p:spPr bwMode="auto">
            <a:xfrm>
              <a:off x="1796" y="3488"/>
              <a:ext cx="27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9" name="Line 44"/>
            <p:cNvSpPr>
              <a:spLocks noChangeShapeType="1"/>
            </p:cNvSpPr>
            <p:nvPr/>
          </p:nvSpPr>
          <p:spPr bwMode="auto">
            <a:xfrm>
              <a:off x="451" y="2821"/>
              <a:ext cx="27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70" name="Line 45"/>
            <p:cNvSpPr>
              <a:spLocks noChangeShapeType="1"/>
            </p:cNvSpPr>
            <p:nvPr/>
          </p:nvSpPr>
          <p:spPr bwMode="auto">
            <a:xfrm>
              <a:off x="451" y="3178"/>
              <a:ext cx="27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71" name="Line 46"/>
            <p:cNvSpPr>
              <a:spLocks noChangeShapeType="1"/>
            </p:cNvSpPr>
            <p:nvPr/>
          </p:nvSpPr>
          <p:spPr bwMode="auto">
            <a:xfrm>
              <a:off x="469" y="3506"/>
              <a:ext cx="27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72" name="Text Box 47"/>
            <p:cNvSpPr txBox="1">
              <a:spLocks noChangeArrowheads="1"/>
            </p:cNvSpPr>
            <p:nvPr/>
          </p:nvSpPr>
          <p:spPr bwMode="auto">
            <a:xfrm>
              <a:off x="186" y="2623"/>
              <a:ext cx="394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"/>
                <a:t>E2.0</a:t>
              </a:r>
            </a:p>
          </p:txBody>
        </p:sp>
        <p:sp>
          <p:nvSpPr>
            <p:cNvPr id="73" name="Text Box 48"/>
            <p:cNvSpPr txBox="1">
              <a:spLocks noChangeArrowheads="1"/>
            </p:cNvSpPr>
            <p:nvPr/>
          </p:nvSpPr>
          <p:spPr bwMode="auto">
            <a:xfrm>
              <a:off x="176" y="3326"/>
              <a:ext cx="394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"/>
                <a:t>E2.2</a:t>
              </a:r>
            </a:p>
          </p:txBody>
        </p:sp>
        <p:sp>
          <p:nvSpPr>
            <p:cNvPr id="74" name="Text Box 51"/>
            <p:cNvSpPr txBox="1">
              <a:spLocks noChangeArrowheads="1"/>
            </p:cNvSpPr>
            <p:nvPr/>
          </p:nvSpPr>
          <p:spPr bwMode="auto">
            <a:xfrm>
              <a:off x="1839" y="2613"/>
              <a:ext cx="440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" dirty="0"/>
                <a:t>MW10</a:t>
              </a:r>
            </a:p>
          </p:txBody>
        </p:sp>
        <p:sp>
          <p:nvSpPr>
            <p:cNvPr id="75" name="Text Box 52"/>
            <p:cNvSpPr txBox="1">
              <a:spLocks noChangeArrowheads="1"/>
            </p:cNvSpPr>
            <p:nvPr/>
          </p:nvSpPr>
          <p:spPr bwMode="auto">
            <a:xfrm>
              <a:off x="1855" y="2886"/>
              <a:ext cx="440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" dirty="0"/>
                <a:t>MW12</a:t>
              </a:r>
            </a:p>
          </p:txBody>
        </p:sp>
        <p:sp>
          <p:nvSpPr>
            <p:cNvPr id="76" name="Text Box 53"/>
            <p:cNvSpPr txBox="1">
              <a:spLocks noChangeArrowheads="1"/>
            </p:cNvSpPr>
            <p:nvPr/>
          </p:nvSpPr>
          <p:spPr bwMode="auto">
            <a:xfrm>
              <a:off x="1003" y="2642"/>
              <a:ext cx="448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" dirty="0"/>
                <a:t>SE</a:t>
              </a:r>
            </a:p>
          </p:txBody>
        </p:sp>
        <p:sp>
          <p:nvSpPr>
            <p:cNvPr id="77" name="Line 54"/>
            <p:cNvSpPr>
              <a:spLocks noChangeShapeType="1"/>
            </p:cNvSpPr>
            <p:nvPr/>
          </p:nvSpPr>
          <p:spPr bwMode="auto">
            <a:xfrm>
              <a:off x="1794" y="3057"/>
              <a:ext cx="27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78" name="Text Box 55"/>
            <p:cNvSpPr txBox="1">
              <a:spLocks noChangeArrowheads="1"/>
            </p:cNvSpPr>
            <p:nvPr/>
          </p:nvSpPr>
          <p:spPr bwMode="auto">
            <a:xfrm>
              <a:off x="1864" y="3315"/>
              <a:ext cx="440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"/>
                <a:t>A 4.0</a:t>
              </a:r>
            </a:p>
          </p:txBody>
        </p:sp>
      </p:grpSp>
      <p:sp>
        <p:nvSpPr>
          <p:cNvPr id="79" name="Text Box 30"/>
          <p:cNvSpPr txBox="1">
            <a:spLocks noChangeArrowheads="1"/>
          </p:cNvSpPr>
          <p:nvPr/>
        </p:nvSpPr>
        <p:spPr bwMode="auto">
          <a:xfrm>
            <a:off x="4600576" y="3483213"/>
            <a:ext cx="3987800" cy="3323987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s-ES" b="1" dirty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U 	</a:t>
            </a:r>
            <a:r>
              <a:rPr lang="es-ES" dirty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E 2.0</a:t>
            </a:r>
            <a:r>
              <a:rPr lang="es-ES" dirty="0">
                <a:latin typeface="Arial" pitchFamily="34" charset="0"/>
                <a:cs typeface="Arial" pitchFamily="34" charset="0"/>
              </a:rPr>
              <a:t>	</a:t>
            </a:r>
          </a:p>
          <a:p>
            <a:pPr eaLnBrk="0" hangingPunct="0"/>
            <a:r>
              <a:rPr lang="es-ES" b="1" dirty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L	</a:t>
            </a:r>
            <a:r>
              <a:rPr lang="es-ES" dirty="0" smtClean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S5T#1H4M3S10MS</a:t>
            </a:r>
            <a:r>
              <a:rPr lang="es-ES" dirty="0">
                <a:latin typeface="Arial" pitchFamily="34" charset="0"/>
                <a:cs typeface="Arial" pitchFamily="34" charset="0"/>
              </a:rPr>
              <a:t>	</a:t>
            </a:r>
          </a:p>
          <a:p>
            <a:pPr eaLnBrk="0" hangingPunct="0"/>
            <a:r>
              <a:rPr lang="es-ES" b="1" dirty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SE 	</a:t>
            </a:r>
            <a:r>
              <a:rPr lang="es-ES" dirty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T1</a:t>
            </a:r>
            <a:r>
              <a:rPr lang="es-ES" dirty="0">
                <a:latin typeface="Arial" pitchFamily="34" charset="0"/>
                <a:cs typeface="Arial" pitchFamily="34" charset="0"/>
              </a:rPr>
              <a:t>	// 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configuración</a:t>
            </a:r>
            <a:endParaRPr lang="es-ES" dirty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es-ES" dirty="0" smtClean="0">
              <a:solidFill>
                <a:srgbClr val="339966"/>
              </a:solidFill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es-ES" b="1" dirty="0" smtClean="0">
                <a:latin typeface="Arial" pitchFamily="34" charset="0"/>
                <a:cs typeface="Arial" pitchFamily="34" charset="0"/>
              </a:rPr>
              <a:t>U</a:t>
            </a:r>
            <a:r>
              <a:rPr lang="es-ES" dirty="0">
                <a:latin typeface="Arial" pitchFamily="34" charset="0"/>
                <a:cs typeface="Arial" pitchFamily="34" charset="0"/>
              </a:rPr>
              <a:t>	E 2.2	</a:t>
            </a:r>
          </a:p>
          <a:p>
            <a:pPr eaLnBrk="0" hangingPunct="0"/>
            <a:r>
              <a:rPr lang="es-ES" b="1" dirty="0">
                <a:latin typeface="Arial" pitchFamily="34" charset="0"/>
                <a:cs typeface="Arial" pitchFamily="34" charset="0"/>
              </a:rPr>
              <a:t>R </a:t>
            </a:r>
            <a:r>
              <a:rPr lang="es-ES" dirty="0">
                <a:latin typeface="Arial" pitchFamily="34" charset="0"/>
                <a:cs typeface="Arial" pitchFamily="34" charset="0"/>
              </a:rPr>
              <a:t>	T1	// </a:t>
            </a:r>
            <a:r>
              <a:rPr lang="es-ES" dirty="0" err="1">
                <a:latin typeface="Arial" pitchFamily="34" charset="0"/>
                <a:cs typeface="Arial" pitchFamily="34" charset="0"/>
              </a:rPr>
              <a:t>r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eset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dirty="0">
                <a:latin typeface="Arial" pitchFamily="34" charset="0"/>
                <a:cs typeface="Arial" pitchFamily="34" charset="0"/>
              </a:rPr>
              <a:t>por nivel</a:t>
            </a:r>
          </a:p>
          <a:p>
            <a:pPr eaLnBrk="0" hangingPunct="0"/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es-ES" b="1" dirty="0" smtClean="0">
                <a:latin typeface="Arial" pitchFamily="34" charset="0"/>
                <a:cs typeface="Arial" pitchFamily="34" charset="0"/>
              </a:rPr>
              <a:t>U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dirty="0">
                <a:latin typeface="Arial" pitchFamily="34" charset="0"/>
                <a:cs typeface="Arial" pitchFamily="34" charset="0"/>
              </a:rPr>
              <a:t>	T1	</a:t>
            </a:r>
          </a:p>
          <a:p>
            <a:pPr eaLnBrk="0" hangingPunct="0"/>
            <a:r>
              <a:rPr lang="es-ES" b="1" dirty="0">
                <a:latin typeface="Arial" pitchFamily="34" charset="0"/>
                <a:cs typeface="Arial" pitchFamily="34" charset="0"/>
              </a:rPr>
              <a:t>=</a:t>
            </a:r>
            <a:r>
              <a:rPr lang="es-ES" dirty="0">
                <a:latin typeface="Arial" pitchFamily="34" charset="0"/>
                <a:cs typeface="Arial" pitchFamily="34" charset="0"/>
              </a:rPr>
              <a:t>	A 4.0	// 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salida lógica (Q)</a:t>
            </a:r>
          </a:p>
          <a:p>
            <a:pPr eaLnBrk="0" hangingPunct="0"/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es-ES" b="1" dirty="0" smtClean="0">
                <a:latin typeface="Arial" pitchFamily="34" charset="0"/>
                <a:cs typeface="Arial" pitchFamily="34" charset="0"/>
              </a:rPr>
              <a:t>L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	T1</a:t>
            </a:r>
          </a:p>
          <a:p>
            <a:pPr eaLnBrk="0" hangingPunct="0"/>
            <a:r>
              <a:rPr lang="es-ES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	MW10	//salida analógica </a:t>
            </a:r>
          </a:p>
          <a:p>
            <a:pPr eaLnBrk="0" hangingPunct="0"/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es-ES" b="1" dirty="0" smtClean="0">
                <a:latin typeface="Arial" pitchFamily="34" charset="0"/>
                <a:cs typeface="Arial" pitchFamily="34" charset="0"/>
              </a:rPr>
              <a:t>LC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	T1</a:t>
            </a:r>
          </a:p>
          <a:p>
            <a:pPr eaLnBrk="0" hangingPunct="0"/>
            <a:r>
              <a:rPr lang="es-ES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	MW12	//salida analógica (BCD)</a:t>
            </a:r>
            <a:endParaRPr lang="es-E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7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500"/>
                                        <p:tgtEl>
                                          <p:spTgt spid="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0" dur="500"/>
                                        <p:tgtEl>
                                          <p:spTgt spid="7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500"/>
                                        <p:tgtEl>
                                          <p:spTgt spid="7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79" grpId="0" uiExpand="1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Grafcet: efectores temporizados (1/3)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 smtClean="0"/>
              <a:t>Acción mantenida</a:t>
            </a:r>
          </a:p>
          <a:p>
            <a:r>
              <a:rPr lang="es-ES" dirty="0" smtClean="0"/>
              <a:t>Acción impulsional por activación de etapa (P1)</a:t>
            </a:r>
          </a:p>
          <a:p>
            <a:r>
              <a:rPr lang="es-ES" dirty="0" smtClean="0"/>
              <a:t>Acción impulsional por desactivación de etapa (P0)</a:t>
            </a:r>
          </a:p>
          <a:p>
            <a:r>
              <a:rPr lang="es-ES" dirty="0" smtClean="0"/>
              <a:t>Acción continua con transición temporizada</a:t>
            </a:r>
          </a:p>
          <a:p>
            <a:r>
              <a:rPr lang="es-ES" dirty="0" smtClean="0"/>
              <a:t>Acción limitada (L)</a:t>
            </a:r>
          </a:p>
          <a:p>
            <a:r>
              <a:rPr lang="es-ES" dirty="0" smtClean="0"/>
              <a:t>Acción retardada (D)</a:t>
            </a:r>
          </a:p>
          <a:p>
            <a:r>
              <a:rPr lang="es-ES" dirty="0" smtClean="0"/>
              <a:t>Acción mantenida y limitada (SL)</a:t>
            </a:r>
          </a:p>
          <a:p>
            <a:r>
              <a:rPr lang="es-ES" dirty="0" smtClean="0"/>
              <a:t>Otros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i="1" dirty="0" smtClean="0"/>
              <a:t>Grafcet: </a:t>
            </a:r>
            <a:r>
              <a:rPr lang="es-ES" i="1" dirty="0" err="1" smtClean="0"/>
              <a:t>Watch</a:t>
            </a:r>
            <a:r>
              <a:rPr lang="es-ES" i="1" dirty="0" smtClean="0"/>
              <a:t> </a:t>
            </a:r>
            <a:r>
              <a:rPr lang="es-ES" i="1" dirty="0" err="1" smtClean="0"/>
              <a:t>dog</a:t>
            </a:r>
            <a:r>
              <a:rPr lang="es-ES" i="1" dirty="0" smtClean="0"/>
              <a:t> </a:t>
            </a:r>
            <a:r>
              <a:rPr lang="es-ES" dirty="0" smtClean="0"/>
              <a:t>y </a:t>
            </a:r>
            <a:r>
              <a:rPr lang="es-ES" i="1" dirty="0" smtClean="0"/>
              <a:t>etapa de espera </a:t>
            </a:r>
            <a:r>
              <a:rPr lang="es-ES" dirty="0" smtClean="0"/>
              <a:t>(2/3)</a:t>
            </a:r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1247775" y="1133475"/>
            <a:ext cx="1752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Etapa de espera</a:t>
            </a:r>
            <a:endParaRPr lang="es-ES" sz="1600" b="1" dirty="0"/>
          </a:p>
        </p:txBody>
      </p:sp>
      <p:sp>
        <p:nvSpPr>
          <p:cNvPr id="12" name="11 CuadroTexto"/>
          <p:cNvSpPr txBox="1"/>
          <p:nvPr/>
        </p:nvSpPr>
        <p:spPr>
          <a:xfrm>
            <a:off x="5429249" y="1143000"/>
            <a:ext cx="13620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err="1" smtClean="0"/>
              <a:t>Watch</a:t>
            </a:r>
            <a:r>
              <a:rPr lang="es-ES" sz="1600" b="1" dirty="0" smtClean="0"/>
              <a:t> </a:t>
            </a:r>
            <a:r>
              <a:rPr lang="es-ES" sz="1600" b="1" dirty="0" err="1" smtClean="0"/>
              <a:t>dog</a:t>
            </a:r>
            <a:endParaRPr lang="es-ES" sz="1600" b="1" dirty="0"/>
          </a:p>
        </p:txBody>
      </p:sp>
      <p:sp>
        <p:nvSpPr>
          <p:cNvPr id="13" name="12 CuadroTexto"/>
          <p:cNvSpPr txBox="1"/>
          <p:nvPr/>
        </p:nvSpPr>
        <p:spPr>
          <a:xfrm>
            <a:off x="3552825" y="4724400"/>
            <a:ext cx="1219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3039F0"/>
                </a:solidFill>
              </a:rPr>
              <a:t>AWL?</a:t>
            </a:r>
            <a:endParaRPr lang="es-ES" sz="2800" dirty="0">
              <a:solidFill>
                <a:srgbClr val="3039F0"/>
              </a:solidFill>
            </a:endParaRPr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93900" y="1733550"/>
            <a:ext cx="1063625" cy="255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CuadroTexto"/>
          <p:cNvSpPr txBox="1"/>
          <p:nvPr/>
        </p:nvSpPr>
        <p:spPr>
          <a:xfrm>
            <a:off x="371475" y="2743200"/>
            <a:ext cx="17716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“etapa de espera”</a:t>
            </a:r>
            <a:endParaRPr lang="es-ES" dirty="0"/>
          </a:p>
        </p:txBody>
      </p:sp>
      <p:graphicFrame>
        <p:nvGraphicFramePr>
          <p:cNvPr id="14340" name="Object 4"/>
          <p:cNvGraphicFramePr>
            <a:graphicFrameLocks noChangeAspect="1"/>
          </p:cNvGraphicFramePr>
          <p:nvPr/>
        </p:nvGraphicFramePr>
        <p:xfrm>
          <a:off x="5021263" y="1860549"/>
          <a:ext cx="2525860" cy="2520951"/>
        </p:xfrm>
        <a:graphic>
          <a:graphicData uri="http://schemas.openxmlformats.org/presentationml/2006/ole">
            <p:oleObj spid="_x0000_s14340" name="Visio" r:id="rId5" imgW="1633764" imgH="1631070" progId="Visio.Drawing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Grafcet: efectores temporizados (3/3)</a:t>
            </a:r>
            <a:endParaRPr lang="es-ES" dirty="0"/>
          </a:p>
        </p:txBody>
      </p:sp>
      <p:graphicFrame>
        <p:nvGraphicFramePr>
          <p:cNvPr id="31749" name="Object 5"/>
          <p:cNvGraphicFramePr>
            <a:graphicFrameLocks noChangeAspect="1"/>
          </p:cNvGraphicFramePr>
          <p:nvPr/>
        </p:nvGraphicFramePr>
        <p:xfrm>
          <a:off x="733424" y="5119687"/>
          <a:ext cx="1230312" cy="1000365"/>
        </p:xfrm>
        <a:graphic>
          <a:graphicData uri="http://schemas.openxmlformats.org/presentationml/2006/ole">
            <p:oleObj spid="_x0000_s31749" name="Visio" r:id="rId4" imgW="993279" imgH="807840" progId="Visio.Drawing.11">
              <p:embed/>
            </p:oleObj>
          </a:graphicData>
        </a:graphic>
      </p:graphicFrame>
      <p:graphicFrame>
        <p:nvGraphicFramePr>
          <p:cNvPr id="31750" name="Object 6"/>
          <p:cNvGraphicFramePr>
            <a:graphicFrameLocks noChangeAspect="1"/>
          </p:cNvGraphicFramePr>
          <p:nvPr/>
        </p:nvGraphicFramePr>
        <p:xfrm>
          <a:off x="714374" y="3743853"/>
          <a:ext cx="1419148" cy="933450"/>
        </p:xfrm>
        <a:graphic>
          <a:graphicData uri="http://schemas.openxmlformats.org/presentationml/2006/ole">
            <p:oleObj spid="_x0000_s31750" name="Visio" r:id="rId5" imgW="1186694" imgH="780570" progId="Visio.Drawing.11">
              <p:embed/>
            </p:oleObj>
          </a:graphicData>
        </a:graphic>
      </p:graphicFrame>
      <p:graphicFrame>
        <p:nvGraphicFramePr>
          <p:cNvPr id="31752" name="Object 8"/>
          <p:cNvGraphicFramePr>
            <a:graphicFrameLocks noChangeAspect="1"/>
          </p:cNvGraphicFramePr>
          <p:nvPr/>
        </p:nvGraphicFramePr>
        <p:xfrm>
          <a:off x="714374" y="2337858"/>
          <a:ext cx="1589941" cy="935037"/>
        </p:xfrm>
        <a:graphic>
          <a:graphicData uri="http://schemas.openxmlformats.org/presentationml/2006/ole">
            <p:oleObj spid="_x0000_s31752" name="Visio" r:id="rId6" imgW="1470874" imgH="860220" progId="Visio.Drawing.11">
              <p:embed/>
            </p:oleObj>
          </a:graphicData>
        </a:graphic>
      </p:graphicFrame>
      <p:graphicFrame>
        <p:nvGraphicFramePr>
          <p:cNvPr id="31754" name="Object 10"/>
          <p:cNvGraphicFramePr>
            <a:graphicFrameLocks noChangeAspect="1"/>
          </p:cNvGraphicFramePr>
          <p:nvPr/>
        </p:nvGraphicFramePr>
        <p:xfrm>
          <a:off x="714374" y="950913"/>
          <a:ext cx="1490797" cy="915987"/>
        </p:xfrm>
        <a:graphic>
          <a:graphicData uri="http://schemas.openxmlformats.org/presentationml/2006/ole">
            <p:oleObj spid="_x0000_s31754" name="Visio" r:id="rId7" imgW="1276648" imgH="784890" progId="Visio.Drawing.11">
              <p:embed/>
            </p:oleObj>
          </a:graphicData>
        </a:graphic>
      </p:graphicFrame>
      <p:graphicFrame>
        <p:nvGraphicFramePr>
          <p:cNvPr id="31759" name="Object 15"/>
          <p:cNvGraphicFramePr>
            <a:graphicFrameLocks noChangeAspect="1"/>
          </p:cNvGraphicFramePr>
          <p:nvPr/>
        </p:nvGraphicFramePr>
        <p:xfrm>
          <a:off x="3067049" y="935038"/>
          <a:ext cx="1350962" cy="659633"/>
        </p:xfrm>
        <a:graphic>
          <a:graphicData uri="http://schemas.openxmlformats.org/presentationml/2006/ole">
            <p:oleObj spid="_x0000_s31759" name="Visio" r:id="rId8" imgW="1082963" imgH="529200" progId="Visio.Drawing.11">
              <p:embed/>
            </p:oleObj>
          </a:graphicData>
        </a:graphic>
      </p:graphicFrame>
      <p:graphicFrame>
        <p:nvGraphicFramePr>
          <p:cNvPr id="31761" name="Object 17"/>
          <p:cNvGraphicFramePr>
            <a:graphicFrameLocks noChangeAspect="1"/>
          </p:cNvGraphicFramePr>
          <p:nvPr/>
        </p:nvGraphicFramePr>
        <p:xfrm>
          <a:off x="3067049" y="2203450"/>
          <a:ext cx="1452563" cy="828790"/>
        </p:xfrm>
        <a:graphic>
          <a:graphicData uri="http://schemas.openxmlformats.org/presentationml/2006/ole">
            <p:oleObj spid="_x0000_s31761" name="Visio" r:id="rId9" imgW="1057570" imgH="603990" progId="Visio.Drawing.11">
              <p:embed/>
            </p:oleObj>
          </a:graphicData>
        </a:graphic>
      </p:graphicFrame>
      <p:sp>
        <p:nvSpPr>
          <p:cNvPr id="21" name="20 CuadroTexto"/>
          <p:cNvSpPr txBox="1"/>
          <p:nvPr/>
        </p:nvSpPr>
        <p:spPr>
          <a:xfrm>
            <a:off x="3067049" y="3667125"/>
            <a:ext cx="239077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La luz continua encendida durante 3s al margen  de la evolución del estado X4</a:t>
            </a:r>
            <a:endParaRPr lang="es-ES" dirty="0"/>
          </a:p>
        </p:txBody>
      </p:sp>
      <p:sp>
        <p:nvSpPr>
          <p:cNvPr id="22" name="21 CuadroTexto"/>
          <p:cNvSpPr txBox="1"/>
          <p:nvPr/>
        </p:nvSpPr>
        <p:spPr>
          <a:xfrm>
            <a:off x="3067049" y="5086350"/>
            <a:ext cx="239077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Mientras X4 está activo :</a:t>
            </a:r>
          </a:p>
          <a:p>
            <a:r>
              <a:rPr lang="es-ES" dirty="0" smtClean="0"/>
              <a:t>1- Se enciente tras 2s de activación de </a:t>
            </a:r>
            <a:r>
              <a:rPr lang="es-ES" i="1" dirty="0" smtClean="0"/>
              <a:t>a</a:t>
            </a:r>
          </a:p>
          <a:p>
            <a:r>
              <a:rPr lang="es-ES" i="1" dirty="0" smtClean="0"/>
              <a:t>2- </a:t>
            </a:r>
            <a:r>
              <a:rPr lang="es-ES" dirty="0" smtClean="0"/>
              <a:t>Se apaga tras 10s de la desactivación de </a:t>
            </a:r>
            <a:r>
              <a:rPr lang="es-ES" i="1" dirty="0" smtClean="0"/>
              <a:t>a</a:t>
            </a:r>
            <a:endParaRPr lang="es-ES" dirty="0"/>
          </a:p>
        </p:txBody>
      </p:sp>
      <p:graphicFrame>
        <p:nvGraphicFramePr>
          <p:cNvPr id="26" name="25 Tabla"/>
          <p:cNvGraphicFramePr>
            <a:graphicFrameLocks noGrp="1"/>
          </p:cNvGraphicFramePr>
          <p:nvPr/>
        </p:nvGraphicFramePr>
        <p:xfrm>
          <a:off x="5781674" y="968375"/>
          <a:ext cx="2886076" cy="822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28776"/>
                <a:gridCol w="1257300"/>
              </a:tblGrid>
              <a:tr h="370840">
                <a:tc>
                  <a:txBody>
                    <a:bodyPr/>
                    <a:lstStyle/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U	“X4”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L	S5T#53S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SI	T1    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U	“X4”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U	T1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=	“Luz”    </a:t>
                      </a:r>
                    </a:p>
                    <a:p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7" name="26 Tabla"/>
          <p:cNvGraphicFramePr>
            <a:graphicFrameLocks noGrp="1"/>
          </p:cNvGraphicFramePr>
          <p:nvPr/>
        </p:nvGraphicFramePr>
        <p:xfrm>
          <a:off x="5810249" y="2244725"/>
          <a:ext cx="2886076" cy="6400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28776"/>
                <a:gridCol w="1257300"/>
              </a:tblGrid>
              <a:tr h="370840">
                <a:tc>
                  <a:txBody>
                    <a:bodyPr/>
                    <a:lstStyle/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U	“X4”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L	S5T#500MS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SE	T1    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U	“X4”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U	T1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=	“Luz”  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8" name="27 Tabla"/>
          <p:cNvGraphicFramePr>
            <a:graphicFrameLocks noGrp="1"/>
          </p:cNvGraphicFramePr>
          <p:nvPr/>
        </p:nvGraphicFramePr>
        <p:xfrm>
          <a:off x="5857874" y="3654425"/>
          <a:ext cx="2886076" cy="822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28776"/>
                <a:gridCol w="1257300"/>
              </a:tblGrid>
              <a:tr h="370840">
                <a:tc>
                  <a:txBody>
                    <a:bodyPr/>
                    <a:lstStyle/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U	“X4”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L	S5T#3S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SV	T1    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U	“X4”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S	“Luz”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UN	T1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R	”Luz”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9" name="28 Tabla"/>
          <p:cNvGraphicFramePr>
            <a:graphicFrameLocks noGrp="1"/>
          </p:cNvGraphicFramePr>
          <p:nvPr/>
        </p:nvGraphicFramePr>
        <p:xfrm>
          <a:off x="5876924" y="4940300"/>
          <a:ext cx="2886076" cy="1554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28776"/>
                <a:gridCol w="1257300"/>
              </a:tblGrid>
              <a:tr h="370840">
                <a:tc>
                  <a:txBody>
                    <a:bodyPr/>
                    <a:lstStyle/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U	“a”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L	S5T#2S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SS	T1  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endParaRPr lang="es-ES" sz="12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U	“a”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L	S5T#10S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SA	T2  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U	“X4”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U	T1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U	T2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=	“Luz”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endParaRPr lang="es-ES" sz="12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UN	T2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ON	“X4”  </a:t>
                      </a:r>
                    </a:p>
                    <a:p>
                      <a:pPr>
                        <a:tabLst>
                          <a:tab pos="542925" algn="l"/>
                        </a:tabLst>
                      </a:pPr>
                      <a:r>
                        <a:rPr lang="es-ES" sz="1200" dirty="0" smtClean="0">
                          <a:latin typeface="Arial" pitchFamily="34" charset="0"/>
                          <a:cs typeface="Arial" pitchFamily="34" charset="0"/>
                        </a:rPr>
                        <a:t>R	T1</a:t>
                      </a:r>
                      <a:endParaRPr lang="es-E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Circuito de mando periódico</a:t>
            </a:r>
            <a:endParaRPr lang="es-ES" dirty="0"/>
          </a:p>
        </p:txBody>
      </p: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2574353" y="1063625"/>
            <a:ext cx="3474022" cy="1625600"/>
            <a:chOff x="222" y="813"/>
            <a:chExt cx="2493" cy="1024"/>
          </a:xfrm>
        </p:grpSpPr>
        <p:sp>
          <p:nvSpPr>
            <p:cNvPr id="4" name="Line 6"/>
            <p:cNvSpPr>
              <a:spLocks noChangeShapeType="1"/>
            </p:cNvSpPr>
            <p:nvPr/>
          </p:nvSpPr>
          <p:spPr bwMode="auto">
            <a:xfrm>
              <a:off x="535" y="1093"/>
              <a:ext cx="0" cy="27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s-ES"/>
            </a:p>
          </p:txBody>
        </p:sp>
        <p:sp>
          <p:nvSpPr>
            <p:cNvPr id="5" name="Line 7"/>
            <p:cNvSpPr>
              <a:spLocks noChangeShapeType="1"/>
            </p:cNvSpPr>
            <p:nvPr/>
          </p:nvSpPr>
          <p:spPr bwMode="auto">
            <a:xfrm>
              <a:off x="543" y="1226"/>
              <a:ext cx="20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s-ES"/>
            </a:p>
          </p:txBody>
        </p:sp>
        <p:sp>
          <p:nvSpPr>
            <p:cNvPr id="6" name="Line 8"/>
            <p:cNvSpPr>
              <a:spLocks noChangeShapeType="1"/>
            </p:cNvSpPr>
            <p:nvPr/>
          </p:nvSpPr>
          <p:spPr bwMode="auto">
            <a:xfrm>
              <a:off x="756" y="1146"/>
              <a:ext cx="0" cy="1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s-ES"/>
            </a:p>
          </p:txBody>
        </p:sp>
        <p:sp>
          <p:nvSpPr>
            <p:cNvPr id="7" name="Line 9"/>
            <p:cNvSpPr>
              <a:spLocks noChangeShapeType="1"/>
            </p:cNvSpPr>
            <p:nvPr/>
          </p:nvSpPr>
          <p:spPr bwMode="auto">
            <a:xfrm>
              <a:off x="839" y="1141"/>
              <a:ext cx="0" cy="1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s-ES"/>
            </a:p>
          </p:txBody>
        </p:sp>
        <p:sp>
          <p:nvSpPr>
            <p:cNvPr id="8" name="Line 10"/>
            <p:cNvSpPr>
              <a:spLocks noChangeShapeType="1"/>
            </p:cNvSpPr>
            <p:nvPr/>
          </p:nvSpPr>
          <p:spPr bwMode="auto">
            <a:xfrm>
              <a:off x="856" y="1238"/>
              <a:ext cx="20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s-ES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>
              <a:off x="1102" y="1110"/>
              <a:ext cx="691" cy="727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endParaRPr lang="es-ES"/>
            </a:p>
          </p:txBody>
        </p:sp>
        <p:sp>
          <p:nvSpPr>
            <p:cNvPr id="10" name="Text Box 12"/>
            <p:cNvSpPr txBox="1">
              <a:spLocks noChangeArrowheads="1"/>
            </p:cNvSpPr>
            <p:nvPr/>
          </p:nvSpPr>
          <p:spPr bwMode="auto">
            <a:xfrm>
              <a:off x="1217" y="1128"/>
              <a:ext cx="478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SE</a:t>
              </a:r>
            </a:p>
          </p:txBody>
        </p:sp>
        <p:sp>
          <p:nvSpPr>
            <p:cNvPr id="11" name="Line 13"/>
            <p:cNvSpPr>
              <a:spLocks noChangeShapeType="1"/>
            </p:cNvSpPr>
            <p:nvPr/>
          </p:nvSpPr>
          <p:spPr bwMode="auto">
            <a:xfrm>
              <a:off x="1793" y="1660"/>
              <a:ext cx="51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s-ES"/>
            </a:p>
          </p:txBody>
        </p:sp>
        <p:sp>
          <p:nvSpPr>
            <p:cNvPr id="12" name="Line 14"/>
            <p:cNvSpPr>
              <a:spLocks noChangeShapeType="1"/>
            </p:cNvSpPr>
            <p:nvPr/>
          </p:nvSpPr>
          <p:spPr bwMode="auto">
            <a:xfrm>
              <a:off x="765" y="1669"/>
              <a:ext cx="31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s-ES"/>
            </a:p>
          </p:txBody>
        </p:sp>
        <p:sp>
          <p:nvSpPr>
            <p:cNvPr id="13" name="Text Box 15"/>
            <p:cNvSpPr txBox="1">
              <a:spLocks noChangeArrowheads="1"/>
            </p:cNvSpPr>
            <p:nvPr/>
          </p:nvSpPr>
          <p:spPr bwMode="auto">
            <a:xfrm>
              <a:off x="222" y="1517"/>
              <a:ext cx="657" cy="194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n-GB" dirty="0" smtClean="0"/>
                <a:t>5s</a:t>
              </a:r>
              <a:endParaRPr lang="en-GB" dirty="0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2322" y="1536"/>
              <a:ext cx="82" cy="248"/>
            </a:xfrm>
            <a:custGeom>
              <a:avLst/>
              <a:gdLst>
                <a:gd name="T0" fmla="*/ 82 w 82"/>
                <a:gd name="T1" fmla="*/ 0 h 248"/>
                <a:gd name="T2" fmla="*/ 3 w 82"/>
                <a:gd name="T3" fmla="*/ 106 h 248"/>
                <a:gd name="T4" fmla="*/ 65 w 82"/>
                <a:gd name="T5" fmla="*/ 248 h 248"/>
                <a:gd name="T6" fmla="*/ 0 60000 65536"/>
                <a:gd name="T7" fmla="*/ 0 60000 65536"/>
                <a:gd name="T8" fmla="*/ 0 60000 65536"/>
                <a:gd name="T9" fmla="*/ 0 w 82"/>
                <a:gd name="T10" fmla="*/ 0 h 248"/>
                <a:gd name="T11" fmla="*/ 82 w 82"/>
                <a:gd name="T12" fmla="*/ 248 h 24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2" h="248">
                  <a:moveTo>
                    <a:pt x="82" y="0"/>
                  </a:moveTo>
                  <a:cubicBezTo>
                    <a:pt x="69" y="18"/>
                    <a:pt x="6" y="65"/>
                    <a:pt x="3" y="106"/>
                  </a:cubicBezTo>
                  <a:cubicBezTo>
                    <a:pt x="0" y="147"/>
                    <a:pt x="52" y="219"/>
                    <a:pt x="65" y="248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s-ES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2520" y="1527"/>
              <a:ext cx="85" cy="248"/>
            </a:xfrm>
            <a:custGeom>
              <a:avLst/>
              <a:gdLst>
                <a:gd name="T0" fmla="*/ 0 w 85"/>
                <a:gd name="T1" fmla="*/ 0 h 248"/>
                <a:gd name="T2" fmla="*/ 79 w 85"/>
                <a:gd name="T3" fmla="*/ 124 h 248"/>
                <a:gd name="T4" fmla="*/ 35 w 85"/>
                <a:gd name="T5" fmla="*/ 248 h 248"/>
                <a:gd name="T6" fmla="*/ 0 60000 65536"/>
                <a:gd name="T7" fmla="*/ 0 60000 65536"/>
                <a:gd name="T8" fmla="*/ 0 60000 65536"/>
                <a:gd name="T9" fmla="*/ 0 w 85"/>
                <a:gd name="T10" fmla="*/ 0 h 248"/>
                <a:gd name="T11" fmla="*/ 85 w 85"/>
                <a:gd name="T12" fmla="*/ 248 h 24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5" h="248">
                  <a:moveTo>
                    <a:pt x="0" y="0"/>
                  </a:moveTo>
                  <a:cubicBezTo>
                    <a:pt x="36" y="41"/>
                    <a:pt x="73" y="83"/>
                    <a:pt x="79" y="124"/>
                  </a:cubicBezTo>
                  <a:cubicBezTo>
                    <a:pt x="85" y="165"/>
                    <a:pt x="60" y="206"/>
                    <a:pt x="35" y="248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s-ES"/>
            </a:p>
          </p:txBody>
        </p:sp>
        <p:sp>
          <p:nvSpPr>
            <p:cNvPr id="16" name="Line 18"/>
            <p:cNvSpPr>
              <a:spLocks noChangeShapeType="1"/>
            </p:cNvSpPr>
            <p:nvPr/>
          </p:nvSpPr>
          <p:spPr bwMode="auto">
            <a:xfrm flipH="1" flipV="1">
              <a:off x="766" y="1128"/>
              <a:ext cx="79" cy="16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s-ES"/>
            </a:p>
          </p:txBody>
        </p:sp>
        <p:sp>
          <p:nvSpPr>
            <p:cNvPr id="17" name="Text Box 19"/>
            <p:cNvSpPr txBox="1">
              <a:spLocks noChangeArrowheads="1"/>
            </p:cNvSpPr>
            <p:nvPr/>
          </p:nvSpPr>
          <p:spPr bwMode="auto">
            <a:xfrm>
              <a:off x="2237" y="1334"/>
              <a:ext cx="478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M1.0</a:t>
              </a:r>
            </a:p>
          </p:txBody>
        </p:sp>
        <p:sp>
          <p:nvSpPr>
            <p:cNvPr id="18" name="Text Box 20"/>
            <p:cNvSpPr txBox="1">
              <a:spLocks noChangeArrowheads="1"/>
            </p:cNvSpPr>
            <p:nvPr/>
          </p:nvSpPr>
          <p:spPr bwMode="auto">
            <a:xfrm>
              <a:off x="580" y="917"/>
              <a:ext cx="478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M1.0</a:t>
              </a:r>
            </a:p>
          </p:txBody>
        </p:sp>
        <p:sp>
          <p:nvSpPr>
            <p:cNvPr id="19" name="Text Box 21"/>
            <p:cNvSpPr txBox="1">
              <a:spLocks noChangeArrowheads="1"/>
            </p:cNvSpPr>
            <p:nvPr/>
          </p:nvSpPr>
          <p:spPr bwMode="auto">
            <a:xfrm>
              <a:off x="1132" y="859"/>
              <a:ext cx="687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s-ES"/>
                <a:t>T1</a:t>
              </a:r>
            </a:p>
          </p:txBody>
        </p:sp>
        <p:sp>
          <p:nvSpPr>
            <p:cNvPr id="20" name="Text Box 22"/>
            <p:cNvSpPr txBox="1">
              <a:spLocks noChangeArrowheads="1"/>
            </p:cNvSpPr>
            <p:nvPr/>
          </p:nvSpPr>
          <p:spPr bwMode="auto">
            <a:xfrm>
              <a:off x="1387" y="813"/>
              <a:ext cx="116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endParaRPr lang="es-ES"/>
            </a:p>
          </p:txBody>
        </p:sp>
        <p:sp>
          <p:nvSpPr>
            <p:cNvPr id="21" name="Text Box 23"/>
            <p:cNvSpPr txBox="1">
              <a:spLocks noChangeArrowheads="1"/>
            </p:cNvSpPr>
            <p:nvPr/>
          </p:nvSpPr>
          <p:spPr bwMode="auto">
            <a:xfrm>
              <a:off x="1581" y="1565"/>
              <a:ext cx="203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s-ES"/>
                <a:t>Q</a:t>
              </a:r>
            </a:p>
          </p:txBody>
        </p:sp>
        <p:sp>
          <p:nvSpPr>
            <p:cNvPr id="22" name="Text Box 24"/>
            <p:cNvSpPr txBox="1">
              <a:spLocks noChangeArrowheads="1"/>
            </p:cNvSpPr>
            <p:nvPr/>
          </p:nvSpPr>
          <p:spPr bwMode="auto">
            <a:xfrm>
              <a:off x="1097" y="1560"/>
              <a:ext cx="290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s-ES"/>
                <a:t>TW</a:t>
              </a:r>
            </a:p>
          </p:txBody>
        </p:sp>
      </p:grpSp>
      <p:grpSp>
        <p:nvGrpSpPr>
          <p:cNvPr id="23" name="Group 143"/>
          <p:cNvGrpSpPr>
            <a:grpSpLocks/>
          </p:cNvGrpSpPr>
          <p:nvPr/>
        </p:nvGrpSpPr>
        <p:grpSpPr bwMode="auto">
          <a:xfrm>
            <a:off x="1655303" y="3836195"/>
            <a:ext cx="5364622" cy="2119314"/>
            <a:chOff x="2720" y="695"/>
            <a:chExt cx="2990" cy="1335"/>
          </a:xfrm>
        </p:grpSpPr>
        <p:sp>
          <p:nvSpPr>
            <p:cNvPr id="24" name="Line 48"/>
            <p:cNvSpPr>
              <a:spLocks noChangeShapeType="1"/>
            </p:cNvSpPr>
            <p:nvPr/>
          </p:nvSpPr>
          <p:spPr bwMode="auto">
            <a:xfrm>
              <a:off x="3073" y="1028"/>
              <a:ext cx="0" cy="84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stealth" w="med" len="med"/>
              <a:tailEnd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s-ES"/>
            </a:p>
          </p:txBody>
        </p:sp>
        <p:sp>
          <p:nvSpPr>
            <p:cNvPr id="25" name="Line 49"/>
            <p:cNvSpPr>
              <a:spLocks noChangeShapeType="1"/>
            </p:cNvSpPr>
            <p:nvPr/>
          </p:nvSpPr>
          <p:spPr bwMode="auto">
            <a:xfrm>
              <a:off x="3068" y="1840"/>
              <a:ext cx="2524" cy="1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s-ES"/>
            </a:p>
          </p:txBody>
        </p:sp>
        <p:sp>
          <p:nvSpPr>
            <p:cNvPr id="26" name="Line 51"/>
            <p:cNvSpPr>
              <a:spLocks noChangeShapeType="1"/>
            </p:cNvSpPr>
            <p:nvPr/>
          </p:nvSpPr>
          <p:spPr bwMode="auto">
            <a:xfrm flipV="1">
              <a:off x="3800" y="1250"/>
              <a:ext cx="0" cy="60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s-ES"/>
            </a:p>
          </p:txBody>
        </p:sp>
        <p:sp>
          <p:nvSpPr>
            <p:cNvPr id="27" name="Line 53"/>
            <p:cNvSpPr>
              <a:spLocks noChangeShapeType="1"/>
            </p:cNvSpPr>
            <p:nvPr/>
          </p:nvSpPr>
          <p:spPr bwMode="auto">
            <a:xfrm flipV="1">
              <a:off x="3885" y="1254"/>
              <a:ext cx="0" cy="60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s-ES"/>
            </a:p>
          </p:txBody>
        </p:sp>
        <p:sp>
          <p:nvSpPr>
            <p:cNvPr id="28" name="Line 55"/>
            <p:cNvSpPr>
              <a:spLocks noChangeShapeType="1"/>
            </p:cNvSpPr>
            <p:nvPr/>
          </p:nvSpPr>
          <p:spPr bwMode="auto">
            <a:xfrm flipV="1">
              <a:off x="4566" y="1238"/>
              <a:ext cx="0" cy="60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s-ES"/>
            </a:p>
          </p:txBody>
        </p:sp>
        <p:sp>
          <p:nvSpPr>
            <p:cNvPr id="29" name="Line 56"/>
            <p:cNvSpPr>
              <a:spLocks noChangeShapeType="1"/>
            </p:cNvSpPr>
            <p:nvPr/>
          </p:nvSpPr>
          <p:spPr bwMode="auto">
            <a:xfrm flipV="1">
              <a:off x="4647" y="1239"/>
              <a:ext cx="0" cy="60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s-ES"/>
            </a:p>
          </p:txBody>
        </p:sp>
        <p:sp>
          <p:nvSpPr>
            <p:cNvPr id="30" name="Line 57"/>
            <p:cNvSpPr>
              <a:spLocks noChangeShapeType="1"/>
            </p:cNvSpPr>
            <p:nvPr/>
          </p:nvSpPr>
          <p:spPr bwMode="auto">
            <a:xfrm>
              <a:off x="3801" y="1249"/>
              <a:ext cx="7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s-ES"/>
            </a:p>
          </p:txBody>
        </p:sp>
        <p:sp>
          <p:nvSpPr>
            <p:cNvPr id="31" name="Line 58"/>
            <p:cNvSpPr>
              <a:spLocks noChangeShapeType="1"/>
            </p:cNvSpPr>
            <p:nvPr/>
          </p:nvSpPr>
          <p:spPr bwMode="auto">
            <a:xfrm flipV="1">
              <a:off x="5328" y="1244"/>
              <a:ext cx="0" cy="60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s-ES"/>
            </a:p>
          </p:txBody>
        </p:sp>
        <p:sp>
          <p:nvSpPr>
            <p:cNvPr id="32" name="Line 60"/>
            <p:cNvSpPr>
              <a:spLocks noChangeShapeType="1"/>
            </p:cNvSpPr>
            <p:nvPr/>
          </p:nvSpPr>
          <p:spPr bwMode="auto">
            <a:xfrm flipV="1">
              <a:off x="5488" y="1495"/>
              <a:ext cx="222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s-ES"/>
            </a:p>
          </p:txBody>
        </p:sp>
        <p:grpSp>
          <p:nvGrpSpPr>
            <p:cNvPr id="33" name="Group 106"/>
            <p:cNvGrpSpPr>
              <a:grpSpLocks/>
            </p:cNvGrpSpPr>
            <p:nvPr/>
          </p:nvGrpSpPr>
          <p:grpSpPr bwMode="auto">
            <a:xfrm>
              <a:off x="3810" y="695"/>
              <a:ext cx="1032" cy="536"/>
              <a:chOff x="3780" y="695"/>
              <a:chExt cx="1071" cy="536"/>
            </a:xfrm>
          </p:grpSpPr>
          <p:sp>
            <p:nvSpPr>
              <p:cNvPr id="41" name="Line 80"/>
              <p:cNvSpPr>
                <a:spLocks noChangeShapeType="1"/>
              </p:cNvSpPr>
              <p:nvPr/>
            </p:nvSpPr>
            <p:spPr bwMode="auto">
              <a:xfrm flipH="1">
                <a:off x="3780" y="768"/>
                <a:ext cx="137" cy="463"/>
              </a:xfrm>
              <a:prstGeom prst="line">
                <a:avLst/>
              </a:prstGeom>
              <a:noFill/>
              <a:ln w="12700">
                <a:solidFill>
                  <a:srgbClr val="990033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>
                <a:defPPr>
                  <a:defRPr lang="es-ES_tradnl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endParaRPr lang="es-ES"/>
              </a:p>
            </p:txBody>
          </p:sp>
          <p:sp>
            <p:nvSpPr>
              <p:cNvPr id="42" name="Line 81"/>
              <p:cNvSpPr>
                <a:spLocks noChangeShapeType="1"/>
              </p:cNvSpPr>
              <p:nvPr/>
            </p:nvSpPr>
            <p:spPr bwMode="auto">
              <a:xfrm flipV="1">
                <a:off x="3889" y="872"/>
                <a:ext cx="860" cy="355"/>
              </a:xfrm>
              <a:prstGeom prst="line">
                <a:avLst/>
              </a:prstGeom>
              <a:noFill/>
              <a:ln w="12700">
                <a:solidFill>
                  <a:srgbClr val="993300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>
                <a:defPPr>
                  <a:defRPr lang="es-ES_tradnl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endParaRPr lang="es-ES"/>
              </a:p>
            </p:txBody>
          </p:sp>
          <p:sp>
            <p:nvSpPr>
              <p:cNvPr id="43" name="Text Box 82"/>
              <p:cNvSpPr txBox="1">
                <a:spLocks noChangeArrowheads="1"/>
              </p:cNvSpPr>
              <p:nvPr/>
            </p:nvSpPr>
            <p:spPr bwMode="auto">
              <a:xfrm>
                <a:off x="3912" y="695"/>
                <a:ext cx="939" cy="192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>
                <a:defPPr>
                  <a:defRPr lang="es-ES_tradnl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4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 algn="ctr" eaLnBrk="0" hangingPunct="0">
                  <a:spcBef>
                    <a:spcPct val="50000"/>
                  </a:spcBef>
                </a:pPr>
                <a:r>
                  <a:rPr lang="es-ES">
                    <a:solidFill>
                      <a:srgbClr val="990033"/>
                    </a:solidFill>
                  </a:rPr>
                  <a:t>Tiempo de ciclo</a:t>
                </a:r>
              </a:p>
            </p:txBody>
          </p:sp>
        </p:grpSp>
        <p:sp>
          <p:nvSpPr>
            <p:cNvPr id="34" name="Line 83"/>
            <p:cNvSpPr>
              <a:spLocks noChangeShapeType="1"/>
            </p:cNvSpPr>
            <p:nvPr/>
          </p:nvSpPr>
          <p:spPr bwMode="auto">
            <a:xfrm>
              <a:off x="4573" y="1236"/>
              <a:ext cx="7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s-ES"/>
            </a:p>
          </p:txBody>
        </p:sp>
        <p:sp>
          <p:nvSpPr>
            <p:cNvPr id="35" name="Line 84"/>
            <p:cNvSpPr>
              <a:spLocks noChangeShapeType="1"/>
            </p:cNvSpPr>
            <p:nvPr/>
          </p:nvSpPr>
          <p:spPr bwMode="auto">
            <a:xfrm flipV="1">
              <a:off x="5401" y="1237"/>
              <a:ext cx="0" cy="60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s-ES"/>
            </a:p>
          </p:txBody>
        </p:sp>
        <p:sp>
          <p:nvSpPr>
            <p:cNvPr id="36" name="Line 85"/>
            <p:cNvSpPr>
              <a:spLocks noChangeShapeType="1"/>
            </p:cNvSpPr>
            <p:nvPr/>
          </p:nvSpPr>
          <p:spPr bwMode="auto">
            <a:xfrm>
              <a:off x="5329" y="1240"/>
              <a:ext cx="7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endParaRPr lang="es-ES"/>
            </a:p>
          </p:txBody>
        </p:sp>
        <p:sp>
          <p:nvSpPr>
            <p:cNvPr id="37" name="Text Box 120"/>
            <p:cNvSpPr txBox="1">
              <a:spLocks noChangeArrowheads="1"/>
            </p:cNvSpPr>
            <p:nvPr/>
          </p:nvSpPr>
          <p:spPr bwMode="auto">
            <a:xfrm>
              <a:off x="3217" y="1827"/>
              <a:ext cx="398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5</a:t>
              </a:r>
            </a:p>
          </p:txBody>
        </p:sp>
        <p:sp>
          <p:nvSpPr>
            <p:cNvPr id="38" name="Text Box 121"/>
            <p:cNvSpPr txBox="1">
              <a:spLocks noChangeArrowheads="1"/>
            </p:cNvSpPr>
            <p:nvPr/>
          </p:nvSpPr>
          <p:spPr bwMode="auto">
            <a:xfrm>
              <a:off x="4021" y="1838"/>
              <a:ext cx="398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5</a:t>
              </a:r>
            </a:p>
          </p:txBody>
        </p:sp>
        <p:sp>
          <p:nvSpPr>
            <p:cNvPr id="39" name="Text Box 122"/>
            <p:cNvSpPr txBox="1">
              <a:spLocks noChangeArrowheads="1"/>
            </p:cNvSpPr>
            <p:nvPr/>
          </p:nvSpPr>
          <p:spPr bwMode="auto">
            <a:xfrm>
              <a:off x="4787" y="1838"/>
              <a:ext cx="398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5</a:t>
              </a:r>
            </a:p>
          </p:txBody>
        </p:sp>
        <p:sp>
          <p:nvSpPr>
            <p:cNvPr id="40" name="Text Box 123"/>
            <p:cNvSpPr txBox="1">
              <a:spLocks noChangeArrowheads="1"/>
            </p:cNvSpPr>
            <p:nvPr/>
          </p:nvSpPr>
          <p:spPr bwMode="auto">
            <a:xfrm>
              <a:off x="2720" y="965"/>
              <a:ext cx="364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s-ES_tradnl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4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 eaLnBrk="0" hangingPunct="0">
                <a:spcBef>
                  <a:spcPct val="50000"/>
                </a:spcBef>
              </a:pPr>
              <a:r>
                <a:rPr lang="en-GB" dirty="0"/>
                <a:t>M1.0</a:t>
              </a:r>
            </a:p>
          </p:txBody>
        </p:sp>
      </p:grpSp>
      <p:sp>
        <p:nvSpPr>
          <p:cNvPr id="44" name="43 CuadroTexto"/>
          <p:cNvSpPr txBox="1"/>
          <p:nvPr/>
        </p:nvSpPr>
        <p:spPr>
          <a:xfrm>
            <a:off x="771523" y="3143249"/>
            <a:ext cx="23526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3039F0"/>
                </a:solidFill>
              </a:rPr>
              <a:t>¿NECESITA MEMORIA?</a:t>
            </a:r>
            <a:endParaRPr lang="es-ES" dirty="0">
              <a:solidFill>
                <a:srgbClr val="3039F0"/>
              </a:solidFill>
            </a:endParaRPr>
          </a:p>
        </p:txBody>
      </p:sp>
      <p:grpSp>
        <p:nvGrpSpPr>
          <p:cNvPr id="85" name="Group 124"/>
          <p:cNvGrpSpPr>
            <a:grpSpLocks/>
          </p:cNvGrpSpPr>
          <p:nvPr/>
        </p:nvGrpSpPr>
        <p:grpSpPr bwMode="auto">
          <a:xfrm>
            <a:off x="1768475" y="4195763"/>
            <a:ext cx="4546601" cy="1376362"/>
            <a:chOff x="2766" y="2574"/>
            <a:chExt cx="2864" cy="867"/>
          </a:xfrm>
        </p:grpSpPr>
        <p:grpSp>
          <p:nvGrpSpPr>
            <p:cNvPr id="86" name="Group 125"/>
            <p:cNvGrpSpPr>
              <a:grpSpLocks/>
            </p:cNvGrpSpPr>
            <p:nvPr/>
          </p:nvGrpSpPr>
          <p:grpSpPr bwMode="auto">
            <a:xfrm>
              <a:off x="3096" y="2599"/>
              <a:ext cx="2534" cy="842"/>
              <a:chOff x="3061" y="1028"/>
              <a:chExt cx="2534" cy="842"/>
            </a:xfrm>
          </p:grpSpPr>
          <p:sp>
            <p:nvSpPr>
              <p:cNvPr id="88" name="Line 126"/>
              <p:cNvSpPr>
                <a:spLocks noChangeShapeType="1"/>
              </p:cNvSpPr>
              <p:nvPr/>
            </p:nvSpPr>
            <p:spPr bwMode="auto">
              <a:xfrm>
                <a:off x="3066" y="1028"/>
                <a:ext cx="0" cy="84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stealth" w="med" len="med"/>
                <a:tailEnd/>
              </a:ln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89" name="Line 127"/>
              <p:cNvSpPr>
                <a:spLocks noChangeShapeType="1"/>
              </p:cNvSpPr>
              <p:nvPr/>
            </p:nvSpPr>
            <p:spPr bwMode="auto">
              <a:xfrm>
                <a:off x="3061" y="1840"/>
                <a:ext cx="2524" cy="1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stealth" w="med" len="med"/>
              </a:ln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90" name="Line 128"/>
              <p:cNvSpPr>
                <a:spLocks noChangeShapeType="1"/>
              </p:cNvSpPr>
              <p:nvPr/>
            </p:nvSpPr>
            <p:spPr bwMode="auto">
              <a:xfrm>
                <a:off x="3092" y="1260"/>
                <a:ext cx="66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91" name="Line 129"/>
              <p:cNvSpPr>
                <a:spLocks noChangeShapeType="1"/>
              </p:cNvSpPr>
              <p:nvPr/>
            </p:nvSpPr>
            <p:spPr bwMode="auto">
              <a:xfrm flipV="1">
                <a:off x="3793" y="1250"/>
                <a:ext cx="0" cy="60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92" name="Text Box 130"/>
              <p:cNvSpPr txBox="1">
                <a:spLocks noChangeArrowheads="1"/>
              </p:cNvSpPr>
              <p:nvPr/>
            </p:nvSpPr>
            <p:spPr bwMode="auto">
              <a:xfrm>
                <a:off x="3221" y="1081"/>
                <a:ext cx="398" cy="192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en-GB"/>
                  <a:t>5</a:t>
                </a:r>
              </a:p>
            </p:txBody>
          </p:sp>
          <p:sp>
            <p:nvSpPr>
              <p:cNvPr id="93" name="Line 131"/>
              <p:cNvSpPr>
                <a:spLocks noChangeShapeType="1"/>
              </p:cNvSpPr>
              <p:nvPr/>
            </p:nvSpPr>
            <p:spPr bwMode="auto">
              <a:xfrm flipV="1">
                <a:off x="3878" y="1254"/>
                <a:ext cx="0" cy="60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94" name="Line 132"/>
              <p:cNvSpPr>
                <a:spLocks noChangeShapeType="1"/>
              </p:cNvSpPr>
              <p:nvPr/>
            </p:nvSpPr>
            <p:spPr bwMode="auto">
              <a:xfrm>
                <a:off x="3885" y="1244"/>
                <a:ext cx="66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95" name="Line 133"/>
              <p:cNvSpPr>
                <a:spLocks noChangeShapeType="1"/>
              </p:cNvSpPr>
              <p:nvPr/>
            </p:nvSpPr>
            <p:spPr bwMode="auto">
              <a:xfrm flipV="1">
                <a:off x="4559" y="1238"/>
                <a:ext cx="0" cy="60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96" name="Line 134"/>
              <p:cNvSpPr>
                <a:spLocks noChangeShapeType="1"/>
              </p:cNvSpPr>
              <p:nvPr/>
            </p:nvSpPr>
            <p:spPr bwMode="auto">
              <a:xfrm flipV="1">
                <a:off x="4640" y="1239"/>
                <a:ext cx="0" cy="60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97" name="Line 135"/>
              <p:cNvSpPr>
                <a:spLocks noChangeShapeType="1"/>
              </p:cNvSpPr>
              <p:nvPr/>
            </p:nvSpPr>
            <p:spPr bwMode="auto">
              <a:xfrm>
                <a:off x="4637" y="1249"/>
                <a:ext cx="66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98" name="Line 136"/>
              <p:cNvSpPr>
                <a:spLocks noChangeShapeType="1"/>
              </p:cNvSpPr>
              <p:nvPr/>
            </p:nvSpPr>
            <p:spPr bwMode="auto">
              <a:xfrm flipV="1">
                <a:off x="5321" y="1244"/>
                <a:ext cx="0" cy="60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99" name="Text Box 137"/>
              <p:cNvSpPr txBox="1">
                <a:spLocks noChangeArrowheads="1"/>
              </p:cNvSpPr>
              <p:nvPr/>
            </p:nvSpPr>
            <p:spPr bwMode="auto">
              <a:xfrm>
                <a:off x="4004" y="1081"/>
                <a:ext cx="398" cy="192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en-GB"/>
                  <a:t>5</a:t>
                </a:r>
              </a:p>
            </p:txBody>
          </p:sp>
          <p:sp>
            <p:nvSpPr>
              <p:cNvPr id="100" name="Line 138"/>
              <p:cNvSpPr>
                <a:spLocks noChangeShapeType="1"/>
              </p:cNvSpPr>
              <p:nvPr/>
            </p:nvSpPr>
            <p:spPr bwMode="auto">
              <a:xfrm flipV="1">
                <a:off x="5373" y="1495"/>
                <a:ext cx="222" cy="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01" name="Text Box 139"/>
              <p:cNvSpPr txBox="1">
                <a:spLocks noChangeArrowheads="1"/>
              </p:cNvSpPr>
              <p:nvPr/>
            </p:nvSpPr>
            <p:spPr bwMode="auto">
              <a:xfrm>
                <a:off x="4787" y="1081"/>
                <a:ext cx="398" cy="192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en-GB"/>
                  <a:t>5</a:t>
                </a:r>
              </a:p>
            </p:txBody>
          </p:sp>
        </p:grpSp>
        <p:sp>
          <p:nvSpPr>
            <p:cNvPr id="87" name="Text Box 140"/>
            <p:cNvSpPr txBox="1">
              <a:spLocks noChangeArrowheads="1"/>
            </p:cNvSpPr>
            <p:nvPr/>
          </p:nvSpPr>
          <p:spPr bwMode="auto">
            <a:xfrm>
              <a:off x="2766" y="2574"/>
              <a:ext cx="364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/>
                <a:t>M1.0</a:t>
              </a:r>
            </a:p>
          </p:txBody>
        </p:sp>
      </p:grpSp>
      <p:grpSp>
        <p:nvGrpSpPr>
          <p:cNvPr id="104" name="103 Grupo"/>
          <p:cNvGrpSpPr/>
          <p:nvPr/>
        </p:nvGrpSpPr>
        <p:grpSpPr>
          <a:xfrm>
            <a:off x="2406650" y="995363"/>
            <a:ext cx="3984625" cy="1625600"/>
            <a:chOff x="939800" y="804863"/>
            <a:chExt cx="3984625" cy="1625600"/>
          </a:xfrm>
        </p:grpSpPr>
        <p:grpSp>
          <p:nvGrpSpPr>
            <p:cNvPr id="103" name="102 Grupo"/>
            <p:cNvGrpSpPr/>
            <p:nvPr/>
          </p:nvGrpSpPr>
          <p:grpSpPr>
            <a:xfrm>
              <a:off x="939800" y="804863"/>
              <a:ext cx="3984625" cy="1625600"/>
              <a:chOff x="939800" y="804863"/>
              <a:chExt cx="3984625" cy="1625600"/>
            </a:xfrm>
          </p:grpSpPr>
          <p:sp>
            <p:nvSpPr>
              <p:cNvPr id="65" name="Text Box 100"/>
              <p:cNvSpPr txBox="1">
                <a:spLocks noChangeArrowheads="1"/>
              </p:cNvSpPr>
              <p:nvPr/>
            </p:nvSpPr>
            <p:spPr bwMode="auto">
              <a:xfrm>
                <a:off x="4165600" y="1631950"/>
                <a:ext cx="758825" cy="304800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en-GB" dirty="0"/>
                  <a:t>M1.0</a:t>
                </a:r>
              </a:p>
            </p:txBody>
          </p:sp>
          <p:grpSp>
            <p:nvGrpSpPr>
              <p:cNvPr id="66" name="Group 119"/>
              <p:cNvGrpSpPr>
                <a:grpSpLocks/>
              </p:cNvGrpSpPr>
              <p:nvPr/>
            </p:nvGrpSpPr>
            <p:grpSpPr bwMode="auto">
              <a:xfrm>
                <a:off x="939800" y="804863"/>
                <a:ext cx="3783013" cy="1625600"/>
                <a:chOff x="239" y="2559"/>
                <a:chExt cx="2383" cy="1024"/>
              </a:xfrm>
            </p:grpSpPr>
            <p:sp>
              <p:nvSpPr>
                <p:cNvPr id="67" name="Line 87"/>
                <p:cNvSpPr>
                  <a:spLocks noChangeShapeType="1"/>
                </p:cNvSpPr>
                <p:nvPr/>
              </p:nvSpPr>
              <p:spPr bwMode="auto">
                <a:xfrm>
                  <a:off x="552" y="2839"/>
                  <a:ext cx="0" cy="274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68" name="Line 88"/>
                <p:cNvSpPr>
                  <a:spLocks noChangeShapeType="1"/>
                </p:cNvSpPr>
                <p:nvPr/>
              </p:nvSpPr>
              <p:spPr bwMode="auto">
                <a:xfrm>
                  <a:off x="560" y="2972"/>
                  <a:ext cx="20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69" name="Line 89"/>
                <p:cNvSpPr>
                  <a:spLocks noChangeShapeType="1"/>
                </p:cNvSpPr>
                <p:nvPr/>
              </p:nvSpPr>
              <p:spPr bwMode="auto">
                <a:xfrm>
                  <a:off x="773" y="2892"/>
                  <a:ext cx="0" cy="16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70" name="Line 90"/>
                <p:cNvSpPr>
                  <a:spLocks noChangeShapeType="1"/>
                </p:cNvSpPr>
                <p:nvPr/>
              </p:nvSpPr>
              <p:spPr bwMode="auto">
                <a:xfrm>
                  <a:off x="856" y="2887"/>
                  <a:ext cx="0" cy="16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71" name="Line 91"/>
                <p:cNvSpPr>
                  <a:spLocks noChangeShapeType="1"/>
                </p:cNvSpPr>
                <p:nvPr/>
              </p:nvSpPr>
              <p:spPr bwMode="auto">
                <a:xfrm>
                  <a:off x="873" y="2984"/>
                  <a:ext cx="20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72" name="Rectangle 92"/>
                <p:cNvSpPr>
                  <a:spLocks noChangeArrowheads="1"/>
                </p:cNvSpPr>
                <p:nvPr/>
              </p:nvSpPr>
              <p:spPr bwMode="auto">
                <a:xfrm>
                  <a:off x="1119" y="2856"/>
                  <a:ext cx="691" cy="727"/>
                </a:xfrm>
                <a:prstGeom prst="rect">
                  <a:avLst/>
                </a:prstGeom>
                <a:noFill/>
                <a:ln w="12700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 eaLnBrk="0" hangingPunct="0">
                    <a:spcBef>
                      <a:spcPct val="50000"/>
                    </a:spcBef>
                  </a:pPr>
                  <a:endParaRPr lang="es-ES"/>
                </a:p>
              </p:txBody>
            </p:sp>
            <p:sp>
              <p:nvSpPr>
                <p:cNvPr id="73" name="Text Box 93"/>
                <p:cNvSpPr txBox="1">
                  <a:spLocks noChangeArrowheads="1"/>
                </p:cNvSpPr>
                <p:nvPr/>
              </p:nvSpPr>
              <p:spPr bwMode="auto">
                <a:xfrm>
                  <a:off x="1234" y="2874"/>
                  <a:ext cx="478" cy="192"/>
                </a:xfrm>
                <a:prstGeom prst="rect">
                  <a:avLst/>
                </a:prstGeom>
                <a:noFill/>
                <a:ln w="12700" algn="ctr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 eaLnBrk="0" hangingPunct="0">
                    <a:spcBef>
                      <a:spcPct val="50000"/>
                    </a:spcBef>
                  </a:pPr>
                  <a:r>
                    <a:rPr lang="en-GB"/>
                    <a:t>SE</a:t>
                  </a:r>
                </a:p>
              </p:txBody>
            </p:sp>
            <p:sp>
              <p:nvSpPr>
                <p:cNvPr id="74" name="Line 94"/>
                <p:cNvSpPr>
                  <a:spLocks noChangeShapeType="1"/>
                </p:cNvSpPr>
                <p:nvPr/>
              </p:nvSpPr>
              <p:spPr bwMode="auto">
                <a:xfrm>
                  <a:off x="1810" y="3406"/>
                  <a:ext cx="51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75" name="Line 95"/>
                <p:cNvSpPr>
                  <a:spLocks noChangeShapeType="1"/>
                </p:cNvSpPr>
                <p:nvPr/>
              </p:nvSpPr>
              <p:spPr bwMode="auto">
                <a:xfrm>
                  <a:off x="782" y="3415"/>
                  <a:ext cx="310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76" name="Text Box 96"/>
                <p:cNvSpPr txBox="1">
                  <a:spLocks noChangeArrowheads="1"/>
                </p:cNvSpPr>
                <p:nvPr/>
              </p:nvSpPr>
              <p:spPr bwMode="auto">
                <a:xfrm>
                  <a:off x="239" y="3263"/>
                  <a:ext cx="657" cy="192"/>
                </a:xfrm>
                <a:prstGeom prst="rect">
                  <a:avLst/>
                </a:prstGeom>
                <a:noFill/>
                <a:ln w="12700" algn="ctr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 eaLnBrk="0" hangingPunct="0">
                    <a:spcBef>
                      <a:spcPct val="50000"/>
                    </a:spcBef>
                  </a:pPr>
                  <a:r>
                    <a:rPr lang="en-GB" dirty="0" smtClean="0"/>
                    <a:t>5s</a:t>
                  </a:r>
                  <a:endParaRPr lang="en-GB" dirty="0"/>
                </a:p>
              </p:txBody>
            </p:sp>
            <p:sp>
              <p:nvSpPr>
                <p:cNvPr id="77" name="Freeform 97"/>
                <p:cNvSpPr>
                  <a:spLocks/>
                </p:cNvSpPr>
                <p:nvPr/>
              </p:nvSpPr>
              <p:spPr bwMode="auto">
                <a:xfrm>
                  <a:off x="2339" y="3282"/>
                  <a:ext cx="82" cy="248"/>
                </a:xfrm>
                <a:custGeom>
                  <a:avLst/>
                  <a:gdLst>
                    <a:gd name="T0" fmla="*/ 82 w 82"/>
                    <a:gd name="T1" fmla="*/ 0 h 248"/>
                    <a:gd name="T2" fmla="*/ 3 w 82"/>
                    <a:gd name="T3" fmla="*/ 106 h 248"/>
                    <a:gd name="T4" fmla="*/ 65 w 82"/>
                    <a:gd name="T5" fmla="*/ 248 h 248"/>
                    <a:gd name="T6" fmla="*/ 0 60000 65536"/>
                    <a:gd name="T7" fmla="*/ 0 60000 65536"/>
                    <a:gd name="T8" fmla="*/ 0 60000 65536"/>
                    <a:gd name="T9" fmla="*/ 0 w 82"/>
                    <a:gd name="T10" fmla="*/ 0 h 248"/>
                    <a:gd name="T11" fmla="*/ 82 w 82"/>
                    <a:gd name="T12" fmla="*/ 248 h 24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82" h="248">
                      <a:moveTo>
                        <a:pt x="82" y="0"/>
                      </a:moveTo>
                      <a:cubicBezTo>
                        <a:pt x="69" y="18"/>
                        <a:pt x="6" y="65"/>
                        <a:pt x="3" y="106"/>
                      </a:cubicBezTo>
                      <a:cubicBezTo>
                        <a:pt x="0" y="147"/>
                        <a:pt x="52" y="219"/>
                        <a:pt x="65" y="248"/>
                      </a:cubicBezTo>
                    </a:path>
                  </a:pathLst>
                </a:custGeom>
                <a:noFill/>
                <a:ln w="127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78" name="Freeform 98"/>
                <p:cNvSpPr>
                  <a:spLocks/>
                </p:cNvSpPr>
                <p:nvPr/>
              </p:nvSpPr>
              <p:spPr bwMode="auto">
                <a:xfrm>
                  <a:off x="2537" y="3273"/>
                  <a:ext cx="85" cy="248"/>
                </a:xfrm>
                <a:custGeom>
                  <a:avLst/>
                  <a:gdLst>
                    <a:gd name="T0" fmla="*/ 0 w 85"/>
                    <a:gd name="T1" fmla="*/ 0 h 248"/>
                    <a:gd name="T2" fmla="*/ 79 w 85"/>
                    <a:gd name="T3" fmla="*/ 124 h 248"/>
                    <a:gd name="T4" fmla="*/ 35 w 85"/>
                    <a:gd name="T5" fmla="*/ 248 h 248"/>
                    <a:gd name="T6" fmla="*/ 0 60000 65536"/>
                    <a:gd name="T7" fmla="*/ 0 60000 65536"/>
                    <a:gd name="T8" fmla="*/ 0 60000 65536"/>
                    <a:gd name="T9" fmla="*/ 0 w 85"/>
                    <a:gd name="T10" fmla="*/ 0 h 248"/>
                    <a:gd name="T11" fmla="*/ 85 w 85"/>
                    <a:gd name="T12" fmla="*/ 248 h 24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85" h="248">
                      <a:moveTo>
                        <a:pt x="0" y="0"/>
                      </a:moveTo>
                      <a:cubicBezTo>
                        <a:pt x="36" y="41"/>
                        <a:pt x="73" y="83"/>
                        <a:pt x="79" y="124"/>
                      </a:cubicBezTo>
                      <a:cubicBezTo>
                        <a:pt x="85" y="165"/>
                        <a:pt x="60" y="206"/>
                        <a:pt x="35" y="248"/>
                      </a:cubicBezTo>
                    </a:path>
                  </a:pathLst>
                </a:custGeom>
                <a:noFill/>
                <a:ln w="127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80" name="Text Box 101"/>
                <p:cNvSpPr txBox="1">
                  <a:spLocks noChangeArrowheads="1"/>
                </p:cNvSpPr>
                <p:nvPr/>
              </p:nvSpPr>
              <p:spPr bwMode="auto">
                <a:xfrm>
                  <a:off x="597" y="2663"/>
                  <a:ext cx="478" cy="192"/>
                </a:xfrm>
                <a:prstGeom prst="rect">
                  <a:avLst/>
                </a:prstGeom>
                <a:noFill/>
                <a:ln w="12700" algn="ctr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 eaLnBrk="0" hangingPunct="0">
                    <a:spcBef>
                      <a:spcPct val="50000"/>
                    </a:spcBef>
                  </a:pPr>
                  <a:r>
                    <a:rPr lang="en-GB"/>
                    <a:t>M1.0</a:t>
                  </a:r>
                </a:p>
              </p:txBody>
            </p:sp>
            <p:sp>
              <p:nvSpPr>
                <p:cNvPr id="81" name="Text Box 102"/>
                <p:cNvSpPr txBox="1">
                  <a:spLocks noChangeArrowheads="1"/>
                </p:cNvSpPr>
                <p:nvPr/>
              </p:nvSpPr>
              <p:spPr bwMode="auto">
                <a:xfrm>
                  <a:off x="1149" y="2605"/>
                  <a:ext cx="687" cy="192"/>
                </a:xfrm>
                <a:prstGeom prst="rect">
                  <a:avLst/>
                </a:prstGeom>
                <a:noFill/>
                <a:ln w="12700" algn="ctr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 eaLnBrk="0" hangingPunct="0">
                    <a:spcBef>
                      <a:spcPct val="50000"/>
                    </a:spcBef>
                  </a:pPr>
                  <a:r>
                    <a:rPr lang="es-ES"/>
                    <a:t>T1</a:t>
                  </a:r>
                </a:p>
              </p:txBody>
            </p:sp>
            <p:sp>
              <p:nvSpPr>
                <p:cNvPr id="82" name="Text Box 103"/>
                <p:cNvSpPr txBox="1">
                  <a:spLocks noChangeArrowheads="1"/>
                </p:cNvSpPr>
                <p:nvPr/>
              </p:nvSpPr>
              <p:spPr bwMode="auto">
                <a:xfrm>
                  <a:off x="1404" y="2559"/>
                  <a:ext cx="116" cy="192"/>
                </a:xfrm>
                <a:prstGeom prst="rect">
                  <a:avLst/>
                </a:prstGeom>
                <a:noFill/>
                <a:ln w="12700" algn="ctr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 eaLnBrk="0" hangingPunct="0">
                    <a:spcBef>
                      <a:spcPct val="50000"/>
                    </a:spcBef>
                  </a:pPr>
                  <a:endParaRPr lang="es-ES"/>
                </a:p>
              </p:txBody>
            </p:sp>
            <p:sp>
              <p:nvSpPr>
                <p:cNvPr id="83" name="Text Box 104"/>
                <p:cNvSpPr txBox="1">
                  <a:spLocks noChangeArrowheads="1"/>
                </p:cNvSpPr>
                <p:nvPr/>
              </p:nvSpPr>
              <p:spPr bwMode="auto">
                <a:xfrm>
                  <a:off x="1598" y="3311"/>
                  <a:ext cx="203" cy="192"/>
                </a:xfrm>
                <a:prstGeom prst="rect">
                  <a:avLst/>
                </a:prstGeom>
                <a:noFill/>
                <a:ln w="12700" algn="ctr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 eaLnBrk="0" hangingPunct="0">
                    <a:spcBef>
                      <a:spcPct val="50000"/>
                    </a:spcBef>
                  </a:pPr>
                  <a:r>
                    <a:rPr lang="es-ES"/>
                    <a:t>Q</a:t>
                  </a:r>
                </a:p>
              </p:txBody>
            </p:sp>
            <p:sp>
              <p:nvSpPr>
                <p:cNvPr id="84" name="Text Box 105"/>
                <p:cNvSpPr txBox="1">
                  <a:spLocks noChangeArrowheads="1"/>
                </p:cNvSpPr>
                <p:nvPr/>
              </p:nvSpPr>
              <p:spPr bwMode="auto">
                <a:xfrm>
                  <a:off x="1114" y="3306"/>
                  <a:ext cx="290" cy="192"/>
                </a:xfrm>
                <a:prstGeom prst="rect">
                  <a:avLst/>
                </a:prstGeom>
                <a:noFill/>
                <a:ln w="12700" algn="ctr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 eaLnBrk="0" hangingPunct="0">
                    <a:spcBef>
                      <a:spcPct val="50000"/>
                    </a:spcBef>
                  </a:pPr>
                  <a:r>
                    <a:rPr lang="es-ES"/>
                    <a:t>TW</a:t>
                  </a:r>
                </a:p>
              </p:txBody>
            </p:sp>
          </p:grpSp>
        </p:grpSp>
        <p:sp>
          <p:nvSpPr>
            <p:cNvPr id="102" name="101 CuadroTexto"/>
            <p:cNvSpPr txBox="1"/>
            <p:nvPr/>
          </p:nvSpPr>
          <p:spPr>
            <a:xfrm>
              <a:off x="3590925" y="2000250"/>
              <a:ext cx="562975" cy="30777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s-ES" dirty="0" smtClean="0"/>
                <a:t>NOT</a:t>
              </a:r>
              <a:endParaRPr lang="es-ES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Señales rectangulares periódicas (1/4)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 smtClean="0"/>
              <a:t>Construcción mediante estados</a:t>
            </a:r>
          </a:p>
          <a:p>
            <a:r>
              <a:rPr lang="es-ES" dirty="0" smtClean="0"/>
              <a:t>Construcción mediante encadenamiento de temporizadores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Construcción con estados (2/4)</a:t>
            </a:r>
            <a:endParaRPr lang="es-ES" dirty="0"/>
          </a:p>
        </p:txBody>
      </p:sp>
      <p:grpSp>
        <p:nvGrpSpPr>
          <p:cNvPr id="3" name="Group 60"/>
          <p:cNvGrpSpPr>
            <a:grpSpLocks/>
          </p:cNvGrpSpPr>
          <p:nvPr/>
        </p:nvGrpSpPr>
        <p:grpSpPr bwMode="auto">
          <a:xfrm>
            <a:off x="1670050" y="1382713"/>
            <a:ext cx="2692400" cy="2846387"/>
            <a:chOff x="1310" y="1585"/>
            <a:chExt cx="1696" cy="1793"/>
          </a:xfrm>
        </p:grpSpPr>
        <p:sp>
          <p:nvSpPr>
            <p:cNvPr id="4" name="Rectangle 4"/>
            <p:cNvSpPr>
              <a:spLocks noChangeArrowheads="1"/>
            </p:cNvSpPr>
            <p:nvPr/>
          </p:nvSpPr>
          <p:spPr bwMode="auto">
            <a:xfrm>
              <a:off x="1334" y="1585"/>
              <a:ext cx="496" cy="390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spcBef>
                  <a:spcPct val="50000"/>
                </a:spcBef>
              </a:pPr>
              <a:endParaRPr lang="es-ES"/>
            </a:p>
          </p:txBody>
        </p:sp>
        <p:sp>
          <p:nvSpPr>
            <p:cNvPr id="5" name="Line 6"/>
            <p:cNvSpPr>
              <a:spLocks noChangeShapeType="1"/>
            </p:cNvSpPr>
            <p:nvPr/>
          </p:nvSpPr>
          <p:spPr bwMode="auto">
            <a:xfrm>
              <a:off x="1585" y="1978"/>
              <a:ext cx="0" cy="26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" name="Line 7"/>
            <p:cNvSpPr>
              <a:spLocks noChangeShapeType="1"/>
            </p:cNvSpPr>
            <p:nvPr/>
          </p:nvSpPr>
          <p:spPr bwMode="auto">
            <a:xfrm>
              <a:off x="1511" y="2116"/>
              <a:ext cx="15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7" name="Rectangle 8"/>
            <p:cNvSpPr>
              <a:spLocks noChangeArrowheads="1"/>
            </p:cNvSpPr>
            <p:nvPr/>
          </p:nvSpPr>
          <p:spPr bwMode="auto">
            <a:xfrm>
              <a:off x="1310" y="2261"/>
              <a:ext cx="496" cy="390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spcBef>
                  <a:spcPct val="50000"/>
                </a:spcBef>
              </a:pPr>
              <a:endParaRPr lang="es-ES"/>
            </a:p>
          </p:txBody>
        </p:sp>
        <p:sp>
          <p:nvSpPr>
            <p:cNvPr id="8" name="Line 10"/>
            <p:cNvSpPr>
              <a:spLocks noChangeShapeType="1"/>
            </p:cNvSpPr>
            <p:nvPr/>
          </p:nvSpPr>
          <p:spPr bwMode="auto">
            <a:xfrm flipH="1">
              <a:off x="1567" y="2646"/>
              <a:ext cx="3" cy="52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9" name="Line 11"/>
            <p:cNvSpPr>
              <a:spLocks noChangeShapeType="1"/>
            </p:cNvSpPr>
            <p:nvPr/>
          </p:nvSpPr>
          <p:spPr bwMode="auto">
            <a:xfrm>
              <a:off x="1514" y="2784"/>
              <a:ext cx="13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0" name="Line 13"/>
            <p:cNvSpPr>
              <a:spLocks noChangeShapeType="1"/>
            </p:cNvSpPr>
            <p:nvPr/>
          </p:nvSpPr>
          <p:spPr bwMode="auto">
            <a:xfrm>
              <a:off x="1829" y="1771"/>
              <a:ext cx="20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1" name="Rectangle 14"/>
            <p:cNvSpPr>
              <a:spLocks noChangeArrowheads="1"/>
            </p:cNvSpPr>
            <p:nvPr/>
          </p:nvSpPr>
          <p:spPr bwMode="auto">
            <a:xfrm>
              <a:off x="2060" y="1585"/>
              <a:ext cx="946" cy="381"/>
            </a:xfrm>
            <a:prstGeom prst="rect">
              <a:avLst/>
            </a:prstGeom>
            <a:solidFill>
              <a:schemeClr val="bg2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 smtClean="0"/>
                <a:t>NIVEL   ALTO</a:t>
              </a:r>
              <a:endParaRPr lang="en-GB" dirty="0"/>
            </a:p>
          </p:txBody>
        </p:sp>
        <p:sp>
          <p:nvSpPr>
            <p:cNvPr id="12" name="Text Box 17"/>
            <p:cNvSpPr txBox="1">
              <a:spLocks noChangeArrowheads="1"/>
            </p:cNvSpPr>
            <p:nvPr/>
          </p:nvSpPr>
          <p:spPr bwMode="auto">
            <a:xfrm>
              <a:off x="1432" y="1683"/>
              <a:ext cx="310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1</a:t>
              </a:r>
            </a:p>
          </p:txBody>
        </p:sp>
        <p:sp>
          <p:nvSpPr>
            <p:cNvPr id="13" name="Text Box 18"/>
            <p:cNvSpPr txBox="1">
              <a:spLocks noChangeArrowheads="1"/>
            </p:cNvSpPr>
            <p:nvPr/>
          </p:nvSpPr>
          <p:spPr bwMode="auto">
            <a:xfrm>
              <a:off x="1408" y="2368"/>
              <a:ext cx="310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2</a:t>
              </a:r>
            </a:p>
          </p:txBody>
        </p:sp>
        <p:sp>
          <p:nvSpPr>
            <p:cNvPr id="14" name="Text Box 19"/>
            <p:cNvSpPr txBox="1">
              <a:spLocks noChangeArrowheads="1"/>
            </p:cNvSpPr>
            <p:nvPr/>
          </p:nvSpPr>
          <p:spPr bwMode="auto">
            <a:xfrm>
              <a:off x="1653" y="2019"/>
              <a:ext cx="675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GB" dirty="0" smtClean="0"/>
                <a:t>5s/X</a:t>
              </a:r>
              <a:r>
                <a:rPr lang="en-GB" baseline="-25000" dirty="0" smtClean="0"/>
                <a:t>1</a:t>
              </a:r>
              <a:endParaRPr lang="en-GB" dirty="0"/>
            </a:p>
          </p:txBody>
        </p:sp>
        <p:sp>
          <p:nvSpPr>
            <p:cNvPr id="15" name="Text Box 35"/>
            <p:cNvSpPr txBox="1">
              <a:spLocks noChangeArrowheads="1"/>
            </p:cNvSpPr>
            <p:nvPr/>
          </p:nvSpPr>
          <p:spPr bwMode="auto">
            <a:xfrm>
              <a:off x="1363" y="3186"/>
              <a:ext cx="420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" dirty="0" smtClean="0"/>
                <a:t>1</a:t>
              </a:r>
              <a:endParaRPr lang="es-ES" dirty="0"/>
            </a:p>
          </p:txBody>
        </p:sp>
        <p:sp>
          <p:nvSpPr>
            <p:cNvPr id="16" name="Text Box 53"/>
            <p:cNvSpPr txBox="1">
              <a:spLocks noChangeArrowheads="1"/>
            </p:cNvSpPr>
            <p:nvPr/>
          </p:nvSpPr>
          <p:spPr bwMode="auto">
            <a:xfrm>
              <a:off x="1651" y="2713"/>
              <a:ext cx="825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GB" dirty="0" smtClean="0"/>
                <a:t>6s/X</a:t>
              </a:r>
              <a:r>
                <a:rPr lang="en-GB" baseline="-25000" dirty="0" smtClean="0"/>
                <a:t>2</a:t>
              </a:r>
              <a:endParaRPr lang="en-GB" dirty="0"/>
            </a:p>
          </p:txBody>
        </p:sp>
      </p:grpSp>
      <p:grpSp>
        <p:nvGrpSpPr>
          <p:cNvPr id="30" name="29 Grupo"/>
          <p:cNvGrpSpPr/>
          <p:nvPr/>
        </p:nvGrpSpPr>
        <p:grpSpPr>
          <a:xfrm>
            <a:off x="3471863" y="4849815"/>
            <a:ext cx="4800600" cy="1570038"/>
            <a:chOff x="3386138" y="4706940"/>
            <a:chExt cx="4800600" cy="1570038"/>
          </a:xfrm>
        </p:grpSpPr>
        <p:grpSp>
          <p:nvGrpSpPr>
            <p:cNvPr id="17" name="Group 62"/>
            <p:cNvGrpSpPr>
              <a:grpSpLocks/>
            </p:cNvGrpSpPr>
            <p:nvPr/>
          </p:nvGrpSpPr>
          <p:grpSpPr bwMode="auto">
            <a:xfrm>
              <a:off x="3386138" y="4706940"/>
              <a:ext cx="4800600" cy="1570038"/>
              <a:chOff x="2325" y="3241"/>
              <a:chExt cx="3024" cy="989"/>
            </a:xfrm>
          </p:grpSpPr>
          <p:sp>
            <p:nvSpPr>
              <p:cNvPr id="18" name="Text Box 26"/>
              <p:cNvSpPr txBox="1">
                <a:spLocks noChangeArrowheads="1"/>
              </p:cNvSpPr>
              <p:nvPr/>
            </p:nvSpPr>
            <p:spPr bwMode="auto">
              <a:xfrm>
                <a:off x="3075" y="4036"/>
                <a:ext cx="621" cy="194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en-GB" dirty="0" err="1" smtClean="0"/>
                  <a:t>Talto</a:t>
                </a:r>
                <a:r>
                  <a:rPr lang="en-GB" dirty="0" smtClean="0"/>
                  <a:t> (5s)</a:t>
                </a:r>
                <a:endParaRPr lang="en-GB" dirty="0"/>
              </a:p>
            </p:txBody>
          </p:sp>
          <p:sp>
            <p:nvSpPr>
              <p:cNvPr id="19" name="Text Box 32"/>
              <p:cNvSpPr txBox="1">
                <a:spLocks noChangeArrowheads="1"/>
              </p:cNvSpPr>
              <p:nvPr/>
            </p:nvSpPr>
            <p:spPr bwMode="auto">
              <a:xfrm>
                <a:off x="3799" y="4027"/>
                <a:ext cx="659" cy="194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en-GB" dirty="0" err="1" smtClean="0"/>
                  <a:t>Tbajo</a:t>
                </a:r>
                <a:r>
                  <a:rPr lang="en-GB" dirty="0" smtClean="0"/>
                  <a:t> (6s)</a:t>
                </a:r>
                <a:endParaRPr lang="en-GB" dirty="0"/>
              </a:p>
            </p:txBody>
          </p:sp>
          <p:sp>
            <p:nvSpPr>
              <p:cNvPr id="20" name="Line 21"/>
              <p:cNvSpPr>
                <a:spLocks noChangeShapeType="1"/>
              </p:cNvSpPr>
              <p:nvPr/>
            </p:nvSpPr>
            <p:spPr bwMode="auto">
              <a:xfrm>
                <a:off x="3002" y="3241"/>
                <a:ext cx="0" cy="84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stealth" w="med" len="med"/>
                <a:tailEnd/>
              </a:ln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21" name="Line 22"/>
              <p:cNvSpPr>
                <a:spLocks noChangeShapeType="1"/>
              </p:cNvSpPr>
              <p:nvPr/>
            </p:nvSpPr>
            <p:spPr bwMode="auto">
              <a:xfrm>
                <a:off x="2975" y="4039"/>
                <a:ext cx="2374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stealth" w="med" len="med"/>
              </a:ln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22" name="Line 23"/>
              <p:cNvSpPr>
                <a:spLocks noChangeShapeType="1"/>
              </p:cNvSpPr>
              <p:nvPr/>
            </p:nvSpPr>
            <p:spPr bwMode="auto">
              <a:xfrm>
                <a:off x="3000" y="3429"/>
                <a:ext cx="658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23" name="Line 24"/>
              <p:cNvSpPr>
                <a:spLocks noChangeShapeType="1"/>
              </p:cNvSpPr>
              <p:nvPr/>
            </p:nvSpPr>
            <p:spPr bwMode="auto">
              <a:xfrm>
                <a:off x="3667" y="3436"/>
                <a:ext cx="0" cy="59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24" name="Line 28"/>
              <p:cNvSpPr>
                <a:spLocks noChangeShapeType="1"/>
              </p:cNvSpPr>
              <p:nvPr/>
            </p:nvSpPr>
            <p:spPr bwMode="auto">
              <a:xfrm>
                <a:off x="3667" y="4030"/>
                <a:ext cx="0" cy="10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25" name="Line 29"/>
              <p:cNvSpPr>
                <a:spLocks noChangeShapeType="1"/>
              </p:cNvSpPr>
              <p:nvPr/>
            </p:nvSpPr>
            <p:spPr bwMode="auto">
              <a:xfrm>
                <a:off x="4475" y="4034"/>
                <a:ext cx="0" cy="10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26" name="Text Box 33"/>
              <p:cNvSpPr txBox="1">
                <a:spLocks noChangeArrowheads="1"/>
              </p:cNvSpPr>
              <p:nvPr/>
            </p:nvSpPr>
            <p:spPr bwMode="auto">
              <a:xfrm>
                <a:off x="2325" y="3334"/>
                <a:ext cx="771" cy="192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en-GB" dirty="0" smtClean="0"/>
                  <a:t>SEÑAL</a:t>
                </a:r>
                <a:endParaRPr lang="en-GB" dirty="0"/>
              </a:p>
            </p:txBody>
          </p:sp>
          <p:sp>
            <p:nvSpPr>
              <p:cNvPr id="27" name="Line 61"/>
              <p:cNvSpPr>
                <a:spLocks noChangeShapeType="1"/>
              </p:cNvSpPr>
              <p:nvPr/>
            </p:nvSpPr>
            <p:spPr bwMode="auto">
              <a:xfrm>
                <a:off x="4474" y="3424"/>
                <a:ext cx="0" cy="57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 lIns="90000" tIns="46800" rIns="90000" bIns="46800">
                <a:spAutoFit/>
              </a:bodyPr>
              <a:lstStyle/>
              <a:p>
                <a:endParaRPr lang="es-ES"/>
              </a:p>
            </p:txBody>
          </p:sp>
        </p:grpSp>
        <p:sp>
          <p:nvSpPr>
            <p:cNvPr id="28" name="Line 23"/>
            <p:cNvSpPr>
              <a:spLocks noChangeShapeType="1"/>
            </p:cNvSpPr>
            <p:nvPr/>
          </p:nvSpPr>
          <p:spPr bwMode="auto">
            <a:xfrm>
              <a:off x="6810376" y="4986338"/>
              <a:ext cx="104457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29" name="28 CuadroTexto"/>
          <p:cNvSpPr txBox="1"/>
          <p:nvPr/>
        </p:nvSpPr>
        <p:spPr>
          <a:xfrm>
            <a:off x="5438776" y="3590925"/>
            <a:ext cx="9239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3039F0"/>
                </a:solidFill>
              </a:rPr>
              <a:t>¿AWL?</a:t>
            </a:r>
            <a:endParaRPr lang="es-ES" sz="1600" dirty="0">
              <a:solidFill>
                <a:srgbClr val="3039F0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4406443" y="2735489"/>
            <a:ext cx="32707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3039F0"/>
                </a:solidFill>
              </a:rPr>
              <a:t>¿TIPO DE TEMPORIZADORES?</a:t>
            </a:r>
            <a:endParaRPr lang="es-ES" sz="1600" dirty="0">
              <a:solidFill>
                <a:srgbClr val="3039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Construcción con temporizadores TP (3/4)</a:t>
            </a:r>
            <a:endParaRPr lang="es-ES" sz="2400" dirty="0"/>
          </a:p>
        </p:txBody>
      </p:sp>
      <p:grpSp>
        <p:nvGrpSpPr>
          <p:cNvPr id="36" name="35 Grupo"/>
          <p:cNvGrpSpPr/>
          <p:nvPr/>
        </p:nvGrpSpPr>
        <p:grpSpPr>
          <a:xfrm>
            <a:off x="1323975" y="1436688"/>
            <a:ext cx="3681413" cy="1511300"/>
            <a:chOff x="866775" y="1512888"/>
            <a:chExt cx="3681413" cy="1511300"/>
          </a:xfrm>
        </p:grpSpPr>
        <p:sp>
          <p:nvSpPr>
            <p:cNvPr id="37" name="Line 4"/>
            <p:cNvSpPr>
              <a:spLocks noChangeShapeType="1"/>
            </p:cNvSpPr>
            <p:nvPr/>
          </p:nvSpPr>
          <p:spPr bwMode="auto">
            <a:xfrm>
              <a:off x="1082675" y="1843088"/>
              <a:ext cx="0" cy="43497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8" name="Line 5"/>
            <p:cNvSpPr>
              <a:spLocks noChangeShapeType="1"/>
            </p:cNvSpPr>
            <p:nvPr/>
          </p:nvSpPr>
          <p:spPr bwMode="auto">
            <a:xfrm>
              <a:off x="1095375" y="2054225"/>
              <a:ext cx="3238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9" name="Line 6"/>
            <p:cNvSpPr>
              <a:spLocks noChangeShapeType="1"/>
            </p:cNvSpPr>
            <p:nvPr/>
          </p:nvSpPr>
          <p:spPr bwMode="auto">
            <a:xfrm>
              <a:off x="1433513" y="1927225"/>
              <a:ext cx="0" cy="2540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40" name="Line 7"/>
            <p:cNvSpPr>
              <a:spLocks noChangeShapeType="1"/>
            </p:cNvSpPr>
            <p:nvPr/>
          </p:nvSpPr>
          <p:spPr bwMode="auto">
            <a:xfrm>
              <a:off x="1565275" y="1919288"/>
              <a:ext cx="0" cy="2540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41" name="Line 9"/>
            <p:cNvSpPr>
              <a:spLocks noChangeShapeType="1"/>
            </p:cNvSpPr>
            <p:nvPr/>
          </p:nvSpPr>
          <p:spPr bwMode="auto">
            <a:xfrm>
              <a:off x="1592263" y="2073275"/>
              <a:ext cx="3238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42" name="Rectangle 10"/>
            <p:cNvSpPr>
              <a:spLocks noChangeArrowheads="1"/>
            </p:cNvSpPr>
            <p:nvPr/>
          </p:nvSpPr>
          <p:spPr bwMode="auto">
            <a:xfrm>
              <a:off x="1982788" y="1870075"/>
              <a:ext cx="1096962" cy="1154113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spcBef>
                  <a:spcPct val="50000"/>
                </a:spcBef>
              </a:pPr>
              <a:endParaRPr lang="es-ES"/>
            </a:p>
          </p:txBody>
        </p:sp>
        <p:sp>
          <p:nvSpPr>
            <p:cNvPr id="43" name="Text Box 11"/>
            <p:cNvSpPr txBox="1">
              <a:spLocks noChangeArrowheads="1"/>
            </p:cNvSpPr>
            <p:nvPr/>
          </p:nvSpPr>
          <p:spPr bwMode="auto">
            <a:xfrm>
              <a:off x="2174875" y="1908175"/>
              <a:ext cx="758825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 smtClean="0"/>
                <a:t>TP</a:t>
              </a:r>
              <a:endParaRPr lang="en-GB" dirty="0"/>
            </a:p>
          </p:txBody>
        </p:sp>
        <p:sp>
          <p:nvSpPr>
            <p:cNvPr id="44" name="Line 13"/>
            <p:cNvSpPr>
              <a:spLocks noChangeShapeType="1"/>
            </p:cNvSpPr>
            <p:nvPr/>
          </p:nvSpPr>
          <p:spPr bwMode="auto">
            <a:xfrm>
              <a:off x="3079750" y="2743200"/>
              <a:ext cx="81597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45" name="Line 14"/>
            <p:cNvSpPr>
              <a:spLocks noChangeShapeType="1"/>
            </p:cNvSpPr>
            <p:nvPr/>
          </p:nvSpPr>
          <p:spPr bwMode="auto">
            <a:xfrm>
              <a:off x="1447800" y="2757488"/>
              <a:ext cx="49212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46" name="Text Box 15"/>
            <p:cNvSpPr txBox="1">
              <a:spLocks noChangeArrowheads="1"/>
            </p:cNvSpPr>
            <p:nvPr/>
          </p:nvSpPr>
          <p:spPr bwMode="auto">
            <a:xfrm>
              <a:off x="866775" y="2573338"/>
              <a:ext cx="866775" cy="30777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 smtClean="0"/>
                <a:t>3</a:t>
              </a:r>
              <a:endParaRPr lang="en-GB" dirty="0"/>
            </a:p>
          </p:txBody>
        </p:sp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3919538" y="2546350"/>
              <a:ext cx="130175" cy="393700"/>
            </a:xfrm>
            <a:custGeom>
              <a:avLst/>
              <a:gdLst>
                <a:gd name="T0" fmla="*/ 2147483647 w 82"/>
                <a:gd name="T1" fmla="*/ 0 h 248"/>
                <a:gd name="T2" fmla="*/ 2147483647 w 82"/>
                <a:gd name="T3" fmla="*/ 2147483647 h 248"/>
                <a:gd name="T4" fmla="*/ 2147483647 w 82"/>
                <a:gd name="T5" fmla="*/ 2147483647 h 248"/>
                <a:gd name="T6" fmla="*/ 0 60000 65536"/>
                <a:gd name="T7" fmla="*/ 0 60000 65536"/>
                <a:gd name="T8" fmla="*/ 0 60000 65536"/>
                <a:gd name="T9" fmla="*/ 0 w 82"/>
                <a:gd name="T10" fmla="*/ 0 h 248"/>
                <a:gd name="T11" fmla="*/ 82 w 82"/>
                <a:gd name="T12" fmla="*/ 248 h 24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2" h="248">
                  <a:moveTo>
                    <a:pt x="82" y="0"/>
                  </a:moveTo>
                  <a:cubicBezTo>
                    <a:pt x="69" y="18"/>
                    <a:pt x="6" y="65"/>
                    <a:pt x="3" y="106"/>
                  </a:cubicBezTo>
                  <a:cubicBezTo>
                    <a:pt x="0" y="147"/>
                    <a:pt x="52" y="219"/>
                    <a:pt x="65" y="248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48" name="Freeform 17"/>
            <p:cNvSpPr>
              <a:spLocks/>
            </p:cNvSpPr>
            <p:nvPr/>
          </p:nvSpPr>
          <p:spPr bwMode="auto">
            <a:xfrm>
              <a:off x="4233863" y="2532063"/>
              <a:ext cx="134937" cy="393700"/>
            </a:xfrm>
            <a:custGeom>
              <a:avLst/>
              <a:gdLst>
                <a:gd name="T0" fmla="*/ 0 w 85"/>
                <a:gd name="T1" fmla="*/ 0 h 248"/>
                <a:gd name="T2" fmla="*/ 2147483647 w 85"/>
                <a:gd name="T3" fmla="*/ 2147483647 h 248"/>
                <a:gd name="T4" fmla="*/ 2147483647 w 85"/>
                <a:gd name="T5" fmla="*/ 2147483647 h 248"/>
                <a:gd name="T6" fmla="*/ 0 60000 65536"/>
                <a:gd name="T7" fmla="*/ 0 60000 65536"/>
                <a:gd name="T8" fmla="*/ 0 60000 65536"/>
                <a:gd name="T9" fmla="*/ 0 w 85"/>
                <a:gd name="T10" fmla="*/ 0 h 248"/>
                <a:gd name="T11" fmla="*/ 85 w 85"/>
                <a:gd name="T12" fmla="*/ 248 h 24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5" h="248">
                  <a:moveTo>
                    <a:pt x="0" y="0"/>
                  </a:moveTo>
                  <a:cubicBezTo>
                    <a:pt x="36" y="41"/>
                    <a:pt x="73" y="83"/>
                    <a:pt x="79" y="124"/>
                  </a:cubicBezTo>
                  <a:cubicBezTo>
                    <a:pt x="85" y="165"/>
                    <a:pt x="60" y="206"/>
                    <a:pt x="35" y="248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49" name="Text Box 60"/>
            <p:cNvSpPr txBox="1">
              <a:spLocks noChangeArrowheads="1"/>
            </p:cNvSpPr>
            <p:nvPr/>
          </p:nvSpPr>
          <p:spPr bwMode="auto">
            <a:xfrm>
              <a:off x="3789363" y="2173288"/>
              <a:ext cx="758825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 smtClean="0"/>
                <a:t>T1</a:t>
              </a:r>
              <a:endParaRPr lang="en-GB" dirty="0"/>
            </a:p>
          </p:txBody>
        </p:sp>
        <p:sp>
          <p:nvSpPr>
            <p:cNvPr id="50" name="Text Box 61"/>
            <p:cNvSpPr txBox="1">
              <a:spLocks noChangeArrowheads="1"/>
            </p:cNvSpPr>
            <p:nvPr/>
          </p:nvSpPr>
          <p:spPr bwMode="auto">
            <a:xfrm>
              <a:off x="1144588" y="1512888"/>
              <a:ext cx="758825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 smtClean="0"/>
                <a:t>M2.0</a:t>
              </a:r>
              <a:endParaRPr lang="en-GB" dirty="0"/>
            </a:p>
          </p:txBody>
        </p:sp>
      </p:grpSp>
      <p:grpSp>
        <p:nvGrpSpPr>
          <p:cNvPr id="51" name="50 Grupo"/>
          <p:cNvGrpSpPr/>
          <p:nvPr/>
        </p:nvGrpSpPr>
        <p:grpSpPr>
          <a:xfrm>
            <a:off x="1590675" y="1845354"/>
            <a:ext cx="3441700" cy="3329896"/>
            <a:chOff x="1133475" y="1683429"/>
            <a:chExt cx="3441700" cy="3329896"/>
          </a:xfrm>
        </p:grpSpPr>
        <p:sp>
          <p:nvSpPr>
            <p:cNvPr id="52" name="Line 18"/>
            <p:cNvSpPr>
              <a:spLocks noChangeShapeType="1"/>
            </p:cNvSpPr>
            <p:nvPr/>
          </p:nvSpPr>
          <p:spPr bwMode="auto">
            <a:xfrm>
              <a:off x="1157288" y="3832225"/>
              <a:ext cx="0" cy="43497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53" name="Line 19"/>
            <p:cNvSpPr>
              <a:spLocks noChangeShapeType="1"/>
            </p:cNvSpPr>
            <p:nvPr/>
          </p:nvSpPr>
          <p:spPr bwMode="auto">
            <a:xfrm>
              <a:off x="1169988" y="4043363"/>
              <a:ext cx="3238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54" name="Line 20"/>
            <p:cNvSpPr>
              <a:spLocks noChangeShapeType="1"/>
            </p:cNvSpPr>
            <p:nvPr/>
          </p:nvSpPr>
          <p:spPr bwMode="auto">
            <a:xfrm>
              <a:off x="1508125" y="3916363"/>
              <a:ext cx="0" cy="2540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55" name="Line 21"/>
            <p:cNvSpPr>
              <a:spLocks noChangeShapeType="1"/>
            </p:cNvSpPr>
            <p:nvPr/>
          </p:nvSpPr>
          <p:spPr bwMode="auto">
            <a:xfrm>
              <a:off x="1639888" y="3908425"/>
              <a:ext cx="0" cy="2540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56" name="Line 22"/>
            <p:cNvSpPr>
              <a:spLocks noChangeShapeType="1"/>
            </p:cNvSpPr>
            <p:nvPr/>
          </p:nvSpPr>
          <p:spPr bwMode="auto">
            <a:xfrm>
              <a:off x="1666875" y="4062413"/>
              <a:ext cx="3238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57" name="Rectangle 23"/>
            <p:cNvSpPr>
              <a:spLocks noChangeArrowheads="1"/>
            </p:cNvSpPr>
            <p:nvPr/>
          </p:nvSpPr>
          <p:spPr bwMode="auto">
            <a:xfrm>
              <a:off x="2057400" y="3859213"/>
              <a:ext cx="1096963" cy="115411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spcBef>
                  <a:spcPct val="50000"/>
                </a:spcBef>
              </a:pPr>
              <a:endParaRPr lang="es-ES"/>
            </a:p>
          </p:txBody>
        </p:sp>
        <p:sp>
          <p:nvSpPr>
            <p:cNvPr id="58" name="Text Box 24"/>
            <p:cNvSpPr txBox="1">
              <a:spLocks noChangeArrowheads="1"/>
            </p:cNvSpPr>
            <p:nvPr/>
          </p:nvSpPr>
          <p:spPr bwMode="auto">
            <a:xfrm>
              <a:off x="2239963" y="3887788"/>
              <a:ext cx="758825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 smtClean="0"/>
                <a:t>TP</a:t>
              </a:r>
              <a:endParaRPr lang="en-GB" dirty="0"/>
            </a:p>
          </p:txBody>
        </p:sp>
        <p:sp>
          <p:nvSpPr>
            <p:cNvPr id="59" name="Text Box 25"/>
            <p:cNvSpPr txBox="1">
              <a:spLocks noChangeArrowheads="1"/>
            </p:cNvSpPr>
            <p:nvPr/>
          </p:nvSpPr>
          <p:spPr bwMode="auto">
            <a:xfrm>
              <a:off x="2198688" y="4592638"/>
              <a:ext cx="800100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/>
                <a:t>TB=1sg</a:t>
              </a:r>
            </a:p>
          </p:txBody>
        </p:sp>
        <p:sp>
          <p:nvSpPr>
            <p:cNvPr id="60" name="Line 26"/>
            <p:cNvSpPr>
              <a:spLocks noChangeShapeType="1"/>
            </p:cNvSpPr>
            <p:nvPr/>
          </p:nvSpPr>
          <p:spPr bwMode="auto">
            <a:xfrm>
              <a:off x="3154363" y="4732338"/>
              <a:ext cx="81597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1" name="Line 27"/>
            <p:cNvSpPr>
              <a:spLocks noChangeShapeType="1"/>
            </p:cNvSpPr>
            <p:nvPr/>
          </p:nvSpPr>
          <p:spPr bwMode="auto">
            <a:xfrm>
              <a:off x="1522413" y="4746625"/>
              <a:ext cx="49212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2" name="Text Box 28"/>
            <p:cNvSpPr txBox="1">
              <a:spLocks noChangeArrowheads="1"/>
            </p:cNvSpPr>
            <p:nvPr/>
          </p:nvSpPr>
          <p:spPr bwMode="auto">
            <a:xfrm>
              <a:off x="1133475" y="4562475"/>
              <a:ext cx="485775" cy="30777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 smtClean="0"/>
                <a:t>5</a:t>
              </a:r>
              <a:endParaRPr lang="en-GB" dirty="0"/>
            </a:p>
          </p:txBody>
        </p:sp>
        <p:sp>
          <p:nvSpPr>
            <p:cNvPr id="63" name="Freeform 29"/>
            <p:cNvSpPr>
              <a:spLocks/>
            </p:cNvSpPr>
            <p:nvPr/>
          </p:nvSpPr>
          <p:spPr bwMode="auto">
            <a:xfrm>
              <a:off x="3994150" y="4535488"/>
              <a:ext cx="130175" cy="393700"/>
            </a:xfrm>
            <a:custGeom>
              <a:avLst/>
              <a:gdLst>
                <a:gd name="T0" fmla="*/ 2147483647 w 82"/>
                <a:gd name="T1" fmla="*/ 0 h 248"/>
                <a:gd name="T2" fmla="*/ 2147483647 w 82"/>
                <a:gd name="T3" fmla="*/ 2147483647 h 248"/>
                <a:gd name="T4" fmla="*/ 2147483647 w 82"/>
                <a:gd name="T5" fmla="*/ 2147483647 h 248"/>
                <a:gd name="T6" fmla="*/ 0 60000 65536"/>
                <a:gd name="T7" fmla="*/ 0 60000 65536"/>
                <a:gd name="T8" fmla="*/ 0 60000 65536"/>
                <a:gd name="T9" fmla="*/ 0 w 82"/>
                <a:gd name="T10" fmla="*/ 0 h 248"/>
                <a:gd name="T11" fmla="*/ 82 w 82"/>
                <a:gd name="T12" fmla="*/ 248 h 24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2" h="248">
                  <a:moveTo>
                    <a:pt x="82" y="0"/>
                  </a:moveTo>
                  <a:cubicBezTo>
                    <a:pt x="69" y="18"/>
                    <a:pt x="6" y="65"/>
                    <a:pt x="3" y="106"/>
                  </a:cubicBezTo>
                  <a:cubicBezTo>
                    <a:pt x="0" y="147"/>
                    <a:pt x="52" y="219"/>
                    <a:pt x="65" y="248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4" name="Freeform 30"/>
            <p:cNvSpPr>
              <a:spLocks/>
            </p:cNvSpPr>
            <p:nvPr/>
          </p:nvSpPr>
          <p:spPr bwMode="auto">
            <a:xfrm>
              <a:off x="4308475" y="4521200"/>
              <a:ext cx="134938" cy="393700"/>
            </a:xfrm>
            <a:custGeom>
              <a:avLst/>
              <a:gdLst>
                <a:gd name="T0" fmla="*/ 0 w 85"/>
                <a:gd name="T1" fmla="*/ 0 h 248"/>
                <a:gd name="T2" fmla="*/ 2147483647 w 85"/>
                <a:gd name="T3" fmla="*/ 2147483647 h 248"/>
                <a:gd name="T4" fmla="*/ 2147483647 w 85"/>
                <a:gd name="T5" fmla="*/ 2147483647 h 248"/>
                <a:gd name="T6" fmla="*/ 0 60000 65536"/>
                <a:gd name="T7" fmla="*/ 0 60000 65536"/>
                <a:gd name="T8" fmla="*/ 0 60000 65536"/>
                <a:gd name="T9" fmla="*/ 0 w 85"/>
                <a:gd name="T10" fmla="*/ 0 h 248"/>
                <a:gd name="T11" fmla="*/ 85 w 85"/>
                <a:gd name="T12" fmla="*/ 248 h 24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5" h="248">
                  <a:moveTo>
                    <a:pt x="0" y="0"/>
                  </a:moveTo>
                  <a:cubicBezTo>
                    <a:pt x="36" y="41"/>
                    <a:pt x="73" y="83"/>
                    <a:pt x="79" y="124"/>
                  </a:cubicBezTo>
                  <a:cubicBezTo>
                    <a:pt x="85" y="165"/>
                    <a:pt x="60" y="206"/>
                    <a:pt x="35" y="248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5" name="Line 31"/>
            <p:cNvSpPr>
              <a:spLocks noChangeShapeType="1"/>
            </p:cNvSpPr>
            <p:nvPr/>
          </p:nvSpPr>
          <p:spPr bwMode="auto">
            <a:xfrm flipH="1" flipV="1">
              <a:off x="1464810" y="1683429"/>
              <a:ext cx="66447" cy="2737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6" name="Text Box 62"/>
            <p:cNvSpPr txBox="1">
              <a:spLocks noChangeArrowheads="1"/>
            </p:cNvSpPr>
            <p:nvPr/>
          </p:nvSpPr>
          <p:spPr bwMode="auto">
            <a:xfrm>
              <a:off x="3816350" y="4156075"/>
              <a:ext cx="758825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 smtClean="0"/>
                <a:t>M2.0</a:t>
              </a:r>
              <a:endParaRPr lang="en-GB" dirty="0"/>
            </a:p>
          </p:txBody>
        </p:sp>
        <p:sp>
          <p:nvSpPr>
            <p:cNvPr id="67" name="Text Box 63"/>
            <p:cNvSpPr txBox="1">
              <a:spLocks noChangeArrowheads="1"/>
            </p:cNvSpPr>
            <p:nvPr/>
          </p:nvSpPr>
          <p:spPr bwMode="auto">
            <a:xfrm>
              <a:off x="1257300" y="3481388"/>
              <a:ext cx="758825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 smtClean="0"/>
                <a:t>T1</a:t>
              </a:r>
              <a:endParaRPr lang="en-GB" dirty="0"/>
            </a:p>
          </p:txBody>
        </p:sp>
      </p:grpSp>
      <p:sp>
        <p:nvSpPr>
          <p:cNvPr id="68" name="Text Box 11"/>
          <p:cNvSpPr txBox="1">
            <a:spLocks noChangeArrowheads="1"/>
          </p:cNvSpPr>
          <p:nvPr/>
        </p:nvSpPr>
        <p:spPr bwMode="auto">
          <a:xfrm>
            <a:off x="2651125" y="1479550"/>
            <a:ext cx="758825" cy="3048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dirty="0" smtClean="0"/>
              <a:t>T1</a:t>
            </a:r>
            <a:endParaRPr lang="en-GB" dirty="0"/>
          </a:p>
        </p:txBody>
      </p:sp>
      <p:sp>
        <p:nvSpPr>
          <p:cNvPr id="69" name="Text Box 11"/>
          <p:cNvSpPr txBox="1">
            <a:spLocks noChangeArrowheads="1"/>
          </p:cNvSpPr>
          <p:nvPr/>
        </p:nvSpPr>
        <p:spPr bwMode="auto">
          <a:xfrm>
            <a:off x="2708275" y="3679825"/>
            <a:ext cx="758825" cy="3048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dirty="0" smtClean="0"/>
              <a:t>T2</a:t>
            </a:r>
            <a:endParaRPr lang="en-GB" dirty="0"/>
          </a:p>
        </p:txBody>
      </p:sp>
      <p:sp>
        <p:nvSpPr>
          <p:cNvPr id="71" name="70 CuadroTexto"/>
          <p:cNvSpPr txBox="1"/>
          <p:nvPr/>
        </p:nvSpPr>
        <p:spPr>
          <a:xfrm>
            <a:off x="342901" y="1962150"/>
            <a:ext cx="8858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SEG. 1</a:t>
            </a:r>
            <a:endParaRPr lang="es-ES" b="1" dirty="0"/>
          </a:p>
        </p:txBody>
      </p:sp>
      <p:sp>
        <p:nvSpPr>
          <p:cNvPr id="72" name="71 CuadroTexto"/>
          <p:cNvSpPr txBox="1"/>
          <p:nvPr/>
        </p:nvSpPr>
        <p:spPr>
          <a:xfrm>
            <a:off x="400051" y="4286250"/>
            <a:ext cx="8858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SEG. 2</a:t>
            </a:r>
            <a:endParaRPr lang="es-ES" b="1" dirty="0"/>
          </a:p>
        </p:txBody>
      </p:sp>
      <p:sp>
        <p:nvSpPr>
          <p:cNvPr id="90" name="Line 31"/>
          <p:cNvSpPr>
            <a:spLocks noChangeShapeType="1"/>
          </p:cNvSpPr>
          <p:nvPr/>
        </p:nvSpPr>
        <p:spPr bwMode="auto">
          <a:xfrm flipH="1" flipV="1">
            <a:off x="2001838" y="4087811"/>
            <a:ext cx="66447" cy="27373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grpSp>
        <p:nvGrpSpPr>
          <p:cNvPr id="91" name="Group 48"/>
          <p:cNvGrpSpPr>
            <a:grpSpLocks/>
          </p:cNvGrpSpPr>
          <p:nvPr/>
        </p:nvGrpSpPr>
        <p:grpSpPr bwMode="auto">
          <a:xfrm>
            <a:off x="4913314" y="1167720"/>
            <a:ext cx="3952875" cy="1570037"/>
            <a:chOff x="3039" y="1861"/>
            <a:chExt cx="2490" cy="989"/>
          </a:xfrm>
        </p:grpSpPr>
        <p:sp>
          <p:nvSpPr>
            <p:cNvPr id="92" name="Line 37"/>
            <p:cNvSpPr>
              <a:spLocks noChangeShapeType="1"/>
            </p:cNvSpPr>
            <p:nvPr/>
          </p:nvSpPr>
          <p:spPr bwMode="auto">
            <a:xfrm>
              <a:off x="3385" y="1869"/>
              <a:ext cx="0" cy="84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stealth" w="med" len="med"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93" name="Line 38"/>
            <p:cNvSpPr>
              <a:spLocks noChangeShapeType="1"/>
            </p:cNvSpPr>
            <p:nvPr/>
          </p:nvSpPr>
          <p:spPr bwMode="auto">
            <a:xfrm>
              <a:off x="3358" y="2667"/>
              <a:ext cx="21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94" name="Line 39"/>
            <p:cNvSpPr>
              <a:spLocks noChangeShapeType="1"/>
            </p:cNvSpPr>
            <p:nvPr/>
          </p:nvSpPr>
          <p:spPr bwMode="auto">
            <a:xfrm>
              <a:off x="3995" y="2057"/>
              <a:ext cx="66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95" name="Line 40"/>
            <p:cNvSpPr>
              <a:spLocks noChangeShapeType="1"/>
            </p:cNvSpPr>
            <p:nvPr/>
          </p:nvSpPr>
          <p:spPr bwMode="auto">
            <a:xfrm>
              <a:off x="3970" y="2064"/>
              <a:ext cx="0" cy="59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96" name="Line 41"/>
            <p:cNvSpPr>
              <a:spLocks noChangeShapeType="1"/>
            </p:cNvSpPr>
            <p:nvPr/>
          </p:nvSpPr>
          <p:spPr bwMode="auto">
            <a:xfrm flipV="1">
              <a:off x="4696" y="2047"/>
              <a:ext cx="0" cy="60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97" name="Text Box 42"/>
            <p:cNvSpPr txBox="1">
              <a:spLocks noChangeArrowheads="1"/>
            </p:cNvSpPr>
            <p:nvPr/>
          </p:nvSpPr>
          <p:spPr bwMode="auto">
            <a:xfrm>
              <a:off x="3536" y="2658"/>
              <a:ext cx="398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3</a:t>
              </a:r>
            </a:p>
          </p:txBody>
        </p:sp>
        <p:sp>
          <p:nvSpPr>
            <p:cNvPr id="98" name="Text Box 43"/>
            <p:cNvSpPr txBox="1">
              <a:spLocks noChangeArrowheads="1"/>
            </p:cNvSpPr>
            <p:nvPr/>
          </p:nvSpPr>
          <p:spPr bwMode="auto">
            <a:xfrm>
              <a:off x="4195" y="2651"/>
              <a:ext cx="398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5</a:t>
              </a:r>
            </a:p>
          </p:txBody>
        </p:sp>
        <p:sp>
          <p:nvSpPr>
            <p:cNvPr id="99" name="Line 44"/>
            <p:cNvSpPr>
              <a:spLocks noChangeShapeType="1"/>
            </p:cNvSpPr>
            <p:nvPr/>
          </p:nvSpPr>
          <p:spPr bwMode="auto">
            <a:xfrm>
              <a:off x="3970" y="2667"/>
              <a:ext cx="0" cy="10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00" name="Line 45"/>
            <p:cNvSpPr>
              <a:spLocks noChangeShapeType="1"/>
            </p:cNvSpPr>
            <p:nvPr/>
          </p:nvSpPr>
          <p:spPr bwMode="auto">
            <a:xfrm>
              <a:off x="4700" y="2688"/>
              <a:ext cx="0" cy="10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01" name="Text Box 46"/>
            <p:cNvSpPr txBox="1">
              <a:spLocks noChangeArrowheads="1"/>
            </p:cNvSpPr>
            <p:nvPr/>
          </p:nvSpPr>
          <p:spPr bwMode="auto">
            <a:xfrm>
              <a:off x="3039" y="1861"/>
              <a:ext cx="364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 smtClean="0"/>
                <a:t>M2.0</a:t>
              </a:r>
              <a:endParaRPr lang="en-GB" dirty="0"/>
            </a:p>
          </p:txBody>
        </p:sp>
      </p:grpSp>
      <p:sp>
        <p:nvSpPr>
          <p:cNvPr id="135" name="Text Box 52"/>
          <p:cNvSpPr txBox="1">
            <a:spLocks noChangeArrowheads="1"/>
          </p:cNvSpPr>
          <p:nvPr/>
        </p:nvSpPr>
        <p:spPr bwMode="auto">
          <a:xfrm>
            <a:off x="7340600" y="3089275"/>
            <a:ext cx="1508125" cy="3189288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" b="1" dirty="0"/>
              <a:t>UN </a:t>
            </a:r>
            <a:r>
              <a:rPr lang="es-ES" b="1" dirty="0" smtClean="0"/>
              <a:t>   </a:t>
            </a:r>
            <a:r>
              <a:rPr lang="es-ES" dirty="0" smtClean="0"/>
              <a:t>M2.0</a:t>
            </a:r>
            <a:endParaRPr lang="es-ES" dirty="0"/>
          </a:p>
          <a:p>
            <a:pPr eaLnBrk="0" hangingPunct="0">
              <a:spcBef>
                <a:spcPct val="50000"/>
              </a:spcBef>
            </a:pPr>
            <a:r>
              <a:rPr lang="es-ES" b="1" dirty="0"/>
              <a:t>L</a:t>
            </a:r>
            <a:r>
              <a:rPr lang="es-ES" dirty="0"/>
              <a:t> </a:t>
            </a:r>
            <a:r>
              <a:rPr lang="es-ES" dirty="0" smtClean="0"/>
              <a:t>      S5T#3s</a:t>
            </a:r>
            <a:endParaRPr lang="es-ES" dirty="0"/>
          </a:p>
          <a:p>
            <a:pPr eaLnBrk="0" hangingPunct="0">
              <a:spcBef>
                <a:spcPct val="50000"/>
              </a:spcBef>
            </a:pPr>
            <a:r>
              <a:rPr lang="es-ES" b="1" dirty="0">
                <a:solidFill>
                  <a:srgbClr val="A50021"/>
                </a:solidFill>
              </a:rPr>
              <a:t>SI</a:t>
            </a:r>
            <a:r>
              <a:rPr lang="es-ES" dirty="0"/>
              <a:t> </a:t>
            </a:r>
            <a:r>
              <a:rPr lang="es-ES" dirty="0" smtClean="0"/>
              <a:t>     T1</a:t>
            </a:r>
            <a:endParaRPr lang="es-ES" dirty="0"/>
          </a:p>
          <a:p>
            <a:pPr eaLnBrk="0" hangingPunct="0">
              <a:spcBef>
                <a:spcPct val="50000"/>
              </a:spcBef>
            </a:pPr>
            <a:endParaRPr lang="es-ES" dirty="0"/>
          </a:p>
          <a:p>
            <a:pPr eaLnBrk="0" hangingPunct="0">
              <a:spcBef>
                <a:spcPct val="50000"/>
              </a:spcBef>
            </a:pPr>
            <a:r>
              <a:rPr lang="es-ES" b="1" dirty="0"/>
              <a:t>UN</a:t>
            </a:r>
            <a:r>
              <a:rPr lang="es-ES" dirty="0"/>
              <a:t> </a:t>
            </a:r>
            <a:r>
              <a:rPr lang="es-ES" dirty="0" smtClean="0"/>
              <a:t>    T1</a:t>
            </a:r>
            <a:endParaRPr lang="es-ES" dirty="0"/>
          </a:p>
          <a:p>
            <a:pPr eaLnBrk="0" hangingPunct="0">
              <a:spcBef>
                <a:spcPct val="50000"/>
              </a:spcBef>
            </a:pPr>
            <a:r>
              <a:rPr lang="es-ES" b="1" dirty="0" smtClean="0"/>
              <a:t>L</a:t>
            </a:r>
            <a:r>
              <a:rPr lang="es-ES" dirty="0" smtClean="0"/>
              <a:t>        S5T#5s</a:t>
            </a:r>
          </a:p>
          <a:p>
            <a:pPr eaLnBrk="0" hangingPunct="0">
              <a:spcBef>
                <a:spcPct val="50000"/>
              </a:spcBef>
            </a:pPr>
            <a:r>
              <a:rPr lang="es-ES" b="1" dirty="0" smtClean="0">
                <a:solidFill>
                  <a:srgbClr val="A50021"/>
                </a:solidFill>
              </a:rPr>
              <a:t>SI</a:t>
            </a:r>
            <a:r>
              <a:rPr lang="es-ES" dirty="0" smtClean="0"/>
              <a:t>       T2</a:t>
            </a:r>
            <a:endParaRPr lang="es-ES" dirty="0"/>
          </a:p>
          <a:p>
            <a:pPr eaLnBrk="0" hangingPunct="0">
              <a:spcBef>
                <a:spcPct val="50000"/>
              </a:spcBef>
            </a:pPr>
            <a:endParaRPr lang="es-ES" dirty="0"/>
          </a:p>
          <a:p>
            <a:pPr eaLnBrk="0" hangingPunct="0">
              <a:spcBef>
                <a:spcPct val="50000"/>
              </a:spcBef>
            </a:pPr>
            <a:r>
              <a:rPr lang="es-ES" b="1" dirty="0"/>
              <a:t>U </a:t>
            </a:r>
            <a:r>
              <a:rPr lang="es-ES" b="1" dirty="0" smtClean="0"/>
              <a:t>       T</a:t>
            </a:r>
            <a:r>
              <a:rPr lang="es-ES" dirty="0" smtClean="0"/>
              <a:t>2</a:t>
            </a:r>
            <a:endParaRPr lang="es-ES" dirty="0"/>
          </a:p>
          <a:p>
            <a:pPr eaLnBrk="0" hangingPunct="0">
              <a:spcBef>
                <a:spcPct val="50000"/>
              </a:spcBef>
            </a:pPr>
            <a:r>
              <a:rPr lang="es-ES" b="1" dirty="0" smtClean="0"/>
              <a:t>=        </a:t>
            </a:r>
            <a:r>
              <a:rPr lang="es-ES" dirty="0" smtClean="0"/>
              <a:t> M2.0</a:t>
            </a:r>
            <a:endParaRPr lang="es-ES" dirty="0"/>
          </a:p>
        </p:txBody>
      </p:sp>
      <p:sp>
        <p:nvSpPr>
          <p:cNvPr id="137" name="136 CuadroTexto"/>
          <p:cNvSpPr txBox="1"/>
          <p:nvPr/>
        </p:nvSpPr>
        <p:spPr>
          <a:xfrm>
            <a:off x="1768018" y="5516789"/>
            <a:ext cx="35296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3039F0"/>
                </a:solidFill>
              </a:rPr>
              <a:t>¿NECESITAN MEMORIA T1 y/o T2?</a:t>
            </a:r>
            <a:endParaRPr lang="es-ES" sz="1600" dirty="0">
              <a:solidFill>
                <a:srgbClr val="3039F0"/>
              </a:solidFill>
            </a:endParaRPr>
          </a:p>
        </p:txBody>
      </p:sp>
      <p:sp>
        <p:nvSpPr>
          <p:cNvPr id="138" name="137 CuadroTexto"/>
          <p:cNvSpPr txBox="1"/>
          <p:nvPr/>
        </p:nvSpPr>
        <p:spPr>
          <a:xfrm>
            <a:off x="1927676" y="5995760"/>
            <a:ext cx="31668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3039F0"/>
                </a:solidFill>
              </a:rPr>
              <a:t>¿SEÑAL COMPLEMENTARIA?</a:t>
            </a:r>
            <a:endParaRPr lang="es-ES" sz="1600" dirty="0">
              <a:solidFill>
                <a:srgbClr val="3039F0"/>
              </a:solidFill>
            </a:endParaRPr>
          </a:p>
        </p:txBody>
      </p:sp>
      <p:sp>
        <p:nvSpPr>
          <p:cNvPr id="73" name="Text Box 25"/>
          <p:cNvSpPr txBox="1">
            <a:spLocks noChangeArrowheads="1"/>
          </p:cNvSpPr>
          <p:nvPr/>
        </p:nvSpPr>
        <p:spPr bwMode="auto">
          <a:xfrm>
            <a:off x="2598738" y="2468563"/>
            <a:ext cx="800100" cy="3048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dirty="0"/>
              <a:t>TB=1sg</a:t>
            </a:r>
          </a:p>
        </p:txBody>
      </p:sp>
      <p:sp>
        <p:nvSpPr>
          <p:cNvPr id="74" name="73 CuadroTexto"/>
          <p:cNvSpPr txBox="1"/>
          <p:nvPr/>
        </p:nvSpPr>
        <p:spPr>
          <a:xfrm>
            <a:off x="1828799" y="942975"/>
            <a:ext cx="24384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BLOUES NORMALIZADOS</a:t>
            </a:r>
            <a:endParaRPr lang="es-E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" grpId="0" build="allAtOnce" animBg="1"/>
      <p:bldP spid="137" grpId="0"/>
      <p:bldP spid="1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Construcción con temporizadores TON y TOFF (4/4)</a:t>
            </a:r>
            <a:endParaRPr lang="es-ES" sz="2400" dirty="0"/>
          </a:p>
        </p:txBody>
      </p:sp>
      <p:grpSp>
        <p:nvGrpSpPr>
          <p:cNvPr id="3" name="2 Grupo"/>
          <p:cNvGrpSpPr/>
          <p:nvPr/>
        </p:nvGrpSpPr>
        <p:grpSpPr>
          <a:xfrm>
            <a:off x="1447800" y="1436688"/>
            <a:ext cx="3557588" cy="1511300"/>
            <a:chOff x="990600" y="1512888"/>
            <a:chExt cx="3557588" cy="1511300"/>
          </a:xfrm>
        </p:grpSpPr>
        <p:sp>
          <p:nvSpPr>
            <p:cNvPr id="4" name="Line 4"/>
            <p:cNvSpPr>
              <a:spLocks noChangeShapeType="1"/>
            </p:cNvSpPr>
            <p:nvPr/>
          </p:nvSpPr>
          <p:spPr bwMode="auto">
            <a:xfrm>
              <a:off x="1082675" y="1843088"/>
              <a:ext cx="0" cy="43497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5" name="Line 5"/>
            <p:cNvSpPr>
              <a:spLocks noChangeShapeType="1"/>
            </p:cNvSpPr>
            <p:nvPr/>
          </p:nvSpPr>
          <p:spPr bwMode="auto">
            <a:xfrm>
              <a:off x="1095375" y="2054225"/>
              <a:ext cx="3238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" name="Line 6"/>
            <p:cNvSpPr>
              <a:spLocks noChangeShapeType="1"/>
            </p:cNvSpPr>
            <p:nvPr/>
          </p:nvSpPr>
          <p:spPr bwMode="auto">
            <a:xfrm>
              <a:off x="1433513" y="1927225"/>
              <a:ext cx="0" cy="2540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7" name="Line 7"/>
            <p:cNvSpPr>
              <a:spLocks noChangeShapeType="1"/>
            </p:cNvSpPr>
            <p:nvPr/>
          </p:nvSpPr>
          <p:spPr bwMode="auto">
            <a:xfrm>
              <a:off x="1565275" y="1919288"/>
              <a:ext cx="0" cy="2540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8" name="Line 9"/>
            <p:cNvSpPr>
              <a:spLocks noChangeShapeType="1"/>
            </p:cNvSpPr>
            <p:nvPr/>
          </p:nvSpPr>
          <p:spPr bwMode="auto">
            <a:xfrm>
              <a:off x="1592263" y="2073275"/>
              <a:ext cx="3238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9" name="Rectangle 10"/>
            <p:cNvSpPr>
              <a:spLocks noChangeArrowheads="1"/>
            </p:cNvSpPr>
            <p:nvPr/>
          </p:nvSpPr>
          <p:spPr bwMode="auto">
            <a:xfrm>
              <a:off x="1982788" y="1870075"/>
              <a:ext cx="1096962" cy="1154113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spcBef>
                  <a:spcPct val="50000"/>
                </a:spcBef>
              </a:pPr>
              <a:endParaRPr lang="es-ES"/>
            </a:p>
          </p:txBody>
        </p:sp>
        <p:sp>
          <p:nvSpPr>
            <p:cNvPr id="10" name="Text Box 11"/>
            <p:cNvSpPr txBox="1">
              <a:spLocks noChangeArrowheads="1"/>
            </p:cNvSpPr>
            <p:nvPr/>
          </p:nvSpPr>
          <p:spPr bwMode="auto">
            <a:xfrm>
              <a:off x="2174875" y="1908175"/>
              <a:ext cx="758825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/>
                <a:t>TON</a:t>
              </a:r>
            </a:p>
          </p:txBody>
        </p:sp>
        <p:sp>
          <p:nvSpPr>
            <p:cNvPr id="12" name="Line 13"/>
            <p:cNvSpPr>
              <a:spLocks noChangeShapeType="1"/>
            </p:cNvSpPr>
            <p:nvPr/>
          </p:nvSpPr>
          <p:spPr bwMode="auto">
            <a:xfrm>
              <a:off x="3079750" y="2743200"/>
              <a:ext cx="81597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3" name="Line 14"/>
            <p:cNvSpPr>
              <a:spLocks noChangeShapeType="1"/>
            </p:cNvSpPr>
            <p:nvPr/>
          </p:nvSpPr>
          <p:spPr bwMode="auto">
            <a:xfrm>
              <a:off x="1447800" y="2757488"/>
              <a:ext cx="49212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990600" y="2582863"/>
              <a:ext cx="581025" cy="30777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 smtClean="0"/>
                <a:t>3</a:t>
              </a:r>
              <a:endParaRPr lang="en-GB" dirty="0"/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3919538" y="2546350"/>
              <a:ext cx="130175" cy="393700"/>
            </a:xfrm>
            <a:custGeom>
              <a:avLst/>
              <a:gdLst>
                <a:gd name="T0" fmla="*/ 2147483647 w 82"/>
                <a:gd name="T1" fmla="*/ 0 h 248"/>
                <a:gd name="T2" fmla="*/ 2147483647 w 82"/>
                <a:gd name="T3" fmla="*/ 2147483647 h 248"/>
                <a:gd name="T4" fmla="*/ 2147483647 w 82"/>
                <a:gd name="T5" fmla="*/ 2147483647 h 248"/>
                <a:gd name="T6" fmla="*/ 0 60000 65536"/>
                <a:gd name="T7" fmla="*/ 0 60000 65536"/>
                <a:gd name="T8" fmla="*/ 0 60000 65536"/>
                <a:gd name="T9" fmla="*/ 0 w 82"/>
                <a:gd name="T10" fmla="*/ 0 h 248"/>
                <a:gd name="T11" fmla="*/ 82 w 82"/>
                <a:gd name="T12" fmla="*/ 248 h 24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2" h="248">
                  <a:moveTo>
                    <a:pt x="82" y="0"/>
                  </a:moveTo>
                  <a:cubicBezTo>
                    <a:pt x="69" y="18"/>
                    <a:pt x="6" y="65"/>
                    <a:pt x="3" y="106"/>
                  </a:cubicBezTo>
                  <a:cubicBezTo>
                    <a:pt x="0" y="147"/>
                    <a:pt x="52" y="219"/>
                    <a:pt x="65" y="248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4233863" y="2532063"/>
              <a:ext cx="134937" cy="393700"/>
            </a:xfrm>
            <a:custGeom>
              <a:avLst/>
              <a:gdLst>
                <a:gd name="T0" fmla="*/ 0 w 85"/>
                <a:gd name="T1" fmla="*/ 0 h 248"/>
                <a:gd name="T2" fmla="*/ 2147483647 w 85"/>
                <a:gd name="T3" fmla="*/ 2147483647 h 248"/>
                <a:gd name="T4" fmla="*/ 2147483647 w 85"/>
                <a:gd name="T5" fmla="*/ 2147483647 h 248"/>
                <a:gd name="T6" fmla="*/ 0 60000 65536"/>
                <a:gd name="T7" fmla="*/ 0 60000 65536"/>
                <a:gd name="T8" fmla="*/ 0 60000 65536"/>
                <a:gd name="T9" fmla="*/ 0 w 85"/>
                <a:gd name="T10" fmla="*/ 0 h 248"/>
                <a:gd name="T11" fmla="*/ 85 w 85"/>
                <a:gd name="T12" fmla="*/ 248 h 24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5" h="248">
                  <a:moveTo>
                    <a:pt x="0" y="0"/>
                  </a:moveTo>
                  <a:cubicBezTo>
                    <a:pt x="36" y="41"/>
                    <a:pt x="73" y="83"/>
                    <a:pt x="79" y="124"/>
                  </a:cubicBezTo>
                  <a:cubicBezTo>
                    <a:pt x="85" y="165"/>
                    <a:pt x="60" y="206"/>
                    <a:pt x="35" y="248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7" name="Text Box 60"/>
            <p:cNvSpPr txBox="1">
              <a:spLocks noChangeArrowheads="1"/>
            </p:cNvSpPr>
            <p:nvPr/>
          </p:nvSpPr>
          <p:spPr bwMode="auto">
            <a:xfrm>
              <a:off x="3789363" y="2173288"/>
              <a:ext cx="758825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 smtClean="0"/>
                <a:t>T1</a:t>
              </a:r>
              <a:endParaRPr lang="en-GB" dirty="0"/>
            </a:p>
          </p:txBody>
        </p:sp>
        <p:sp>
          <p:nvSpPr>
            <p:cNvPr id="18" name="Text Box 61"/>
            <p:cNvSpPr txBox="1">
              <a:spLocks noChangeArrowheads="1"/>
            </p:cNvSpPr>
            <p:nvPr/>
          </p:nvSpPr>
          <p:spPr bwMode="auto">
            <a:xfrm>
              <a:off x="1144588" y="1512888"/>
              <a:ext cx="758825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 smtClean="0"/>
                <a:t>M2.0</a:t>
              </a:r>
              <a:endParaRPr lang="en-GB" dirty="0"/>
            </a:p>
          </p:txBody>
        </p:sp>
      </p:grpSp>
      <p:grpSp>
        <p:nvGrpSpPr>
          <p:cNvPr id="19" name="18 Grupo"/>
          <p:cNvGrpSpPr/>
          <p:nvPr/>
        </p:nvGrpSpPr>
        <p:grpSpPr>
          <a:xfrm>
            <a:off x="1447800" y="3643313"/>
            <a:ext cx="3584575" cy="1531937"/>
            <a:chOff x="990600" y="3481388"/>
            <a:chExt cx="3584575" cy="1531937"/>
          </a:xfrm>
        </p:grpSpPr>
        <p:sp>
          <p:nvSpPr>
            <p:cNvPr id="20" name="Line 18"/>
            <p:cNvSpPr>
              <a:spLocks noChangeShapeType="1"/>
            </p:cNvSpPr>
            <p:nvPr/>
          </p:nvSpPr>
          <p:spPr bwMode="auto">
            <a:xfrm>
              <a:off x="1157288" y="3832225"/>
              <a:ext cx="0" cy="43497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1" name="Line 19"/>
            <p:cNvSpPr>
              <a:spLocks noChangeShapeType="1"/>
            </p:cNvSpPr>
            <p:nvPr/>
          </p:nvSpPr>
          <p:spPr bwMode="auto">
            <a:xfrm>
              <a:off x="1169988" y="4043363"/>
              <a:ext cx="3238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2" name="Line 20"/>
            <p:cNvSpPr>
              <a:spLocks noChangeShapeType="1"/>
            </p:cNvSpPr>
            <p:nvPr/>
          </p:nvSpPr>
          <p:spPr bwMode="auto">
            <a:xfrm>
              <a:off x="1508125" y="3916363"/>
              <a:ext cx="0" cy="2540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3" name="Line 21"/>
            <p:cNvSpPr>
              <a:spLocks noChangeShapeType="1"/>
            </p:cNvSpPr>
            <p:nvPr/>
          </p:nvSpPr>
          <p:spPr bwMode="auto">
            <a:xfrm>
              <a:off x="1639888" y="3908425"/>
              <a:ext cx="0" cy="2540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4" name="Line 22"/>
            <p:cNvSpPr>
              <a:spLocks noChangeShapeType="1"/>
            </p:cNvSpPr>
            <p:nvPr/>
          </p:nvSpPr>
          <p:spPr bwMode="auto">
            <a:xfrm>
              <a:off x="1666875" y="4062413"/>
              <a:ext cx="3238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5" name="Rectangle 23"/>
            <p:cNvSpPr>
              <a:spLocks noChangeArrowheads="1"/>
            </p:cNvSpPr>
            <p:nvPr/>
          </p:nvSpPr>
          <p:spPr bwMode="auto">
            <a:xfrm>
              <a:off x="2057400" y="3859213"/>
              <a:ext cx="1096963" cy="1154112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spcBef>
                  <a:spcPct val="50000"/>
                </a:spcBef>
              </a:pPr>
              <a:endParaRPr lang="es-ES"/>
            </a:p>
          </p:txBody>
        </p:sp>
        <p:sp>
          <p:nvSpPr>
            <p:cNvPr id="26" name="Text Box 24"/>
            <p:cNvSpPr txBox="1">
              <a:spLocks noChangeArrowheads="1"/>
            </p:cNvSpPr>
            <p:nvPr/>
          </p:nvSpPr>
          <p:spPr bwMode="auto">
            <a:xfrm>
              <a:off x="2239963" y="3887788"/>
              <a:ext cx="758825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TOFF</a:t>
              </a:r>
            </a:p>
          </p:txBody>
        </p:sp>
        <p:sp>
          <p:nvSpPr>
            <p:cNvPr id="27" name="Text Box 25"/>
            <p:cNvSpPr txBox="1">
              <a:spLocks noChangeArrowheads="1"/>
            </p:cNvSpPr>
            <p:nvPr/>
          </p:nvSpPr>
          <p:spPr bwMode="auto">
            <a:xfrm>
              <a:off x="2198688" y="4592638"/>
              <a:ext cx="800100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/>
                <a:t>TB=1sg</a:t>
              </a:r>
            </a:p>
          </p:txBody>
        </p:sp>
        <p:sp>
          <p:nvSpPr>
            <p:cNvPr id="28" name="Line 26"/>
            <p:cNvSpPr>
              <a:spLocks noChangeShapeType="1"/>
            </p:cNvSpPr>
            <p:nvPr/>
          </p:nvSpPr>
          <p:spPr bwMode="auto">
            <a:xfrm>
              <a:off x="3154363" y="4732338"/>
              <a:ext cx="81597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9" name="Line 27"/>
            <p:cNvSpPr>
              <a:spLocks noChangeShapeType="1"/>
            </p:cNvSpPr>
            <p:nvPr/>
          </p:nvSpPr>
          <p:spPr bwMode="auto">
            <a:xfrm>
              <a:off x="1522413" y="4746625"/>
              <a:ext cx="49212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0" name="Text Box 28"/>
            <p:cNvSpPr txBox="1">
              <a:spLocks noChangeArrowheads="1"/>
            </p:cNvSpPr>
            <p:nvPr/>
          </p:nvSpPr>
          <p:spPr bwMode="auto">
            <a:xfrm>
              <a:off x="990600" y="4533900"/>
              <a:ext cx="581025" cy="30777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 smtClean="0"/>
                <a:t>5</a:t>
              </a:r>
              <a:endParaRPr lang="en-GB" dirty="0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auto">
            <a:xfrm>
              <a:off x="4022725" y="4535488"/>
              <a:ext cx="130175" cy="393700"/>
            </a:xfrm>
            <a:custGeom>
              <a:avLst/>
              <a:gdLst>
                <a:gd name="T0" fmla="*/ 2147483647 w 82"/>
                <a:gd name="T1" fmla="*/ 0 h 248"/>
                <a:gd name="T2" fmla="*/ 2147483647 w 82"/>
                <a:gd name="T3" fmla="*/ 2147483647 h 248"/>
                <a:gd name="T4" fmla="*/ 2147483647 w 82"/>
                <a:gd name="T5" fmla="*/ 2147483647 h 248"/>
                <a:gd name="T6" fmla="*/ 0 60000 65536"/>
                <a:gd name="T7" fmla="*/ 0 60000 65536"/>
                <a:gd name="T8" fmla="*/ 0 60000 65536"/>
                <a:gd name="T9" fmla="*/ 0 w 82"/>
                <a:gd name="T10" fmla="*/ 0 h 248"/>
                <a:gd name="T11" fmla="*/ 82 w 82"/>
                <a:gd name="T12" fmla="*/ 248 h 24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2" h="248">
                  <a:moveTo>
                    <a:pt x="82" y="0"/>
                  </a:moveTo>
                  <a:cubicBezTo>
                    <a:pt x="69" y="18"/>
                    <a:pt x="6" y="65"/>
                    <a:pt x="3" y="106"/>
                  </a:cubicBezTo>
                  <a:cubicBezTo>
                    <a:pt x="0" y="147"/>
                    <a:pt x="52" y="219"/>
                    <a:pt x="65" y="248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auto">
            <a:xfrm>
              <a:off x="4308475" y="4521200"/>
              <a:ext cx="134938" cy="393700"/>
            </a:xfrm>
            <a:custGeom>
              <a:avLst/>
              <a:gdLst>
                <a:gd name="T0" fmla="*/ 0 w 85"/>
                <a:gd name="T1" fmla="*/ 0 h 248"/>
                <a:gd name="T2" fmla="*/ 2147483647 w 85"/>
                <a:gd name="T3" fmla="*/ 2147483647 h 248"/>
                <a:gd name="T4" fmla="*/ 2147483647 w 85"/>
                <a:gd name="T5" fmla="*/ 2147483647 h 248"/>
                <a:gd name="T6" fmla="*/ 0 60000 65536"/>
                <a:gd name="T7" fmla="*/ 0 60000 65536"/>
                <a:gd name="T8" fmla="*/ 0 60000 65536"/>
                <a:gd name="T9" fmla="*/ 0 w 85"/>
                <a:gd name="T10" fmla="*/ 0 h 248"/>
                <a:gd name="T11" fmla="*/ 85 w 85"/>
                <a:gd name="T12" fmla="*/ 248 h 24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5" h="248">
                  <a:moveTo>
                    <a:pt x="0" y="0"/>
                  </a:moveTo>
                  <a:cubicBezTo>
                    <a:pt x="36" y="41"/>
                    <a:pt x="73" y="83"/>
                    <a:pt x="79" y="124"/>
                  </a:cubicBezTo>
                  <a:cubicBezTo>
                    <a:pt x="85" y="165"/>
                    <a:pt x="60" y="206"/>
                    <a:pt x="35" y="248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4" name="Text Box 62"/>
            <p:cNvSpPr txBox="1">
              <a:spLocks noChangeArrowheads="1"/>
            </p:cNvSpPr>
            <p:nvPr/>
          </p:nvSpPr>
          <p:spPr bwMode="auto">
            <a:xfrm>
              <a:off x="3816350" y="4156075"/>
              <a:ext cx="758825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 smtClean="0"/>
                <a:t>M2.0</a:t>
              </a:r>
              <a:endParaRPr lang="en-GB" dirty="0"/>
            </a:p>
          </p:txBody>
        </p:sp>
        <p:sp>
          <p:nvSpPr>
            <p:cNvPr id="35" name="Text Box 63"/>
            <p:cNvSpPr txBox="1">
              <a:spLocks noChangeArrowheads="1"/>
            </p:cNvSpPr>
            <p:nvPr/>
          </p:nvSpPr>
          <p:spPr bwMode="auto">
            <a:xfrm>
              <a:off x="1257300" y="3481388"/>
              <a:ext cx="758825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 smtClean="0"/>
                <a:t>T1</a:t>
              </a:r>
              <a:endParaRPr lang="en-GB" dirty="0"/>
            </a:p>
          </p:txBody>
        </p:sp>
      </p:grpSp>
      <p:sp>
        <p:nvSpPr>
          <p:cNvPr id="36" name="Text Box 11"/>
          <p:cNvSpPr txBox="1">
            <a:spLocks noChangeArrowheads="1"/>
          </p:cNvSpPr>
          <p:nvPr/>
        </p:nvSpPr>
        <p:spPr bwMode="auto">
          <a:xfrm>
            <a:off x="2651125" y="1479550"/>
            <a:ext cx="758825" cy="3048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dirty="0" smtClean="0"/>
              <a:t>T1</a:t>
            </a:r>
            <a:endParaRPr lang="en-GB" dirty="0"/>
          </a:p>
        </p:txBody>
      </p:sp>
      <p:sp>
        <p:nvSpPr>
          <p:cNvPr id="37" name="Text Box 11"/>
          <p:cNvSpPr txBox="1">
            <a:spLocks noChangeArrowheads="1"/>
          </p:cNvSpPr>
          <p:nvPr/>
        </p:nvSpPr>
        <p:spPr bwMode="auto">
          <a:xfrm>
            <a:off x="2708275" y="3679825"/>
            <a:ext cx="758825" cy="3048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dirty="0" smtClean="0"/>
              <a:t>T2</a:t>
            </a:r>
            <a:endParaRPr lang="en-GB" dirty="0"/>
          </a:p>
        </p:txBody>
      </p:sp>
      <p:sp>
        <p:nvSpPr>
          <p:cNvPr id="39" name="38 CuadroTexto"/>
          <p:cNvSpPr txBox="1"/>
          <p:nvPr/>
        </p:nvSpPr>
        <p:spPr>
          <a:xfrm>
            <a:off x="342901" y="1962150"/>
            <a:ext cx="8858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SEG. 1</a:t>
            </a:r>
            <a:endParaRPr lang="es-ES" b="1" dirty="0"/>
          </a:p>
        </p:txBody>
      </p:sp>
      <p:sp>
        <p:nvSpPr>
          <p:cNvPr id="40" name="39 CuadroTexto"/>
          <p:cNvSpPr txBox="1"/>
          <p:nvPr/>
        </p:nvSpPr>
        <p:spPr>
          <a:xfrm>
            <a:off x="400051" y="4286250"/>
            <a:ext cx="8858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SEG. 2</a:t>
            </a:r>
            <a:endParaRPr lang="es-ES" b="1" dirty="0"/>
          </a:p>
        </p:txBody>
      </p:sp>
      <p:grpSp>
        <p:nvGrpSpPr>
          <p:cNvPr id="41" name="Group 54"/>
          <p:cNvGrpSpPr>
            <a:grpSpLocks/>
          </p:cNvGrpSpPr>
          <p:nvPr/>
        </p:nvGrpSpPr>
        <p:grpSpPr bwMode="auto">
          <a:xfrm>
            <a:off x="4808538" y="1349375"/>
            <a:ext cx="3952875" cy="1570038"/>
            <a:chOff x="3119" y="1852"/>
            <a:chExt cx="2490" cy="989"/>
          </a:xfrm>
        </p:grpSpPr>
        <p:sp>
          <p:nvSpPr>
            <p:cNvPr id="42" name="Line 39"/>
            <p:cNvSpPr>
              <a:spLocks noChangeShapeType="1"/>
            </p:cNvSpPr>
            <p:nvPr/>
          </p:nvSpPr>
          <p:spPr bwMode="auto">
            <a:xfrm>
              <a:off x="3438" y="2658"/>
              <a:ext cx="21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43" name="Line 38"/>
            <p:cNvSpPr>
              <a:spLocks noChangeShapeType="1"/>
            </p:cNvSpPr>
            <p:nvPr/>
          </p:nvSpPr>
          <p:spPr bwMode="auto">
            <a:xfrm>
              <a:off x="3465" y="1860"/>
              <a:ext cx="0" cy="84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stealth" w="med" len="med"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44" name="Line 40"/>
            <p:cNvSpPr>
              <a:spLocks noChangeShapeType="1"/>
            </p:cNvSpPr>
            <p:nvPr/>
          </p:nvSpPr>
          <p:spPr bwMode="auto">
            <a:xfrm>
              <a:off x="3465" y="2047"/>
              <a:ext cx="59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45" name="Line 41"/>
            <p:cNvSpPr>
              <a:spLocks noChangeShapeType="1"/>
            </p:cNvSpPr>
            <p:nvPr/>
          </p:nvSpPr>
          <p:spPr bwMode="auto">
            <a:xfrm>
              <a:off x="4050" y="2055"/>
              <a:ext cx="0" cy="59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46" name="Line 42"/>
            <p:cNvSpPr>
              <a:spLocks noChangeShapeType="1"/>
            </p:cNvSpPr>
            <p:nvPr/>
          </p:nvSpPr>
          <p:spPr bwMode="auto">
            <a:xfrm flipV="1">
              <a:off x="4776" y="2038"/>
              <a:ext cx="0" cy="60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47" name="Line 43"/>
            <p:cNvSpPr>
              <a:spLocks noChangeShapeType="1"/>
            </p:cNvSpPr>
            <p:nvPr/>
          </p:nvSpPr>
          <p:spPr bwMode="auto">
            <a:xfrm>
              <a:off x="4786" y="2044"/>
              <a:ext cx="566" cy="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48" name="Line 44"/>
            <p:cNvSpPr>
              <a:spLocks noChangeShapeType="1"/>
            </p:cNvSpPr>
            <p:nvPr/>
          </p:nvSpPr>
          <p:spPr bwMode="auto">
            <a:xfrm>
              <a:off x="5364" y="2040"/>
              <a:ext cx="0" cy="62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49" name="Text Box 46"/>
            <p:cNvSpPr txBox="1">
              <a:spLocks noChangeArrowheads="1"/>
            </p:cNvSpPr>
            <p:nvPr/>
          </p:nvSpPr>
          <p:spPr bwMode="auto">
            <a:xfrm>
              <a:off x="3616" y="2649"/>
              <a:ext cx="398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3</a:t>
              </a:r>
            </a:p>
          </p:txBody>
        </p:sp>
        <p:sp>
          <p:nvSpPr>
            <p:cNvPr id="50" name="Text Box 47"/>
            <p:cNvSpPr txBox="1">
              <a:spLocks noChangeArrowheads="1"/>
            </p:cNvSpPr>
            <p:nvPr/>
          </p:nvSpPr>
          <p:spPr bwMode="auto">
            <a:xfrm>
              <a:off x="4275" y="2642"/>
              <a:ext cx="398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5</a:t>
              </a:r>
            </a:p>
          </p:txBody>
        </p:sp>
        <p:sp>
          <p:nvSpPr>
            <p:cNvPr id="51" name="Line 49"/>
            <p:cNvSpPr>
              <a:spLocks noChangeShapeType="1"/>
            </p:cNvSpPr>
            <p:nvPr/>
          </p:nvSpPr>
          <p:spPr bwMode="auto">
            <a:xfrm>
              <a:off x="4050" y="2658"/>
              <a:ext cx="0" cy="10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52" name="Line 50"/>
            <p:cNvSpPr>
              <a:spLocks noChangeShapeType="1"/>
            </p:cNvSpPr>
            <p:nvPr/>
          </p:nvSpPr>
          <p:spPr bwMode="auto">
            <a:xfrm>
              <a:off x="4780" y="2679"/>
              <a:ext cx="0" cy="10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53" name="Text Box 51"/>
            <p:cNvSpPr txBox="1">
              <a:spLocks noChangeArrowheads="1"/>
            </p:cNvSpPr>
            <p:nvPr/>
          </p:nvSpPr>
          <p:spPr bwMode="auto">
            <a:xfrm>
              <a:off x="3119" y="1852"/>
              <a:ext cx="364" cy="19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 smtClean="0"/>
                <a:t>M2.0</a:t>
              </a:r>
              <a:endParaRPr lang="en-GB" dirty="0"/>
            </a:p>
          </p:txBody>
        </p:sp>
      </p:grpSp>
      <p:sp>
        <p:nvSpPr>
          <p:cNvPr id="55" name="54 CuadroTexto"/>
          <p:cNvSpPr txBox="1"/>
          <p:nvPr/>
        </p:nvSpPr>
        <p:spPr>
          <a:xfrm>
            <a:off x="1695447" y="5705474"/>
            <a:ext cx="29055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3039F0"/>
                </a:solidFill>
              </a:rPr>
              <a:t>¿NECESITA MEMORIA T1?</a:t>
            </a:r>
            <a:endParaRPr lang="es-ES" sz="1600" dirty="0">
              <a:solidFill>
                <a:srgbClr val="3039F0"/>
              </a:solidFill>
            </a:endParaRPr>
          </a:p>
        </p:txBody>
      </p:sp>
      <p:sp>
        <p:nvSpPr>
          <p:cNvPr id="54" name="53 CuadroTexto"/>
          <p:cNvSpPr txBox="1"/>
          <p:nvPr/>
        </p:nvSpPr>
        <p:spPr>
          <a:xfrm>
            <a:off x="3771900" y="4762500"/>
            <a:ext cx="562975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/>
              <a:t>NOT</a:t>
            </a:r>
            <a:endParaRPr lang="es-ES" dirty="0"/>
          </a:p>
        </p:txBody>
      </p:sp>
      <p:sp>
        <p:nvSpPr>
          <p:cNvPr id="56" name="Text Box 25"/>
          <p:cNvSpPr txBox="1">
            <a:spLocks noChangeArrowheads="1"/>
          </p:cNvSpPr>
          <p:nvPr/>
        </p:nvSpPr>
        <p:spPr bwMode="auto">
          <a:xfrm>
            <a:off x="2579688" y="2506663"/>
            <a:ext cx="800100" cy="3048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dirty="0"/>
              <a:t>TB=1sg</a:t>
            </a:r>
          </a:p>
        </p:txBody>
      </p:sp>
      <p:sp>
        <p:nvSpPr>
          <p:cNvPr id="57" name="56 CuadroTexto"/>
          <p:cNvSpPr txBox="1"/>
          <p:nvPr/>
        </p:nvSpPr>
        <p:spPr>
          <a:xfrm>
            <a:off x="1828799" y="942975"/>
            <a:ext cx="24384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BLOUES NORMALIZADOS</a:t>
            </a:r>
            <a:endParaRPr lang="es-ES" b="1" dirty="0"/>
          </a:p>
        </p:txBody>
      </p:sp>
      <p:sp>
        <p:nvSpPr>
          <p:cNvPr id="58" name="Text Box 52"/>
          <p:cNvSpPr txBox="1">
            <a:spLocks noChangeArrowheads="1"/>
          </p:cNvSpPr>
          <p:nvPr/>
        </p:nvSpPr>
        <p:spPr bwMode="auto">
          <a:xfrm>
            <a:off x="6664325" y="3108325"/>
            <a:ext cx="1327150" cy="3216265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" b="1" dirty="0" smtClean="0"/>
              <a:t>U    </a:t>
            </a:r>
            <a:r>
              <a:rPr lang="es-ES" dirty="0" smtClean="0"/>
              <a:t>M2.0</a:t>
            </a:r>
            <a:endParaRPr lang="es-ES" dirty="0"/>
          </a:p>
          <a:p>
            <a:pPr eaLnBrk="0" hangingPunct="0">
              <a:spcBef>
                <a:spcPct val="50000"/>
              </a:spcBef>
            </a:pPr>
            <a:r>
              <a:rPr lang="es-ES" b="1" dirty="0"/>
              <a:t>L</a:t>
            </a:r>
            <a:r>
              <a:rPr lang="es-ES" dirty="0"/>
              <a:t> </a:t>
            </a:r>
            <a:r>
              <a:rPr lang="es-ES" dirty="0" smtClean="0"/>
              <a:t>   S5T#3s</a:t>
            </a:r>
            <a:endParaRPr lang="es-ES" dirty="0"/>
          </a:p>
          <a:p>
            <a:pPr eaLnBrk="0" hangingPunct="0">
              <a:spcBef>
                <a:spcPct val="50000"/>
              </a:spcBef>
            </a:pPr>
            <a:r>
              <a:rPr lang="es-ES" b="1" dirty="0" smtClean="0">
                <a:solidFill>
                  <a:srgbClr val="A50021"/>
                </a:solidFill>
              </a:rPr>
              <a:t>SE</a:t>
            </a:r>
            <a:r>
              <a:rPr lang="es-ES" dirty="0" smtClean="0"/>
              <a:t>  T1</a:t>
            </a:r>
            <a:endParaRPr lang="es-ES" dirty="0"/>
          </a:p>
          <a:p>
            <a:pPr eaLnBrk="0" hangingPunct="0">
              <a:spcBef>
                <a:spcPct val="50000"/>
              </a:spcBef>
            </a:pPr>
            <a:endParaRPr lang="es-ES" dirty="0"/>
          </a:p>
          <a:p>
            <a:pPr eaLnBrk="0" hangingPunct="0">
              <a:spcBef>
                <a:spcPct val="50000"/>
              </a:spcBef>
            </a:pPr>
            <a:r>
              <a:rPr lang="es-ES" b="1" dirty="0" smtClean="0"/>
              <a:t>U     </a:t>
            </a:r>
            <a:r>
              <a:rPr lang="es-ES" dirty="0" smtClean="0"/>
              <a:t>T1</a:t>
            </a:r>
            <a:endParaRPr lang="es-ES" dirty="0"/>
          </a:p>
          <a:p>
            <a:pPr eaLnBrk="0" hangingPunct="0">
              <a:spcBef>
                <a:spcPct val="50000"/>
              </a:spcBef>
            </a:pPr>
            <a:r>
              <a:rPr lang="es-ES" b="1" dirty="0" smtClean="0"/>
              <a:t>L</a:t>
            </a:r>
            <a:r>
              <a:rPr lang="es-ES" dirty="0" smtClean="0"/>
              <a:t>      S5T#5s</a:t>
            </a:r>
          </a:p>
          <a:p>
            <a:pPr eaLnBrk="0" hangingPunct="0">
              <a:spcBef>
                <a:spcPct val="50000"/>
              </a:spcBef>
            </a:pPr>
            <a:r>
              <a:rPr lang="es-ES" b="1" dirty="0" smtClean="0">
                <a:solidFill>
                  <a:srgbClr val="A50021"/>
                </a:solidFill>
              </a:rPr>
              <a:t>SA</a:t>
            </a:r>
            <a:r>
              <a:rPr lang="es-ES" dirty="0" smtClean="0"/>
              <a:t>    T2</a:t>
            </a:r>
            <a:endParaRPr lang="es-ES" dirty="0"/>
          </a:p>
          <a:p>
            <a:pPr eaLnBrk="0" hangingPunct="0">
              <a:spcBef>
                <a:spcPct val="50000"/>
              </a:spcBef>
            </a:pPr>
            <a:endParaRPr lang="es-ES" dirty="0"/>
          </a:p>
          <a:p>
            <a:pPr eaLnBrk="0" hangingPunct="0">
              <a:spcBef>
                <a:spcPct val="50000"/>
              </a:spcBef>
            </a:pPr>
            <a:r>
              <a:rPr lang="es-ES" b="1" dirty="0"/>
              <a:t>U </a:t>
            </a:r>
            <a:r>
              <a:rPr lang="es-ES" b="1" dirty="0" smtClean="0"/>
              <a:t>     </a:t>
            </a:r>
            <a:r>
              <a:rPr lang="es-ES" dirty="0" smtClean="0"/>
              <a:t>T2</a:t>
            </a:r>
            <a:endParaRPr lang="es-ES" dirty="0"/>
          </a:p>
          <a:p>
            <a:pPr eaLnBrk="0" hangingPunct="0">
              <a:spcBef>
                <a:spcPct val="50000"/>
              </a:spcBef>
            </a:pPr>
            <a:r>
              <a:rPr lang="es-ES" b="1" dirty="0"/>
              <a:t>=</a:t>
            </a:r>
            <a:r>
              <a:rPr lang="es-ES" dirty="0"/>
              <a:t> </a:t>
            </a:r>
            <a:r>
              <a:rPr lang="es-ES" dirty="0" smtClean="0"/>
              <a:t>      M2.0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8" grpId="0" uiExpand="1" build="allAtOnce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Repaso: bloque contador STEP 7</a:t>
            </a:r>
          </a:p>
        </p:txBody>
      </p:sp>
      <p:sp>
        <p:nvSpPr>
          <p:cNvPr id="63535" name="Text Box 48"/>
          <p:cNvSpPr txBox="1">
            <a:spLocks noChangeArrowheads="1"/>
          </p:cNvSpPr>
          <p:nvPr/>
        </p:nvSpPr>
        <p:spPr bwMode="auto">
          <a:xfrm>
            <a:off x="4631871" y="1332367"/>
            <a:ext cx="4305299" cy="4154984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1200" b="1" i="0" dirty="0" smtClean="0"/>
              <a:t>U </a:t>
            </a:r>
            <a:r>
              <a:rPr lang="es-ES" sz="1200" i="0" dirty="0"/>
              <a:t>	</a:t>
            </a:r>
            <a:r>
              <a:rPr lang="es-ES" sz="1200" i="0" dirty="0" smtClean="0"/>
              <a:t>“Carga”</a:t>
            </a:r>
            <a:r>
              <a:rPr lang="es-ES" sz="1200" i="0" dirty="0"/>
              <a:t>	</a:t>
            </a:r>
          </a:p>
          <a:p>
            <a:r>
              <a:rPr lang="es-ES" sz="1200" b="1" i="0" dirty="0">
                <a:solidFill>
                  <a:srgbClr val="C00000"/>
                </a:solidFill>
              </a:rPr>
              <a:t>L</a:t>
            </a:r>
            <a:r>
              <a:rPr lang="es-ES" sz="1200" i="0" dirty="0"/>
              <a:t>	</a:t>
            </a:r>
            <a:r>
              <a:rPr lang="es-ES" sz="1200" b="1" dirty="0">
                <a:solidFill>
                  <a:srgbClr val="FF0066"/>
                </a:solidFill>
              </a:rPr>
              <a:t>C#3</a:t>
            </a:r>
            <a:r>
              <a:rPr lang="es-ES" sz="1200" i="0" dirty="0"/>
              <a:t>	// Carga Z1 con 3 unidades </a:t>
            </a:r>
          </a:p>
          <a:p>
            <a:r>
              <a:rPr lang="es-ES" sz="1200" b="1" dirty="0">
                <a:solidFill>
                  <a:srgbClr val="FF0066"/>
                </a:solidFill>
              </a:rPr>
              <a:t>S</a:t>
            </a:r>
            <a:r>
              <a:rPr lang="es-ES" sz="1200" i="0" dirty="0">
                <a:solidFill>
                  <a:srgbClr val="FF0066"/>
                </a:solidFill>
              </a:rPr>
              <a:t> 	Z1</a:t>
            </a:r>
            <a:r>
              <a:rPr lang="es-ES" sz="1200" i="0" dirty="0"/>
              <a:t>	</a:t>
            </a:r>
          </a:p>
          <a:p>
            <a:endParaRPr lang="es-ES" sz="1200" i="0" dirty="0"/>
          </a:p>
          <a:p>
            <a:r>
              <a:rPr lang="es-ES" sz="1200" b="1" i="0" dirty="0"/>
              <a:t>U</a:t>
            </a:r>
            <a:r>
              <a:rPr lang="es-ES" sz="1200" i="0" dirty="0"/>
              <a:t>	</a:t>
            </a:r>
            <a:r>
              <a:rPr lang="es-ES" sz="1200" i="0" dirty="0" smtClean="0"/>
              <a:t>“</a:t>
            </a:r>
            <a:r>
              <a:rPr lang="es-ES" sz="1200" i="0" dirty="0" err="1" smtClean="0"/>
              <a:t>Reset</a:t>
            </a:r>
            <a:r>
              <a:rPr lang="es-ES" sz="1200" i="0" dirty="0" smtClean="0"/>
              <a:t>”</a:t>
            </a:r>
            <a:r>
              <a:rPr lang="es-ES" sz="1200" i="0" dirty="0"/>
              <a:t>	</a:t>
            </a:r>
          </a:p>
          <a:p>
            <a:r>
              <a:rPr lang="es-ES" sz="1200" b="1" dirty="0">
                <a:solidFill>
                  <a:srgbClr val="FF0066"/>
                </a:solidFill>
              </a:rPr>
              <a:t>R </a:t>
            </a:r>
            <a:r>
              <a:rPr lang="es-ES" sz="1200" i="0" dirty="0">
                <a:solidFill>
                  <a:srgbClr val="C00000"/>
                </a:solidFill>
              </a:rPr>
              <a:t>	</a:t>
            </a:r>
            <a:r>
              <a:rPr lang="es-ES" sz="1200" dirty="0">
                <a:solidFill>
                  <a:srgbClr val="FF0066"/>
                </a:solidFill>
              </a:rPr>
              <a:t>Z1</a:t>
            </a:r>
            <a:r>
              <a:rPr lang="es-ES" sz="1200" i="0" dirty="0"/>
              <a:t>	//</a:t>
            </a:r>
            <a:r>
              <a:rPr lang="es-ES" sz="1200" i="0" dirty="0" smtClean="0"/>
              <a:t>Pone </a:t>
            </a:r>
            <a:r>
              <a:rPr lang="es-ES" sz="1200" i="0" dirty="0"/>
              <a:t>Z1 a 0</a:t>
            </a:r>
          </a:p>
          <a:p>
            <a:endParaRPr lang="es-ES" sz="1200" i="0" dirty="0"/>
          </a:p>
          <a:p>
            <a:r>
              <a:rPr lang="es-ES" sz="1200" b="1" i="0" dirty="0" smtClean="0"/>
              <a:t>U </a:t>
            </a:r>
            <a:r>
              <a:rPr lang="es-ES" sz="1200" i="0" dirty="0"/>
              <a:t>	</a:t>
            </a:r>
            <a:r>
              <a:rPr lang="es-ES" sz="1200" i="0" dirty="0" smtClean="0"/>
              <a:t>“Suma”</a:t>
            </a:r>
            <a:endParaRPr lang="es-ES" sz="1200" i="0" dirty="0"/>
          </a:p>
          <a:p>
            <a:r>
              <a:rPr lang="es-ES" sz="1200" b="1" i="0" dirty="0" smtClean="0">
                <a:solidFill>
                  <a:srgbClr val="FF0066"/>
                </a:solidFill>
              </a:rPr>
              <a:t>ZV</a:t>
            </a:r>
            <a:r>
              <a:rPr lang="es-ES" sz="1200" i="0" dirty="0">
                <a:solidFill>
                  <a:srgbClr val="FF0066"/>
                </a:solidFill>
              </a:rPr>
              <a:t>	Z1</a:t>
            </a:r>
            <a:r>
              <a:rPr lang="es-ES" sz="1200" i="0" dirty="0"/>
              <a:t>	//Incrementa en una unidad</a:t>
            </a:r>
          </a:p>
          <a:p>
            <a:endParaRPr lang="es-ES" sz="1200" i="0" dirty="0"/>
          </a:p>
          <a:p>
            <a:r>
              <a:rPr lang="es-ES" sz="1200" b="1" i="0" dirty="0"/>
              <a:t>U</a:t>
            </a:r>
            <a:r>
              <a:rPr lang="es-ES" sz="1200" i="0" dirty="0"/>
              <a:t> 	</a:t>
            </a:r>
            <a:r>
              <a:rPr lang="es-ES" sz="1200" i="0" dirty="0" smtClean="0"/>
              <a:t>“Resta”</a:t>
            </a:r>
            <a:endParaRPr lang="es-ES" sz="1200" i="0" dirty="0"/>
          </a:p>
          <a:p>
            <a:r>
              <a:rPr lang="es-ES" sz="1200" b="1" i="0" dirty="0">
                <a:solidFill>
                  <a:srgbClr val="FF0066"/>
                </a:solidFill>
              </a:rPr>
              <a:t>ZR</a:t>
            </a:r>
            <a:r>
              <a:rPr lang="es-ES" sz="1200" i="0" dirty="0">
                <a:solidFill>
                  <a:srgbClr val="FF0066"/>
                </a:solidFill>
              </a:rPr>
              <a:t>	Z1	</a:t>
            </a:r>
            <a:r>
              <a:rPr lang="es-ES" sz="1200" i="0" dirty="0"/>
              <a:t>//Decrementa en una </a:t>
            </a:r>
            <a:r>
              <a:rPr lang="es-ES" sz="1200" i="0" dirty="0" smtClean="0"/>
              <a:t>unidad</a:t>
            </a:r>
          </a:p>
          <a:p>
            <a:endParaRPr lang="es-ES" sz="1200" dirty="0" smtClean="0"/>
          </a:p>
          <a:p>
            <a:endParaRPr lang="es-ES" sz="1200" dirty="0" smtClean="0"/>
          </a:p>
          <a:p>
            <a:r>
              <a:rPr lang="es-ES" sz="1200" b="1" dirty="0" smtClean="0">
                <a:solidFill>
                  <a:srgbClr val="FF0066"/>
                </a:solidFill>
              </a:rPr>
              <a:t>U </a:t>
            </a:r>
            <a:r>
              <a:rPr lang="es-ES" sz="1200" dirty="0" smtClean="0">
                <a:solidFill>
                  <a:srgbClr val="FF0066"/>
                </a:solidFill>
              </a:rPr>
              <a:t>	Z1</a:t>
            </a:r>
            <a:r>
              <a:rPr lang="es-ES" sz="1200" dirty="0" smtClean="0"/>
              <a:t>	</a:t>
            </a:r>
          </a:p>
          <a:p>
            <a:r>
              <a:rPr lang="es-ES" sz="1200" b="1" dirty="0" smtClean="0"/>
              <a:t>=</a:t>
            </a:r>
            <a:r>
              <a:rPr lang="es-ES" sz="1200" dirty="0" smtClean="0"/>
              <a:t>	“Q”	//Salida lógica del contador (Q)</a:t>
            </a:r>
          </a:p>
          <a:p>
            <a:endParaRPr lang="es-ES" sz="1200" dirty="0" smtClean="0"/>
          </a:p>
          <a:p>
            <a:r>
              <a:rPr lang="es-ES" sz="1200" b="1" dirty="0" smtClean="0">
                <a:solidFill>
                  <a:srgbClr val="FF0066"/>
                </a:solidFill>
              </a:rPr>
              <a:t>L</a:t>
            </a:r>
            <a:r>
              <a:rPr lang="es-ES" sz="1200" dirty="0" smtClean="0">
                <a:solidFill>
                  <a:srgbClr val="FF0066"/>
                </a:solidFill>
              </a:rPr>
              <a:t>	Z1</a:t>
            </a:r>
            <a:r>
              <a:rPr lang="es-ES" sz="1200" i="0" dirty="0" smtClean="0"/>
              <a:t>	</a:t>
            </a:r>
          </a:p>
          <a:p>
            <a:r>
              <a:rPr lang="es-ES" sz="1200" b="1" dirty="0" smtClean="0"/>
              <a:t>T</a:t>
            </a:r>
            <a:r>
              <a:rPr lang="es-ES" sz="1200" dirty="0" smtClean="0"/>
              <a:t>	“DU”	 //Salida analógica (DU)</a:t>
            </a:r>
          </a:p>
          <a:p>
            <a:endParaRPr lang="es-ES" sz="1200" i="0" dirty="0" smtClean="0"/>
          </a:p>
          <a:p>
            <a:r>
              <a:rPr lang="es-ES" sz="1200" b="1" dirty="0" smtClean="0"/>
              <a:t>LC</a:t>
            </a:r>
            <a:r>
              <a:rPr lang="es-ES" sz="1200" dirty="0" smtClean="0"/>
              <a:t>	Z1	</a:t>
            </a:r>
          </a:p>
          <a:p>
            <a:r>
              <a:rPr lang="es-ES" sz="1200" b="1" dirty="0" smtClean="0"/>
              <a:t>T</a:t>
            </a:r>
            <a:r>
              <a:rPr lang="es-ES" sz="1200" dirty="0" smtClean="0"/>
              <a:t>	“DE”	 //Salida analógica (BCD)</a:t>
            </a:r>
            <a:endParaRPr lang="es-ES" sz="1200" i="0" dirty="0" smtClean="0"/>
          </a:p>
        </p:txBody>
      </p:sp>
      <p:grpSp>
        <p:nvGrpSpPr>
          <p:cNvPr id="40" name="39 Grupo"/>
          <p:cNvGrpSpPr/>
          <p:nvPr/>
        </p:nvGrpSpPr>
        <p:grpSpPr>
          <a:xfrm>
            <a:off x="98425" y="1543050"/>
            <a:ext cx="4402138" cy="3671888"/>
            <a:chOff x="212725" y="1476375"/>
            <a:chExt cx="4402138" cy="3671888"/>
          </a:xfrm>
        </p:grpSpPr>
        <p:sp>
          <p:nvSpPr>
            <p:cNvPr id="63495" name="Rectangle 4"/>
            <p:cNvSpPr>
              <a:spLocks noChangeArrowheads="1"/>
            </p:cNvSpPr>
            <p:nvPr/>
          </p:nvSpPr>
          <p:spPr bwMode="auto">
            <a:xfrm>
              <a:off x="1622425" y="1835150"/>
              <a:ext cx="1655763" cy="3313113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 i="0"/>
            </a:p>
          </p:txBody>
        </p:sp>
        <p:sp>
          <p:nvSpPr>
            <p:cNvPr id="63496" name="Text Box 5"/>
            <p:cNvSpPr txBox="1">
              <a:spLocks noChangeArrowheads="1"/>
            </p:cNvSpPr>
            <p:nvPr/>
          </p:nvSpPr>
          <p:spPr bwMode="auto">
            <a:xfrm>
              <a:off x="1549400" y="1476375"/>
              <a:ext cx="1584325" cy="30777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b="1" i="0" dirty="0" smtClean="0">
                  <a:latin typeface="Arial" charset="0"/>
                </a:rPr>
                <a:t>Z&lt;ID&gt;</a:t>
              </a:r>
              <a:r>
                <a:rPr lang="en-GB" i="0" dirty="0" smtClean="0">
                  <a:latin typeface="Arial" charset="0"/>
                </a:rPr>
                <a:t> </a:t>
              </a:r>
              <a:r>
                <a:rPr lang="en-GB" i="0" dirty="0">
                  <a:latin typeface="Arial" charset="0"/>
                </a:rPr>
                <a:t>(0-XXX)</a:t>
              </a:r>
            </a:p>
          </p:txBody>
        </p:sp>
        <p:sp>
          <p:nvSpPr>
            <p:cNvPr id="63497" name="Line 6"/>
            <p:cNvSpPr>
              <a:spLocks noChangeShapeType="1"/>
            </p:cNvSpPr>
            <p:nvPr/>
          </p:nvSpPr>
          <p:spPr bwMode="auto">
            <a:xfrm>
              <a:off x="1622425" y="2843213"/>
              <a:ext cx="142875" cy="7302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3498" name="Line 7"/>
            <p:cNvSpPr>
              <a:spLocks noChangeShapeType="1"/>
            </p:cNvSpPr>
            <p:nvPr/>
          </p:nvSpPr>
          <p:spPr bwMode="auto">
            <a:xfrm flipH="1">
              <a:off x="1622425" y="2916238"/>
              <a:ext cx="142875" cy="14287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3499" name="Line 8"/>
            <p:cNvSpPr>
              <a:spLocks noChangeShapeType="1"/>
            </p:cNvSpPr>
            <p:nvPr/>
          </p:nvSpPr>
          <p:spPr bwMode="auto">
            <a:xfrm>
              <a:off x="614363" y="2916238"/>
              <a:ext cx="10080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3500" name="Line 9"/>
            <p:cNvSpPr>
              <a:spLocks noChangeShapeType="1"/>
            </p:cNvSpPr>
            <p:nvPr/>
          </p:nvSpPr>
          <p:spPr bwMode="auto">
            <a:xfrm>
              <a:off x="1262063" y="4140200"/>
              <a:ext cx="3603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3502" name="Text Box 11"/>
            <p:cNvSpPr txBox="1">
              <a:spLocks noChangeArrowheads="1"/>
            </p:cNvSpPr>
            <p:nvPr/>
          </p:nvSpPr>
          <p:spPr bwMode="auto">
            <a:xfrm>
              <a:off x="1604963" y="4749800"/>
              <a:ext cx="504825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1400" i="0" dirty="0">
                  <a:latin typeface="Arial" charset="0"/>
                </a:rPr>
                <a:t>R</a:t>
              </a:r>
            </a:p>
          </p:txBody>
        </p:sp>
        <p:sp>
          <p:nvSpPr>
            <p:cNvPr id="63503" name="Line 12"/>
            <p:cNvSpPr>
              <a:spLocks noChangeShapeType="1"/>
            </p:cNvSpPr>
            <p:nvPr/>
          </p:nvSpPr>
          <p:spPr bwMode="auto">
            <a:xfrm>
              <a:off x="614363" y="4932363"/>
              <a:ext cx="10080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3504" name="Text Box 13"/>
            <p:cNvSpPr txBox="1">
              <a:spLocks noChangeArrowheads="1"/>
            </p:cNvSpPr>
            <p:nvPr/>
          </p:nvSpPr>
          <p:spPr bwMode="auto">
            <a:xfrm>
              <a:off x="598488" y="3824288"/>
              <a:ext cx="935037" cy="33655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b="1" i="0">
                  <a:solidFill>
                    <a:srgbClr val="008000"/>
                  </a:solidFill>
                  <a:latin typeface="Arial" charset="0"/>
                </a:rPr>
                <a:t>[C#]</a:t>
              </a:r>
            </a:p>
          </p:txBody>
        </p:sp>
        <p:sp>
          <p:nvSpPr>
            <p:cNvPr id="63505" name="Text Box 14"/>
            <p:cNvSpPr txBox="1">
              <a:spLocks noChangeArrowheads="1"/>
            </p:cNvSpPr>
            <p:nvPr/>
          </p:nvSpPr>
          <p:spPr bwMode="auto">
            <a:xfrm>
              <a:off x="228600" y="2635250"/>
              <a:ext cx="1584325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1400" i="0" dirty="0" err="1">
                  <a:latin typeface="Arial" charset="0"/>
                </a:rPr>
                <a:t>Resta</a:t>
              </a:r>
              <a:r>
                <a:rPr lang="en-GB" sz="1400" i="0" dirty="0">
                  <a:latin typeface="Arial" charset="0"/>
                </a:rPr>
                <a:t> </a:t>
              </a:r>
            </a:p>
          </p:txBody>
        </p:sp>
        <p:sp>
          <p:nvSpPr>
            <p:cNvPr id="63506" name="Text Box 15"/>
            <p:cNvSpPr txBox="1">
              <a:spLocks noChangeArrowheads="1"/>
            </p:cNvSpPr>
            <p:nvPr/>
          </p:nvSpPr>
          <p:spPr bwMode="auto">
            <a:xfrm>
              <a:off x="358775" y="4657725"/>
              <a:ext cx="1368425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1400" i="0" dirty="0">
                  <a:latin typeface="Arial" charset="0"/>
                </a:rPr>
                <a:t>Reset</a:t>
              </a:r>
            </a:p>
          </p:txBody>
        </p:sp>
        <p:sp>
          <p:nvSpPr>
            <p:cNvPr id="63507" name="Text Box 16"/>
            <p:cNvSpPr txBox="1">
              <a:spLocks noChangeArrowheads="1"/>
            </p:cNvSpPr>
            <p:nvPr/>
          </p:nvSpPr>
          <p:spPr bwMode="auto">
            <a:xfrm>
              <a:off x="2773363" y="3851275"/>
              <a:ext cx="503237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1400" i="0">
                  <a:latin typeface="Arial" charset="0"/>
                </a:rPr>
                <a:t>Q</a:t>
              </a:r>
            </a:p>
          </p:txBody>
        </p:sp>
        <p:sp>
          <p:nvSpPr>
            <p:cNvPr id="63508" name="Line 17"/>
            <p:cNvSpPr>
              <a:spLocks noChangeShapeType="1"/>
            </p:cNvSpPr>
            <p:nvPr/>
          </p:nvSpPr>
          <p:spPr bwMode="auto">
            <a:xfrm>
              <a:off x="3278188" y="3995738"/>
              <a:ext cx="6477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3509" name="Text Box 18"/>
            <p:cNvSpPr txBox="1">
              <a:spLocks noChangeArrowheads="1"/>
            </p:cNvSpPr>
            <p:nvPr/>
          </p:nvSpPr>
          <p:spPr bwMode="auto">
            <a:xfrm>
              <a:off x="3224213" y="3967163"/>
              <a:ext cx="1295400" cy="52322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1400" i="0" dirty="0" err="1">
                  <a:latin typeface="Arial" charset="0"/>
                </a:rPr>
                <a:t>Salida</a:t>
              </a:r>
              <a:r>
                <a:rPr lang="en-GB" sz="1400" i="0" dirty="0">
                  <a:latin typeface="Arial" charset="0"/>
                </a:rPr>
                <a:t> </a:t>
              </a:r>
              <a:r>
                <a:rPr lang="en-GB" sz="1400" i="0" dirty="0" err="1">
                  <a:latin typeface="Arial" charset="0"/>
                </a:rPr>
                <a:t>lógica</a:t>
              </a:r>
              <a:r>
                <a:rPr lang="en-GB" sz="1400" i="0" dirty="0">
                  <a:latin typeface="Arial" charset="0"/>
                </a:rPr>
                <a:t> </a:t>
              </a:r>
              <a:r>
                <a:rPr lang="en-GB" sz="1400" i="0" dirty="0" smtClean="0">
                  <a:latin typeface="Arial" charset="0"/>
                </a:rPr>
                <a:t>(0 </a:t>
              </a:r>
              <a:r>
                <a:rPr lang="en-GB" sz="1400" i="0" dirty="0" err="1" smtClean="0">
                  <a:latin typeface="Arial" charset="0"/>
                </a:rPr>
                <a:t>falso</a:t>
              </a:r>
              <a:r>
                <a:rPr lang="en-GB" sz="1400" i="0" dirty="0" smtClean="0">
                  <a:latin typeface="Arial" charset="0"/>
                </a:rPr>
                <a:t> </a:t>
              </a:r>
              <a:r>
                <a:rPr lang="en-GB" sz="1400" i="0" dirty="0">
                  <a:latin typeface="Arial" charset="0"/>
                </a:rPr>
                <a:t>)</a:t>
              </a:r>
            </a:p>
          </p:txBody>
        </p:sp>
        <p:sp>
          <p:nvSpPr>
            <p:cNvPr id="63510" name="Text Box 19"/>
            <p:cNvSpPr txBox="1">
              <a:spLocks noChangeArrowheads="1"/>
            </p:cNvSpPr>
            <p:nvPr/>
          </p:nvSpPr>
          <p:spPr bwMode="auto">
            <a:xfrm>
              <a:off x="2897188" y="3849688"/>
              <a:ext cx="184150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endParaRPr lang="en-GB" sz="1400" i="0">
                <a:latin typeface="Arial" charset="0"/>
              </a:endParaRPr>
            </a:p>
          </p:txBody>
        </p:sp>
        <p:sp>
          <p:nvSpPr>
            <p:cNvPr id="63511" name="Text Box 20"/>
            <p:cNvSpPr txBox="1">
              <a:spLocks noChangeArrowheads="1"/>
            </p:cNvSpPr>
            <p:nvPr/>
          </p:nvSpPr>
          <p:spPr bwMode="auto">
            <a:xfrm>
              <a:off x="2917825" y="3203575"/>
              <a:ext cx="184150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endParaRPr lang="en-GB" sz="1400" i="0">
                <a:latin typeface="Arial" charset="0"/>
              </a:endParaRPr>
            </a:p>
          </p:txBody>
        </p:sp>
        <p:sp>
          <p:nvSpPr>
            <p:cNvPr id="63512" name="Text Box 21"/>
            <p:cNvSpPr txBox="1">
              <a:spLocks noChangeArrowheads="1"/>
            </p:cNvSpPr>
            <p:nvPr/>
          </p:nvSpPr>
          <p:spPr bwMode="auto">
            <a:xfrm>
              <a:off x="2773363" y="2771775"/>
              <a:ext cx="503237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1400" i="0">
                  <a:latin typeface="Arial" charset="0"/>
                </a:rPr>
                <a:t>DU</a:t>
              </a:r>
            </a:p>
          </p:txBody>
        </p:sp>
        <p:sp>
          <p:nvSpPr>
            <p:cNvPr id="63513" name="Text Box 22"/>
            <p:cNvSpPr txBox="1">
              <a:spLocks noChangeArrowheads="1"/>
            </p:cNvSpPr>
            <p:nvPr/>
          </p:nvSpPr>
          <p:spPr bwMode="auto">
            <a:xfrm>
              <a:off x="2773363" y="3132138"/>
              <a:ext cx="503237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1400" i="0">
                  <a:latin typeface="Arial" charset="0"/>
                </a:rPr>
                <a:t>DE</a:t>
              </a:r>
            </a:p>
          </p:txBody>
        </p:sp>
        <p:sp>
          <p:nvSpPr>
            <p:cNvPr id="63514" name="Line 23"/>
            <p:cNvSpPr>
              <a:spLocks noChangeShapeType="1"/>
            </p:cNvSpPr>
            <p:nvPr/>
          </p:nvSpPr>
          <p:spPr bwMode="auto">
            <a:xfrm>
              <a:off x="3278188" y="3275013"/>
              <a:ext cx="4318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3515" name="Line 24"/>
            <p:cNvSpPr>
              <a:spLocks noChangeShapeType="1"/>
            </p:cNvSpPr>
            <p:nvPr/>
          </p:nvSpPr>
          <p:spPr bwMode="auto">
            <a:xfrm>
              <a:off x="3278188" y="2916238"/>
              <a:ext cx="4318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3516" name="Text Box 25"/>
            <p:cNvSpPr txBox="1">
              <a:spLocks noChangeArrowheads="1"/>
            </p:cNvSpPr>
            <p:nvPr/>
          </p:nvSpPr>
          <p:spPr bwMode="auto">
            <a:xfrm>
              <a:off x="1693863" y="2771775"/>
              <a:ext cx="504825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1400" i="0">
                  <a:latin typeface="Arial" charset="0"/>
                </a:rPr>
                <a:t>ZR</a:t>
              </a:r>
            </a:p>
          </p:txBody>
        </p:sp>
        <p:sp>
          <p:nvSpPr>
            <p:cNvPr id="63517" name="Line 26"/>
            <p:cNvSpPr>
              <a:spLocks noChangeShapeType="1"/>
            </p:cNvSpPr>
            <p:nvPr/>
          </p:nvSpPr>
          <p:spPr bwMode="auto">
            <a:xfrm>
              <a:off x="1622425" y="2338388"/>
              <a:ext cx="142875" cy="7302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3518" name="Line 27"/>
            <p:cNvSpPr>
              <a:spLocks noChangeShapeType="1"/>
            </p:cNvSpPr>
            <p:nvPr/>
          </p:nvSpPr>
          <p:spPr bwMode="auto">
            <a:xfrm flipH="1">
              <a:off x="1622425" y="2411413"/>
              <a:ext cx="142875" cy="14287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3519" name="Line 28"/>
            <p:cNvSpPr>
              <a:spLocks noChangeShapeType="1"/>
            </p:cNvSpPr>
            <p:nvPr/>
          </p:nvSpPr>
          <p:spPr bwMode="auto">
            <a:xfrm>
              <a:off x="600075" y="2443163"/>
              <a:ext cx="100806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3520" name="Text Box 29"/>
            <p:cNvSpPr txBox="1">
              <a:spLocks noChangeArrowheads="1"/>
            </p:cNvSpPr>
            <p:nvPr/>
          </p:nvSpPr>
          <p:spPr bwMode="auto">
            <a:xfrm>
              <a:off x="223838" y="2162175"/>
              <a:ext cx="1584325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1400" i="0" dirty="0">
                  <a:latin typeface="Arial" charset="0"/>
                </a:rPr>
                <a:t>Suma</a:t>
              </a:r>
            </a:p>
          </p:txBody>
        </p:sp>
        <p:sp>
          <p:nvSpPr>
            <p:cNvPr id="63521" name="Text Box 30"/>
            <p:cNvSpPr txBox="1">
              <a:spLocks noChangeArrowheads="1"/>
            </p:cNvSpPr>
            <p:nvPr/>
          </p:nvSpPr>
          <p:spPr bwMode="auto">
            <a:xfrm>
              <a:off x="1700213" y="2268538"/>
              <a:ext cx="504825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1400" i="0">
                  <a:latin typeface="Arial" charset="0"/>
                </a:rPr>
                <a:t>ZV</a:t>
              </a:r>
            </a:p>
          </p:txBody>
        </p:sp>
        <p:sp>
          <p:nvSpPr>
            <p:cNvPr id="63522" name="Text Box 31"/>
            <p:cNvSpPr txBox="1">
              <a:spLocks noChangeArrowheads="1"/>
            </p:cNvSpPr>
            <p:nvPr/>
          </p:nvSpPr>
          <p:spPr bwMode="auto">
            <a:xfrm>
              <a:off x="1981200" y="1908175"/>
              <a:ext cx="936625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1400" i="0"/>
                <a:t>&lt;Tipo&gt;</a:t>
              </a:r>
            </a:p>
          </p:txBody>
        </p:sp>
        <p:sp>
          <p:nvSpPr>
            <p:cNvPr id="63524" name="Line 33"/>
            <p:cNvSpPr>
              <a:spLocks noChangeShapeType="1"/>
            </p:cNvSpPr>
            <p:nvPr/>
          </p:nvSpPr>
          <p:spPr bwMode="auto">
            <a:xfrm>
              <a:off x="1622425" y="3563938"/>
              <a:ext cx="142875" cy="7302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3525" name="Line 34"/>
            <p:cNvSpPr>
              <a:spLocks noChangeShapeType="1"/>
            </p:cNvSpPr>
            <p:nvPr/>
          </p:nvSpPr>
          <p:spPr bwMode="auto">
            <a:xfrm flipH="1">
              <a:off x="1622425" y="3636963"/>
              <a:ext cx="142875" cy="14287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3526" name="Text Box 35"/>
            <p:cNvSpPr txBox="1">
              <a:spLocks noChangeArrowheads="1"/>
            </p:cNvSpPr>
            <p:nvPr/>
          </p:nvSpPr>
          <p:spPr bwMode="auto">
            <a:xfrm>
              <a:off x="1693863" y="3492500"/>
              <a:ext cx="504825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1400" i="0">
                  <a:latin typeface="Arial" charset="0"/>
                </a:rPr>
                <a:t>S</a:t>
              </a:r>
            </a:p>
          </p:txBody>
        </p:sp>
        <p:sp>
          <p:nvSpPr>
            <p:cNvPr id="63527" name="Line 36"/>
            <p:cNvSpPr>
              <a:spLocks noChangeShapeType="1"/>
            </p:cNvSpPr>
            <p:nvPr/>
          </p:nvSpPr>
          <p:spPr bwMode="auto">
            <a:xfrm>
              <a:off x="614363" y="3635375"/>
              <a:ext cx="10080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3528" name="Text Box 37"/>
            <p:cNvSpPr txBox="1">
              <a:spLocks noChangeArrowheads="1"/>
            </p:cNvSpPr>
            <p:nvPr/>
          </p:nvSpPr>
          <p:spPr bwMode="auto">
            <a:xfrm>
              <a:off x="212725" y="3386138"/>
              <a:ext cx="1584325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1400" i="0">
                  <a:latin typeface="Arial" charset="0"/>
                </a:rPr>
                <a:t>Señal de carga</a:t>
              </a:r>
            </a:p>
          </p:txBody>
        </p:sp>
        <p:sp>
          <p:nvSpPr>
            <p:cNvPr id="63530" name="Text Box 39"/>
            <p:cNvSpPr txBox="1">
              <a:spLocks noChangeArrowheads="1"/>
            </p:cNvSpPr>
            <p:nvPr/>
          </p:nvSpPr>
          <p:spPr bwMode="auto">
            <a:xfrm>
              <a:off x="3273425" y="2438400"/>
              <a:ext cx="1341438" cy="52322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1400" i="0" dirty="0" err="1">
                  <a:latin typeface="Arial" charset="0"/>
                </a:rPr>
                <a:t>Salida</a:t>
              </a:r>
              <a:r>
                <a:rPr lang="en-GB" sz="1400" i="0" dirty="0">
                  <a:latin typeface="Arial" charset="0"/>
                </a:rPr>
                <a:t> </a:t>
              </a:r>
              <a:r>
                <a:rPr lang="en-GB" sz="1400" i="0" dirty="0" err="1" smtClean="0">
                  <a:latin typeface="Arial" charset="0"/>
                </a:rPr>
                <a:t>analógica</a:t>
              </a:r>
              <a:endParaRPr lang="en-GB" sz="1400" i="0" dirty="0">
                <a:latin typeface="Arial" charset="0"/>
              </a:endParaRPr>
            </a:p>
          </p:txBody>
        </p:sp>
        <p:sp>
          <p:nvSpPr>
            <p:cNvPr id="63531" name="Text Box 40"/>
            <p:cNvSpPr txBox="1">
              <a:spLocks noChangeArrowheads="1"/>
            </p:cNvSpPr>
            <p:nvPr/>
          </p:nvSpPr>
          <p:spPr bwMode="auto">
            <a:xfrm>
              <a:off x="3246438" y="3218771"/>
              <a:ext cx="1325562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1400" i="0" dirty="0" err="1">
                  <a:latin typeface="Arial" charset="0"/>
                </a:rPr>
                <a:t>Salida</a:t>
              </a:r>
              <a:r>
                <a:rPr lang="en-GB" sz="1400" i="0" dirty="0">
                  <a:latin typeface="Arial" charset="0"/>
                </a:rPr>
                <a:t> BCD</a:t>
              </a:r>
            </a:p>
          </p:txBody>
        </p:sp>
        <p:sp>
          <p:nvSpPr>
            <p:cNvPr id="43" name="Text Box 86"/>
            <p:cNvSpPr txBox="1">
              <a:spLocks noChangeArrowheads="1"/>
            </p:cNvSpPr>
            <p:nvPr/>
          </p:nvSpPr>
          <p:spPr bwMode="auto">
            <a:xfrm>
              <a:off x="1537834" y="3955371"/>
              <a:ext cx="1308100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 dirty="0"/>
                <a:t>ZW (0-999)</a:t>
              </a:r>
            </a:p>
          </p:txBody>
        </p:sp>
      </p:grpSp>
      <p:sp>
        <p:nvSpPr>
          <p:cNvPr id="41" name="Text Box 27"/>
          <p:cNvSpPr txBox="1">
            <a:spLocks noChangeArrowheads="1"/>
          </p:cNvSpPr>
          <p:nvPr/>
        </p:nvSpPr>
        <p:spPr bwMode="auto">
          <a:xfrm>
            <a:off x="1111251" y="917331"/>
            <a:ext cx="2270124" cy="461665"/>
          </a:xfrm>
          <a:prstGeom prst="rect">
            <a:avLst/>
          </a:prstGeom>
          <a:noFill/>
          <a:ln w="3175" algn="ctr">
            <a:noFill/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sz="1200" i="1" dirty="0" err="1" smtClean="0"/>
              <a:t>Registros</a:t>
            </a:r>
            <a:r>
              <a:rPr lang="en-GB" sz="1200" i="1" dirty="0" smtClean="0"/>
              <a:t> Z&lt;ID&gt;, ZW</a:t>
            </a:r>
            <a:r>
              <a:rPr lang="en-GB" sz="1200" i="1" dirty="0"/>
              <a:t>, DU, DE </a:t>
            </a:r>
            <a:br>
              <a:rPr lang="en-GB" sz="1200" i="1" dirty="0"/>
            </a:br>
            <a:r>
              <a:rPr lang="en-GB" sz="1200" i="1" dirty="0"/>
              <a:t> 16 Bits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35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5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35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35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35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35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35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35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35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35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35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35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35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35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35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35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353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353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353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353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353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6353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353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353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353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6353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6353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353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Grafcet: aplicaciones de contadores</a:t>
            </a:r>
            <a:endParaRPr lang="es-ES" dirty="0"/>
          </a:p>
        </p:txBody>
      </p:sp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3102" y="1171575"/>
            <a:ext cx="2425919" cy="1720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4229100" y="1016000"/>
          <a:ext cx="3810000" cy="21031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05000"/>
                <a:gridCol w="19050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U	“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X2”</a:t>
                      </a:r>
                    </a:p>
                    <a:p>
                      <a:pPr algn="l"/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ZR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	Z1</a:t>
                      </a:r>
                    </a:p>
                    <a:p>
                      <a:pPr algn="l"/>
                      <a:endParaRPr lang="es-ES" sz="14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/>
                      <a:r>
                        <a:rPr kumimoji="0" lang="es-ES" sz="14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U</a:t>
                      </a:r>
                      <a:r>
                        <a:rPr kumimoji="0" lang="es-ES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	“X2”</a:t>
                      </a:r>
                    </a:p>
                    <a:p>
                      <a:pPr algn="l"/>
                      <a:r>
                        <a:rPr kumimoji="0" lang="es-ES" sz="14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U</a:t>
                      </a:r>
                      <a:r>
                        <a:rPr kumimoji="0" lang="es-ES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	Z1</a:t>
                      </a:r>
                    </a:p>
                    <a:p>
                      <a:pPr algn="l"/>
                      <a:r>
                        <a:rPr kumimoji="0" lang="es-ES" sz="14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</a:t>
                      </a:r>
                      <a:r>
                        <a:rPr kumimoji="0" lang="es-ES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	“X3”</a:t>
                      </a:r>
                    </a:p>
                    <a:p>
                      <a:pPr algn="l"/>
                      <a:r>
                        <a:rPr kumimoji="0" lang="es-ES" sz="14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</a:t>
                      </a:r>
                      <a:r>
                        <a:rPr kumimoji="0" lang="es-ES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	X2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+mn-cs"/>
                        </a:rPr>
                        <a:t>U</a:t>
                      </a:r>
                      <a:r>
                        <a:rPr kumimoji="0" lang="es-E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+mn-cs"/>
                        </a:rPr>
                        <a:t>	“X2”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+mn-cs"/>
                        </a:rPr>
                        <a:t>UN</a:t>
                      </a:r>
                      <a:r>
                        <a:rPr kumimoji="0" lang="es-E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+mn-cs"/>
                        </a:rPr>
                        <a:t>	Z1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+mn-cs"/>
                        </a:rPr>
                        <a:t>S</a:t>
                      </a:r>
                      <a:r>
                        <a:rPr kumimoji="0" lang="es-E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+mn-cs"/>
                        </a:rPr>
                        <a:t>	“X4”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+mn-cs"/>
                        </a:rPr>
                        <a:t>R</a:t>
                      </a:r>
                      <a:r>
                        <a:rPr kumimoji="0" lang="es-E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+mn-cs"/>
                        </a:rPr>
                        <a:t>	“X3”</a:t>
                      </a:r>
                    </a:p>
                    <a:p>
                      <a:pPr algn="l"/>
                      <a:endParaRPr lang="es-E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kumimoji="0" lang="es-ES" sz="14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Implementació</a:t>
                      </a:r>
                      <a:r>
                        <a:rPr kumimoji="0" lang="es-ES" sz="1400" b="1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 como cuenta atrás </a:t>
                      </a:r>
                      <a:br>
                        <a:rPr kumimoji="0" lang="es-ES" sz="1400" b="1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</a:br>
                      <a:r>
                        <a:rPr kumimoji="0" lang="es-ES" sz="1400" b="1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(se asume que el contador inicia en 10 )</a:t>
                      </a:r>
                      <a:endParaRPr kumimoji="0" lang="es-ES" sz="1400" b="1" kern="1200" dirty="0" smtClean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s-E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4818" name="Object 2"/>
          <p:cNvGraphicFramePr>
            <a:graphicFrameLocks noChangeAspect="1"/>
          </p:cNvGraphicFramePr>
          <p:nvPr/>
        </p:nvGraphicFramePr>
        <p:xfrm>
          <a:off x="1284288" y="2928937"/>
          <a:ext cx="1560512" cy="3548906"/>
        </p:xfrm>
        <a:graphic>
          <a:graphicData uri="http://schemas.openxmlformats.org/presentationml/2006/ole">
            <p:oleObj spid="_x0000_s34818" name="Visio" r:id="rId5" imgW="886036" imgH="2014740" progId="Visio.Drawing.11">
              <p:embed/>
            </p:oleObj>
          </a:graphicData>
        </a:graphic>
      </p:graphicFrame>
      <p:graphicFrame>
        <p:nvGraphicFramePr>
          <p:cNvPr id="10" name="9 Tabla"/>
          <p:cNvGraphicFramePr>
            <a:graphicFrameLocks noGrp="1"/>
          </p:cNvGraphicFramePr>
          <p:nvPr/>
        </p:nvGraphicFramePr>
        <p:xfrm>
          <a:off x="4254500" y="4178300"/>
          <a:ext cx="1905000" cy="1584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050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U	“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X1”</a:t>
                      </a:r>
                    </a:p>
                    <a:p>
                      <a:pPr algn="l"/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ZV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	Z1</a:t>
                      </a:r>
                    </a:p>
                    <a:p>
                      <a:pPr algn="l"/>
                      <a:endParaRPr lang="es-ES" sz="14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/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//…</a:t>
                      </a:r>
                    </a:p>
                    <a:p>
                      <a:pPr algn="l"/>
                      <a:endParaRPr lang="es-ES" sz="14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/>
                      <a:r>
                        <a:rPr kumimoji="0" lang="es-ES" sz="14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U</a:t>
                      </a:r>
                      <a:r>
                        <a:rPr kumimoji="0" lang="es-ES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	“X2”</a:t>
                      </a:r>
                    </a:p>
                    <a:p>
                      <a:pPr algn="l"/>
                      <a:r>
                        <a:rPr kumimoji="0" lang="es-ES" sz="14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ZV</a:t>
                      </a:r>
                      <a:r>
                        <a:rPr kumimoji="0" lang="es-ES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	Z1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12" name="11 Conector recto"/>
          <p:cNvCxnSpPr/>
          <p:nvPr/>
        </p:nvCxnSpPr>
        <p:spPr>
          <a:xfrm>
            <a:off x="3911600" y="3797300"/>
            <a:ext cx="2489200" cy="2336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"/>
          <p:cNvCxnSpPr/>
          <p:nvPr/>
        </p:nvCxnSpPr>
        <p:spPr>
          <a:xfrm flipH="1">
            <a:off x="4203700" y="3797300"/>
            <a:ext cx="1892300" cy="23241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14 Tabla"/>
          <p:cNvGraphicFramePr>
            <a:graphicFrameLocks noGrp="1"/>
          </p:cNvGraphicFramePr>
          <p:nvPr/>
        </p:nvGraphicFramePr>
        <p:xfrm>
          <a:off x="6578600" y="4622800"/>
          <a:ext cx="1905000" cy="731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050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U	“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X1”</a:t>
                      </a:r>
                    </a:p>
                    <a:p>
                      <a:pPr algn="l"/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O	“</a:t>
                      </a:r>
                      <a:r>
                        <a:rPr lang="es-ES" sz="1400" b="0" dirty="0" smtClean="0">
                          <a:latin typeface="Arial" pitchFamily="34" charset="0"/>
                          <a:cs typeface="Arial" pitchFamily="34" charset="0"/>
                        </a:rPr>
                        <a:t>X3</a:t>
                      </a:r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”</a:t>
                      </a:r>
                    </a:p>
                    <a:p>
                      <a:pPr algn="l"/>
                      <a:r>
                        <a:rPr lang="es-ES" sz="1400" b="1" dirty="0" smtClean="0">
                          <a:latin typeface="Arial" pitchFamily="34" charset="0"/>
                          <a:cs typeface="Arial" pitchFamily="34" charset="0"/>
                        </a:rPr>
                        <a:t>ZV	</a:t>
                      </a:r>
                      <a:r>
                        <a:rPr lang="es-ES" sz="1400" b="0" dirty="0" smtClean="0">
                          <a:latin typeface="Arial" pitchFamily="34" charset="0"/>
                          <a:cs typeface="Arial" pitchFamily="34" charset="0"/>
                        </a:rPr>
                        <a:t>Z1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6" name="15 Rectángulo"/>
          <p:cNvSpPr/>
          <p:nvPr/>
        </p:nvSpPr>
        <p:spPr>
          <a:xfrm>
            <a:off x="3403600" y="6044168"/>
            <a:ext cx="54229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ES" sz="1200" b="1" dirty="0" smtClean="0">
                <a:solidFill>
                  <a:srgbClr val="3039F0"/>
                </a:solidFill>
              </a:rPr>
              <a:t>PROBLEMA SIMILAR AL DE IMPLEMENTACIÓN DE LA MISMA ACCIÓN CONTINUA EN DIFERENTES ETAPAS MEDIANTE  ASIGNACIÓN</a:t>
            </a:r>
            <a:endParaRPr lang="es-ES" sz="1200" b="1" dirty="0">
              <a:solidFill>
                <a:srgbClr val="3039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sz="2900" dirty="0" smtClean="0"/>
              <a:t>Ejercicio. Señal rectangular limitada en ciclos</a:t>
            </a:r>
            <a:endParaRPr lang="es-ES" sz="2900" dirty="0"/>
          </a:p>
        </p:txBody>
      </p:sp>
      <p:sp>
        <p:nvSpPr>
          <p:cNvPr id="3" name="Text Box 16"/>
          <p:cNvSpPr txBox="1">
            <a:spLocks noChangeArrowheads="1"/>
          </p:cNvSpPr>
          <p:nvPr/>
        </p:nvSpPr>
        <p:spPr bwMode="auto">
          <a:xfrm>
            <a:off x="1262287" y="1207635"/>
            <a:ext cx="6557737" cy="13388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eaLnBrk="0" hangingPunct="0">
              <a:spcBef>
                <a:spcPct val="50000"/>
              </a:spcBef>
              <a:buAutoNum type="alphaUcParenR"/>
            </a:pPr>
            <a:r>
              <a:rPr lang="en-GB" sz="1800" i="1" dirty="0" err="1" smtClean="0"/>
              <a:t>Construya</a:t>
            </a:r>
            <a:r>
              <a:rPr lang="en-GB" sz="1800" i="1" dirty="0" smtClean="0"/>
              <a:t> </a:t>
            </a:r>
            <a:r>
              <a:rPr lang="en-GB" sz="1800" i="1" dirty="0" err="1" smtClean="0"/>
              <a:t>una</a:t>
            </a:r>
            <a:r>
              <a:rPr lang="en-GB" sz="1800" i="1" dirty="0" smtClean="0"/>
              <a:t> </a:t>
            </a:r>
            <a:r>
              <a:rPr lang="en-GB" sz="1800" i="1" dirty="0" err="1" smtClean="0"/>
              <a:t>señal</a:t>
            </a:r>
            <a:r>
              <a:rPr lang="en-GB" sz="1800" i="1" dirty="0" smtClean="0"/>
              <a:t> rectangular de 5s de </a:t>
            </a:r>
            <a:r>
              <a:rPr lang="en-GB" sz="1800" i="1" dirty="0" err="1" smtClean="0"/>
              <a:t>nivel</a:t>
            </a:r>
            <a:r>
              <a:rPr lang="en-GB" sz="1800" i="1" dirty="0" smtClean="0"/>
              <a:t> alto y 3s de </a:t>
            </a:r>
            <a:r>
              <a:rPr lang="en-GB" sz="1800" i="1" dirty="0" err="1" smtClean="0"/>
              <a:t>nivel</a:t>
            </a:r>
            <a:r>
              <a:rPr lang="en-GB" sz="1800" i="1" dirty="0" smtClean="0"/>
              <a:t> </a:t>
            </a:r>
            <a:r>
              <a:rPr lang="en-GB" sz="1800" i="1" dirty="0" err="1" smtClean="0"/>
              <a:t>bajo</a:t>
            </a:r>
            <a:r>
              <a:rPr lang="en-GB" sz="1800" i="1" dirty="0" smtClean="0"/>
              <a:t> </a:t>
            </a:r>
            <a:r>
              <a:rPr lang="en-GB" sz="1800" i="1" dirty="0" err="1" smtClean="0"/>
              <a:t>que</a:t>
            </a:r>
            <a:r>
              <a:rPr lang="en-GB" sz="1800" i="1" dirty="0" smtClean="0"/>
              <a:t> </a:t>
            </a:r>
            <a:r>
              <a:rPr lang="en-GB" sz="1800" i="1" dirty="0" err="1" smtClean="0"/>
              <a:t>tenga</a:t>
            </a:r>
            <a:r>
              <a:rPr lang="en-GB" sz="1800" i="1" dirty="0" smtClean="0"/>
              <a:t> </a:t>
            </a:r>
            <a:r>
              <a:rPr lang="en-GB" sz="1800" i="1" dirty="0" err="1" smtClean="0"/>
              <a:t>sólo</a:t>
            </a:r>
            <a:r>
              <a:rPr lang="en-GB" sz="1800" i="1" dirty="0" smtClean="0"/>
              <a:t> 3 </a:t>
            </a:r>
            <a:r>
              <a:rPr lang="en-GB" sz="1800" i="1" dirty="0" err="1" smtClean="0"/>
              <a:t>ciclos</a:t>
            </a:r>
            <a:r>
              <a:rPr lang="en-GB" sz="1800" i="1" dirty="0" smtClean="0"/>
              <a:t> </a:t>
            </a:r>
            <a:r>
              <a:rPr lang="en-GB" sz="1800" i="1" dirty="0" err="1" smtClean="0"/>
              <a:t>completos</a:t>
            </a:r>
            <a:r>
              <a:rPr lang="en-GB" sz="1800" i="1" dirty="0" smtClean="0"/>
              <a:t/>
            </a:r>
            <a:br>
              <a:rPr lang="en-GB" sz="1800" i="1" dirty="0" smtClean="0"/>
            </a:br>
            <a:r>
              <a:rPr lang="en-GB" sz="1800" i="1" dirty="0" smtClean="0"/>
              <a:t>(i.e. </a:t>
            </a:r>
            <a:r>
              <a:rPr lang="en-GB" sz="1800" i="1" dirty="0" err="1" smtClean="0"/>
              <a:t>luz</a:t>
            </a:r>
            <a:r>
              <a:rPr lang="en-GB" sz="1800" i="1" dirty="0" smtClean="0"/>
              <a:t> </a:t>
            </a:r>
            <a:r>
              <a:rPr lang="en-GB" sz="1800" i="1" dirty="0" err="1" smtClean="0"/>
              <a:t>ámbar</a:t>
            </a:r>
            <a:r>
              <a:rPr lang="en-GB" sz="1800" i="1" dirty="0" smtClean="0"/>
              <a:t> de un </a:t>
            </a:r>
            <a:r>
              <a:rPr lang="en-GB" sz="1800" i="1" dirty="0" err="1" smtClean="0"/>
              <a:t>semáforo</a:t>
            </a:r>
            <a:r>
              <a:rPr lang="en-GB" sz="1800" i="1" dirty="0" smtClean="0"/>
              <a:t>).</a:t>
            </a:r>
          </a:p>
          <a:p>
            <a:pPr marL="457200" indent="-457200" eaLnBrk="0" hangingPunct="0">
              <a:spcBef>
                <a:spcPct val="50000"/>
              </a:spcBef>
              <a:buAutoNum type="alphaUcParenR"/>
            </a:pPr>
            <a:r>
              <a:rPr lang="en-GB" sz="1800" i="1" dirty="0" err="1" smtClean="0"/>
              <a:t>Añada</a:t>
            </a:r>
            <a:r>
              <a:rPr lang="en-GB" sz="1800" i="1" dirty="0" smtClean="0"/>
              <a:t> </a:t>
            </a:r>
            <a:r>
              <a:rPr lang="en-GB" sz="1800" i="1" dirty="0" err="1" smtClean="0"/>
              <a:t>pulsadores</a:t>
            </a:r>
            <a:r>
              <a:rPr lang="en-GB" sz="1800" i="1" dirty="0" smtClean="0"/>
              <a:t> MARCHA-PARO </a:t>
            </a:r>
            <a:endParaRPr lang="en-GB" sz="1800" i="1" dirty="0"/>
          </a:p>
        </p:txBody>
      </p:sp>
      <p:graphicFrame>
        <p:nvGraphicFramePr>
          <p:cNvPr id="1031" name="Object 7"/>
          <p:cNvGraphicFramePr>
            <a:graphicFrameLocks noChangeAspect="1"/>
          </p:cNvGraphicFramePr>
          <p:nvPr/>
        </p:nvGraphicFramePr>
        <p:xfrm>
          <a:off x="1714500" y="2995107"/>
          <a:ext cx="5397500" cy="3205030"/>
        </p:xfrm>
        <a:graphic>
          <a:graphicData uri="http://schemas.openxmlformats.org/presentationml/2006/ole">
            <p:oleObj spid="_x0000_s1031" name="Visio" r:id="rId4" imgW="4359676" imgH="2569590" progId="Visio.Drawing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Ejercicios: Detalles de funcionamiento</a:t>
            </a:r>
            <a:endParaRPr lang="es-ES" dirty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1054100" y="1003300"/>
          <a:ext cx="2566670" cy="2108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6667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s-ES" b="1" dirty="0" smtClean="0">
                          <a:latin typeface="Arial" pitchFamily="34" charset="0"/>
                          <a:cs typeface="Arial" pitchFamily="34" charset="0"/>
                        </a:rPr>
                        <a:t>SET </a:t>
                      </a:r>
                    </a:p>
                    <a:p>
                      <a:pPr algn="l"/>
                      <a:r>
                        <a:rPr lang="es-ES" b="1" dirty="0" smtClean="0">
                          <a:latin typeface="Arial" pitchFamily="34" charset="0"/>
                          <a:cs typeface="Arial" pitchFamily="34" charset="0"/>
                        </a:rPr>
                        <a:t>ZV</a:t>
                      </a:r>
                      <a:r>
                        <a:rPr lang="es-ES" dirty="0" smtClean="0">
                          <a:latin typeface="Arial" pitchFamily="34" charset="0"/>
                          <a:cs typeface="Arial" pitchFamily="34" charset="0"/>
                        </a:rPr>
                        <a:t>	 </a:t>
                      </a:r>
                      <a:r>
                        <a:rPr lang="es-ES" b="0" dirty="0" smtClean="0">
                          <a:latin typeface="Arial" pitchFamily="34" charset="0"/>
                          <a:cs typeface="Arial" pitchFamily="34" charset="0"/>
                        </a:rPr>
                        <a:t>Z1</a:t>
                      </a:r>
                    </a:p>
                    <a:p>
                      <a:pPr algn="l"/>
                      <a:endParaRPr lang="es-ES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/>
                      <a:r>
                        <a:rPr lang="es-ES" b="1" dirty="0" smtClean="0"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  <a:r>
                        <a:rPr lang="es-ES" dirty="0" smtClean="0">
                          <a:latin typeface="Arial" pitchFamily="34" charset="0"/>
                          <a:cs typeface="Arial" pitchFamily="34" charset="0"/>
                        </a:rPr>
                        <a:t> 	E 1.0</a:t>
                      </a:r>
                    </a:p>
                    <a:p>
                      <a:pPr algn="l"/>
                      <a:r>
                        <a:rPr lang="es-ES" b="1" dirty="0" smtClean="0"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  <a:r>
                        <a:rPr lang="es-ES" dirty="0" smtClean="0">
                          <a:latin typeface="Arial" pitchFamily="34" charset="0"/>
                          <a:cs typeface="Arial" pitchFamily="34" charset="0"/>
                        </a:rPr>
                        <a:t>	W#16#101</a:t>
                      </a:r>
                    </a:p>
                    <a:p>
                      <a:pPr algn="l"/>
                      <a:r>
                        <a:rPr lang="es-ES" b="1" dirty="0" smtClean="0">
                          <a:latin typeface="Arial" pitchFamily="34" charset="0"/>
                          <a:cs typeface="Arial" pitchFamily="34" charset="0"/>
                        </a:rPr>
                        <a:t>S </a:t>
                      </a:r>
                      <a:r>
                        <a:rPr lang="es-ES" dirty="0" smtClean="0">
                          <a:latin typeface="Arial" pitchFamily="34" charset="0"/>
                          <a:cs typeface="Arial" pitchFamily="34" charset="0"/>
                        </a:rPr>
                        <a:t>	Z1</a:t>
                      </a:r>
                      <a:endParaRPr lang="es-E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Segmento</a:t>
                      </a:r>
                      <a:r>
                        <a:rPr lang="es-ES" baseline="0" dirty="0" smtClean="0"/>
                        <a:t> 1: Bloque OB1</a:t>
                      </a:r>
                      <a:endParaRPr lang="es-E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</a:tr>
            </a:tbl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4076700" y="1295400"/>
            <a:ext cx="4203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800" dirty="0" smtClean="0">
                <a:solidFill>
                  <a:srgbClr val="3039F0"/>
                </a:solidFill>
              </a:rPr>
              <a:t>¿VALOR DE Z1 TRAS 10 CICLOS EL EVENTO E1.0=TRUE?</a:t>
            </a:r>
            <a:endParaRPr lang="es-ES" sz="1800" dirty="0">
              <a:solidFill>
                <a:srgbClr val="3039F0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27100" y="4292600"/>
            <a:ext cx="3022600" cy="1477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1800" i="1" dirty="0" smtClean="0"/>
              <a:t>Implemente un programa que permita sumar dos unidades consecutivas a un bloque contador Z1 tras el evento E1.0 = TRUE</a:t>
            </a:r>
            <a:endParaRPr lang="es-ES" sz="1800" i="1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4597400" y="4076700"/>
          <a:ext cx="1992947" cy="2108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92947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s-ES" b="1" dirty="0" smtClean="0">
                          <a:latin typeface="Arial" pitchFamily="34" charset="0"/>
                          <a:cs typeface="Arial" pitchFamily="34" charset="0"/>
                        </a:rPr>
                        <a:t>U	</a:t>
                      </a:r>
                      <a:r>
                        <a:rPr lang="es-ES" b="0" dirty="0" smtClean="0">
                          <a:latin typeface="Arial" pitchFamily="34" charset="0"/>
                          <a:cs typeface="Arial" pitchFamily="34" charset="0"/>
                        </a:rPr>
                        <a:t>E </a:t>
                      </a:r>
                      <a:r>
                        <a:rPr lang="es-ES" b="0" baseline="0" dirty="0" smtClean="0">
                          <a:latin typeface="Arial" pitchFamily="34" charset="0"/>
                          <a:cs typeface="Arial" pitchFamily="34" charset="0"/>
                        </a:rPr>
                        <a:t> 1.0</a:t>
                      </a:r>
                    </a:p>
                    <a:p>
                      <a:pPr algn="l"/>
                      <a:r>
                        <a:rPr lang="es-ES" b="1" baseline="0" dirty="0" smtClean="0">
                          <a:latin typeface="Arial" pitchFamily="34" charset="0"/>
                          <a:cs typeface="Arial" pitchFamily="34" charset="0"/>
                        </a:rPr>
                        <a:t>ZV</a:t>
                      </a:r>
                      <a:r>
                        <a:rPr lang="es-ES" b="0" baseline="0" dirty="0" smtClean="0">
                          <a:latin typeface="Arial" pitchFamily="34" charset="0"/>
                          <a:cs typeface="Arial" pitchFamily="34" charset="0"/>
                        </a:rPr>
                        <a:t>	Z1</a:t>
                      </a:r>
                    </a:p>
                    <a:p>
                      <a:pPr algn="l"/>
                      <a:r>
                        <a:rPr lang="es-ES" b="1" baseline="0" dirty="0" smtClean="0">
                          <a:latin typeface="Arial" pitchFamily="34" charset="0"/>
                          <a:cs typeface="Arial" pitchFamily="34" charset="0"/>
                        </a:rPr>
                        <a:t>CLR</a:t>
                      </a:r>
                      <a:r>
                        <a:rPr lang="es-ES" b="0" baseline="0" dirty="0" smtClean="0">
                          <a:latin typeface="Arial" pitchFamily="34" charset="0"/>
                          <a:cs typeface="Arial" pitchFamily="34" charset="0"/>
                        </a:rPr>
                        <a:t>	</a:t>
                      </a:r>
                    </a:p>
                    <a:p>
                      <a:pPr algn="l"/>
                      <a:r>
                        <a:rPr lang="es-ES" b="1" baseline="0" dirty="0" smtClean="0">
                          <a:latin typeface="Arial" pitchFamily="34" charset="0"/>
                          <a:cs typeface="Arial" pitchFamily="34" charset="0"/>
                        </a:rPr>
                        <a:t>ZV</a:t>
                      </a:r>
                      <a:r>
                        <a:rPr lang="es-ES" b="0" baseline="0" dirty="0" smtClean="0">
                          <a:latin typeface="Arial" pitchFamily="34" charset="0"/>
                          <a:cs typeface="Arial" pitchFamily="34" charset="0"/>
                        </a:rPr>
                        <a:t>	Z1</a:t>
                      </a:r>
                    </a:p>
                    <a:p>
                      <a:pPr algn="l"/>
                      <a:r>
                        <a:rPr lang="es-ES" b="1" baseline="0" dirty="0" smtClean="0">
                          <a:latin typeface="Arial" pitchFamily="34" charset="0"/>
                          <a:cs typeface="Arial" pitchFamily="34" charset="0"/>
                        </a:rPr>
                        <a:t>U	</a:t>
                      </a:r>
                      <a:r>
                        <a:rPr lang="es-ES" b="0" baseline="0" dirty="0" smtClean="0">
                          <a:latin typeface="Arial" pitchFamily="34" charset="0"/>
                          <a:cs typeface="Arial" pitchFamily="34" charset="0"/>
                        </a:rPr>
                        <a:t>E1.0</a:t>
                      </a:r>
                    </a:p>
                    <a:p>
                      <a:pPr algn="l"/>
                      <a:r>
                        <a:rPr lang="es-ES" b="1" baseline="0" dirty="0" smtClean="0">
                          <a:latin typeface="Arial" pitchFamily="34" charset="0"/>
                          <a:cs typeface="Arial" pitchFamily="34" charset="0"/>
                        </a:rPr>
                        <a:t>ZV</a:t>
                      </a:r>
                      <a:r>
                        <a:rPr lang="es-ES" b="0" baseline="0" dirty="0" smtClean="0">
                          <a:latin typeface="Arial" pitchFamily="34" charset="0"/>
                          <a:cs typeface="Arial" pitchFamily="34" charset="0"/>
                        </a:rPr>
                        <a:t>	Z1</a:t>
                      </a:r>
                      <a:endParaRPr lang="es-ES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dirty="0" err="1" smtClean="0"/>
                        <a:t>Seg</a:t>
                      </a:r>
                      <a:r>
                        <a:rPr lang="es-ES" dirty="0" smtClean="0"/>
                        <a:t>.</a:t>
                      </a:r>
                      <a:r>
                        <a:rPr lang="es-ES" baseline="0" dirty="0" smtClean="0"/>
                        <a:t> 1: Bloque OB1</a:t>
                      </a:r>
                      <a:endParaRPr lang="es-E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</a:tr>
            </a:tbl>
          </a:graphicData>
        </a:graphic>
      </p:graphicFrame>
      <p:cxnSp>
        <p:nvCxnSpPr>
          <p:cNvPr id="9" name="8 Conector recto"/>
          <p:cNvCxnSpPr/>
          <p:nvPr/>
        </p:nvCxnSpPr>
        <p:spPr>
          <a:xfrm flipH="1">
            <a:off x="4267200" y="3441700"/>
            <a:ext cx="2362200" cy="3060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Conector recto"/>
          <p:cNvCxnSpPr/>
          <p:nvPr/>
        </p:nvCxnSpPr>
        <p:spPr>
          <a:xfrm>
            <a:off x="4025900" y="3505200"/>
            <a:ext cx="3111500" cy="2908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6946900" y="4432300"/>
            <a:ext cx="1676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800" dirty="0" smtClean="0">
                <a:solidFill>
                  <a:srgbClr val="3039F0"/>
                </a:solidFill>
              </a:rPr>
              <a:t>Es necesario “Habilitar” el contador</a:t>
            </a:r>
            <a:endParaRPr lang="es-ES" sz="1800" dirty="0">
              <a:solidFill>
                <a:srgbClr val="3039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Habilitación de temporizadores y contadores (1/2)</a:t>
            </a:r>
            <a:endParaRPr lang="es-ES" sz="2400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 smtClean="0"/>
              <a:t>Problema que aparece al emplear temporizadores o contadores debido con señales de mando que funcionan por flanco</a:t>
            </a:r>
          </a:p>
          <a:p>
            <a:r>
              <a:rPr lang="es-ES" dirty="0" smtClean="0"/>
              <a:t>Se presenta en diversas formas</a:t>
            </a:r>
          </a:p>
          <a:p>
            <a:pPr lvl="1"/>
            <a:r>
              <a:rPr lang="es-ES" dirty="0" smtClean="0"/>
              <a:t>Una señal de mando (por flanco) no activa una acción (p.ej. no se dispara un temporizador)</a:t>
            </a:r>
          </a:p>
          <a:p>
            <a:pPr lvl="1"/>
            <a:r>
              <a:rPr lang="es-ES" dirty="0" smtClean="0"/>
              <a:t>Se necesita hacer que un nivel en la señal de mando sea percibido como un flanco</a:t>
            </a:r>
          </a:p>
          <a:p>
            <a:r>
              <a:rPr lang="es-ES" dirty="0" smtClean="0"/>
              <a:t>Definiciones</a:t>
            </a:r>
          </a:p>
          <a:p>
            <a:pPr lvl="1"/>
            <a:r>
              <a:rPr lang="es-ES" i="1" dirty="0" smtClean="0"/>
              <a:t>Habilitar</a:t>
            </a:r>
            <a:r>
              <a:rPr lang="es-ES" dirty="0" smtClean="0"/>
              <a:t> una señal de mando:  Interpretar como flanco el nivel</a:t>
            </a:r>
          </a:p>
          <a:p>
            <a:pPr lvl="1"/>
            <a:r>
              <a:rPr lang="es-ES" i="1" dirty="0" smtClean="0"/>
              <a:t>Mostrar el cero </a:t>
            </a:r>
            <a:r>
              <a:rPr lang="es-ES" dirty="0" smtClean="0"/>
              <a:t>(a un </a:t>
            </a:r>
            <a:r>
              <a:rPr lang="es-ES" dirty="0" err="1" smtClean="0"/>
              <a:t>temp</a:t>
            </a:r>
            <a:r>
              <a:rPr lang="es-ES" dirty="0" smtClean="0"/>
              <a:t>. / cont.):  Poner a nivel bajo el biestable asociado con la entrada de mando</a:t>
            </a:r>
            <a:endParaRPr lang="es-ES" i="1" dirty="0" smtClean="0"/>
          </a:p>
          <a:p>
            <a:pPr>
              <a:buNone/>
            </a:pPr>
            <a:endParaRPr lang="es-ES" dirty="0" smtClean="0"/>
          </a:p>
          <a:p>
            <a:pPr>
              <a:buNone/>
            </a:pPr>
            <a:endParaRPr lang="es-ES" dirty="0" smtClean="0"/>
          </a:p>
          <a:p>
            <a:pPr lvl="1"/>
            <a:endParaRPr lang="es-ES" dirty="0" smtClean="0"/>
          </a:p>
          <a:p>
            <a:pPr>
              <a:buNone/>
            </a:pPr>
            <a:endParaRPr lang="es-ES" dirty="0" smtClean="0"/>
          </a:p>
          <a:p>
            <a:pPr lvl="1"/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Entrada FR de habilitación (2/2)</a:t>
            </a:r>
            <a:endParaRPr lang="es-ES" dirty="0"/>
          </a:p>
        </p:txBody>
      </p:sp>
      <p:sp>
        <p:nvSpPr>
          <p:cNvPr id="47113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47112" name="Object 8"/>
          <p:cNvGraphicFramePr>
            <a:graphicFrameLocks noChangeAspect="1"/>
          </p:cNvGraphicFramePr>
          <p:nvPr/>
        </p:nvGraphicFramePr>
        <p:xfrm>
          <a:off x="825501" y="977901"/>
          <a:ext cx="4059115" cy="2667000"/>
        </p:xfrm>
        <a:graphic>
          <a:graphicData uri="http://schemas.openxmlformats.org/presentationml/2006/ole">
            <p:oleObj spid="_x0000_s47112" name="Visio" r:id="rId4" imgW="4223503" imgH="2343296" progId="Visio.Drawing.11">
              <p:embed/>
            </p:oleObj>
          </a:graphicData>
        </a:graphic>
      </p:graphicFrame>
      <p:sp>
        <p:nvSpPr>
          <p:cNvPr id="47117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47116" name="Object 12"/>
          <p:cNvGraphicFramePr>
            <a:graphicFrameLocks noChangeAspect="1"/>
          </p:cNvGraphicFramePr>
          <p:nvPr/>
        </p:nvGraphicFramePr>
        <p:xfrm>
          <a:off x="4902200" y="1079500"/>
          <a:ext cx="3479800" cy="2528488"/>
        </p:xfrm>
        <a:graphic>
          <a:graphicData uri="http://schemas.openxmlformats.org/presentationml/2006/ole">
            <p:oleObj spid="_x0000_s47116" name="Visio" r:id="rId5" imgW="4187628" imgH="2352212" progId="Visio.Drawing.11">
              <p:embed/>
            </p:oleObj>
          </a:graphicData>
        </a:graphic>
      </p:graphicFrame>
      <p:sp>
        <p:nvSpPr>
          <p:cNvPr id="16" name="15 Rectángulo"/>
          <p:cNvSpPr/>
          <p:nvPr/>
        </p:nvSpPr>
        <p:spPr>
          <a:xfrm>
            <a:off x="673100" y="2806700"/>
            <a:ext cx="1854200" cy="431800"/>
          </a:xfrm>
          <a:prstGeom prst="rect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762500" y="2857500"/>
            <a:ext cx="1358900" cy="431800"/>
          </a:xfrm>
          <a:prstGeom prst="rect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1282700" y="4368800"/>
            <a:ext cx="26162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b="1" dirty="0" smtClean="0"/>
              <a:t>U</a:t>
            </a:r>
            <a:r>
              <a:rPr lang="es-ES" dirty="0" smtClean="0"/>
              <a:t>   	“evento habilitante”</a:t>
            </a:r>
          </a:p>
          <a:p>
            <a:r>
              <a:rPr lang="es-ES" b="1" dirty="0" smtClean="0">
                <a:solidFill>
                  <a:srgbClr val="990033"/>
                </a:solidFill>
              </a:rPr>
              <a:t>FR</a:t>
            </a:r>
            <a:r>
              <a:rPr lang="es-ES" dirty="0" smtClean="0">
                <a:solidFill>
                  <a:srgbClr val="990033"/>
                </a:solidFill>
              </a:rPr>
              <a:t>	T1</a:t>
            </a:r>
            <a:endParaRPr lang="es-ES" dirty="0">
              <a:solidFill>
                <a:srgbClr val="990033"/>
              </a:solidFill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5270500" y="4318000"/>
            <a:ext cx="26162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b="1" dirty="0" smtClean="0"/>
              <a:t>U </a:t>
            </a:r>
            <a:r>
              <a:rPr lang="es-ES" dirty="0" smtClean="0"/>
              <a:t>  	“evento habilitante”</a:t>
            </a:r>
          </a:p>
          <a:p>
            <a:r>
              <a:rPr lang="es-ES" b="1" dirty="0" smtClean="0">
                <a:solidFill>
                  <a:srgbClr val="990033"/>
                </a:solidFill>
              </a:rPr>
              <a:t>FR</a:t>
            </a:r>
            <a:r>
              <a:rPr lang="es-ES" dirty="0" smtClean="0">
                <a:solidFill>
                  <a:srgbClr val="990033"/>
                </a:solidFill>
              </a:rPr>
              <a:t>	Z1</a:t>
            </a:r>
            <a:endParaRPr lang="es-ES" dirty="0">
              <a:solidFill>
                <a:srgbClr val="990033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193800" y="5359400"/>
            <a:ext cx="27813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Efecto:  </a:t>
            </a:r>
            <a:r>
              <a:rPr lang="es-ES" i="1" dirty="0" smtClean="0"/>
              <a:t>Borra la memoria del biestable correspondiente a la señal de disparo S</a:t>
            </a:r>
            <a:endParaRPr lang="es-ES" i="1" dirty="0"/>
          </a:p>
        </p:txBody>
      </p:sp>
      <p:sp>
        <p:nvSpPr>
          <p:cNvPr id="21" name="20 CuadroTexto"/>
          <p:cNvSpPr txBox="1"/>
          <p:nvPr/>
        </p:nvSpPr>
        <p:spPr>
          <a:xfrm>
            <a:off x="5207000" y="5334000"/>
            <a:ext cx="30353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Efecto:  </a:t>
            </a:r>
            <a:r>
              <a:rPr lang="es-ES" i="1" dirty="0" smtClean="0"/>
              <a:t>Borra la memoria de los biestables correspondientes a las señales de mando ZV, ZR y S</a:t>
            </a:r>
            <a:endParaRPr lang="es-ES" i="1" dirty="0"/>
          </a:p>
        </p:txBody>
      </p:sp>
      <p:sp>
        <p:nvSpPr>
          <p:cNvPr id="22" name="21 CuadroTexto"/>
          <p:cNvSpPr txBox="1"/>
          <p:nvPr/>
        </p:nvSpPr>
        <p:spPr>
          <a:xfrm>
            <a:off x="3073400" y="774700"/>
            <a:ext cx="3390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Modelo completo de programación</a:t>
            </a:r>
            <a:endParaRPr lang="es-ES" b="1" dirty="0"/>
          </a:p>
        </p:txBody>
      </p:sp>
      <p:cxnSp>
        <p:nvCxnSpPr>
          <p:cNvPr id="26" name="25 Conector recto"/>
          <p:cNvCxnSpPr/>
          <p:nvPr/>
        </p:nvCxnSpPr>
        <p:spPr>
          <a:xfrm flipH="1">
            <a:off x="368300" y="5791200"/>
            <a:ext cx="736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"/>
          <p:cNvCxnSpPr/>
          <p:nvPr/>
        </p:nvCxnSpPr>
        <p:spPr>
          <a:xfrm flipH="1" flipV="1">
            <a:off x="317500" y="2552700"/>
            <a:ext cx="38100" cy="3251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 de flecha"/>
          <p:cNvCxnSpPr/>
          <p:nvPr/>
        </p:nvCxnSpPr>
        <p:spPr>
          <a:xfrm flipV="1">
            <a:off x="304800" y="2044700"/>
            <a:ext cx="1397000" cy="508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Rectángulo"/>
          <p:cNvSpPr/>
          <p:nvPr/>
        </p:nvSpPr>
        <p:spPr>
          <a:xfrm>
            <a:off x="1701800" y="1917700"/>
            <a:ext cx="317500" cy="3175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</a:t>
            </a:r>
            <a:endParaRPr lang="es-ES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3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0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Ejercicio</a:t>
            </a:r>
            <a:endParaRPr lang="en-GB" dirty="0" smtClean="0"/>
          </a:p>
        </p:txBody>
      </p:sp>
      <p:sp>
        <p:nvSpPr>
          <p:cNvPr id="145423" name="Text Box 16"/>
          <p:cNvSpPr txBox="1">
            <a:spLocks noChangeArrowheads="1"/>
          </p:cNvSpPr>
          <p:nvPr/>
        </p:nvSpPr>
        <p:spPr bwMode="auto">
          <a:xfrm>
            <a:off x="1631496" y="3978050"/>
            <a:ext cx="6306004" cy="240065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000" i="1" dirty="0" err="1" smtClean="0"/>
              <a:t>Implemente</a:t>
            </a:r>
            <a:r>
              <a:rPr lang="en-GB" sz="2000" i="1" dirty="0" smtClean="0"/>
              <a:t> </a:t>
            </a:r>
            <a:r>
              <a:rPr lang="en-GB" sz="2000" i="1" dirty="0"/>
              <a:t>un </a:t>
            </a:r>
            <a:r>
              <a:rPr lang="en-GB" sz="2000" i="1" dirty="0" err="1"/>
              <a:t>programa</a:t>
            </a:r>
            <a:r>
              <a:rPr lang="en-GB" sz="2000" i="1" dirty="0"/>
              <a:t> </a:t>
            </a:r>
            <a:r>
              <a:rPr lang="en-GB" sz="2000" i="1" dirty="0" err="1"/>
              <a:t>que</a:t>
            </a:r>
            <a:r>
              <a:rPr lang="en-GB" sz="2000" i="1" dirty="0"/>
              <a:t> </a:t>
            </a:r>
            <a:r>
              <a:rPr lang="en-GB" sz="2000" i="1" dirty="0" err="1"/>
              <a:t>utilice</a:t>
            </a:r>
            <a:r>
              <a:rPr lang="en-GB" sz="2000" i="1" dirty="0"/>
              <a:t> dos </a:t>
            </a:r>
            <a:r>
              <a:rPr lang="en-GB" sz="2000" i="1" dirty="0" err="1"/>
              <a:t>fotocélulas</a:t>
            </a:r>
            <a:r>
              <a:rPr lang="en-GB" sz="2000" i="1" dirty="0"/>
              <a:t> A y </a:t>
            </a:r>
            <a:r>
              <a:rPr lang="en-GB" sz="2000" i="1" dirty="0" smtClean="0"/>
              <a:t>B </a:t>
            </a:r>
            <a:r>
              <a:rPr lang="en-GB" sz="2000" i="1" dirty="0" err="1"/>
              <a:t>para</a:t>
            </a:r>
            <a:r>
              <a:rPr lang="en-GB" sz="2000" i="1" dirty="0"/>
              <a:t> </a:t>
            </a:r>
            <a:r>
              <a:rPr lang="en-GB" sz="2000" i="1" dirty="0" err="1"/>
              <a:t>detectar</a:t>
            </a:r>
            <a:r>
              <a:rPr lang="en-GB" sz="2000" i="1" dirty="0"/>
              <a:t> la </a:t>
            </a:r>
            <a:r>
              <a:rPr lang="en-GB" sz="2000" i="1" dirty="0" err="1"/>
              <a:t>entrada</a:t>
            </a:r>
            <a:r>
              <a:rPr lang="en-GB" sz="2000" i="1" dirty="0"/>
              <a:t> o </a:t>
            </a:r>
            <a:r>
              <a:rPr lang="en-GB" sz="2000" i="1" dirty="0" err="1"/>
              <a:t>salida</a:t>
            </a:r>
            <a:r>
              <a:rPr lang="en-GB" sz="2000" i="1" dirty="0"/>
              <a:t> de personas del </a:t>
            </a:r>
            <a:r>
              <a:rPr lang="en-GB" sz="2000" i="1" dirty="0" err="1" smtClean="0"/>
              <a:t>recinto</a:t>
            </a:r>
            <a:r>
              <a:rPr lang="en-GB" sz="2000" i="1" dirty="0" smtClean="0"/>
              <a:t> y </a:t>
            </a:r>
            <a:r>
              <a:rPr lang="en-GB" sz="2000" i="1" dirty="0" err="1" smtClean="0"/>
              <a:t>que</a:t>
            </a:r>
            <a:r>
              <a:rPr lang="en-GB" sz="2000" i="1" dirty="0" smtClean="0"/>
              <a:t> </a:t>
            </a:r>
            <a:r>
              <a:rPr lang="en-GB" sz="2000" i="1" dirty="0" err="1" smtClean="0"/>
              <a:t>lleve</a:t>
            </a:r>
            <a:r>
              <a:rPr lang="en-GB" sz="2000" i="1" dirty="0" smtClean="0"/>
              <a:t> la </a:t>
            </a:r>
            <a:r>
              <a:rPr lang="en-GB" sz="2000" i="1" dirty="0" err="1" smtClean="0"/>
              <a:t>cuenta</a:t>
            </a:r>
            <a:r>
              <a:rPr lang="en-GB" sz="2000" i="1" dirty="0" smtClean="0"/>
              <a:t> del </a:t>
            </a:r>
            <a:r>
              <a:rPr lang="en-GB" sz="2000" i="1" dirty="0" err="1" smtClean="0"/>
              <a:t>número</a:t>
            </a:r>
            <a:r>
              <a:rPr lang="en-GB" sz="2000" i="1" dirty="0" smtClean="0"/>
              <a:t> total </a:t>
            </a:r>
            <a:r>
              <a:rPr lang="en-GB" sz="2000" i="1" dirty="0" err="1" smtClean="0"/>
              <a:t>dentro</a:t>
            </a:r>
            <a:r>
              <a:rPr lang="en-GB" sz="2000" i="1" dirty="0" smtClean="0"/>
              <a:t>.</a:t>
            </a:r>
          </a:p>
          <a:p>
            <a:pPr eaLnBrk="0" hangingPunct="0">
              <a:spcBef>
                <a:spcPct val="50000"/>
              </a:spcBef>
            </a:pPr>
            <a:r>
              <a:rPr lang="en-GB" sz="2000" i="1" dirty="0" smtClean="0"/>
              <a:t> </a:t>
            </a:r>
            <a:r>
              <a:rPr lang="en-GB" sz="2000" i="1" dirty="0" err="1" smtClean="0"/>
              <a:t>Cuando</a:t>
            </a:r>
            <a:r>
              <a:rPr lang="en-GB" sz="2000" i="1" dirty="0" smtClean="0"/>
              <a:t> </a:t>
            </a:r>
            <a:r>
              <a:rPr lang="en-GB" sz="2000" i="1" dirty="0" err="1" smtClean="0"/>
              <a:t>una</a:t>
            </a:r>
            <a:r>
              <a:rPr lang="en-GB" sz="2000" i="1" dirty="0" smtClean="0"/>
              <a:t> persona </a:t>
            </a:r>
            <a:r>
              <a:rPr lang="en-GB" sz="2000" i="1" dirty="0" err="1" smtClean="0"/>
              <a:t>entra</a:t>
            </a:r>
            <a:r>
              <a:rPr lang="en-GB" sz="2000" i="1" dirty="0" smtClean="0"/>
              <a:t> o sale del </a:t>
            </a:r>
            <a:r>
              <a:rPr lang="en-GB" sz="2000" i="1" dirty="0" err="1" smtClean="0"/>
              <a:t>recinto</a:t>
            </a:r>
            <a:r>
              <a:rPr lang="en-GB" sz="2000" i="1" dirty="0" smtClean="0"/>
              <a:t>, </a:t>
            </a:r>
            <a:r>
              <a:rPr lang="en-GB" sz="2000" i="1" dirty="0" err="1" smtClean="0"/>
              <a:t>primero</a:t>
            </a:r>
            <a:r>
              <a:rPr lang="en-GB" sz="2000" i="1" dirty="0" smtClean="0"/>
              <a:t> </a:t>
            </a:r>
            <a:r>
              <a:rPr lang="en-GB" sz="2000" i="1" dirty="0" err="1" smtClean="0"/>
              <a:t>intercepta</a:t>
            </a:r>
            <a:r>
              <a:rPr lang="en-GB" sz="2000" i="1" dirty="0" smtClean="0"/>
              <a:t> el </a:t>
            </a:r>
            <a:r>
              <a:rPr lang="en-GB" sz="2000" i="1" dirty="0" err="1" smtClean="0"/>
              <a:t>haz</a:t>
            </a:r>
            <a:r>
              <a:rPr lang="en-GB" sz="2000" i="1" dirty="0" smtClean="0"/>
              <a:t> de </a:t>
            </a:r>
            <a:r>
              <a:rPr lang="en-GB" sz="2000" i="1" dirty="0" err="1" smtClean="0"/>
              <a:t>luz</a:t>
            </a:r>
            <a:r>
              <a:rPr lang="en-GB" sz="2000" i="1" dirty="0" smtClean="0"/>
              <a:t> de </a:t>
            </a:r>
            <a:r>
              <a:rPr lang="en-GB" sz="2000" i="1" dirty="0" err="1" smtClean="0"/>
              <a:t>una</a:t>
            </a:r>
            <a:r>
              <a:rPr lang="en-GB" sz="2000" i="1" dirty="0" smtClean="0"/>
              <a:t> de las </a:t>
            </a:r>
            <a:r>
              <a:rPr lang="en-GB" sz="2000" i="1" dirty="0" err="1" smtClean="0"/>
              <a:t>fotocelulas</a:t>
            </a:r>
            <a:r>
              <a:rPr lang="en-GB" sz="2000" i="1" dirty="0" smtClean="0"/>
              <a:t> y, a </a:t>
            </a:r>
            <a:r>
              <a:rPr lang="en-GB" sz="2000" i="1" dirty="0" err="1" smtClean="0"/>
              <a:t>continuación</a:t>
            </a:r>
            <a:r>
              <a:rPr lang="en-GB" sz="2000" i="1" dirty="0" smtClean="0"/>
              <a:t>, </a:t>
            </a:r>
            <a:r>
              <a:rPr lang="en-GB" sz="2000" i="1" dirty="0" err="1" smtClean="0"/>
              <a:t>por</a:t>
            </a:r>
            <a:r>
              <a:rPr lang="en-GB" sz="2000" i="1" dirty="0" smtClean="0"/>
              <a:t> </a:t>
            </a:r>
            <a:r>
              <a:rPr lang="en-GB" sz="2000" i="1" dirty="0" err="1" smtClean="0"/>
              <a:t>estar</a:t>
            </a:r>
            <a:r>
              <a:rPr lang="en-GB" sz="2000" i="1" dirty="0" smtClean="0"/>
              <a:t> </a:t>
            </a:r>
            <a:r>
              <a:rPr lang="en-GB" sz="2000" i="1" dirty="0" err="1" smtClean="0"/>
              <a:t>ambas</a:t>
            </a:r>
            <a:r>
              <a:rPr lang="en-GB" sz="2000" i="1" dirty="0" smtClean="0"/>
              <a:t> </a:t>
            </a:r>
            <a:r>
              <a:rPr lang="en-GB" sz="2000" i="1" dirty="0" err="1" smtClean="0"/>
              <a:t>muy</a:t>
            </a:r>
            <a:r>
              <a:rPr lang="en-GB" sz="2000" i="1" dirty="0" smtClean="0"/>
              <a:t> juntas, </a:t>
            </a:r>
            <a:r>
              <a:rPr lang="en-GB" sz="2000" i="1" dirty="0" err="1" smtClean="0"/>
              <a:t>intercepta</a:t>
            </a:r>
            <a:r>
              <a:rPr lang="en-GB" sz="2000" i="1" dirty="0" smtClean="0"/>
              <a:t> los dos </a:t>
            </a:r>
            <a:r>
              <a:rPr lang="en-GB" sz="2000" i="1" dirty="0" err="1" smtClean="0"/>
              <a:t>haces</a:t>
            </a:r>
            <a:endParaRPr lang="en-GB" sz="2000" i="1" dirty="0"/>
          </a:p>
        </p:txBody>
      </p:sp>
      <p:grpSp>
        <p:nvGrpSpPr>
          <p:cNvPr id="44" name="43 Grupo"/>
          <p:cNvGrpSpPr/>
          <p:nvPr/>
        </p:nvGrpSpPr>
        <p:grpSpPr>
          <a:xfrm>
            <a:off x="1478189" y="1496332"/>
            <a:ext cx="6046788" cy="1889125"/>
            <a:chOff x="1186089" y="1496332"/>
            <a:chExt cx="6046788" cy="1889125"/>
          </a:xfrm>
        </p:grpSpPr>
        <p:sp>
          <p:nvSpPr>
            <p:cNvPr id="145411" name="Line 4"/>
            <p:cNvSpPr>
              <a:spLocks noChangeShapeType="1"/>
            </p:cNvSpPr>
            <p:nvPr/>
          </p:nvSpPr>
          <p:spPr bwMode="auto">
            <a:xfrm>
              <a:off x="2194152" y="1496332"/>
              <a:ext cx="14398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12" name="Line 5"/>
            <p:cNvSpPr>
              <a:spLocks noChangeShapeType="1"/>
            </p:cNvSpPr>
            <p:nvPr/>
          </p:nvSpPr>
          <p:spPr bwMode="auto">
            <a:xfrm>
              <a:off x="3634014" y="1496332"/>
              <a:ext cx="0" cy="5762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13" name="Line 6"/>
            <p:cNvSpPr>
              <a:spLocks noChangeShapeType="1"/>
            </p:cNvSpPr>
            <p:nvPr/>
          </p:nvSpPr>
          <p:spPr bwMode="auto">
            <a:xfrm>
              <a:off x="3634014" y="2072595"/>
              <a:ext cx="10795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14" name="Line 7"/>
            <p:cNvSpPr>
              <a:spLocks noChangeShapeType="1"/>
            </p:cNvSpPr>
            <p:nvPr/>
          </p:nvSpPr>
          <p:spPr bwMode="auto">
            <a:xfrm flipV="1">
              <a:off x="4713514" y="1496332"/>
              <a:ext cx="0" cy="5762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15" name="Line 8"/>
            <p:cNvSpPr>
              <a:spLocks noChangeShapeType="1"/>
            </p:cNvSpPr>
            <p:nvPr/>
          </p:nvSpPr>
          <p:spPr bwMode="auto">
            <a:xfrm>
              <a:off x="4713514" y="1496332"/>
              <a:ext cx="151288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16" name="Line 9"/>
            <p:cNvSpPr>
              <a:spLocks noChangeShapeType="1"/>
            </p:cNvSpPr>
            <p:nvPr/>
          </p:nvSpPr>
          <p:spPr bwMode="auto">
            <a:xfrm>
              <a:off x="2192564" y="3080657"/>
              <a:ext cx="143986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17" name="Line 10"/>
            <p:cNvSpPr>
              <a:spLocks noChangeShapeType="1"/>
            </p:cNvSpPr>
            <p:nvPr/>
          </p:nvSpPr>
          <p:spPr bwMode="auto">
            <a:xfrm>
              <a:off x="3634014" y="2504395"/>
              <a:ext cx="0" cy="57626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18" name="Line 11"/>
            <p:cNvSpPr>
              <a:spLocks noChangeShapeType="1"/>
            </p:cNvSpPr>
            <p:nvPr/>
          </p:nvSpPr>
          <p:spPr bwMode="auto">
            <a:xfrm>
              <a:off x="3634014" y="2504395"/>
              <a:ext cx="10795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19" name="Line 12"/>
            <p:cNvSpPr>
              <a:spLocks noChangeShapeType="1"/>
            </p:cNvSpPr>
            <p:nvPr/>
          </p:nvSpPr>
          <p:spPr bwMode="auto">
            <a:xfrm flipV="1">
              <a:off x="4713514" y="2504395"/>
              <a:ext cx="0" cy="57626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20" name="Line 13"/>
            <p:cNvSpPr>
              <a:spLocks noChangeShapeType="1"/>
            </p:cNvSpPr>
            <p:nvPr/>
          </p:nvSpPr>
          <p:spPr bwMode="auto">
            <a:xfrm>
              <a:off x="4755470" y="3095172"/>
              <a:ext cx="151288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21" name="Oval 14"/>
            <p:cNvSpPr>
              <a:spLocks noChangeArrowheads="1"/>
            </p:cNvSpPr>
            <p:nvPr/>
          </p:nvSpPr>
          <p:spPr bwMode="auto">
            <a:xfrm>
              <a:off x="3705452" y="2720295"/>
              <a:ext cx="360362" cy="215900"/>
            </a:xfrm>
            <a:prstGeom prst="ellipse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endParaRPr lang="es-ES"/>
            </a:p>
          </p:txBody>
        </p:sp>
        <p:sp>
          <p:nvSpPr>
            <p:cNvPr id="145422" name="Oval 15"/>
            <p:cNvSpPr>
              <a:spLocks noChangeArrowheads="1"/>
            </p:cNvSpPr>
            <p:nvPr/>
          </p:nvSpPr>
          <p:spPr bwMode="auto">
            <a:xfrm>
              <a:off x="4210277" y="2720295"/>
              <a:ext cx="360362" cy="215900"/>
            </a:xfrm>
            <a:prstGeom prst="ellipse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endParaRPr lang="es-ES"/>
            </a:p>
          </p:txBody>
        </p:sp>
        <p:sp>
          <p:nvSpPr>
            <p:cNvPr id="145424" name="Line 17"/>
            <p:cNvSpPr>
              <a:spLocks noChangeShapeType="1"/>
            </p:cNvSpPr>
            <p:nvPr/>
          </p:nvSpPr>
          <p:spPr bwMode="auto">
            <a:xfrm>
              <a:off x="3302227" y="2215470"/>
              <a:ext cx="180022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25" name="Line 18"/>
            <p:cNvSpPr>
              <a:spLocks noChangeShapeType="1"/>
            </p:cNvSpPr>
            <p:nvPr/>
          </p:nvSpPr>
          <p:spPr bwMode="auto">
            <a:xfrm flipH="1">
              <a:off x="3273652" y="2359932"/>
              <a:ext cx="18732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26" name="Oval 19"/>
            <p:cNvSpPr>
              <a:spLocks noChangeArrowheads="1"/>
            </p:cNvSpPr>
            <p:nvPr/>
          </p:nvSpPr>
          <p:spPr bwMode="auto">
            <a:xfrm>
              <a:off x="2338614" y="1928132"/>
              <a:ext cx="287338" cy="215900"/>
            </a:xfrm>
            <a:prstGeom prst="ellipse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endParaRPr lang="es-ES"/>
            </a:p>
          </p:txBody>
        </p:sp>
        <p:sp>
          <p:nvSpPr>
            <p:cNvPr id="145427" name="Line 20"/>
            <p:cNvSpPr>
              <a:spLocks noChangeShapeType="1"/>
            </p:cNvSpPr>
            <p:nvPr/>
          </p:nvSpPr>
          <p:spPr bwMode="auto">
            <a:xfrm>
              <a:off x="2481489" y="2144032"/>
              <a:ext cx="0" cy="2159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28" name="Line 21"/>
            <p:cNvSpPr>
              <a:spLocks noChangeShapeType="1"/>
            </p:cNvSpPr>
            <p:nvPr/>
          </p:nvSpPr>
          <p:spPr bwMode="auto">
            <a:xfrm>
              <a:off x="2322739" y="2244045"/>
              <a:ext cx="28892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29" name="Line 22"/>
            <p:cNvSpPr>
              <a:spLocks noChangeShapeType="1"/>
            </p:cNvSpPr>
            <p:nvPr/>
          </p:nvSpPr>
          <p:spPr bwMode="auto">
            <a:xfrm flipH="1">
              <a:off x="2324327" y="2359932"/>
              <a:ext cx="142875" cy="1444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30" name="Line 23"/>
            <p:cNvSpPr>
              <a:spLocks noChangeShapeType="1"/>
            </p:cNvSpPr>
            <p:nvPr/>
          </p:nvSpPr>
          <p:spPr bwMode="auto">
            <a:xfrm flipH="1" flipV="1">
              <a:off x="2481489" y="2359932"/>
              <a:ext cx="144463" cy="1444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31" name="Oval 24"/>
            <p:cNvSpPr>
              <a:spLocks noChangeArrowheads="1"/>
            </p:cNvSpPr>
            <p:nvPr/>
          </p:nvSpPr>
          <p:spPr bwMode="auto">
            <a:xfrm>
              <a:off x="5594577" y="1972582"/>
              <a:ext cx="287337" cy="215900"/>
            </a:xfrm>
            <a:prstGeom prst="ellipse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endParaRPr lang="es-ES"/>
            </a:p>
          </p:txBody>
        </p:sp>
        <p:sp>
          <p:nvSpPr>
            <p:cNvPr id="145432" name="Line 25"/>
            <p:cNvSpPr>
              <a:spLocks noChangeShapeType="1"/>
            </p:cNvSpPr>
            <p:nvPr/>
          </p:nvSpPr>
          <p:spPr bwMode="auto">
            <a:xfrm>
              <a:off x="5737452" y="2188482"/>
              <a:ext cx="0" cy="2159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33" name="Line 26"/>
            <p:cNvSpPr>
              <a:spLocks noChangeShapeType="1"/>
            </p:cNvSpPr>
            <p:nvPr/>
          </p:nvSpPr>
          <p:spPr bwMode="auto">
            <a:xfrm>
              <a:off x="5578702" y="2288495"/>
              <a:ext cx="28892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34" name="Line 27"/>
            <p:cNvSpPr>
              <a:spLocks noChangeShapeType="1"/>
            </p:cNvSpPr>
            <p:nvPr/>
          </p:nvSpPr>
          <p:spPr bwMode="auto">
            <a:xfrm flipH="1">
              <a:off x="5580289" y="2404382"/>
              <a:ext cx="142875" cy="1444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35" name="Line 28"/>
            <p:cNvSpPr>
              <a:spLocks noChangeShapeType="1"/>
            </p:cNvSpPr>
            <p:nvPr/>
          </p:nvSpPr>
          <p:spPr bwMode="auto">
            <a:xfrm flipH="1" flipV="1">
              <a:off x="5737452" y="2404382"/>
              <a:ext cx="144462" cy="1444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36" name="Text Box 29"/>
            <p:cNvSpPr txBox="1">
              <a:spLocks noChangeArrowheads="1"/>
            </p:cNvSpPr>
            <p:nvPr/>
          </p:nvSpPr>
          <p:spPr bwMode="auto">
            <a:xfrm>
              <a:off x="3656239" y="3080657"/>
              <a:ext cx="433388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A</a:t>
              </a:r>
            </a:p>
          </p:txBody>
        </p:sp>
        <p:sp>
          <p:nvSpPr>
            <p:cNvPr id="145437" name="Text Box 30"/>
            <p:cNvSpPr txBox="1">
              <a:spLocks noChangeArrowheads="1"/>
            </p:cNvSpPr>
            <p:nvPr/>
          </p:nvSpPr>
          <p:spPr bwMode="auto">
            <a:xfrm>
              <a:off x="4161064" y="3080657"/>
              <a:ext cx="433388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GB"/>
                <a:t>B</a:t>
              </a:r>
            </a:p>
          </p:txBody>
        </p:sp>
        <p:sp>
          <p:nvSpPr>
            <p:cNvPr id="145438" name="Line 31"/>
            <p:cNvSpPr>
              <a:spLocks noChangeShapeType="1"/>
            </p:cNvSpPr>
            <p:nvPr/>
          </p:nvSpPr>
          <p:spPr bwMode="auto">
            <a:xfrm flipV="1">
              <a:off x="3893455" y="2070100"/>
              <a:ext cx="5444" cy="65019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square">
              <a:spAutoFit/>
            </a:bodyPr>
            <a:lstStyle/>
            <a:p>
              <a:endParaRPr lang="es-ES"/>
            </a:p>
          </p:txBody>
        </p:sp>
        <p:sp>
          <p:nvSpPr>
            <p:cNvPr id="145441" name="Line 35"/>
            <p:cNvSpPr>
              <a:spLocks noChangeShapeType="1"/>
            </p:cNvSpPr>
            <p:nvPr/>
          </p:nvSpPr>
          <p:spPr bwMode="auto">
            <a:xfrm flipH="1" flipV="1">
              <a:off x="4368800" y="2061029"/>
              <a:ext cx="13834" cy="64475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square">
              <a:spAutoFit/>
            </a:bodyPr>
            <a:lstStyle/>
            <a:p>
              <a:endParaRPr lang="es-ES"/>
            </a:p>
          </p:txBody>
        </p:sp>
        <p:sp>
          <p:nvSpPr>
            <p:cNvPr id="145442" name="Text Box 38"/>
            <p:cNvSpPr txBox="1">
              <a:spLocks noChangeArrowheads="1"/>
            </p:cNvSpPr>
            <p:nvPr/>
          </p:nvSpPr>
          <p:spPr bwMode="auto">
            <a:xfrm>
              <a:off x="1186089" y="1567770"/>
              <a:ext cx="1366838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GB" dirty="0"/>
                <a:t>EXTERIOR</a:t>
              </a:r>
            </a:p>
          </p:txBody>
        </p:sp>
        <p:sp>
          <p:nvSpPr>
            <p:cNvPr id="145443" name="Text Box 39"/>
            <p:cNvSpPr txBox="1">
              <a:spLocks noChangeArrowheads="1"/>
            </p:cNvSpPr>
            <p:nvPr/>
          </p:nvSpPr>
          <p:spPr bwMode="auto">
            <a:xfrm>
              <a:off x="5866039" y="1567770"/>
              <a:ext cx="1366838" cy="304800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GB" dirty="0"/>
                <a:t>INTERIOR</a:t>
              </a:r>
            </a:p>
          </p:txBody>
        </p:sp>
        <p:sp>
          <p:nvSpPr>
            <p:cNvPr id="145444" name="Oval 40"/>
            <p:cNvSpPr>
              <a:spLocks noChangeArrowheads="1"/>
            </p:cNvSpPr>
            <p:nvPr/>
          </p:nvSpPr>
          <p:spPr bwMode="auto">
            <a:xfrm>
              <a:off x="1978252" y="2144032"/>
              <a:ext cx="287337" cy="215900"/>
            </a:xfrm>
            <a:prstGeom prst="ellipse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endParaRPr lang="es-ES"/>
            </a:p>
          </p:txBody>
        </p:sp>
        <p:sp>
          <p:nvSpPr>
            <p:cNvPr id="145445" name="Line 41"/>
            <p:cNvSpPr>
              <a:spLocks noChangeShapeType="1"/>
            </p:cNvSpPr>
            <p:nvPr/>
          </p:nvSpPr>
          <p:spPr bwMode="auto">
            <a:xfrm>
              <a:off x="2121127" y="2359932"/>
              <a:ext cx="0" cy="2159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46" name="Line 42"/>
            <p:cNvSpPr>
              <a:spLocks noChangeShapeType="1"/>
            </p:cNvSpPr>
            <p:nvPr/>
          </p:nvSpPr>
          <p:spPr bwMode="auto">
            <a:xfrm>
              <a:off x="1962377" y="2459945"/>
              <a:ext cx="28892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47" name="Line 43"/>
            <p:cNvSpPr>
              <a:spLocks noChangeShapeType="1"/>
            </p:cNvSpPr>
            <p:nvPr/>
          </p:nvSpPr>
          <p:spPr bwMode="auto">
            <a:xfrm flipH="1">
              <a:off x="1963964" y="2575832"/>
              <a:ext cx="142875" cy="1444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48" name="Line 44"/>
            <p:cNvSpPr>
              <a:spLocks noChangeShapeType="1"/>
            </p:cNvSpPr>
            <p:nvPr/>
          </p:nvSpPr>
          <p:spPr bwMode="auto">
            <a:xfrm flipH="1" flipV="1">
              <a:off x="2121127" y="2575832"/>
              <a:ext cx="144462" cy="1444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49" name="Oval 45"/>
            <p:cNvSpPr>
              <a:spLocks noChangeArrowheads="1"/>
            </p:cNvSpPr>
            <p:nvPr/>
          </p:nvSpPr>
          <p:spPr bwMode="auto">
            <a:xfrm>
              <a:off x="5866039" y="2217057"/>
              <a:ext cx="287338" cy="215900"/>
            </a:xfrm>
            <a:prstGeom prst="ellipse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endParaRPr lang="es-ES"/>
            </a:p>
          </p:txBody>
        </p:sp>
        <p:sp>
          <p:nvSpPr>
            <p:cNvPr id="145450" name="Line 46"/>
            <p:cNvSpPr>
              <a:spLocks noChangeShapeType="1"/>
            </p:cNvSpPr>
            <p:nvPr/>
          </p:nvSpPr>
          <p:spPr bwMode="auto">
            <a:xfrm>
              <a:off x="6008914" y="2432957"/>
              <a:ext cx="0" cy="2159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51" name="Line 47"/>
            <p:cNvSpPr>
              <a:spLocks noChangeShapeType="1"/>
            </p:cNvSpPr>
            <p:nvPr/>
          </p:nvSpPr>
          <p:spPr bwMode="auto">
            <a:xfrm>
              <a:off x="5850164" y="2532970"/>
              <a:ext cx="28892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52" name="Line 48"/>
            <p:cNvSpPr>
              <a:spLocks noChangeShapeType="1"/>
            </p:cNvSpPr>
            <p:nvPr/>
          </p:nvSpPr>
          <p:spPr bwMode="auto">
            <a:xfrm flipH="1">
              <a:off x="5851752" y="2648857"/>
              <a:ext cx="142875" cy="1444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45453" name="Line 49"/>
            <p:cNvSpPr>
              <a:spLocks noChangeShapeType="1"/>
            </p:cNvSpPr>
            <p:nvPr/>
          </p:nvSpPr>
          <p:spPr bwMode="auto">
            <a:xfrm flipH="1" flipV="1">
              <a:off x="6008914" y="2648857"/>
              <a:ext cx="144463" cy="1444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s-E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en">
  <a:themeElements>
    <a:clrScheme name="Orige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e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e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0</TotalTime>
  <Words>769</Words>
  <Application>Microsoft Office PowerPoint</Application>
  <PresentationFormat>Presentación en pantalla (4:3)</PresentationFormat>
  <Paragraphs>316</Paragraphs>
  <Slides>17</Slides>
  <Notes>17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Origen</vt:lpstr>
      <vt:lpstr>Visio</vt:lpstr>
      <vt:lpstr> Aplicaciones de temporizadores  y contadores</vt:lpstr>
      <vt:lpstr>Repaso bloque de temporización (STEP 7)</vt:lpstr>
      <vt:lpstr>Grafcet: efectores temporizados (1/3)</vt:lpstr>
      <vt:lpstr>Grafcet: Watch dog y etapa de espera (2/3)</vt:lpstr>
      <vt:lpstr>Grafcet: efectores temporizados (3/3)</vt:lpstr>
      <vt:lpstr>Circuito de mando periódico</vt:lpstr>
      <vt:lpstr>Señales rectangulares periódicas (1/4)</vt:lpstr>
      <vt:lpstr>Construcción con estados (2/4)</vt:lpstr>
      <vt:lpstr>Construcción con temporizadores TP (3/4)</vt:lpstr>
      <vt:lpstr>Construcción con temporizadores TON y TOFF (4/4)</vt:lpstr>
      <vt:lpstr>Repaso: bloque contador STEP 7</vt:lpstr>
      <vt:lpstr>Grafcet: aplicaciones de contadores</vt:lpstr>
      <vt:lpstr>Ejercicio. Señal rectangular limitada en ciclos</vt:lpstr>
      <vt:lpstr>Ejercicios: Detalles de funcionamiento</vt:lpstr>
      <vt:lpstr>Habilitación de temporizadores y contadores (1/2)</vt:lpstr>
      <vt:lpstr>Entrada FR de habilitación (2/2)</vt:lpstr>
      <vt:lpstr>Ejercicio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2014-02-14T22:17:22Z</dcterms:created>
  <dcterms:modified xsi:type="dcterms:W3CDTF">2014-02-14T22:20:35Z</dcterms:modified>
</cp:coreProperties>
</file>