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4026" r:id="rId3"/>
  </p:sldMasterIdLst>
  <p:notesMasterIdLst>
    <p:notesMasterId r:id="rId18"/>
  </p:notesMasterIdLst>
  <p:handoutMasterIdLst>
    <p:handoutMasterId r:id="rId19"/>
  </p:handoutMasterIdLst>
  <p:sldIdLst>
    <p:sldId id="365" r:id="rId4"/>
    <p:sldId id="366" r:id="rId5"/>
    <p:sldId id="367" r:id="rId6"/>
    <p:sldId id="368" r:id="rId7"/>
    <p:sldId id="369" r:id="rId8"/>
    <p:sldId id="370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78" r:id="rId17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FF33"/>
    <a:srgbClr val="990000"/>
    <a:srgbClr val="660066"/>
    <a:srgbClr val="D60093"/>
    <a:srgbClr val="FF9900"/>
    <a:srgbClr val="33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253" autoAdjust="0"/>
    <p:restoredTop sz="94111" autoAdjust="0"/>
  </p:normalViewPr>
  <p:slideViewPr>
    <p:cSldViewPr>
      <p:cViewPr varScale="1">
        <p:scale>
          <a:sx n="97" d="100"/>
          <a:sy n="97" d="100"/>
        </p:scale>
        <p:origin x="-486" y="-102"/>
      </p:cViewPr>
      <p:guideLst>
        <p:guide orient="horz" pos="429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7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C057F0B-0550-4D13-8313-04D012E4A5A4}" type="datetimeFigureOut">
              <a:rPr lang="es-ES"/>
              <a:pPr>
                <a:defRPr/>
              </a:pPr>
              <a:t>28/11/2013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9C300CBE-F620-4365-BB61-6E23187207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5606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1CD1D5A7-1BE5-4827-9A5C-B149BE9D8146}" type="datetimeFigureOut">
              <a:rPr lang="es-ES"/>
              <a:pPr>
                <a:defRPr/>
              </a:pPr>
              <a:t>28/11/2013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7" tIns="46144" rIns="92287" bIns="46144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679" y="4714653"/>
            <a:ext cx="5436317" cy="4466756"/>
          </a:xfrm>
          <a:prstGeom prst="rect">
            <a:avLst/>
          </a:prstGeom>
        </p:spPr>
        <p:txBody>
          <a:bodyPr vert="horz" lIns="92287" tIns="46144" rIns="92287" bIns="46144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lIns="92287" tIns="46144" rIns="92287" bIns="461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C9F809B-5C57-4BA8-8BEA-CA7FA89F1A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4133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283" y="4715909"/>
            <a:ext cx="5439115" cy="44661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8" tIns="46214" rIns="92428" bIns="46214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711200" y="744538"/>
            <a:ext cx="537686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711200" y="744538"/>
            <a:ext cx="537686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711200" y="744538"/>
            <a:ext cx="537686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711200" y="744538"/>
            <a:ext cx="537686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0254" y="4715153"/>
            <a:ext cx="5437168" cy="4466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Marcador de título"/>
          <p:cNvSpPr>
            <a:spLocks noGrp="1"/>
          </p:cNvSpPr>
          <p:nvPr>
            <p:ph type="title"/>
          </p:nvPr>
        </p:nvSpPr>
        <p:spPr>
          <a:xfrm>
            <a:off x="461684" y="274638"/>
            <a:ext cx="8229600" cy="3745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8" name="7 Marcador de texto"/>
          <p:cNvSpPr>
            <a:spLocks noGrp="1"/>
          </p:cNvSpPr>
          <p:nvPr>
            <p:ph type="body" sz="quarter" idx="13"/>
          </p:nvPr>
        </p:nvSpPr>
        <p:spPr>
          <a:xfrm>
            <a:off x="453698" y="864067"/>
            <a:ext cx="8120063" cy="5129866"/>
          </a:xfrm>
          <a:prstGeom prst="rect">
            <a:avLst/>
          </a:prstGeom>
        </p:spPr>
        <p:txBody>
          <a:bodyPr/>
          <a:lstStyle>
            <a:lvl1pPr>
              <a:buClr>
                <a:srgbClr val="398BC3"/>
              </a:buClr>
              <a:buSzPct val="150000"/>
              <a:buFont typeface="Tahoma" pitchFamily="34" charset="0"/>
              <a:buChar char="▪"/>
              <a:defRPr lang="es-ES" sz="2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 lang="es-E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4 Marcador de pie de página"/>
          <p:cNvSpPr txBox="1">
            <a:spLocks/>
          </p:cNvSpPr>
          <p:nvPr userDrawn="1"/>
        </p:nvSpPr>
        <p:spPr>
          <a:xfrm>
            <a:off x="2493294" y="6525344"/>
            <a:ext cx="4166938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Fundamentos de Electrónica:</a:t>
            </a:r>
            <a:r>
              <a:rPr lang="es-ES" baseline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Microprocesadores</a:t>
            </a:r>
            <a:endParaRPr lang="es-ES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85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428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14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E1AB630-C25C-44DB-88ED-C169E08F6768}" type="datetimeFigureOut">
              <a:rPr lang="es-ES" smtClean="0"/>
              <a:t>28/11/2013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2B7FAFE-7B70-47EE-BD72-CA2FC09EB7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284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984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2962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55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66"/>
          <p:cNvSpPr txBox="1">
            <a:spLocks noChangeArrowheads="1"/>
          </p:cNvSpPr>
          <p:nvPr userDrawn="1"/>
        </p:nvSpPr>
        <p:spPr bwMode="auto">
          <a:xfrm rot="16200000">
            <a:off x="-662698" y="5456513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>
                <a:solidFill>
                  <a:srgbClr val="A0CD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Rounded MT Bold" pitchFamily="34" charset="0"/>
              </a:rPr>
              <a:t>cei@upm.es</a:t>
            </a:r>
          </a:p>
        </p:txBody>
      </p:sp>
      <p:sp>
        <p:nvSpPr>
          <p:cNvPr id="6" name="Text Box 324"/>
          <p:cNvSpPr txBox="1">
            <a:spLocks noChangeArrowheads="1"/>
          </p:cNvSpPr>
          <p:nvPr userDrawn="1"/>
        </p:nvSpPr>
        <p:spPr bwMode="auto">
          <a:xfrm>
            <a:off x="2717800" y="5854700"/>
            <a:ext cx="3868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rgbClr val="7188C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©Universidad Politécnica de Madrid</a:t>
            </a:r>
          </a:p>
        </p:txBody>
      </p:sp>
      <p:pic>
        <p:nvPicPr>
          <p:cNvPr id="7" name="Picture 19" descr="Logo_completo_UP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0" y="6118225"/>
            <a:ext cx="8096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0 Imagen" descr="Banda-colore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6224588"/>
            <a:ext cx="22494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8176" y="2212721"/>
            <a:ext cx="6839712" cy="2123658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>
            <a:lvl1pPr marL="0" algn="r" defTabSz="914400" rtl="0" eaLnBrk="1" latinLnBrk="0" hangingPunct="1">
              <a:defRPr lang="es-ES" sz="4400" kern="1200">
                <a:solidFill>
                  <a:srgbClr val="398BC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95144" y="4974336"/>
            <a:ext cx="5974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marL="0" indent="0" algn="r" defTabSz="914400" rtl="0" eaLnBrk="1" latinLnBrk="0" hangingPunct="1">
              <a:buNone/>
              <a:defRPr lang="es-ES" sz="18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2627784" cy="95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39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5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 userDrawn="1"/>
        </p:nvSpPr>
        <p:spPr bwMode="auto">
          <a:xfrm>
            <a:off x="1000125" y="50800"/>
            <a:ext cx="7742238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defRPr/>
            </a:pPr>
            <a:r>
              <a:rPr lang="es-ES" sz="2400" b="0" smtClean="0">
                <a:solidFill>
                  <a:srgbClr val="4F4F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62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1785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5786" y="414338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3072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61963" y="274638"/>
            <a:ext cx="8229600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S"/>
          </a:p>
        </p:txBody>
      </p:sp>
      <p:pic>
        <p:nvPicPr>
          <p:cNvPr id="1027" name="Picture 19" descr="Logo_completo_UP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0" y="6288088"/>
            <a:ext cx="663575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4 Marcador de pie de página"/>
          <p:cNvSpPr txBox="1">
            <a:spLocks/>
          </p:cNvSpPr>
          <p:nvPr/>
        </p:nvSpPr>
        <p:spPr>
          <a:xfrm>
            <a:off x="7812360" y="6591300"/>
            <a:ext cx="466725" cy="249238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06F5120-D9AB-466B-82FB-7FEB9382ED49}" type="slidenum">
              <a:rPr lang="es-ES" sz="11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es-E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32" name="11 Marcador de texto"/>
          <p:cNvSpPr>
            <a:spLocks noGrp="1"/>
          </p:cNvSpPr>
          <p:nvPr>
            <p:ph type="body" idx="1"/>
          </p:nvPr>
        </p:nvSpPr>
        <p:spPr bwMode="auto">
          <a:xfrm>
            <a:off x="461963" y="874713"/>
            <a:ext cx="8229600" cy="522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83576"/>
            <a:ext cx="903612" cy="329744"/>
          </a:xfrm>
          <a:prstGeom prst="rect">
            <a:avLst/>
          </a:prstGeom>
        </p:spPr>
      </p:pic>
      <p:sp>
        <p:nvSpPr>
          <p:cNvPr id="3" name="2 CuadroTexto"/>
          <p:cNvSpPr txBox="1"/>
          <p:nvPr userDrawn="1"/>
        </p:nvSpPr>
        <p:spPr>
          <a:xfrm>
            <a:off x="7000665" y="6594317"/>
            <a:ext cx="955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Curso 2013/14</a:t>
            </a:r>
            <a:endParaRPr lang="es-ES" sz="1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4022" r:id="rId2"/>
    <p:sldLayoutId id="2147484032" r:id="rId3"/>
    <p:sldLayoutId id="2147484033" r:id="rId4"/>
    <p:sldLayoutId id="2147484034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s-ES" sz="2400" kern="1200">
          <a:solidFill>
            <a:srgbClr val="9C0063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9C0063"/>
          </a:solidFill>
          <a:latin typeface="Arial Rounded MT Bold" pitchFamily="34" charset="0"/>
        </a:defRPr>
      </a:lvl9pPr>
    </p:titleStyle>
    <p:bodyStyle>
      <a:lvl1pPr marL="268288" indent="-268288" algn="l" rtl="0" eaLnBrk="0" fontAlgn="base" hangingPunct="0">
        <a:spcBef>
          <a:spcPct val="20000"/>
        </a:spcBef>
        <a:spcAft>
          <a:spcPct val="0"/>
        </a:spcAft>
        <a:buClr>
          <a:srgbClr val="398BC3"/>
        </a:buClr>
        <a:buSzPct val="120000"/>
        <a:buFont typeface="Wingdings" pitchFamily="2" charset="2"/>
        <a:buChar char="§"/>
        <a:defRPr lang="es-ES"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98BC3"/>
        </a:buClr>
        <a:buSzPct val="65000"/>
        <a:buFont typeface="Wingdings" pitchFamily="2" charset="2"/>
        <a:buChar char="¢"/>
        <a:defRPr lang="es-ES" kern="1200">
          <a:solidFill>
            <a:srgbClr val="595959"/>
          </a:solidFill>
          <a:latin typeface="Franklin Gothic Book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66"/>
          <p:cNvSpPr txBox="1">
            <a:spLocks noChangeArrowheads="1"/>
          </p:cNvSpPr>
          <p:nvPr userDrawn="1"/>
        </p:nvSpPr>
        <p:spPr bwMode="auto">
          <a:xfrm rot="16200000">
            <a:off x="-662698" y="5456513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>
                <a:solidFill>
                  <a:srgbClr val="A0CD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Rounded MT Bold" pitchFamily="34" charset="0"/>
              </a:rPr>
              <a:t>cei@upm.es</a:t>
            </a:r>
          </a:p>
        </p:txBody>
      </p:sp>
      <p:sp>
        <p:nvSpPr>
          <p:cNvPr id="9" name="Text Box 324"/>
          <p:cNvSpPr txBox="1">
            <a:spLocks noChangeArrowheads="1"/>
          </p:cNvSpPr>
          <p:nvPr userDrawn="1"/>
        </p:nvSpPr>
        <p:spPr bwMode="auto">
          <a:xfrm>
            <a:off x="2717800" y="5854700"/>
            <a:ext cx="3868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rgbClr val="7188C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©Universidad Politécnica de Madrid</a:t>
            </a:r>
          </a:p>
        </p:txBody>
      </p:sp>
      <p:pic>
        <p:nvPicPr>
          <p:cNvPr id="10" name="Picture 19" descr="Logo_completo_UPM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0" y="6118225"/>
            <a:ext cx="8096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 descr="Banda-colores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6224588"/>
            <a:ext cx="22494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2627784" cy="9589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hidden">
          <a:xfrm>
            <a:off x="11113" y="11113"/>
            <a:ext cx="346075" cy="6765925"/>
          </a:xfrm>
          <a:prstGeom prst="rect">
            <a:avLst/>
          </a:prstGeom>
          <a:gradFill rotWithShape="1">
            <a:gsLst>
              <a:gs pos="0">
                <a:srgbClr val="CCC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s-ES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8"/>
          <p:cNvSpPr>
            <a:spLocks noChangeArrowheads="1"/>
          </p:cNvSpPr>
          <p:nvPr userDrawn="1"/>
        </p:nvSpPr>
        <p:spPr bwMode="auto">
          <a:xfrm>
            <a:off x="122238" y="114300"/>
            <a:ext cx="585787" cy="4603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s-ES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9"/>
          <p:cNvSpPr>
            <a:spLocks noChangeArrowheads="1"/>
          </p:cNvSpPr>
          <p:nvPr userDrawn="1"/>
        </p:nvSpPr>
        <p:spPr bwMode="auto">
          <a:xfrm>
            <a:off x="658813" y="204788"/>
            <a:ext cx="368300" cy="404812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s-ES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9" name="Rectangle 10"/>
          <p:cNvSpPr>
            <a:spLocks noChangeArrowheads="1"/>
          </p:cNvSpPr>
          <p:nvPr userDrawn="1"/>
        </p:nvSpPr>
        <p:spPr bwMode="auto">
          <a:xfrm>
            <a:off x="296863" y="574675"/>
            <a:ext cx="357187" cy="393700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s-ES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0" name="Rectangle 11"/>
          <p:cNvSpPr>
            <a:spLocks noChangeArrowheads="1"/>
          </p:cNvSpPr>
          <p:nvPr userDrawn="1"/>
        </p:nvSpPr>
        <p:spPr bwMode="auto">
          <a:xfrm flipV="1">
            <a:off x="122238" y="574675"/>
            <a:ext cx="8882062" cy="42863"/>
          </a:xfrm>
          <a:prstGeom prst="rect">
            <a:avLst/>
          </a:prstGeom>
          <a:gradFill rotWithShape="1">
            <a:gsLst>
              <a:gs pos="0">
                <a:srgbClr val="0000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/>
          <a:p>
            <a:pPr eaLnBrk="0" hangingPunct="0"/>
            <a:endParaRPr lang="es-ES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1" name="Rectangle 12"/>
          <p:cNvSpPr>
            <a:spLocks noChangeArrowheads="1"/>
          </p:cNvSpPr>
          <p:nvPr userDrawn="1"/>
        </p:nvSpPr>
        <p:spPr bwMode="auto">
          <a:xfrm flipV="1">
            <a:off x="0" y="6338888"/>
            <a:ext cx="8882063" cy="519112"/>
          </a:xfrm>
          <a:prstGeom prst="rect">
            <a:avLst/>
          </a:prstGeom>
          <a:gradFill rotWithShape="1">
            <a:gsLst>
              <a:gs pos="0">
                <a:srgbClr val="0000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/>
          <a:p>
            <a:pPr eaLnBrk="0" hangingPunct="0"/>
            <a:endParaRPr lang="es-ES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Rectangle 13"/>
          <p:cNvSpPr>
            <a:spLocks noChangeAspect="1" noChangeArrowheads="1"/>
          </p:cNvSpPr>
          <p:nvPr userDrawn="1"/>
        </p:nvSpPr>
        <p:spPr bwMode="auto">
          <a:xfrm>
            <a:off x="358775" y="6643688"/>
            <a:ext cx="4159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17463" eaLnBrk="0" hangingPunct="0"/>
            <a:r>
              <a:rPr lang="es-ES_tradnl" sz="1400" b="1" smtClean="0">
                <a:solidFill>
                  <a:srgbClr val="FFFFFF"/>
                </a:solidFill>
                <a:latin typeface="Times New Roman" pitchFamily="18" charset="0"/>
              </a:rPr>
              <a:t>DIE</a:t>
            </a:r>
          </a:p>
        </p:txBody>
      </p:sp>
      <p:sp>
        <p:nvSpPr>
          <p:cNvPr id="1033" name="Freeform 14"/>
          <p:cNvSpPr>
            <a:spLocks noChangeAspect="1"/>
          </p:cNvSpPr>
          <p:nvPr userDrawn="1"/>
        </p:nvSpPr>
        <p:spPr bwMode="auto">
          <a:xfrm>
            <a:off x="182563" y="6432550"/>
            <a:ext cx="590550" cy="215900"/>
          </a:xfrm>
          <a:custGeom>
            <a:avLst/>
            <a:gdLst>
              <a:gd name="T0" fmla="*/ 0 w 193"/>
              <a:gd name="T1" fmla="*/ 59 h 60"/>
              <a:gd name="T2" fmla="*/ 192 w 193"/>
              <a:gd name="T3" fmla="*/ 59 h 60"/>
              <a:gd name="T4" fmla="*/ 192 w 193"/>
              <a:gd name="T5" fmla="*/ 0 h 60"/>
              <a:gd name="T6" fmla="*/ 0 w 193"/>
              <a:gd name="T7" fmla="*/ 0 h 60"/>
              <a:gd name="T8" fmla="*/ 0 w 193"/>
              <a:gd name="T9" fmla="*/ 59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60">
                <a:moveTo>
                  <a:pt x="0" y="59"/>
                </a:moveTo>
                <a:lnTo>
                  <a:pt x="192" y="59"/>
                </a:lnTo>
                <a:lnTo>
                  <a:pt x="192" y="0"/>
                </a:lnTo>
                <a:lnTo>
                  <a:pt x="0" y="0"/>
                </a:lnTo>
                <a:lnTo>
                  <a:pt x="0" y="59"/>
                </a:lnTo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s-ES" sz="1400" b="1" smtClean="0">
              <a:solidFill>
                <a:srgbClr val="000000"/>
              </a:solidFill>
            </a:endParaRPr>
          </a:p>
        </p:txBody>
      </p:sp>
      <p:sp>
        <p:nvSpPr>
          <p:cNvPr id="1034" name="Rectangle 15"/>
          <p:cNvSpPr>
            <a:spLocks noChangeAspect="1" noChangeArrowheads="1"/>
          </p:cNvSpPr>
          <p:nvPr userDrawn="1"/>
        </p:nvSpPr>
        <p:spPr bwMode="auto">
          <a:xfrm>
            <a:off x="217488" y="6446838"/>
            <a:ext cx="5207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17463" eaLnBrk="0" hangingPunct="0"/>
            <a:r>
              <a:rPr lang="es-ES_tradnl" sz="1400" b="1" smtClean="0">
                <a:solidFill>
                  <a:srgbClr val="00007D"/>
                </a:solidFill>
                <a:latin typeface="Times New Roman" pitchFamily="18" charset="0"/>
              </a:rPr>
              <a:t>UPM</a:t>
            </a:r>
          </a:p>
        </p:txBody>
      </p:sp>
      <p:sp>
        <p:nvSpPr>
          <p:cNvPr id="1035" name="Freeform 16"/>
          <p:cNvSpPr>
            <a:spLocks noChangeAspect="1"/>
          </p:cNvSpPr>
          <p:nvPr userDrawn="1"/>
        </p:nvSpPr>
        <p:spPr bwMode="auto">
          <a:xfrm>
            <a:off x="168275" y="6673850"/>
            <a:ext cx="177800" cy="150813"/>
          </a:xfrm>
          <a:custGeom>
            <a:avLst/>
            <a:gdLst>
              <a:gd name="T0" fmla="*/ 12 w 54"/>
              <a:gd name="T1" fmla="*/ 2 h 46"/>
              <a:gd name="T2" fmla="*/ 1 w 54"/>
              <a:gd name="T3" fmla="*/ 11 h 46"/>
              <a:gd name="T4" fmla="*/ 0 w 54"/>
              <a:gd name="T5" fmla="*/ 16 h 46"/>
              <a:gd name="T6" fmla="*/ 2 w 54"/>
              <a:gd name="T7" fmla="*/ 20 h 46"/>
              <a:gd name="T8" fmla="*/ 4 w 54"/>
              <a:gd name="T9" fmla="*/ 20 h 46"/>
              <a:gd name="T10" fmla="*/ 16 w 54"/>
              <a:gd name="T11" fmla="*/ 14 h 46"/>
              <a:gd name="T12" fmla="*/ 32 w 54"/>
              <a:gd name="T13" fmla="*/ 8 h 46"/>
              <a:gd name="T14" fmla="*/ 24 w 54"/>
              <a:gd name="T15" fmla="*/ 14 h 46"/>
              <a:gd name="T16" fmla="*/ 8 w 54"/>
              <a:gd name="T17" fmla="*/ 27 h 46"/>
              <a:gd name="T18" fmla="*/ 0 w 54"/>
              <a:gd name="T19" fmla="*/ 37 h 46"/>
              <a:gd name="T20" fmla="*/ 0 w 54"/>
              <a:gd name="T21" fmla="*/ 40 h 46"/>
              <a:gd name="T22" fmla="*/ 5 w 54"/>
              <a:gd name="T23" fmla="*/ 44 h 46"/>
              <a:gd name="T24" fmla="*/ 14 w 54"/>
              <a:gd name="T25" fmla="*/ 36 h 46"/>
              <a:gd name="T26" fmla="*/ 34 w 54"/>
              <a:gd name="T27" fmla="*/ 27 h 46"/>
              <a:gd name="T28" fmla="*/ 30 w 54"/>
              <a:gd name="T29" fmla="*/ 32 h 46"/>
              <a:gd name="T30" fmla="*/ 21 w 54"/>
              <a:gd name="T31" fmla="*/ 40 h 46"/>
              <a:gd name="T32" fmla="*/ 22 w 54"/>
              <a:gd name="T33" fmla="*/ 42 h 46"/>
              <a:gd name="T34" fmla="*/ 27 w 54"/>
              <a:gd name="T35" fmla="*/ 45 h 46"/>
              <a:gd name="T36" fmla="*/ 34 w 54"/>
              <a:gd name="T37" fmla="*/ 41 h 46"/>
              <a:gd name="T38" fmla="*/ 48 w 54"/>
              <a:gd name="T39" fmla="*/ 37 h 46"/>
              <a:gd name="T40" fmla="*/ 53 w 54"/>
              <a:gd name="T41" fmla="*/ 36 h 46"/>
              <a:gd name="T42" fmla="*/ 51 w 54"/>
              <a:gd name="T43" fmla="*/ 32 h 46"/>
              <a:gd name="T44" fmla="*/ 43 w 54"/>
              <a:gd name="T45" fmla="*/ 32 h 46"/>
              <a:gd name="T46" fmla="*/ 36 w 54"/>
              <a:gd name="T47" fmla="*/ 35 h 46"/>
              <a:gd name="T48" fmla="*/ 48 w 54"/>
              <a:gd name="T49" fmla="*/ 26 h 46"/>
              <a:gd name="T50" fmla="*/ 53 w 54"/>
              <a:gd name="T51" fmla="*/ 23 h 46"/>
              <a:gd name="T52" fmla="*/ 50 w 54"/>
              <a:gd name="T53" fmla="*/ 18 h 46"/>
              <a:gd name="T54" fmla="*/ 47 w 54"/>
              <a:gd name="T55" fmla="*/ 17 h 46"/>
              <a:gd name="T56" fmla="*/ 28 w 54"/>
              <a:gd name="T57" fmla="*/ 22 h 46"/>
              <a:gd name="T58" fmla="*/ 24 w 54"/>
              <a:gd name="T59" fmla="*/ 22 h 46"/>
              <a:gd name="T60" fmla="*/ 42 w 54"/>
              <a:gd name="T61" fmla="*/ 10 h 46"/>
              <a:gd name="T62" fmla="*/ 53 w 54"/>
              <a:gd name="T63" fmla="*/ 6 h 46"/>
              <a:gd name="T64" fmla="*/ 51 w 54"/>
              <a:gd name="T65" fmla="*/ 0 h 46"/>
              <a:gd name="T66" fmla="*/ 47 w 54"/>
              <a:gd name="T67" fmla="*/ 0 h 46"/>
              <a:gd name="T68" fmla="*/ 31 w 54"/>
              <a:gd name="T69" fmla="*/ 3 h 46"/>
              <a:gd name="T70" fmla="*/ 11 w 54"/>
              <a:gd name="T71" fmla="*/ 11 h 46"/>
              <a:gd name="T72" fmla="*/ 13 w 54"/>
              <a:gd name="T73" fmla="*/ 8 h 46"/>
              <a:gd name="T74" fmla="*/ 23 w 54"/>
              <a:gd name="T75" fmla="*/ 4 h 46"/>
              <a:gd name="T76" fmla="*/ 22 w 54"/>
              <a:gd name="T77" fmla="*/ 2 h 46"/>
              <a:gd name="T78" fmla="*/ 21 w 54"/>
              <a:gd name="T79" fmla="*/ 1 h 46"/>
              <a:gd name="T80" fmla="*/ 22 w 54"/>
              <a:gd name="T81" fmla="*/ 0 h 46"/>
              <a:gd name="T82" fmla="*/ 20 w 54"/>
              <a:gd name="T83" fmla="*/ 0 h 46"/>
              <a:gd name="T84" fmla="*/ 19 w 54"/>
              <a:gd name="T85" fmla="*/ 0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" h="46">
                <a:moveTo>
                  <a:pt x="18" y="0"/>
                </a:moveTo>
                <a:lnTo>
                  <a:pt x="12" y="2"/>
                </a:lnTo>
                <a:lnTo>
                  <a:pt x="6" y="6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2" y="20"/>
                </a:lnTo>
                <a:lnTo>
                  <a:pt x="3" y="21"/>
                </a:lnTo>
                <a:lnTo>
                  <a:pt x="4" y="20"/>
                </a:lnTo>
                <a:lnTo>
                  <a:pt x="8" y="18"/>
                </a:lnTo>
                <a:lnTo>
                  <a:pt x="16" y="14"/>
                </a:lnTo>
                <a:lnTo>
                  <a:pt x="23" y="11"/>
                </a:lnTo>
                <a:lnTo>
                  <a:pt x="32" y="8"/>
                </a:lnTo>
                <a:lnTo>
                  <a:pt x="34" y="8"/>
                </a:lnTo>
                <a:lnTo>
                  <a:pt x="24" y="14"/>
                </a:lnTo>
                <a:lnTo>
                  <a:pt x="16" y="20"/>
                </a:lnTo>
                <a:lnTo>
                  <a:pt x="8" y="27"/>
                </a:lnTo>
                <a:lnTo>
                  <a:pt x="3" y="33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3" y="44"/>
                </a:lnTo>
                <a:lnTo>
                  <a:pt x="5" y="44"/>
                </a:lnTo>
                <a:lnTo>
                  <a:pt x="6" y="43"/>
                </a:lnTo>
                <a:lnTo>
                  <a:pt x="14" y="36"/>
                </a:lnTo>
                <a:lnTo>
                  <a:pt x="25" y="31"/>
                </a:lnTo>
                <a:lnTo>
                  <a:pt x="34" y="27"/>
                </a:lnTo>
                <a:lnTo>
                  <a:pt x="39" y="25"/>
                </a:lnTo>
                <a:lnTo>
                  <a:pt x="30" y="32"/>
                </a:lnTo>
                <a:lnTo>
                  <a:pt x="24" y="38"/>
                </a:lnTo>
                <a:lnTo>
                  <a:pt x="21" y="40"/>
                </a:lnTo>
                <a:lnTo>
                  <a:pt x="21" y="41"/>
                </a:lnTo>
                <a:lnTo>
                  <a:pt x="22" y="42"/>
                </a:lnTo>
                <a:lnTo>
                  <a:pt x="26" y="45"/>
                </a:lnTo>
                <a:lnTo>
                  <a:pt x="27" y="45"/>
                </a:lnTo>
                <a:lnTo>
                  <a:pt x="29" y="43"/>
                </a:lnTo>
                <a:lnTo>
                  <a:pt x="34" y="41"/>
                </a:lnTo>
                <a:lnTo>
                  <a:pt x="41" y="38"/>
                </a:lnTo>
                <a:lnTo>
                  <a:pt x="48" y="37"/>
                </a:lnTo>
                <a:lnTo>
                  <a:pt x="51" y="36"/>
                </a:lnTo>
                <a:lnTo>
                  <a:pt x="53" y="36"/>
                </a:lnTo>
                <a:lnTo>
                  <a:pt x="52" y="36"/>
                </a:lnTo>
                <a:lnTo>
                  <a:pt x="51" y="32"/>
                </a:lnTo>
                <a:lnTo>
                  <a:pt x="49" y="31"/>
                </a:lnTo>
                <a:lnTo>
                  <a:pt x="43" y="32"/>
                </a:lnTo>
                <a:lnTo>
                  <a:pt x="38" y="34"/>
                </a:lnTo>
                <a:lnTo>
                  <a:pt x="36" y="35"/>
                </a:lnTo>
                <a:lnTo>
                  <a:pt x="43" y="30"/>
                </a:lnTo>
                <a:lnTo>
                  <a:pt x="48" y="26"/>
                </a:lnTo>
                <a:lnTo>
                  <a:pt x="52" y="24"/>
                </a:lnTo>
                <a:lnTo>
                  <a:pt x="53" y="23"/>
                </a:lnTo>
                <a:lnTo>
                  <a:pt x="52" y="21"/>
                </a:lnTo>
                <a:lnTo>
                  <a:pt x="50" y="18"/>
                </a:lnTo>
                <a:lnTo>
                  <a:pt x="49" y="17"/>
                </a:lnTo>
                <a:lnTo>
                  <a:pt x="47" y="17"/>
                </a:lnTo>
                <a:lnTo>
                  <a:pt x="41" y="18"/>
                </a:lnTo>
                <a:lnTo>
                  <a:pt x="28" y="22"/>
                </a:lnTo>
                <a:lnTo>
                  <a:pt x="16" y="28"/>
                </a:lnTo>
                <a:lnTo>
                  <a:pt x="24" y="22"/>
                </a:lnTo>
                <a:lnTo>
                  <a:pt x="32" y="16"/>
                </a:lnTo>
                <a:lnTo>
                  <a:pt x="42" y="10"/>
                </a:lnTo>
                <a:lnTo>
                  <a:pt x="51" y="7"/>
                </a:lnTo>
                <a:lnTo>
                  <a:pt x="53" y="6"/>
                </a:lnTo>
                <a:lnTo>
                  <a:pt x="53" y="4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1" y="0"/>
                </a:lnTo>
                <a:lnTo>
                  <a:pt x="31" y="3"/>
                </a:lnTo>
                <a:lnTo>
                  <a:pt x="15" y="8"/>
                </a:lnTo>
                <a:lnTo>
                  <a:pt x="11" y="11"/>
                </a:lnTo>
                <a:lnTo>
                  <a:pt x="9" y="12"/>
                </a:lnTo>
                <a:lnTo>
                  <a:pt x="13" y="8"/>
                </a:lnTo>
                <a:lnTo>
                  <a:pt x="18" y="5"/>
                </a:lnTo>
                <a:lnTo>
                  <a:pt x="23" y="4"/>
                </a:lnTo>
                <a:lnTo>
                  <a:pt x="23" y="2"/>
                </a:lnTo>
                <a:lnTo>
                  <a:pt x="22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s-ES" sz="1400" b="1" smtClean="0">
              <a:solidFill>
                <a:srgbClr val="000000"/>
              </a:solidFill>
            </a:endParaRPr>
          </a:p>
        </p:txBody>
      </p:sp>
      <p:sp>
        <p:nvSpPr>
          <p:cNvPr id="1036" name="Text Box 17"/>
          <p:cNvSpPr txBox="1">
            <a:spLocks noChangeArrowheads="1"/>
          </p:cNvSpPr>
          <p:nvPr userDrawn="1"/>
        </p:nvSpPr>
        <p:spPr bwMode="auto">
          <a:xfrm>
            <a:off x="6111875" y="6308725"/>
            <a:ext cx="2862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r>
              <a:rPr lang="es-ES" smtClean="0">
                <a:solidFill>
                  <a:srgbClr val="808080"/>
                </a:solidFill>
                <a:latin typeface="Arial Narrow" pitchFamily="34" charset="0"/>
              </a:rPr>
              <a:t>Electrónica Digital</a:t>
            </a:r>
          </a:p>
          <a:p>
            <a:pPr algn="r" eaLnBrk="0" hangingPunct="0"/>
            <a:r>
              <a:rPr lang="es-ES" smtClean="0">
                <a:solidFill>
                  <a:srgbClr val="808080"/>
                </a:solidFill>
                <a:latin typeface="Arial Narrow" pitchFamily="34" charset="0"/>
              </a:rPr>
              <a:t>0. Introducción a la Electrónica Digital</a:t>
            </a:r>
          </a:p>
        </p:txBody>
      </p:sp>
      <p:sp>
        <p:nvSpPr>
          <p:cNvPr id="1037" name="Freeform 18"/>
          <p:cNvSpPr>
            <a:spLocks noChangeAspect="1"/>
          </p:cNvSpPr>
          <p:nvPr userDrawn="1"/>
        </p:nvSpPr>
        <p:spPr bwMode="auto">
          <a:xfrm>
            <a:off x="182563" y="161925"/>
            <a:ext cx="431800" cy="365125"/>
          </a:xfrm>
          <a:custGeom>
            <a:avLst/>
            <a:gdLst>
              <a:gd name="T0" fmla="*/ 12 w 54"/>
              <a:gd name="T1" fmla="*/ 2 h 46"/>
              <a:gd name="T2" fmla="*/ 1 w 54"/>
              <a:gd name="T3" fmla="*/ 11 h 46"/>
              <a:gd name="T4" fmla="*/ 0 w 54"/>
              <a:gd name="T5" fmla="*/ 16 h 46"/>
              <a:gd name="T6" fmla="*/ 2 w 54"/>
              <a:gd name="T7" fmla="*/ 20 h 46"/>
              <a:gd name="T8" fmla="*/ 4 w 54"/>
              <a:gd name="T9" fmla="*/ 20 h 46"/>
              <a:gd name="T10" fmla="*/ 16 w 54"/>
              <a:gd name="T11" fmla="*/ 14 h 46"/>
              <a:gd name="T12" fmla="*/ 32 w 54"/>
              <a:gd name="T13" fmla="*/ 8 h 46"/>
              <a:gd name="T14" fmla="*/ 24 w 54"/>
              <a:gd name="T15" fmla="*/ 14 h 46"/>
              <a:gd name="T16" fmla="*/ 8 w 54"/>
              <a:gd name="T17" fmla="*/ 27 h 46"/>
              <a:gd name="T18" fmla="*/ 0 w 54"/>
              <a:gd name="T19" fmla="*/ 37 h 46"/>
              <a:gd name="T20" fmla="*/ 0 w 54"/>
              <a:gd name="T21" fmla="*/ 40 h 46"/>
              <a:gd name="T22" fmla="*/ 5 w 54"/>
              <a:gd name="T23" fmla="*/ 44 h 46"/>
              <a:gd name="T24" fmla="*/ 14 w 54"/>
              <a:gd name="T25" fmla="*/ 36 h 46"/>
              <a:gd name="T26" fmla="*/ 34 w 54"/>
              <a:gd name="T27" fmla="*/ 27 h 46"/>
              <a:gd name="T28" fmla="*/ 30 w 54"/>
              <a:gd name="T29" fmla="*/ 32 h 46"/>
              <a:gd name="T30" fmla="*/ 21 w 54"/>
              <a:gd name="T31" fmla="*/ 40 h 46"/>
              <a:gd name="T32" fmla="*/ 22 w 54"/>
              <a:gd name="T33" fmla="*/ 42 h 46"/>
              <a:gd name="T34" fmla="*/ 27 w 54"/>
              <a:gd name="T35" fmla="*/ 45 h 46"/>
              <a:gd name="T36" fmla="*/ 34 w 54"/>
              <a:gd name="T37" fmla="*/ 41 h 46"/>
              <a:gd name="T38" fmla="*/ 48 w 54"/>
              <a:gd name="T39" fmla="*/ 37 h 46"/>
              <a:gd name="T40" fmla="*/ 53 w 54"/>
              <a:gd name="T41" fmla="*/ 36 h 46"/>
              <a:gd name="T42" fmla="*/ 51 w 54"/>
              <a:gd name="T43" fmla="*/ 32 h 46"/>
              <a:gd name="T44" fmla="*/ 43 w 54"/>
              <a:gd name="T45" fmla="*/ 32 h 46"/>
              <a:gd name="T46" fmla="*/ 36 w 54"/>
              <a:gd name="T47" fmla="*/ 35 h 46"/>
              <a:gd name="T48" fmla="*/ 48 w 54"/>
              <a:gd name="T49" fmla="*/ 26 h 46"/>
              <a:gd name="T50" fmla="*/ 53 w 54"/>
              <a:gd name="T51" fmla="*/ 23 h 46"/>
              <a:gd name="T52" fmla="*/ 50 w 54"/>
              <a:gd name="T53" fmla="*/ 18 h 46"/>
              <a:gd name="T54" fmla="*/ 47 w 54"/>
              <a:gd name="T55" fmla="*/ 17 h 46"/>
              <a:gd name="T56" fmla="*/ 28 w 54"/>
              <a:gd name="T57" fmla="*/ 22 h 46"/>
              <a:gd name="T58" fmla="*/ 24 w 54"/>
              <a:gd name="T59" fmla="*/ 22 h 46"/>
              <a:gd name="T60" fmla="*/ 42 w 54"/>
              <a:gd name="T61" fmla="*/ 10 h 46"/>
              <a:gd name="T62" fmla="*/ 53 w 54"/>
              <a:gd name="T63" fmla="*/ 6 h 46"/>
              <a:gd name="T64" fmla="*/ 51 w 54"/>
              <a:gd name="T65" fmla="*/ 0 h 46"/>
              <a:gd name="T66" fmla="*/ 47 w 54"/>
              <a:gd name="T67" fmla="*/ 0 h 46"/>
              <a:gd name="T68" fmla="*/ 31 w 54"/>
              <a:gd name="T69" fmla="*/ 3 h 46"/>
              <a:gd name="T70" fmla="*/ 11 w 54"/>
              <a:gd name="T71" fmla="*/ 11 h 46"/>
              <a:gd name="T72" fmla="*/ 13 w 54"/>
              <a:gd name="T73" fmla="*/ 8 h 46"/>
              <a:gd name="T74" fmla="*/ 23 w 54"/>
              <a:gd name="T75" fmla="*/ 4 h 46"/>
              <a:gd name="T76" fmla="*/ 22 w 54"/>
              <a:gd name="T77" fmla="*/ 2 h 46"/>
              <a:gd name="T78" fmla="*/ 21 w 54"/>
              <a:gd name="T79" fmla="*/ 1 h 46"/>
              <a:gd name="T80" fmla="*/ 22 w 54"/>
              <a:gd name="T81" fmla="*/ 0 h 46"/>
              <a:gd name="T82" fmla="*/ 20 w 54"/>
              <a:gd name="T83" fmla="*/ 0 h 46"/>
              <a:gd name="T84" fmla="*/ 19 w 54"/>
              <a:gd name="T85" fmla="*/ 0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" h="46">
                <a:moveTo>
                  <a:pt x="18" y="0"/>
                </a:moveTo>
                <a:lnTo>
                  <a:pt x="12" y="2"/>
                </a:lnTo>
                <a:lnTo>
                  <a:pt x="6" y="6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2" y="20"/>
                </a:lnTo>
                <a:lnTo>
                  <a:pt x="3" y="21"/>
                </a:lnTo>
                <a:lnTo>
                  <a:pt x="4" y="20"/>
                </a:lnTo>
                <a:lnTo>
                  <a:pt x="8" y="18"/>
                </a:lnTo>
                <a:lnTo>
                  <a:pt x="16" y="14"/>
                </a:lnTo>
                <a:lnTo>
                  <a:pt x="23" y="11"/>
                </a:lnTo>
                <a:lnTo>
                  <a:pt x="32" y="8"/>
                </a:lnTo>
                <a:lnTo>
                  <a:pt x="34" y="8"/>
                </a:lnTo>
                <a:lnTo>
                  <a:pt x="24" y="14"/>
                </a:lnTo>
                <a:lnTo>
                  <a:pt x="16" y="20"/>
                </a:lnTo>
                <a:lnTo>
                  <a:pt x="8" y="27"/>
                </a:lnTo>
                <a:lnTo>
                  <a:pt x="3" y="33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3" y="44"/>
                </a:lnTo>
                <a:lnTo>
                  <a:pt x="5" y="44"/>
                </a:lnTo>
                <a:lnTo>
                  <a:pt x="6" y="43"/>
                </a:lnTo>
                <a:lnTo>
                  <a:pt x="14" y="36"/>
                </a:lnTo>
                <a:lnTo>
                  <a:pt x="25" y="31"/>
                </a:lnTo>
                <a:lnTo>
                  <a:pt x="34" y="27"/>
                </a:lnTo>
                <a:lnTo>
                  <a:pt x="39" y="25"/>
                </a:lnTo>
                <a:lnTo>
                  <a:pt x="30" y="32"/>
                </a:lnTo>
                <a:lnTo>
                  <a:pt x="24" y="38"/>
                </a:lnTo>
                <a:lnTo>
                  <a:pt x="21" y="40"/>
                </a:lnTo>
                <a:lnTo>
                  <a:pt x="21" y="41"/>
                </a:lnTo>
                <a:lnTo>
                  <a:pt x="22" y="42"/>
                </a:lnTo>
                <a:lnTo>
                  <a:pt x="26" y="45"/>
                </a:lnTo>
                <a:lnTo>
                  <a:pt x="27" y="45"/>
                </a:lnTo>
                <a:lnTo>
                  <a:pt x="29" y="43"/>
                </a:lnTo>
                <a:lnTo>
                  <a:pt x="34" y="41"/>
                </a:lnTo>
                <a:lnTo>
                  <a:pt x="41" y="38"/>
                </a:lnTo>
                <a:lnTo>
                  <a:pt x="48" y="37"/>
                </a:lnTo>
                <a:lnTo>
                  <a:pt x="51" y="36"/>
                </a:lnTo>
                <a:lnTo>
                  <a:pt x="53" y="36"/>
                </a:lnTo>
                <a:lnTo>
                  <a:pt x="52" y="36"/>
                </a:lnTo>
                <a:lnTo>
                  <a:pt x="51" y="32"/>
                </a:lnTo>
                <a:lnTo>
                  <a:pt x="49" y="31"/>
                </a:lnTo>
                <a:lnTo>
                  <a:pt x="43" y="32"/>
                </a:lnTo>
                <a:lnTo>
                  <a:pt x="38" y="34"/>
                </a:lnTo>
                <a:lnTo>
                  <a:pt x="36" y="35"/>
                </a:lnTo>
                <a:lnTo>
                  <a:pt x="43" y="30"/>
                </a:lnTo>
                <a:lnTo>
                  <a:pt x="48" y="26"/>
                </a:lnTo>
                <a:lnTo>
                  <a:pt x="52" y="24"/>
                </a:lnTo>
                <a:lnTo>
                  <a:pt x="53" y="23"/>
                </a:lnTo>
                <a:lnTo>
                  <a:pt x="52" y="21"/>
                </a:lnTo>
                <a:lnTo>
                  <a:pt x="50" y="18"/>
                </a:lnTo>
                <a:lnTo>
                  <a:pt x="49" y="17"/>
                </a:lnTo>
                <a:lnTo>
                  <a:pt x="47" y="17"/>
                </a:lnTo>
                <a:lnTo>
                  <a:pt x="41" y="18"/>
                </a:lnTo>
                <a:lnTo>
                  <a:pt x="28" y="22"/>
                </a:lnTo>
                <a:lnTo>
                  <a:pt x="16" y="28"/>
                </a:lnTo>
                <a:lnTo>
                  <a:pt x="24" y="22"/>
                </a:lnTo>
                <a:lnTo>
                  <a:pt x="32" y="16"/>
                </a:lnTo>
                <a:lnTo>
                  <a:pt x="42" y="10"/>
                </a:lnTo>
                <a:lnTo>
                  <a:pt x="51" y="7"/>
                </a:lnTo>
                <a:lnTo>
                  <a:pt x="53" y="6"/>
                </a:lnTo>
                <a:lnTo>
                  <a:pt x="53" y="4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1" y="0"/>
                </a:lnTo>
                <a:lnTo>
                  <a:pt x="31" y="3"/>
                </a:lnTo>
                <a:lnTo>
                  <a:pt x="15" y="8"/>
                </a:lnTo>
                <a:lnTo>
                  <a:pt x="11" y="11"/>
                </a:lnTo>
                <a:lnTo>
                  <a:pt x="9" y="12"/>
                </a:lnTo>
                <a:lnTo>
                  <a:pt x="13" y="8"/>
                </a:lnTo>
                <a:lnTo>
                  <a:pt x="18" y="5"/>
                </a:lnTo>
                <a:lnTo>
                  <a:pt x="23" y="4"/>
                </a:lnTo>
                <a:lnTo>
                  <a:pt x="23" y="2"/>
                </a:lnTo>
                <a:lnTo>
                  <a:pt x="22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s-ES" sz="1400" b="1" smtClean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0"/>
            <a:ext cx="7742238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81075"/>
            <a:ext cx="7673975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3" name="Text Box 19"/>
          <p:cNvSpPr txBox="1">
            <a:spLocks noChangeArrowheads="1"/>
          </p:cNvSpPr>
          <p:nvPr userDrawn="1"/>
        </p:nvSpPr>
        <p:spPr bwMode="auto">
          <a:xfrm>
            <a:off x="8740775" y="98425"/>
            <a:ext cx="442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defRPr/>
            </a:pPr>
            <a:fld id="{81CA8F97-49B6-4473-B1AC-59972F2D2255}" type="slidenum">
              <a:rPr lang="es-ES" smtClean="0">
                <a:solidFill>
                  <a:srgbClr val="808080"/>
                </a:solidFill>
                <a:latin typeface="Arial Narrow" pitchFamily="34" charset="0"/>
              </a:rPr>
              <a:pPr eaLnBrk="0" hangingPunct="0">
                <a:defRPr/>
              </a:pPr>
              <a:t>‹Nº›</a:t>
            </a:fld>
            <a:endParaRPr lang="es-ES" smtClean="0">
              <a:solidFill>
                <a:srgbClr val="808080"/>
              </a:solidFill>
              <a:latin typeface="Arial Narrow" pitchFamily="34" charset="0"/>
            </a:endParaRPr>
          </a:p>
        </p:txBody>
      </p:sp>
      <p:sp>
        <p:nvSpPr>
          <p:cNvPr id="1041" name="Text Box 20"/>
          <p:cNvSpPr txBox="1">
            <a:spLocks noChangeArrowheads="1"/>
          </p:cNvSpPr>
          <p:nvPr userDrawn="1"/>
        </p:nvSpPr>
        <p:spPr bwMode="auto">
          <a:xfrm>
            <a:off x="852488" y="6538913"/>
            <a:ext cx="1695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r>
              <a:rPr lang="es-ES" smtClean="0">
                <a:solidFill>
                  <a:srgbClr val="FFFFFF"/>
                </a:solidFill>
                <a:latin typeface="Arial Narrow" pitchFamily="34" charset="0"/>
              </a:rPr>
              <a:t>© 2007-2012 UPM/DIE</a:t>
            </a:r>
          </a:p>
        </p:txBody>
      </p:sp>
    </p:spTree>
    <p:extLst>
      <p:ext uri="{BB962C8B-B14F-4D97-AF65-F5344CB8AC3E}">
        <p14:creationId xmlns:p14="http://schemas.microsoft.com/office/powerpoint/2010/main" val="71068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sz="2400">
          <a:solidFill>
            <a:srgbClr val="00007D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hyperlink" Target="http://www.google.com/url?sa=i&amp;rct=j&amp;q=&amp;esrc=s&amp;frm=1&amp;source=images&amp;cd=&amp;cad=rja&amp;docid=8QUuIQxaE6HB3M&amp;tbnid=hmbYM-m0u7QNVM:&amp;ved=0CAUQjRw&amp;url=http%3A%2F%2Fwww.i-micronews.com%2Fnews%2F2-5D-Interposer-3DIC-seen-innovation-enabler!%2C8836.html&amp;ei=fxWXUvXQKaO80QWSg4CoBA&amp;bvm=bv.57155469,d.d2k&amp;psig=AFQjCNGxlJd340-klegaBMdtxxHYy2yeAg&amp;ust=1385719535708418" TargetMode="Externa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259632" y="620688"/>
            <a:ext cx="6839712" cy="1944216"/>
          </a:xfrm>
          <a:prstGeom prst="roundRect">
            <a:avLst>
              <a:gd name="adj" fmla="val 1249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2075" tIns="46038" rIns="92075" bIns="46038" rtlCol="0" anchor="ctr">
            <a:normAutofit/>
          </a:bodyPr>
          <a:lstStyle/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Realización de circuitos</a:t>
            </a:r>
            <a:endParaRPr lang="es-ES_tradnl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1680" y="2743200"/>
            <a:ext cx="5976664" cy="457200"/>
          </a:xfr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>
              <a:spcBef>
                <a:spcPct val="0"/>
              </a:spcBef>
            </a:pPr>
            <a:r>
              <a:rPr lang="es-ES_tradnl" altLang="es-ES" sz="2000" dirty="0">
                <a:solidFill>
                  <a:schemeClr val="tx1"/>
                </a:solidFill>
                <a:latin typeface="Arial" charset="0"/>
              </a:rPr>
              <a:t>Parámetros para seleccionar tecnología</a:t>
            </a:r>
            <a:endParaRPr lang="es-ES_tradnl" altLang="es-ES" sz="2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691680" y="3276600"/>
            <a:ext cx="5976664" cy="4572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es-ES_tradnl" altLang="es-ES" sz="2000" dirty="0"/>
              <a:t>Componentes discretos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91680" y="3810000"/>
            <a:ext cx="5976664" cy="4572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es-ES" altLang="es-ES" sz="2000" dirty="0"/>
              <a:t>Dispositivos programables: </a:t>
            </a:r>
            <a:r>
              <a:rPr lang="es-ES" altLang="es-ES" sz="2000" dirty="0" err="1"/>
              <a:t>PALs</a:t>
            </a:r>
            <a:r>
              <a:rPr lang="es-ES" altLang="es-ES" sz="2000" dirty="0"/>
              <a:t> y FPGAs</a:t>
            </a:r>
            <a:endParaRPr lang="es-ES" altLang="es-ES" sz="2000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691680" y="4365104"/>
            <a:ext cx="5976664" cy="4572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es-ES_tradnl" altLang="es-ES" sz="2000" dirty="0"/>
              <a:t>Memorias. Circuitos </a:t>
            </a:r>
            <a:r>
              <a:rPr lang="es-ES_tradnl" altLang="es-ES" sz="2000" dirty="0" err="1"/>
              <a:t>combinacionales</a:t>
            </a:r>
            <a:r>
              <a:rPr lang="es-ES_tradnl" altLang="es-ES" sz="2000" dirty="0"/>
              <a:t> con memorias </a:t>
            </a:r>
            <a:endParaRPr lang="es-ES_tradnl" altLang="es-ES" sz="2000" dirty="0"/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1691680" y="4898504"/>
            <a:ext cx="5976664" cy="4572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es-ES_tradnl" altLang="es-ES" sz="2000" dirty="0"/>
              <a:t>Circuitos integrados</a:t>
            </a:r>
            <a:endParaRPr lang="es-ES_tradnl" altLang="es-ES" sz="2000" dirty="0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691680" y="5431904"/>
            <a:ext cx="5976664" cy="4572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es-ES_tradnl" altLang="es-ES" sz="2000" dirty="0"/>
              <a:t>Módulos </a:t>
            </a:r>
            <a:r>
              <a:rPr lang="es-ES_tradnl" altLang="es-ES" sz="2000" dirty="0" err="1"/>
              <a:t>multi</a:t>
            </a:r>
            <a:r>
              <a:rPr lang="es-ES_tradnl" altLang="es-ES" sz="2000" dirty="0"/>
              <a:t>-chip</a:t>
            </a:r>
            <a:endParaRPr lang="es-ES_tradnl" altLang="es-ES" sz="2000" dirty="0"/>
          </a:p>
        </p:txBody>
      </p:sp>
    </p:spTree>
    <p:extLst>
      <p:ext uri="{BB962C8B-B14F-4D97-AF65-F5344CB8AC3E}">
        <p14:creationId xmlns:p14="http://schemas.microsoft.com/office/powerpoint/2010/main" val="39657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22031" y="533400"/>
            <a:ext cx="8036169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lvl1pPr marL="1138238" indent="-1138238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2000" b="0">
                <a:solidFill>
                  <a:schemeClr val="tx2"/>
                </a:solidFill>
                <a:latin typeface="Tahoma" pitchFamily="34" charset="0"/>
              </a:rPr>
              <a:t>Ampliación de memorias</a:t>
            </a:r>
            <a:endParaRPr lang="es-ES" altLang="es-ES" sz="2000" b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62708" y="1219200"/>
            <a:ext cx="2813538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 dirty="0"/>
              <a:t>En anchura. </a:t>
            </a:r>
            <a:r>
              <a:rPr lang="es-ES_tradnl" altLang="es-ES" dirty="0" err="1"/>
              <a:t>Ej</a:t>
            </a:r>
            <a:r>
              <a:rPr lang="es-ES_tradnl" altLang="es-ES" dirty="0"/>
              <a:t>: 2k x 4 </a:t>
            </a:r>
            <a:r>
              <a:rPr lang="es-ES_tradnl" altLang="es-ES" dirty="0">
                <a:sym typeface="Wingdings" pitchFamily="2" charset="2"/>
              </a:rPr>
              <a:t> 2k x 8</a:t>
            </a:r>
            <a:endParaRPr lang="es-ES" altLang="es-E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345723" y="1219200"/>
            <a:ext cx="27432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defTabSz="762000"/>
            <a:r>
              <a:rPr lang="es-ES_tradnl" altLang="es-ES" sz="1400" b="1"/>
              <a:t>En longitud. Ej: 2k x 4 </a:t>
            </a:r>
            <a:r>
              <a:rPr lang="es-ES_tradnl" altLang="es-ES" sz="1400" b="1">
                <a:sym typeface="Wingdings" pitchFamily="2" charset="2"/>
              </a:rPr>
              <a:t> 4k x 4</a:t>
            </a:r>
            <a:endParaRPr lang="es-ES" altLang="es-ES" sz="1400" b="1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055077" y="2133600"/>
            <a:ext cx="773723" cy="11430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M1</a:t>
            </a:r>
            <a:endParaRPr lang="es-ES" altLang="es-E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1195754" y="3276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1055077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1477108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</a:t>
            </a:r>
            <a:endParaRPr lang="es-ES" altLang="es-ES"/>
          </a:p>
        </p:txBody>
      </p:sp>
      <p:sp>
        <p:nvSpPr>
          <p:cNvPr id="11273" name="Line 10"/>
          <p:cNvSpPr>
            <a:spLocks noChangeShapeType="1"/>
          </p:cNvSpPr>
          <p:nvPr/>
        </p:nvSpPr>
        <p:spPr bwMode="auto">
          <a:xfrm>
            <a:off x="1617785" y="3276600"/>
            <a:ext cx="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4" name="Line 11"/>
          <p:cNvSpPr>
            <a:spLocks noChangeShapeType="1"/>
          </p:cNvSpPr>
          <p:nvPr/>
        </p:nvSpPr>
        <p:spPr bwMode="auto">
          <a:xfrm>
            <a:off x="633046" y="39624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5" name="Rectangle 12"/>
          <p:cNvSpPr>
            <a:spLocks noChangeArrowheads="1"/>
          </p:cNvSpPr>
          <p:nvPr/>
        </p:nvSpPr>
        <p:spPr bwMode="auto">
          <a:xfrm>
            <a:off x="2391508" y="2133600"/>
            <a:ext cx="773723" cy="11430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M2</a:t>
            </a:r>
            <a:endParaRPr lang="es-ES" altLang="es-ES"/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auto">
          <a:xfrm flipV="1">
            <a:off x="2532185" y="3276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2391508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1278" name="Text Box 15"/>
          <p:cNvSpPr txBox="1">
            <a:spLocks noChangeArrowheads="1"/>
          </p:cNvSpPr>
          <p:nvPr/>
        </p:nvSpPr>
        <p:spPr bwMode="auto">
          <a:xfrm>
            <a:off x="2813539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</a:t>
            </a:r>
            <a:endParaRPr lang="es-ES" altLang="es-ES"/>
          </a:p>
        </p:txBody>
      </p:sp>
      <p:sp>
        <p:nvSpPr>
          <p:cNvPr id="11279" name="Line 16"/>
          <p:cNvSpPr>
            <a:spLocks noChangeShapeType="1"/>
          </p:cNvSpPr>
          <p:nvPr/>
        </p:nvSpPr>
        <p:spPr bwMode="auto">
          <a:xfrm>
            <a:off x="2954215" y="3276600"/>
            <a:ext cx="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80" name="Text Box 17"/>
          <p:cNvSpPr txBox="1">
            <a:spLocks noChangeArrowheads="1"/>
          </p:cNvSpPr>
          <p:nvPr/>
        </p:nvSpPr>
        <p:spPr bwMode="auto">
          <a:xfrm>
            <a:off x="477716" y="3668713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1281" name="Line 18"/>
          <p:cNvSpPr>
            <a:spLocks noChangeShapeType="1"/>
          </p:cNvSpPr>
          <p:nvPr/>
        </p:nvSpPr>
        <p:spPr bwMode="auto">
          <a:xfrm>
            <a:off x="633046" y="43434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82" name="Text Box 19"/>
          <p:cNvSpPr txBox="1">
            <a:spLocks noChangeArrowheads="1"/>
          </p:cNvSpPr>
          <p:nvPr/>
        </p:nvSpPr>
        <p:spPr bwMode="auto">
          <a:xfrm>
            <a:off x="492369" y="4049713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</a:t>
            </a:r>
            <a:endParaRPr lang="es-ES" altLang="es-ES"/>
          </a:p>
        </p:txBody>
      </p:sp>
      <p:sp>
        <p:nvSpPr>
          <p:cNvPr id="11283" name="Line 20"/>
          <p:cNvSpPr>
            <a:spLocks noChangeShapeType="1"/>
          </p:cNvSpPr>
          <p:nvPr/>
        </p:nvSpPr>
        <p:spPr bwMode="auto">
          <a:xfrm flipH="1">
            <a:off x="844062" y="426720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84" name="Text Box 21"/>
          <p:cNvSpPr txBox="1">
            <a:spLocks noChangeArrowheads="1"/>
          </p:cNvSpPr>
          <p:nvPr/>
        </p:nvSpPr>
        <p:spPr bwMode="auto">
          <a:xfrm>
            <a:off x="773724" y="4049713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8</a:t>
            </a:r>
            <a:endParaRPr lang="es-ES" altLang="es-ES"/>
          </a:p>
        </p:txBody>
      </p:sp>
      <p:sp>
        <p:nvSpPr>
          <p:cNvPr id="11285" name="Text Box 22"/>
          <p:cNvSpPr txBox="1">
            <a:spLocks noChangeArrowheads="1"/>
          </p:cNvSpPr>
          <p:nvPr/>
        </p:nvSpPr>
        <p:spPr bwMode="auto">
          <a:xfrm>
            <a:off x="1617785" y="4038600"/>
            <a:ext cx="7425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D0..D3</a:t>
            </a:r>
            <a:endParaRPr lang="es-ES" altLang="es-ES"/>
          </a:p>
        </p:txBody>
      </p:sp>
      <p:sp>
        <p:nvSpPr>
          <p:cNvPr id="11286" name="Text Box 23"/>
          <p:cNvSpPr txBox="1">
            <a:spLocks noChangeArrowheads="1"/>
          </p:cNvSpPr>
          <p:nvPr/>
        </p:nvSpPr>
        <p:spPr bwMode="auto">
          <a:xfrm>
            <a:off x="2954216" y="4049713"/>
            <a:ext cx="7425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D4..D7</a:t>
            </a:r>
            <a:endParaRPr lang="es-ES" altLang="es-ES"/>
          </a:p>
        </p:txBody>
      </p:sp>
      <p:sp>
        <p:nvSpPr>
          <p:cNvPr id="11287" name="Line 24"/>
          <p:cNvSpPr>
            <a:spLocks noChangeShapeType="1"/>
          </p:cNvSpPr>
          <p:nvPr/>
        </p:nvSpPr>
        <p:spPr bwMode="auto">
          <a:xfrm flipH="1">
            <a:off x="773723" y="388620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88" name="Text Box 25"/>
          <p:cNvSpPr txBox="1">
            <a:spLocks noChangeArrowheads="1"/>
          </p:cNvSpPr>
          <p:nvPr/>
        </p:nvSpPr>
        <p:spPr bwMode="auto">
          <a:xfrm>
            <a:off x="703385" y="3657600"/>
            <a:ext cx="3735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11</a:t>
            </a:r>
            <a:endParaRPr lang="es-ES" altLang="es-ES"/>
          </a:p>
        </p:txBody>
      </p:sp>
      <p:sp>
        <p:nvSpPr>
          <p:cNvPr id="11289" name="Line 26"/>
          <p:cNvSpPr>
            <a:spLocks noChangeShapeType="1"/>
          </p:cNvSpPr>
          <p:nvPr/>
        </p:nvSpPr>
        <p:spPr bwMode="auto">
          <a:xfrm>
            <a:off x="1055077" y="5105400"/>
            <a:ext cx="218049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90" name="Line 27"/>
          <p:cNvSpPr>
            <a:spLocks noChangeShapeType="1"/>
          </p:cNvSpPr>
          <p:nvPr/>
        </p:nvSpPr>
        <p:spPr bwMode="auto">
          <a:xfrm>
            <a:off x="1969477" y="4800600"/>
            <a:ext cx="0" cy="144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91" name="Text Box 28"/>
          <p:cNvSpPr txBox="1">
            <a:spLocks noChangeArrowheads="1"/>
          </p:cNvSpPr>
          <p:nvPr/>
        </p:nvSpPr>
        <p:spPr bwMode="auto">
          <a:xfrm>
            <a:off x="1040424" y="4811713"/>
            <a:ext cx="10340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A10 .... A0</a:t>
            </a:r>
            <a:endParaRPr lang="es-ES" altLang="es-ES"/>
          </a:p>
        </p:txBody>
      </p:sp>
      <p:sp>
        <p:nvSpPr>
          <p:cNvPr id="11292" name="Text Box 29"/>
          <p:cNvSpPr txBox="1">
            <a:spLocks noChangeArrowheads="1"/>
          </p:cNvSpPr>
          <p:nvPr/>
        </p:nvSpPr>
        <p:spPr bwMode="auto">
          <a:xfrm>
            <a:off x="1954824" y="4800600"/>
            <a:ext cx="13997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D7..D4  D3..D0</a:t>
            </a:r>
            <a:endParaRPr lang="es-ES" altLang="es-ES"/>
          </a:p>
        </p:txBody>
      </p:sp>
      <p:sp>
        <p:nvSpPr>
          <p:cNvPr id="11293" name="Rectangle 30"/>
          <p:cNvSpPr>
            <a:spLocks noChangeArrowheads="1"/>
          </p:cNvSpPr>
          <p:nvPr/>
        </p:nvSpPr>
        <p:spPr bwMode="auto">
          <a:xfrm>
            <a:off x="2039816" y="5181600"/>
            <a:ext cx="492369" cy="10668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M1</a:t>
            </a:r>
            <a:endParaRPr lang="es-ES" altLang="es-ES"/>
          </a:p>
        </p:txBody>
      </p:sp>
      <p:sp>
        <p:nvSpPr>
          <p:cNvPr id="11294" name="Rectangle 31"/>
          <p:cNvSpPr>
            <a:spLocks noChangeArrowheads="1"/>
          </p:cNvSpPr>
          <p:nvPr/>
        </p:nvSpPr>
        <p:spPr bwMode="auto">
          <a:xfrm>
            <a:off x="2602523" y="5181600"/>
            <a:ext cx="492369" cy="10668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M2</a:t>
            </a:r>
            <a:endParaRPr lang="es-ES" altLang="es-ES"/>
          </a:p>
        </p:txBody>
      </p:sp>
      <p:sp>
        <p:nvSpPr>
          <p:cNvPr id="11295" name="Rectangle 32"/>
          <p:cNvSpPr>
            <a:spLocks noChangeArrowheads="1"/>
          </p:cNvSpPr>
          <p:nvPr/>
        </p:nvSpPr>
        <p:spPr bwMode="auto">
          <a:xfrm>
            <a:off x="5149362" y="2133600"/>
            <a:ext cx="688731" cy="11430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M1</a:t>
            </a:r>
            <a:endParaRPr lang="es-ES" altLang="es-ES"/>
          </a:p>
        </p:txBody>
      </p:sp>
      <p:sp>
        <p:nvSpPr>
          <p:cNvPr id="11296" name="Line 33"/>
          <p:cNvSpPr>
            <a:spLocks noChangeShapeType="1"/>
          </p:cNvSpPr>
          <p:nvPr/>
        </p:nvSpPr>
        <p:spPr bwMode="auto">
          <a:xfrm flipH="1" flipV="1">
            <a:off x="5345723" y="3276600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297" name="Text Box 34"/>
          <p:cNvSpPr txBox="1">
            <a:spLocks noChangeArrowheads="1"/>
          </p:cNvSpPr>
          <p:nvPr/>
        </p:nvSpPr>
        <p:spPr bwMode="auto">
          <a:xfrm>
            <a:off x="5197720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1298" name="Text Box 35"/>
          <p:cNvSpPr txBox="1">
            <a:spLocks noChangeArrowheads="1"/>
          </p:cNvSpPr>
          <p:nvPr/>
        </p:nvSpPr>
        <p:spPr bwMode="auto">
          <a:xfrm>
            <a:off x="5547946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</a:t>
            </a:r>
            <a:endParaRPr lang="es-ES" altLang="es-ES"/>
          </a:p>
        </p:txBody>
      </p:sp>
      <p:sp>
        <p:nvSpPr>
          <p:cNvPr id="11299" name="Line 37"/>
          <p:cNvSpPr>
            <a:spLocks noChangeShapeType="1"/>
          </p:cNvSpPr>
          <p:nvPr/>
        </p:nvSpPr>
        <p:spPr bwMode="auto">
          <a:xfrm>
            <a:off x="4727331" y="4038600"/>
            <a:ext cx="329125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00" name="Rectangle 38"/>
          <p:cNvSpPr>
            <a:spLocks noChangeArrowheads="1"/>
          </p:cNvSpPr>
          <p:nvPr/>
        </p:nvSpPr>
        <p:spPr bwMode="auto">
          <a:xfrm>
            <a:off x="6471138" y="2133600"/>
            <a:ext cx="703385" cy="11430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M2</a:t>
            </a:r>
            <a:endParaRPr lang="es-ES" altLang="es-ES"/>
          </a:p>
        </p:txBody>
      </p:sp>
      <p:sp>
        <p:nvSpPr>
          <p:cNvPr id="11301" name="Text Box 40"/>
          <p:cNvSpPr txBox="1">
            <a:spLocks noChangeArrowheads="1"/>
          </p:cNvSpPr>
          <p:nvPr/>
        </p:nvSpPr>
        <p:spPr bwMode="auto">
          <a:xfrm>
            <a:off x="6471139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1302" name="Text Box 41"/>
          <p:cNvSpPr txBox="1">
            <a:spLocks noChangeArrowheads="1"/>
          </p:cNvSpPr>
          <p:nvPr/>
        </p:nvSpPr>
        <p:spPr bwMode="auto">
          <a:xfrm>
            <a:off x="6893169" y="29718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</a:t>
            </a:r>
            <a:endParaRPr lang="es-ES" altLang="es-ES"/>
          </a:p>
        </p:txBody>
      </p:sp>
      <p:sp>
        <p:nvSpPr>
          <p:cNvPr id="11303" name="Text Box 43"/>
          <p:cNvSpPr txBox="1">
            <a:spLocks noChangeArrowheads="1"/>
          </p:cNvSpPr>
          <p:nvPr/>
        </p:nvSpPr>
        <p:spPr bwMode="auto">
          <a:xfrm>
            <a:off x="4572000" y="3744913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1304" name="Line 44"/>
          <p:cNvSpPr>
            <a:spLocks noChangeShapeType="1"/>
          </p:cNvSpPr>
          <p:nvPr/>
        </p:nvSpPr>
        <p:spPr bwMode="auto">
          <a:xfrm>
            <a:off x="4727331" y="4419600"/>
            <a:ext cx="329125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05" name="Text Box 45"/>
          <p:cNvSpPr txBox="1">
            <a:spLocks noChangeArrowheads="1"/>
          </p:cNvSpPr>
          <p:nvPr/>
        </p:nvSpPr>
        <p:spPr bwMode="auto">
          <a:xfrm>
            <a:off x="4586654" y="4125913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</a:t>
            </a:r>
            <a:endParaRPr lang="es-ES" altLang="es-ES"/>
          </a:p>
        </p:txBody>
      </p:sp>
      <p:sp>
        <p:nvSpPr>
          <p:cNvPr id="11306" name="Line 46"/>
          <p:cNvSpPr>
            <a:spLocks noChangeShapeType="1"/>
          </p:cNvSpPr>
          <p:nvPr/>
        </p:nvSpPr>
        <p:spPr bwMode="auto">
          <a:xfrm flipH="1">
            <a:off x="4923692" y="434340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07" name="Text Box 47"/>
          <p:cNvSpPr txBox="1">
            <a:spLocks noChangeArrowheads="1"/>
          </p:cNvSpPr>
          <p:nvPr/>
        </p:nvSpPr>
        <p:spPr bwMode="auto">
          <a:xfrm>
            <a:off x="4853355" y="4125913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4</a:t>
            </a:r>
            <a:endParaRPr lang="es-ES" altLang="es-ES"/>
          </a:p>
        </p:txBody>
      </p:sp>
      <p:sp>
        <p:nvSpPr>
          <p:cNvPr id="11308" name="Text Box 48"/>
          <p:cNvSpPr txBox="1">
            <a:spLocks noChangeArrowheads="1"/>
          </p:cNvSpPr>
          <p:nvPr/>
        </p:nvSpPr>
        <p:spPr bwMode="auto">
          <a:xfrm rot="-5400000">
            <a:off x="4784098" y="3464025"/>
            <a:ext cx="8418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A0..A10</a:t>
            </a:r>
            <a:endParaRPr lang="es-ES" altLang="es-ES"/>
          </a:p>
        </p:txBody>
      </p:sp>
      <p:sp>
        <p:nvSpPr>
          <p:cNvPr id="11309" name="Line 50"/>
          <p:cNvSpPr>
            <a:spLocks noChangeShapeType="1"/>
          </p:cNvSpPr>
          <p:nvPr/>
        </p:nvSpPr>
        <p:spPr bwMode="auto">
          <a:xfrm flipH="1">
            <a:off x="4868008" y="396240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10" name="Text Box 51"/>
          <p:cNvSpPr txBox="1">
            <a:spLocks noChangeArrowheads="1"/>
          </p:cNvSpPr>
          <p:nvPr/>
        </p:nvSpPr>
        <p:spPr bwMode="auto">
          <a:xfrm>
            <a:off x="4797669" y="3733800"/>
            <a:ext cx="3834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12</a:t>
            </a:r>
            <a:endParaRPr lang="es-ES" altLang="es-ES"/>
          </a:p>
        </p:txBody>
      </p:sp>
      <p:sp>
        <p:nvSpPr>
          <p:cNvPr id="11311" name="Text Box 52"/>
          <p:cNvSpPr txBox="1">
            <a:spLocks noChangeArrowheads="1"/>
          </p:cNvSpPr>
          <p:nvPr/>
        </p:nvSpPr>
        <p:spPr bwMode="auto">
          <a:xfrm>
            <a:off x="1266092" y="2133600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  <p:sp>
        <p:nvSpPr>
          <p:cNvPr id="11312" name="Text Box 53"/>
          <p:cNvSpPr txBox="1">
            <a:spLocks noChangeArrowheads="1"/>
          </p:cNvSpPr>
          <p:nvPr/>
        </p:nvSpPr>
        <p:spPr bwMode="auto">
          <a:xfrm>
            <a:off x="2602523" y="2133600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  <p:sp>
        <p:nvSpPr>
          <p:cNvPr id="11313" name="Line 54"/>
          <p:cNvSpPr>
            <a:spLocks noChangeShapeType="1"/>
          </p:cNvSpPr>
          <p:nvPr/>
        </p:nvSpPr>
        <p:spPr bwMode="auto">
          <a:xfrm flipV="1">
            <a:off x="562708" y="1905000"/>
            <a:ext cx="225083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14" name="Line 55"/>
          <p:cNvSpPr>
            <a:spLocks noChangeShapeType="1"/>
          </p:cNvSpPr>
          <p:nvPr/>
        </p:nvSpPr>
        <p:spPr bwMode="auto">
          <a:xfrm>
            <a:off x="2813538" y="1905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15" name="Line 56"/>
          <p:cNvSpPr>
            <a:spLocks noChangeShapeType="1"/>
          </p:cNvSpPr>
          <p:nvPr/>
        </p:nvSpPr>
        <p:spPr bwMode="auto">
          <a:xfrm>
            <a:off x="1477108" y="1905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16" name="Line 57"/>
          <p:cNvSpPr>
            <a:spLocks noChangeShapeType="1"/>
          </p:cNvSpPr>
          <p:nvPr/>
        </p:nvSpPr>
        <p:spPr bwMode="auto">
          <a:xfrm>
            <a:off x="5697415" y="3276600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17" name="Text Box 58"/>
          <p:cNvSpPr txBox="1">
            <a:spLocks noChangeArrowheads="1"/>
          </p:cNvSpPr>
          <p:nvPr/>
        </p:nvSpPr>
        <p:spPr bwMode="auto">
          <a:xfrm rot="-5400000">
            <a:off x="6050190" y="3467200"/>
            <a:ext cx="8418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A0..A10</a:t>
            </a:r>
            <a:endParaRPr lang="es-ES" altLang="es-ES"/>
          </a:p>
        </p:txBody>
      </p:sp>
      <p:sp>
        <p:nvSpPr>
          <p:cNvPr id="11318" name="Line 59"/>
          <p:cNvSpPr>
            <a:spLocks noChangeShapeType="1"/>
          </p:cNvSpPr>
          <p:nvPr/>
        </p:nvSpPr>
        <p:spPr bwMode="auto">
          <a:xfrm flipH="1" flipV="1">
            <a:off x="6611815" y="3276600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19" name="Line 60"/>
          <p:cNvSpPr>
            <a:spLocks noChangeShapeType="1"/>
          </p:cNvSpPr>
          <p:nvPr/>
        </p:nvSpPr>
        <p:spPr bwMode="auto">
          <a:xfrm>
            <a:off x="7033846" y="3276600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20" name="Text Box 61"/>
          <p:cNvSpPr txBox="1">
            <a:spLocks noChangeArrowheads="1"/>
          </p:cNvSpPr>
          <p:nvPr/>
        </p:nvSpPr>
        <p:spPr bwMode="auto">
          <a:xfrm>
            <a:off x="477715" y="1916113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  <p:sp>
        <p:nvSpPr>
          <p:cNvPr id="11321" name="Rectangle 62"/>
          <p:cNvSpPr>
            <a:spLocks noChangeArrowheads="1"/>
          </p:cNvSpPr>
          <p:nvPr/>
        </p:nvSpPr>
        <p:spPr bwMode="auto">
          <a:xfrm>
            <a:off x="7315200" y="2590800"/>
            <a:ext cx="773723" cy="5334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DEC   </a:t>
            </a:r>
            <a:endParaRPr lang="es-ES" altLang="es-ES"/>
          </a:p>
        </p:txBody>
      </p:sp>
      <p:sp>
        <p:nvSpPr>
          <p:cNvPr id="11322" name="Line 63"/>
          <p:cNvSpPr>
            <a:spLocks noChangeShapeType="1"/>
          </p:cNvSpPr>
          <p:nvPr/>
        </p:nvSpPr>
        <p:spPr bwMode="auto">
          <a:xfrm>
            <a:off x="7666892" y="3124200"/>
            <a:ext cx="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23" name="Text Box 64"/>
          <p:cNvSpPr txBox="1">
            <a:spLocks noChangeArrowheads="1"/>
          </p:cNvSpPr>
          <p:nvPr/>
        </p:nvSpPr>
        <p:spPr bwMode="auto">
          <a:xfrm>
            <a:off x="7652238" y="3744913"/>
            <a:ext cx="5034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A11</a:t>
            </a:r>
            <a:endParaRPr lang="es-ES" altLang="es-ES"/>
          </a:p>
        </p:txBody>
      </p:sp>
      <p:sp>
        <p:nvSpPr>
          <p:cNvPr id="11324" name="Freeform 65"/>
          <p:cNvSpPr>
            <a:spLocks/>
          </p:cNvSpPr>
          <p:nvPr/>
        </p:nvSpPr>
        <p:spPr bwMode="auto">
          <a:xfrm>
            <a:off x="6822831" y="1981200"/>
            <a:ext cx="703385" cy="609600"/>
          </a:xfrm>
          <a:custGeom>
            <a:avLst/>
            <a:gdLst>
              <a:gd name="T0" fmla="*/ 762000 w 1392"/>
              <a:gd name="T1" fmla="*/ 609600 h 384"/>
              <a:gd name="T2" fmla="*/ 762000 w 1392"/>
              <a:gd name="T3" fmla="*/ 0 h 384"/>
              <a:gd name="T4" fmla="*/ 0 w 1392"/>
              <a:gd name="T5" fmla="*/ 0 h 384"/>
              <a:gd name="T6" fmla="*/ 0 w 1392"/>
              <a:gd name="T7" fmla="*/ 15240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392"/>
              <a:gd name="T13" fmla="*/ 0 h 384"/>
              <a:gd name="T14" fmla="*/ 1392 w 1392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2" h="384">
                <a:moveTo>
                  <a:pt x="1392" y="384"/>
                </a:moveTo>
                <a:lnTo>
                  <a:pt x="1392" y="0"/>
                </a:lnTo>
                <a:lnTo>
                  <a:pt x="0" y="0"/>
                </a:lnTo>
                <a:lnTo>
                  <a:pt x="0" y="96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25" name="Line 68"/>
          <p:cNvSpPr>
            <a:spLocks noChangeShapeType="1"/>
          </p:cNvSpPr>
          <p:nvPr/>
        </p:nvSpPr>
        <p:spPr bwMode="auto">
          <a:xfrm>
            <a:off x="5486400" y="182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26" name="Line 69"/>
          <p:cNvSpPr>
            <a:spLocks noChangeShapeType="1"/>
          </p:cNvSpPr>
          <p:nvPr/>
        </p:nvSpPr>
        <p:spPr bwMode="auto">
          <a:xfrm>
            <a:off x="5486400" y="1828800"/>
            <a:ext cx="239150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27" name="Line 70"/>
          <p:cNvSpPr>
            <a:spLocks noChangeShapeType="1"/>
          </p:cNvSpPr>
          <p:nvPr/>
        </p:nvSpPr>
        <p:spPr bwMode="auto">
          <a:xfrm>
            <a:off x="7877908" y="1828800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28" name="Text Box 71"/>
          <p:cNvSpPr txBox="1">
            <a:spLocks noChangeArrowheads="1"/>
          </p:cNvSpPr>
          <p:nvPr/>
        </p:nvSpPr>
        <p:spPr bwMode="auto">
          <a:xfrm>
            <a:off x="7467600" y="2336800"/>
            <a:ext cx="7809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s0    s1</a:t>
            </a:r>
            <a:endParaRPr lang="es-ES" altLang="es-ES"/>
          </a:p>
        </p:txBody>
      </p:sp>
      <p:sp>
        <p:nvSpPr>
          <p:cNvPr id="11329" name="Text Box 72"/>
          <p:cNvSpPr txBox="1">
            <a:spLocks noChangeArrowheads="1"/>
          </p:cNvSpPr>
          <p:nvPr/>
        </p:nvSpPr>
        <p:spPr bwMode="auto">
          <a:xfrm>
            <a:off x="5275384" y="2133600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  <p:sp>
        <p:nvSpPr>
          <p:cNvPr id="11330" name="Text Box 73"/>
          <p:cNvSpPr txBox="1">
            <a:spLocks noChangeArrowheads="1"/>
          </p:cNvSpPr>
          <p:nvPr/>
        </p:nvSpPr>
        <p:spPr bwMode="auto">
          <a:xfrm>
            <a:off x="6611815" y="2133600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  <p:sp>
        <p:nvSpPr>
          <p:cNvPr id="11331" name="Line 74"/>
          <p:cNvSpPr>
            <a:spLocks noChangeShapeType="1"/>
          </p:cNvSpPr>
          <p:nvPr/>
        </p:nvSpPr>
        <p:spPr bwMode="auto">
          <a:xfrm>
            <a:off x="5578443" y="4957936"/>
            <a:ext cx="1899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32" name="Line 75"/>
          <p:cNvSpPr>
            <a:spLocks noChangeShapeType="1"/>
          </p:cNvSpPr>
          <p:nvPr/>
        </p:nvSpPr>
        <p:spPr bwMode="auto">
          <a:xfrm>
            <a:off x="6774197" y="4653136"/>
            <a:ext cx="0" cy="144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33" name="Text Box 76"/>
          <p:cNvSpPr txBox="1">
            <a:spLocks noChangeArrowheads="1"/>
          </p:cNvSpPr>
          <p:nvPr/>
        </p:nvSpPr>
        <p:spPr bwMode="auto">
          <a:xfrm>
            <a:off x="5796136" y="4664249"/>
            <a:ext cx="10340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A10 .... A0</a:t>
            </a:r>
            <a:endParaRPr lang="es-ES" altLang="es-ES" dirty="0"/>
          </a:p>
        </p:txBody>
      </p:sp>
      <p:sp>
        <p:nvSpPr>
          <p:cNvPr id="11334" name="Text Box 77"/>
          <p:cNvSpPr txBox="1">
            <a:spLocks noChangeArrowheads="1"/>
          </p:cNvSpPr>
          <p:nvPr/>
        </p:nvSpPr>
        <p:spPr bwMode="auto">
          <a:xfrm>
            <a:off x="6759543" y="4653136"/>
            <a:ext cx="7425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D3..D0</a:t>
            </a:r>
            <a:endParaRPr lang="es-ES" altLang="es-ES"/>
          </a:p>
        </p:txBody>
      </p:sp>
      <p:sp>
        <p:nvSpPr>
          <p:cNvPr id="11335" name="Rectangle 78"/>
          <p:cNvSpPr>
            <a:spLocks noChangeArrowheads="1"/>
          </p:cNvSpPr>
          <p:nvPr/>
        </p:nvSpPr>
        <p:spPr bwMode="auto">
          <a:xfrm>
            <a:off x="6844535" y="5034136"/>
            <a:ext cx="492369" cy="4572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M2</a:t>
            </a:r>
            <a:endParaRPr lang="es-ES" altLang="es-ES"/>
          </a:p>
        </p:txBody>
      </p:sp>
      <p:sp>
        <p:nvSpPr>
          <p:cNvPr id="11336" name="Rectangle 79"/>
          <p:cNvSpPr>
            <a:spLocks noChangeArrowheads="1"/>
          </p:cNvSpPr>
          <p:nvPr/>
        </p:nvSpPr>
        <p:spPr bwMode="auto">
          <a:xfrm>
            <a:off x="6844535" y="5580236"/>
            <a:ext cx="492369" cy="4572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M1</a:t>
            </a:r>
            <a:endParaRPr lang="es-ES" altLang="es-ES"/>
          </a:p>
        </p:txBody>
      </p:sp>
      <p:sp>
        <p:nvSpPr>
          <p:cNvPr id="11337" name="Text Box 80"/>
          <p:cNvSpPr txBox="1">
            <a:spLocks noChangeArrowheads="1"/>
          </p:cNvSpPr>
          <p:nvPr/>
        </p:nvSpPr>
        <p:spPr bwMode="auto">
          <a:xfrm>
            <a:off x="5436096" y="4664249"/>
            <a:ext cx="5034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A11</a:t>
            </a:r>
            <a:endParaRPr lang="es-ES" altLang="es-ES" dirty="0"/>
          </a:p>
        </p:txBody>
      </p:sp>
      <p:sp>
        <p:nvSpPr>
          <p:cNvPr id="11338" name="Text Box 81"/>
          <p:cNvSpPr txBox="1">
            <a:spLocks noChangeArrowheads="1"/>
          </p:cNvSpPr>
          <p:nvPr/>
        </p:nvSpPr>
        <p:spPr bwMode="auto">
          <a:xfrm>
            <a:off x="5553290" y="5034136"/>
            <a:ext cx="132296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0     x  ...    x  </a:t>
            </a:r>
          </a:p>
          <a:p>
            <a:pPr>
              <a:spcAft>
                <a:spcPct val="50000"/>
              </a:spcAft>
            </a:pPr>
            <a:r>
              <a:rPr lang="es-ES_tradnl" altLang="es-ES" dirty="0"/>
              <a:t>0     x  ...    x</a:t>
            </a:r>
          </a:p>
          <a:p>
            <a:r>
              <a:rPr lang="es-ES_tradnl" altLang="es-ES" dirty="0"/>
              <a:t>1     x  ...    x        </a:t>
            </a:r>
          </a:p>
          <a:p>
            <a:r>
              <a:rPr lang="es-ES_tradnl" altLang="es-ES" dirty="0"/>
              <a:t>1     x  ...    x</a:t>
            </a:r>
            <a:endParaRPr lang="es-ES" altLang="es-ES" dirty="0"/>
          </a:p>
        </p:txBody>
      </p:sp>
      <p:sp>
        <p:nvSpPr>
          <p:cNvPr id="11339" name="Line 82"/>
          <p:cNvSpPr>
            <a:spLocks noChangeShapeType="1"/>
          </p:cNvSpPr>
          <p:nvPr/>
        </p:nvSpPr>
        <p:spPr bwMode="auto">
          <a:xfrm>
            <a:off x="8088923" y="2895600"/>
            <a:ext cx="56270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340" name="Text Box 83"/>
          <p:cNvSpPr txBox="1">
            <a:spLocks noChangeArrowheads="1"/>
          </p:cNvSpPr>
          <p:nvPr/>
        </p:nvSpPr>
        <p:spPr bwMode="auto">
          <a:xfrm rot="-5400000">
            <a:off x="7810334" y="2746475"/>
            <a:ext cx="393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en</a:t>
            </a:r>
            <a:endParaRPr lang="es-ES" altLang="es-ES"/>
          </a:p>
        </p:txBody>
      </p:sp>
      <p:sp>
        <p:nvSpPr>
          <p:cNvPr id="11341" name="Text Box 84"/>
          <p:cNvSpPr txBox="1">
            <a:spLocks noChangeArrowheads="1"/>
          </p:cNvSpPr>
          <p:nvPr/>
        </p:nvSpPr>
        <p:spPr bwMode="auto">
          <a:xfrm>
            <a:off x="8370277" y="2590800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153737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2031" y="533400"/>
            <a:ext cx="8036169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lvl1pPr marL="1138238" indent="-1138238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2000" b="0">
                <a:solidFill>
                  <a:schemeClr val="tx2"/>
                </a:solidFill>
                <a:latin typeface="Tahoma" pitchFamily="34" charset="0"/>
              </a:rPr>
              <a:t>Mapas de memoria</a:t>
            </a:r>
            <a:endParaRPr lang="es-ES" altLang="es-ES" sz="2000" b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2291" name="Rectangle 29"/>
          <p:cNvSpPr>
            <a:spLocks noChangeArrowheads="1"/>
          </p:cNvSpPr>
          <p:nvPr/>
        </p:nvSpPr>
        <p:spPr bwMode="auto">
          <a:xfrm>
            <a:off x="351693" y="1143000"/>
            <a:ext cx="8440615" cy="3048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Consiste en asignar una serie de direcciones a distintos dispositivos sobre un mismo bus</a:t>
            </a:r>
            <a:endParaRPr lang="es-ES" altLang="es-ES"/>
          </a:p>
        </p:txBody>
      </p:sp>
      <p:sp>
        <p:nvSpPr>
          <p:cNvPr id="12292" name="Rectangle 30"/>
          <p:cNvSpPr>
            <a:spLocks noChangeArrowheads="1"/>
          </p:cNvSpPr>
          <p:nvPr/>
        </p:nvSpPr>
        <p:spPr bwMode="auto">
          <a:xfrm>
            <a:off x="351693" y="1524000"/>
            <a:ext cx="8440615" cy="82488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 err="1"/>
              <a:t>Ej</a:t>
            </a:r>
            <a:r>
              <a:rPr lang="es-ES_tradnl" altLang="es-ES" dirty="0"/>
              <a:t>: A partir de memorias RAM de 2k x 8, EPROM de 4k x 8, ROM 2k x 8 y una unidad E/S de 4 </a:t>
            </a:r>
            <a:r>
              <a:rPr lang="es-ES_tradnl" altLang="es-ES" dirty="0" smtClean="0"/>
              <a:t/>
            </a:r>
            <a:br>
              <a:rPr lang="es-ES_tradnl" altLang="es-ES" dirty="0" smtClean="0"/>
            </a:br>
            <a:r>
              <a:rPr lang="es-ES_tradnl" altLang="es-ES" dirty="0" smtClean="0"/>
              <a:t>      direcciones, configurar </a:t>
            </a:r>
            <a:r>
              <a:rPr lang="es-ES_tradnl" altLang="es-ES" dirty="0"/>
              <a:t>un  mapa con RAM de 0000 a 1FFF, EPROM de 4000 a 4FFF, </a:t>
            </a:r>
            <a:r>
              <a:rPr lang="es-ES_tradnl" altLang="es-ES" dirty="0" smtClean="0"/>
              <a:t/>
            </a:r>
            <a:br>
              <a:rPr lang="es-ES_tradnl" altLang="es-ES" dirty="0" smtClean="0"/>
            </a:br>
            <a:r>
              <a:rPr lang="es-ES_tradnl" altLang="es-ES" dirty="0" smtClean="0"/>
              <a:t>      E/S </a:t>
            </a:r>
            <a:r>
              <a:rPr lang="es-ES_tradnl" altLang="es-ES" dirty="0"/>
              <a:t>de 7000 a 7003 y ROM de </a:t>
            </a:r>
            <a:r>
              <a:rPr lang="es-ES_tradnl" altLang="es-ES" dirty="0" smtClean="0"/>
              <a:t>F000 </a:t>
            </a:r>
            <a:r>
              <a:rPr lang="es-ES_tradnl" altLang="es-ES" dirty="0"/>
              <a:t>a FFFF</a:t>
            </a:r>
            <a:endParaRPr lang="es-ES" altLang="es-ES" dirty="0"/>
          </a:p>
        </p:txBody>
      </p:sp>
      <p:sp>
        <p:nvSpPr>
          <p:cNvPr id="12293" name="Line 31"/>
          <p:cNvSpPr>
            <a:spLocks noChangeShapeType="1"/>
          </p:cNvSpPr>
          <p:nvPr/>
        </p:nvSpPr>
        <p:spPr bwMode="auto">
          <a:xfrm>
            <a:off x="211016" y="2492896"/>
            <a:ext cx="8721969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294" name="Text Box 32"/>
          <p:cNvSpPr txBox="1">
            <a:spLocks noChangeArrowheads="1"/>
          </p:cNvSpPr>
          <p:nvPr/>
        </p:nvSpPr>
        <p:spPr bwMode="auto">
          <a:xfrm>
            <a:off x="351693" y="2590800"/>
            <a:ext cx="515237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¿Cuántos circuitos se necesitan?</a:t>
            </a:r>
          </a:p>
          <a:p>
            <a:r>
              <a:rPr lang="es-ES_tradnl" altLang="es-ES"/>
              <a:t>     RAM 0000 a 1FFF 	</a:t>
            </a:r>
            <a:r>
              <a:rPr lang="es-ES_tradnl" altLang="es-ES">
                <a:sym typeface="Wingdings" pitchFamily="2" charset="2"/>
              </a:rPr>
              <a:t> 8k posiciones 	 4 circuitos</a:t>
            </a:r>
          </a:p>
          <a:p>
            <a:r>
              <a:rPr lang="es-ES_tradnl" altLang="es-ES">
                <a:sym typeface="Wingdings" pitchFamily="2" charset="2"/>
              </a:rPr>
              <a:t>     EPROM 4000 a 4FFF 	 4k posiciones 	 1 circuito</a:t>
            </a:r>
          </a:p>
          <a:p>
            <a:r>
              <a:rPr lang="es-ES_tradnl" altLang="es-ES">
                <a:sym typeface="Wingdings" pitchFamily="2" charset="2"/>
              </a:rPr>
              <a:t>     E/S  7000 a 7003 	 4 posiciones 	 1 circuito</a:t>
            </a:r>
          </a:p>
          <a:p>
            <a:r>
              <a:rPr lang="es-ES_tradnl" altLang="es-ES">
                <a:sym typeface="Wingdings" pitchFamily="2" charset="2"/>
              </a:rPr>
              <a:t>     ROM F000 a FFFF 	 4k posiciones 	 2 circuitos</a:t>
            </a:r>
            <a:endParaRPr lang="es-ES" altLang="es-ES"/>
          </a:p>
        </p:txBody>
      </p:sp>
      <p:sp>
        <p:nvSpPr>
          <p:cNvPr id="12295" name="Rectangle 33"/>
          <p:cNvSpPr>
            <a:spLocks noChangeArrowheads="1"/>
          </p:cNvSpPr>
          <p:nvPr/>
        </p:nvSpPr>
        <p:spPr bwMode="auto">
          <a:xfrm>
            <a:off x="703384" y="40386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RAM1</a:t>
            </a:r>
            <a:endParaRPr lang="es-ES" altLang="es-ES"/>
          </a:p>
        </p:txBody>
      </p:sp>
      <p:sp>
        <p:nvSpPr>
          <p:cNvPr id="12296" name="Rectangle 34"/>
          <p:cNvSpPr>
            <a:spLocks noChangeArrowheads="1"/>
          </p:cNvSpPr>
          <p:nvPr/>
        </p:nvSpPr>
        <p:spPr bwMode="auto">
          <a:xfrm>
            <a:off x="703384" y="42672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RAM2</a:t>
            </a:r>
            <a:endParaRPr lang="es-ES" altLang="es-ES"/>
          </a:p>
        </p:txBody>
      </p:sp>
      <p:sp>
        <p:nvSpPr>
          <p:cNvPr id="12297" name="Rectangle 35"/>
          <p:cNvSpPr>
            <a:spLocks noChangeArrowheads="1"/>
          </p:cNvSpPr>
          <p:nvPr/>
        </p:nvSpPr>
        <p:spPr bwMode="auto">
          <a:xfrm>
            <a:off x="703384" y="44958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RAM3</a:t>
            </a:r>
            <a:endParaRPr lang="es-ES" altLang="es-ES"/>
          </a:p>
        </p:txBody>
      </p:sp>
      <p:sp>
        <p:nvSpPr>
          <p:cNvPr id="12298" name="Rectangle 36"/>
          <p:cNvSpPr>
            <a:spLocks noChangeArrowheads="1"/>
          </p:cNvSpPr>
          <p:nvPr/>
        </p:nvSpPr>
        <p:spPr bwMode="auto">
          <a:xfrm>
            <a:off x="703384" y="47244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RAM4</a:t>
            </a:r>
            <a:endParaRPr lang="es-ES" altLang="es-ES"/>
          </a:p>
        </p:txBody>
      </p:sp>
      <p:sp>
        <p:nvSpPr>
          <p:cNvPr id="12299" name="Rectangle 37"/>
          <p:cNvSpPr>
            <a:spLocks noChangeArrowheads="1"/>
          </p:cNvSpPr>
          <p:nvPr/>
        </p:nvSpPr>
        <p:spPr bwMode="auto">
          <a:xfrm>
            <a:off x="703384" y="49530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EPROM</a:t>
            </a:r>
            <a:endParaRPr lang="es-ES" altLang="es-ES"/>
          </a:p>
        </p:txBody>
      </p:sp>
      <p:sp>
        <p:nvSpPr>
          <p:cNvPr id="12300" name="Rectangle 38"/>
          <p:cNvSpPr>
            <a:spLocks noChangeArrowheads="1"/>
          </p:cNvSpPr>
          <p:nvPr/>
        </p:nvSpPr>
        <p:spPr bwMode="auto">
          <a:xfrm>
            <a:off x="703384" y="51816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E/S</a:t>
            </a:r>
            <a:endParaRPr lang="es-ES" altLang="es-ES"/>
          </a:p>
        </p:txBody>
      </p:sp>
      <p:sp>
        <p:nvSpPr>
          <p:cNvPr id="12301" name="Rectangle 39"/>
          <p:cNvSpPr>
            <a:spLocks noChangeArrowheads="1"/>
          </p:cNvSpPr>
          <p:nvPr/>
        </p:nvSpPr>
        <p:spPr bwMode="auto">
          <a:xfrm>
            <a:off x="703384" y="54102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ROM1</a:t>
            </a:r>
            <a:endParaRPr lang="es-ES" altLang="es-ES"/>
          </a:p>
        </p:txBody>
      </p:sp>
      <p:sp>
        <p:nvSpPr>
          <p:cNvPr id="12302" name="Rectangle 40"/>
          <p:cNvSpPr>
            <a:spLocks noChangeArrowheads="1"/>
          </p:cNvSpPr>
          <p:nvPr/>
        </p:nvSpPr>
        <p:spPr bwMode="auto">
          <a:xfrm>
            <a:off x="703384" y="5638800"/>
            <a:ext cx="844062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ROM2</a:t>
            </a:r>
            <a:endParaRPr lang="es-ES" altLang="es-ES"/>
          </a:p>
        </p:txBody>
      </p:sp>
      <p:sp>
        <p:nvSpPr>
          <p:cNvPr id="12303" name="Rectangle 42"/>
          <p:cNvSpPr>
            <a:spLocks noChangeArrowheads="1"/>
          </p:cNvSpPr>
          <p:nvPr/>
        </p:nvSpPr>
        <p:spPr bwMode="auto">
          <a:xfrm>
            <a:off x="1688123" y="40386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0000 – 07FF</a:t>
            </a:r>
            <a:endParaRPr lang="es-ES" altLang="es-ES"/>
          </a:p>
        </p:txBody>
      </p:sp>
      <p:sp>
        <p:nvSpPr>
          <p:cNvPr id="12304" name="Rectangle 43"/>
          <p:cNvSpPr>
            <a:spLocks noChangeArrowheads="1"/>
          </p:cNvSpPr>
          <p:nvPr/>
        </p:nvSpPr>
        <p:spPr bwMode="auto">
          <a:xfrm>
            <a:off x="1688123" y="42672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0800 – 0FFF</a:t>
            </a:r>
            <a:endParaRPr lang="es-ES" altLang="es-ES"/>
          </a:p>
        </p:txBody>
      </p:sp>
      <p:sp>
        <p:nvSpPr>
          <p:cNvPr id="12305" name="Rectangle 44"/>
          <p:cNvSpPr>
            <a:spLocks noChangeArrowheads="1"/>
          </p:cNvSpPr>
          <p:nvPr/>
        </p:nvSpPr>
        <p:spPr bwMode="auto">
          <a:xfrm>
            <a:off x="1688123" y="44958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1000 – 17FF</a:t>
            </a:r>
            <a:endParaRPr lang="es-ES" altLang="es-ES"/>
          </a:p>
        </p:txBody>
      </p:sp>
      <p:sp>
        <p:nvSpPr>
          <p:cNvPr id="12306" name="Rectangle 45"/>
          <p:cNvSpPr>
            <a:spLocks noChangeArrowheads="1"/>
          </p:cNvSpPr>
          <p:nvPr/>
        </p:nvSpPr>
        <p:spPr bwMode="auto">
          <a:xfrm>
            <a:off x="1688123" y="47244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1800 – 1FFF</a:t>
            </a:r>
            <a:endParaRPr lang="es-ES" altLang="es-ES"/>
          </a:p>
        </p:txBody>
      </p:sp>
      <p:sp>
        <p:nvSpPr>
          <p:cNvPr id="12307" name="Rectangle 46"/>
          <p:cNvSpPr>
            <a:spLocks noChangeArrowheads="1"/>
          </p:cNvSpPr>
          <p:nvPr/>
        </p:nvSpPr>
        <p:spPr bwMode="auto">
          <a:xfrm>
            <a:off x="1688123" y="49530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4000 – 4FFF</a:t>
            </a:r>
            <a:endParaRPr lang="es-ES" altLang="es-ES"/>
          </a:p>
        </p:txBody>
      </p:sp>
      <p:sp>
        <p:nvSpPr>
          <p:cNvPr id="12308" name="Rectangle 47"/>
          <p:cNvSpPr>
            <a:spLocks noChangeArrowheads="1"/>
          </p:cNvSpPr>
          <p:nvPr/>
        </p:nvSpPr>
        <p:spPr bwMode="auto">
          <a:xfrm>
            <a:off x="1688123" y="51816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7000 - 7003</a:t>
            </a:r>
            <a:endParaRPr lang="es-ES" altLang="es-ES"/>
          </a:p>
        </p:txBody>
      </p:sp>
      <p:sp>
        <p:nvSpPr>
          <p:cNvPr id="12309" name="Rectangle 48"/>
          <p:cNvSpPr>
            <a:spLocks noChangeArrowheads="1"/>
          </p:cNvSpPr>
          <p:nvPr/>
        </p:nvSpPr>
        <p:spPr bwMode="auto">
          <a:xfrm>
            <a:off x="1688123" y="54102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F000 – F7FF</a:t>
            </a:r>
            <a:endParaRPr lang="es-ES" altLang="es-ES"/>
          </a:p>
        </p:txBody>
      </p:sp>
      <p:sp>
        <p:nvSpPr>
          <p:cNvPr id="12310" name="Rectangle 49"/>
          <p:cNvSpPr>
            <a:spLocks noChangeArrowheads="1"/>
          </p:cNvSpPr>
          <p:nvPr/>
        </p:nvSpPr>
        <p:spPr bwMode="auto">
          <a:xfrm>
            <a:off x="1688123" y="5638800"/>
            <a:ext cx="1195754" cy="228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F800 - FFFF</a:t>
            </a:r>
            <a:endParaRPr lang="es-ES" altLang="es-ES"/>
          </a:p>
        </p:txBody>
      </p:sp>
      <p:sp>
        <p:nvSpPr>
          <p:cNvPr id="12311" name="Rectangle 50"/>
          <p:cNvSpPr>
            <a:spLocks noChangeArrowheads="1"/>
          </p:cNvSpPr>
          <p:nvPr/>
        </p:nvSpPr>
        <p:spPr bwMode="auto">
          <a:xfrm>
            <a:off x="3024554" y="40386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0  0  0  0  0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2" name="Rectangle 51"/>
          <p:cNvSpPr>
            <a:spLocks noChangeArrowheads="1"/>
          </p:cNvSpPr>
          <p:nvPr/>
        </p:nvSpPr>
        <p:spPr bwMode="auto">
          <a:xfrm>
            <a:off x="3024554" y="42672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0  0  0  0  1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3" name="Rectangle 52"/>
          <p:cNvSpPr>
            <a:spLocks noChangeArrowheads="1"/>
          </p:cNvSpPr>
          <p:nvPr/>
        </p:nvSpPr>
        <p:spPr bwMode="auto">
          <a:xfrm>
            <a:off x="3024554" y="44958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0  0  0  1  0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4" name="Rectangle 53"/>
          <p:cNvSpPr>
            <a:spLocks noChangeArrowheads="1"/>
          </p:cNvSpPr>
          <p:nvPr/>
        </p:nvSpPr>
        <p:spPr bwMode="auto">
          <a:xfrm>
            <a:off x="3024554" y="47244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0  0  0  1  1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5" name="Rectangle 55"/>
          <p:cNvSpPr>
            <a:spLocks noChangeArrowheads="1"/>
          </p:cNvSpPr>
          <p:nvPr/>
        </p:nvSpPr>
        <p:spPr bwMode="auto">
          <a:xfrm>
            <a:off x="3024554" y="49530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0  1  0  0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6" name="Rectangle 56"/>
          <p:cNvSpPr>
            <a:spLocks noChangeArrowheads="1"/>
          </p:cNvSpPr>
          <p:nvPr/>
        </p:nvSpPr>
        <p:spPr bwMode="auto">
          <a:xfrm>
            <a:off x="3024554" y="51816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0  1  1  1  0  0  0  0  0  0  0  0  0  0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7" name="Rectangle 57"/>
          <p:cNvSpPr>
            <a:spLocks noChangeArrowheads="1"/>
          </p:cNvSpPr>
          <p:nvPr/>
        </p:nvSpPr>
        <p:spPr bwMode="auto">
          <a:xfrm>
            <a:off x="3024554" y="54102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1  1  1  1  0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8" name="Rectangle 58"/>
          <p:cNvSpPr>
            <a:spLocks noChangeArrowheads="1"/>
          </p:cNvSpPr>
          <p:nvPr/>
        </p:nvSpPr>
        <p:spPr bwMode="auto">
          <a:xfrm>
            <a:off x="3024554" y="5638800"/>
            <a:ext cx="5147846" cy="2286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>
                <a:latin typeface="Courier New" pitchFamily="49" charset="0"/>
              </a:rPr>
              <a:t>1  1  1  1  1  A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 </a:t>
            </a:r>
            <a:r>
              <a:rPr lang="es-ES_tradnl" altLang="es-ES" dirty="0" err="1">
                <a:latin typeface="Courier New" pitchFamily="49" charset="0"/>
              </a:rPr>
              <a:t>A</a:t>
            </a:r>
            <a:r>
              <a:rPr lang="es-ES_tradnl" altLang="es-ES" dirty="0">
                <a:latin typeface="Courier New" pitchFamily="49" charset="0"/>
              </a:rPr>
              <a:t> </a:t>
            </a:r>
            <a:endParaRPr lang="es-ES" altLang="es-ES" dirty="0">
              <a:latin typeface="Courier New" pitchFamily="49" charset="0"/>
            </a:endParaRPr>
          </a:p>
        </p:txBody>
      </p:sp>
      <p:sp>
        <p:nvSpPr>
          <p:cNvPr id="12319" name="Rectangle 59"/>
          <p:cNvSpPr>
            <a:spLocks noChangeArrowheads="1"/>
          </p:cNvSpPr>
          <p:nvPr/>
        </p:nvSpPr>
        <p:spPr bwMode="auto">
          <a:xfrm>
            <a:off x="4007623" y="4038600"/>
            <a:ext cx="564377" cy="914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2320" name="Rectangle 60"/>
          <p:cNvSpPr>
            <a:spLocks noChangeArrowheads="1"/>
          </p:cNvSpPr>
          <p:nvPr/>
        </p:nvSpPr>
        <p:spPr bwMode="auto">
          <a:xfrm>
            <a:off x="3024554" y="4038600"/>
            <a:ext cx="914400" cy="1828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2321" name="Rectangle 61"/>
          <p:cNvSpPr>
            <a:spLocks noChangeArrowheads="1"/>
          </p:cNvSpPr>
          <p:nvPr/>
        </p:nvSpPr>
        <p:spPr bwMode="auto">
          <a:xfrm>
            <a:off x="4290646" y="5410200"/>
            <a:ext cx="281354" cy="457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340726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22031" y="4800600"/>
            <a:ext cx="8036169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lvl1pPr marL="1138238" indent="-1138238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2000" b="0">
                <a:solidFill>
                  <a:schemeClr val="tx2"/>
                </a:solidFill>
                <a:latin typeface="Tahoma" pitchFamily="34" charset="0"/>
              </a:rPr>
              <a:t>Circuitos combinacionales con mapas de memoria</a:t>
            </a:r>
            <a:endParaRPr lang="es-ES" altLang="es-ES" sz="2000" b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775189" y="5562600"/>
            <a:ext cx="8563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 = f (E)</a:t>
            </a:r>
            <a:endParaRPr lang="es-ES" altLang="es-ES"/>
          </a:p>
        </p:txBody>
      </p:sp>
      <p:sp>
        <p:nvSpPr>
          <p:cNvPr id="13316" name="AutoShape 5"/>
          <p:cNvSpPr>
            <a:spLocks noChangeArrowheads="1"/>
          </p:cNvSpPr>
          <p:nvPr/>
        </p:nvSpPr>
        <p:spPr bwMode="auto">
          <a:xfrm>
            <a:off x="1759928" y="5638800"/>
            <a:ext cx="211015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>
            <a:off x="2322635" y="5791200"/>
            <a:ext cx="147710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2181958" y="5486400"/>
            <a:ext cx="9412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E</a:t>
            </a:r>
            <a:r>
              <a:rPr lang="es-ES_tradnl" altLang="es-ES" sz="1600" baseline="-25000"/>
              <a:t>m-1</a:t>
            </a:r>
            <a:r>
              <a:rPr lang="es-ES_tradnl" altLang="es-ES"/>
              <a:t> .. E</a:t>
            </a:r>
            <a:r>
              <a:rPr lang="es-ES_tradnl" altLang="es-ES" sz="1600" baseline="-25000"/>
              <a:t>0</a:t>
            </a:r>
            <a:endParaRPr lang="es-ES" altLang="es-ES" sz="1600" baseline="-25000"/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2998177" y="5486400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</a:t>
            </a:r>
            <a:r>
              <a:rPr lang="es-ES_tradnl" altLang="es-ES" sz="1600" baseline="-25000"/>
              <a:t>n-1</a:t>
            </a:r>
            <a:r>
              <a:rPr lang="es-ES_tradnl" altLang="es-ES"/>
              <a:t> .. S</a:t>
            </a:r>
            <a:r>
              <a:rPr lang="es-ES_tradnl" altLang="es-ES" sz="1600" baseline="-25000"/>
              <a:t>0</a:t>
            </a:r>
            <a:endParaRPr lang="es-ES" altLang="es-ES" sz="1600" baseline="-25000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>
            <a:off x="2990850" y="55626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2252297" y="5867400"/>
            <a:ext cx="7825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Direcc.</a:t>
            </a:r>
            <a:endParaRPr lang="es-ES" altLang="es-ES"/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3105151" y="5867400"/>
            <a:ext cx="6815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Datos</a:t>
            </a:r>
            <a:endParaRPr lang="es-ES" altLang="es-ES"/>
          </a:p>
        </p:txBody>
      </p:sp>
      <p:sp>
        <p:nvSpPr>
          <p:cNvPr id="13323" name="AutoShape 12"/>
          <p:cNvSpPr>
            <a:spLocks noChangeArrowheads="1"/>
          </p:cNvSpPr>
          <p:nvPr/>
        </p:nvSpPr>
        <p:spPr bwMode="auto">
          <a:xfrm>
            <a:off x="4081097" y="5638800"/>
            <a:ext cx="211015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24" name="Rectangle 13"/>
          <p:cNvSpPr>
            <a:spLocks noChangeArrowheads="1"/>
          </p:cNvSpPr>
          <p:nvPr/>
        </p:nvSpPr>
        <p:spPr bwMode="auto">
          <a:xfrm>
            <a:off x="5558204" y="5562600"/>
            <a:ext cx="1266092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 sz="1800" b="0">
                <a:latin typeface="Tahoma" pitchFamily="34" charset="0"/>
              </a:rPr>
              <a:t>ROM</a:t>
            </a:r>
            <a:endParaRPr lang="es-ES" altLang="es-ES" sz="1800" b="0">
              <a:latin typeface="Tahoma" pitchFamily="34" charset="0"/>
            </a:endParaRPr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5651989" y="5867400"/>
            <a:ext cx="4347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</a:t>
            </a:r>
            <a:endParaRPr lang="es-ES" altLang="es-ES"/>
          </a:p>
        </p:txBody>
      </p:sp>
      <p:sp>
        <p:nvSpPr>
          <p:cNvPr id="13326" name="Line 15"/>
          <p:cNvSpPr>
            <a:spLocks noChangeShapeType="1"/>
          </p:cNvSpPr>
          <p:nvPr/>
        </p:nvSpPr>
        <p:spPr bwMode="auto">
          <a:xfrm>
            <a:off x="5839558" y="60960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27" name="Text Box 16"/>
          <p:cNvSpPr txBox="1">
            <a:spLocks noChangeArrowheads="1"/>
          </p:cNvSpPr>
          <p:nvPr/>
        </p:nvSpPr>
        <p:spPr bwMode="auto">
          <a:xfrm>
            <a:off x="5839559" y="6172200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1</a:t>
            </a:r>
            <a:endParaRPr lang="es-ES" altLang="es-ES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>
            <a:off x="4714143" y="5791200"/>
            <a:ext cx="844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5534759" y="5651500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</a:t>
            </a:r>
            <a:endParaRPr lang="es-ES" altLang="es-ES"/>
          </a:p>
        </p:txBody>
      </p:sp>
      <p:sp>
        <p:nvSpPr>
          <p:cNvPr id="13330" name="Text Box 19"/>
          <p:cNvSpPr txBox="1">
            <a:spLocks noChangeArrowheads="1"/>
          </p:cNvSpPr>
          <p:nvPr/>
        </p:nvSpPr>
        <p:spPr bwMode="auto">
          <a:xfrm>
            <a:off x="4643804" y="5537200"/>
            <a:ext cx="3048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E</a:t>
            </a:r>
            <a:endParaRPr lang="es-ES" altLang="es-ES"/>
          </a:p>
        </p:txBody>
      </p:sp>
      <p:sp>
        <p:nvSpPr>
          <p:cNvPr id="13331" name="Line 20"/>
          <p:cNvSpPr>
            <a:spLocks noChangeShapeType="1"/>
          </p:cNvSpPr>
          <p:nvPr/>
        </p:nvSpPr>
        <p:spPr bwMode="auto">
          <a:xfrm flipV="1">
            <a:off x="6824297" y="5715000"/>
            <a:ext cx="98620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32" name="Text Box 21"/>
          <p:cNvSpPr txBox="1">
            <a:spLocks noChangeArrowheads="1"/>
          </p:cNvSpPr>
          <p:nvPr/>
        </p:nvSpPr>
        <p:spPr bwMode="auto">
          <a:xfrm>
            <a:off x="7598020" y="5486400"/>
            <a:ext cx="3048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</a:t>
            </a:r>
            <a:endParaRPr lang="es-ES" altLang="es-ES"/>
          </a:p>
        </p:txBody>
      </p:sp>
      <p:sp>
        <p:nvSpPr>
          <p:cNvPr id="13333" name="Line 22"/>
          <p:cNvSpPr>
            <a:spLocks noChangeShapeType="1"/>
          </p:cNvSpPr>
          <p:nvPr/>
        </p:nvSpPr>
        <p:spPr bwMode="auto">
          <a:xfrm flipH="1">
            <a:off x="5206512" y="571500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34" name="Line 23"/>
          <p:cNvSpPr>
            <a:spLocks noChangeShapeType="1"/>
          </p:cNvSpPr>
          <p:nvPr/>
        </p:nvSpPr>
        <p:spPr bwMode="auto">
          <a:xfrm flipH="1">
            <a:off x="7105650" y="563880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35" name="Text Box 24"/>
          <p:cNvSpPr txBox="1">
            <a:spLocks noChangeArrowheads="1"/>
          </p:cNvSpPr>
          <p:nvPr/>
        </p:nvSpPr>
        <p:spPr bwMode="auto">
          <a:xfrm>
            <a:off x="5136174" y="5421313"/>
            <a:ext cx="3449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m</a:t>
            </a:r>
            <a:endParaRPr lang="es-ES" altLang="es-ES"/>
          </a:p>
        </p:txBody>
      </p:sp>
      <p:sp>
        <p:nvSpPr>
          <p:cNvPr id="13336" name="Text Box 25"/>
          <p:cNvSpPr txBox="1">
            <a:spLocks noChangeArrowheads="1"/>
          </p:cNvSpPr>
          <p:nvPr/>
        </p:nvSpPr>
        <p:spPr bwMode="auto">
          <a:xfrm>
            <a:off x="7035312" y="5359400"/>
            <a:ext cx="2936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n</a:t>
            </a:r>
            <a:endParaRPr lang="es-ES" altLang="es-ES"/>
          </a:p>
        </p:txBody>
      </p:sp>
      <p:sp>
        <p:nvSpPr>
          <p:cNvPr id="13337" name="AutoShape 26"/>
          <p:cNvSpPr>
            <a:spLocks noChangeArrowheads="1"/>
          </p:cNvSpPr>
          <p:nvPr/>
        </p:nvSpPr>
        <p:spPr bwMode="auto">
          <a:xfrm rot="-5400000">
            <a:off x="691662" y="1805354"/>
            <a:ext cx="304800" cy="351692"/>
          </a:xfrm>
          <a:prstGeom prst="flowChartDelay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38" name="Line 27"/>
          <p:cNvSpPr>
            <a:spLocks noChangeShapeType="1"/>
          </p:cNvSpPr>
          <p:nvPr/>
        </p:nvSpPr>
        <p:spPr bwMode="auto">
          <a:xfrm flipV="1">
            <a:off x="844062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39" name="Line 28"/>
          <p:cNvSpPr>
            <a:spLocks noChangeShapeType="1"/>
          </p:cNvSpPr>
          <p:nvPr/>
        </p:nvSpPr>
        <p:spPr bwMode="auto">
          <a:xfrm flipV="1">
            <a:off x="1266092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40" name="AutoShape 29"/>
          <p:cNvSpPr>
            <a:spLocks noChangeArrowheads="1"/>
          </p:cNvSpPr>
          <p:nvPr/>
        </p:nvSpPr>
        <p:spPr bwMode="auto">
          <a:xfrm rot="-5400000">
            <a:off x="1430215" y="1805354"/>
            <a:ext cx="304800" cy="351692"/>
          </a:xfrm>
          <a:prstGeom prst="flowChartDelay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41" name="Line 30"/>
          <p:cNvSpPr>
            <a:spLocks noChangeShapeType="1"/>
          </p:cNvSpPr>
          <p:nvPr/>
        </p:nvSpPr>
        <p:spPr bwMode="auto">
          <a:xfrm flipV="1">
            <a:off x="1582615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42" name="Line 31"/>
          <p:cNvSpPr>
            <a:spLocks noChangeShapeType="1"/>
          </p:cNvSpPr>
          <p:nvPr/>
        </p:nvSpPr>
        <p:spPr bwMode="auto">
          <a:xfrm flipV="1">
            <a:off x="2004646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43" name="AutoShape 32"/>
          <p:cNvSpPr>
            <a:spLocks noChangeArrowheads="1"/>
          </p:cNvSpPr>
          <p:nvPr/>
        </p:nvSpPr>
        <p:spPr bwMode="auto">
          <a:xfrm rot="-5400000">
            <a:off x="2203938" y="1805354"/>
            <a:ext cx="304800" cy="351692"/>
          </a:xfrm>
          <a:prstGeom prst="flowChartDelay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44" name="Line 33"/>
          <p:cNvSpPr>
            <a:spLocks noChangeShapeType="1"/>
          </p:cNvSpPr>
          <p:nvPr/>
        </p:nvSpPr>
        <p:spPr bwMode="auto">
          <a:xfrm flipV="1">
            <a:off x="2356338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45" name="Line 34"/>
          <p:cNvSpPr>
            <a:spLocks noChangeShapeType="1"/>
          </p:cNvSpPr>
          <p:nvPr/>
        </p:nvSpPr>
        <p:spPr bwMode="auto">
          <a:xfrm flipV="1">
            <a:off x="2778369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46" name="Rectangle 35"/>
          <p:cNvSpPr>
            <a:spLocks noChangeArrowheads="1"/>
          </p:cNvSpPr>
          <p:nvPr/>
        </p:nvSpPr>
        <p:spPr bwMode="auto">
          <a:xfrm>
            <a:off x="2250831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RAM</a:t>
            </a:r>
            <a:r>
              <a:rPr lang="es-ES_tradnl" altLang="es-ES" sz="1800" b="0">
                <a:latin typeface="Tahoma" pitchFamily="34" charset="0"/>
              </a:rPr>
              <a:t>3</a:t>
            </a: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47" name="AutoShape 36"/>
          <p:cNvSpPr>
            <a:spLocks noChangeArrowheads="1"/>
          </p:cNvSpPr>
          <p:nvPr/>
        </p:nvSpPr>
        <p:spPr bwMode="auto">
          <a:xfrm rot="-5400000">
            <a:off x="3012831" y="1805354"/>
            <a:ext cx="304800" cy="351692"/>
          </a:xfrm>
          <a:prstGeom prst="flowChartDelay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48" name="Line 37"/>
          <p:cNvSpPr>
            <a:spLocks noChangeShapeType="1"/>
          </p:cNvSpPr>
          <p:nvPr/>
        </p:nvSpPr>
        <p:spPr bwMode="auto">
          <a:xfrm flipV="1">
            <a:off x="3165231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49" name="Line 38"/>
          <p:cNvSpPr>
            <a:spLocks noChangeShapeType="1"/>
          </p:cNvSpPr>
          <p:nvPr/>
        </p:nvSpPr>
        <p:spPr bwMode="auto">
          <a:xfrm flipV="1">
            <a:off x="3587262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50" name="Rectangle 39"/>
          <p:cNvSpPr>
            <a:spLocks noChangeArrowheads="1"/>
          </p:cNvSpPr>
          <p:nvPr/>
        </p:nvSpPr>
        <p:spPr bwMode="auto">
          <a:xfrm>
            <a:off x="1266092" y="2667000"/>
            <a:ext cx="1688123" cy="3810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s-ES" altLang="es-ES" sz="1800" b="0">
              <a:latin typeface="Tahoma" pitchFamily="34" charset="0"/>
            </a:endParaRPr>
          </a:p>
        </p:txBody>
      </p:sp>
      <p:sp>
        <p:nvSpPr>
          <p:cNvPr id="13351" name="Freeform 40"/>
          <p:cNvSpPr>
            <a:spLocks/>
          </p:cNvSpPr>
          <p:nvPr/>
        </p:nvSpPr>
        <p:spPr bwMode="auto">
          <a:xfrm>
            <a:off x="914400" y="2133600"/>
            <a:ext cx="633046" cy="533400"/>
          </a:xfrm>
          <a:custGeom>
            <a:avLst/>
            <a:gdLst>
              <a:gd name="T0" fmla="*/ 0 w 432"/>
              <a:gd name="T1" fmla="*/ 0 h 240"/>
              <a:gd name="T2" fmla="*/ 0 w 432"/>
              <a:gd name="T3" fmla="*/ 320040 h 240"/>
              <a:gd name="T4" fmla="*/ 685800 w 432"/>
              <a:gd name="T5" fmla="*/ 320040 h 240"/>
              <a:gd name="T6" fmla="*/ 685800 w 432"/>
              <a:gd name="T7" fmla="*/ 533400 h 240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240"/>
              <a:gd name="T14" fmla="*/ 432 w 432"/>
              <a:gd name="T15" fmla="*/ 240 h 2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240">
                <a:moveTo>
                  <a:pt x="0" y="0"/>
                </a:moveTo>
                <a:lnTo>
                  <a:pt x="0" y="144"/>
                </a:lnTo>
                <a:lnTo>
                  <a:pt x="432" y="144"/>
                </a:lnTo>
                <a:lnTo>
                  <a:pt x="43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52" name="Line 41"/>
          <p:cNvSpPr>
            <a:spLocks noChangeShapeType="1"/>
          </p:cNvSpPr>
          <p:nvPr/>
        </p:nvSpPr>
        <p:spPr bwMode="auto">
          <a:xfrm>
            <a:off x="1688123" y="2133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53" name="Freeform 42"/>
          <p:cNvSpPr>
            <a:spLocks/>
          </p:cNvSpPr>
          <p:nvPr/>
        </p:nvSpPr>
        <p:spPr bwMode="auto">
          <a:xfrm flipH="1">
            <a:off x="2602523" y="2133600"/>
            <a:ext cx="633046" cy="533400"/>
          </a:xfrm>
          <a:custGeom>
            <a:avLst/>
            <a:gdLst>
              <a:gd name="T0" fmla="*/ 0 w 432"/>
              <a:gd name="T1" fmla="*/ 0 h 240"/>
              <a:gd name="T2" fmla="*/ 0 w 432"/>
              <a:gd name="T3" fmla="*/ 320040 h 240"/>
              <a:gd name="T4" fmla="*/ 685800 w 432"/>
              <a:gd name="T5" fmla="*/ 320040 h 240"/>
              <a:gd name="T6" fmla="*/ 685800 w 432"/>
              <a:gd name="T7" fmla="*/ 533400 h 240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240"/>
              <a:gd name="T14" fmla="*/ 432 w 432"/>
              <a:gd name="T15" fmla="*/ 240 h 2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240">
                <a:moveTo>
                  <a:pt x="0" y="0"/>
                </a:moveTo>
                <a:lnTo>
                  <a:pt x="0" y="144"/>
                </a:lnTo>
                <a:lnTo>
                  <a:pt x="432" y="144"/>
                </a:lnTo>
                <a:lnTo>
                  <a:pt x="43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54" name="Line 43"/>
          <p:cNvSpPr>
            <a:spLocks noChangeShapeType="1"/>
          </p:cNvSpPr>
          <p:nvPr/>
        </p:nvSpPr>
        <p:spPr bwMode="auto">
          <a:xfrm>
            <a:off x="2461846" y="2133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55" name="Rectangle 44"/>
          <p:cNvSpPr>
            <a:spLocks noChangeArrowheads="1"/>
          </p:cNvSpPr>
          <p:nvPr/>
        </p:nvSpPr>
        <p:spPr bwMode="auto">
          <a:xfrm>
            <a:off x="3024554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RAM</a:t>
            </a:r>
            <a:r>
              <a:rPr lang="es-ES_tradnl" altLang="es-ES" sz="1800" b="0">
                <a:latin typeface="Tahoma" pitchFamily="34" charset="0"/>
              </a:rPr>
              <a:t>4</a:t>
            </a: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56" name="Rectangle 45"/>
          <p:cNvSpPr>
            <a:spLocks noChangeArrowheads="1"/>
          </p:cNvSpPr>
          <p:nvPr/>
        </p:nvSpPr>
        <p:spPr bwMode="auto">
          <a:xfrm>
            <a:off x="703384" y="990600"/>
            <a:ext cx="703385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RAM1</a:t>
            </a:r>
            <a:endParaRPr lang="es-ES_tradnl" altLang="es-ES" sz="1800" b="0">
              <a:latin typeface="Tahoma" pitchFamily="34" charset="0"/>
            </a:endParaRP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57" name="Rectangle 46"/>
          <p:cNvSpPr>
            <a:spLocks noChangeArrowheads="1"/>
          </p:cNvSpPr>
          <p:nvPr/>
        </p:nvSpPr>
        <p:spPr bwMode="auto">
          <a:xfrm>
            <a:off x="1477108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RAM</a:t>
            </a:r>
            <a:r>
              <a:rPr lang="es-ES_tradnl" altLang="es-ES" sz="1800" b="0">
                <a:latin typeface="Tahoma" pitchFamily="34" charset="0"/>
              </a:rPr>
              <a:t>2</a:t>
            </a: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58" name="Rectangle 47"/>
          <p:cNvSpPr>
            <a:spLocks noChangeArrowheads="1"/>
          </p:cNvSpPr>
          <p:nvPr/>
        </p:nvSpPr>
        <p:spPr bwMode="auto">
          <a:xfrm>
            <a:off x="3727938" y="3429000"/>
            <a:ext cx="1758462" cy="6096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s-ES" altLang="es-ES" sz="1800" b="0">
              <a:latin typeface="Tahoma" pitchFamily="34" charset="0"/>
            </a:endParaRPr>
          </a:p>
        </p:txBody>
      </p:sp>
      <p:sp>
        <p:nvSpPr>
          <p:cNvPr id="13359" name="Line 48"/>
          <p:cNvSpPr>
            <a:spLocks noChangeShapeType="1"/>
          </p:cNvSpPr>
          <p:nvPr/>
        </p:nvSpPr>
        <p:spPr bwMode="auto">
          <a:xfrm flipV="1">
            <a:off x="4783015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60" name="Line 49"/>
          <p:cNvSpPr>
            <a:spLocks noChangeShapeType="1"/>
          </p:cNvSpPr>
          <p:nvPr/>
        </p:nvSpPr>
        <p:spPr bwMode="auto">
          <a:xfrm flipV="1">
            <a:off x="5521569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61" name="Line 50"/>
          <p:cNvSpPr>
            <a:spLocks noChangeShapeType="1"/>
          </p:cNvSpPr>
          <p:nvPr/>
        </p:nvSpPr>
        <p:spPr bwMode="auto">
          <a:xfrm flipV="1">
            <a:off x="6013938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62" name="Line 51"/>
          <p:cNvSpPr>
            <a:spLocks noChangeShapeType="1"/>
          </p:cNvSpPr>
          <p:nvPr/>
        </p:nvSpPr>
        <p:spPr bwMode="auto">
          <a:xfrm flipV="1">
            <a:off x="6435969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63" name="Rectangle 52"/>
          <p:cNvSpPr>
            <a:spLocks noChangeArrowheads="1"/>
          </p:cNvSpPr>
          <p:nvPr/>
        </p:nvSpPr>
        <p:spPr bwMode="auto">
          <a:xfrm>
            <a:off x="5908431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ROM1</a:t>
            </a:r>
            <a:endParaRPr lang="es-ES_tradnl" altLang="es-ES" sz="1800" b="0">
              <a:latin typeface="Tahoma" pitchFamily="34" charset="0"/>
            </a:endParaRP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64" name="Line 53"/>
          <p:cNvSpPr>
            <a:spLocks noChangeShapeType="1"/>
          </p:cNvSpPr>
          <p:nvPr/>
        </p:nvSpPr>
        <p:spPr bwMode="auto">
          <a:xfrm flipV="1">
            <a:off x="6822831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65" name="Line 54"/>
          <p:cNvSpPr>
            <a:spLocks noChangeShapeType="1"/>
          </p:cNvSpPr>
          <p:nvPr/>
        </p:nvSpPr>
        <p:spPr bwMode="auto">
          <a:xfrm flipV="1">
            <a:off x="7244862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66" name="Rectangle 55"/>
          <p:cNvSpPr>
            <a:spLocks noChangeArrowheads="1"/>
          </p:cNvSpPr>
          <p:nvPr/>
        </p:nvSpPr>
        <p:spPr bwMode="auto">
          <a:xfrm>
            <a:off x="6682154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R0M</a:t>
            </a:r>
            <a:r>
              <a:rPr lang="es-ES_tradnl" altLang="es-ES" sz="1800" b="0">
                <a:latin typeface="Tahoma" pitchFamily="34" charset="0"/>
              </a:rPr>
              <a:t>2</a:t>
            </a: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67" name="Rectangle 56"/>
          <p:cNvSpPr>
            <a:spLocks noChangeArrowheads="1"/>
          </p:cNvSpPr>
          <p:nvPr/>
        </p:nvSpPr>
        <p:spPr bwMode="auto">
          <a:xfrm>
            <a:off x="4220308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EPROM</a:t>
            </a:r>
            <a:endParaRPr lang="es-ES_tradnl" altLang="es-ES" sz="1800" b="0">
              <a:latin typeface="Tahoma" pitchFamily="34" charset="0"/>
            </a:endParaRP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68" name="Rectangle 57"/>
          <p:cNvSpPr>
            <a:spLocks noChangeArrowheads="1"/>
          </p:cNvSpPr>
          <p:nvPr/>
        </p:nvSpPr>
        <p:spPr bwMode="auto">
          <a:xfrm>
            <a:off x="4994031" y="990600"/>
            <a:ext cx="703385" cy="5334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altLang="es-ES" sz="1800" b="0" noProof="1">
                <a:latin typeface="Tahoma" pitchFamily="34" charset="0"/>
              </a:rPr>
              <a:t>E/S</a:t>
            </a:r>
            <a:endParaRPr lang="es-ES_tradnl" altLang="es-ES" sz="1800" b="0">
              <a:latin typeface="Tahoma" pitchFamily="34" charset="0"/>
            </a:endParaRPr>
          </a:p>
          <a:p>
            <a:pPr algn="ctr"/>
            <a:endParaRPr lang="es-ES_tradnl" altLang="es-ES" sz="1800" b="0" noProof="1">
              <a:latin typeface="Tahoma" pitchFamily="34" charset="0"/>
            </a:endParaRPr>
          </a:p>
        </p:txBody>
      </p:sp>
      <p:sp>
        <p:nvSpPr>
          <p:cNvPr id="13369" name="AutoShape 58"/>
          <p:cNvSpPr>
            <a:spLocks noChangeArrowheads="1"/>
          </p:cNvSpPr>
          <p:nvPr/>
        </p:nvSpPr>
        <p:spPr bwMode="auto">
          <a:xfrm rot="-5400000">
            <a:off x="5861538" y="1805354"/>
            <a:ext cx="304800" cy="351692"/>
          </a:xfrm>
          <a:prstGeom prst="flowChartDelay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70" name="AutoShape 59"/>
          <p:cNvSpPr>
            <a:spLocks noChangeArrowheads="1"/>
          </p:cNvSpPr>
          <p:nvPr/>
        </p:nvSpPr>
        <p:spPr bwMode="auto">
          <a:xfrm rot="-5400000">
            <a:off x="6670431" y="1805354"/>
            <a:ext cx="304800" cy="351692"/>
          </a:xfrm>
          <a:prstGeom prst="flowChartDelay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71" name="Line 60"/>
          <p:cNvSpPr>
            <a:spLocks noChangeShapeType="1"/>
          </p:cNvSpPr>
          <p:nvPr/>
        </p:nvSpPr>
        <p:spPr bwMode="auto">
          <a:xfrm flipV="1">
            <a:off x="4079631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2" name="Line 61"/>
          <p:cNvSpPr>
            <a:spLocks noChangeShapeType="1"/>
          </p:cNvSpPr>
          <p:nvPr/>
        </p:nvSpPr>
        <p:spPr bwMode="auto">
          <a:xfrm flipV="1">
            <a:off x="4712677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3" name="Line 62"/>
          <p:cNvSpPr>
            <a:spLocks noChangeShapeType="1"/>
          </p:cNvSpPr>
          <p:nvPr/>
        </p:nvSpPr>
        <p:spPr bwMode="auto">
          <a:xfrm flipV="1">
            <a:off x="4923692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4" name="Line 63"/>
          <p:cNvSpPr>
            <a:spLocks noChangeShapeType="1"/>
          </p:cNvSpPr>
          <p:nvPr/>
        </p:nvSpPr>
        <p:spPr bwMode="auto">
          <a:xfrm flipV="1">
            <a:off x="5134708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5" name="Freeform 64"/>
          <p:cNvSpPr>
            <a:spLocks/>
          </p:cNvSpPr>
          <p:nvPr/>
        </p:nvSpPr>
        <p:spPr bwMode="auto">
          <a:xfrm>
            <a:off x="773723" y="2133600"/>
            <a:ext cx="3094892" cy="1295400"/>
          </a:xfrm>
          <a:custGeom>
            <a:avLst/>
            <a:gdLst>
              <a:gd name="T0" fmla="*/ 3352800 w 2160"/>
              <a:gd name="T1" fmla="*/ 1295400 h 816"/>
              <a:gd name="T2" fmla="*/ 3352800 w 2160"/>
              <a:gd name="T3" fmla="*/ 152400 h 816"/>
              <a:gd name="T4" fmla="*/ 0 w 2160"/>
              <a:gd name="T5" fmla="*/ 152400 h 816"/>
              <a:gd name="T6" fmla="*/ 0 w 2160"/>
              <a:gd name="T7" fmla="*/ 0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2160"/>
              <a:gd name="T13" fmla="*/ 0 h 816"/>
              <a:gd name="T14" fmla="*/ 2160 w 2160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" h="816">
                <a:moveTo>
                  <a:pt x="2160" y="816"/>
                </a:moveTo>
                <a:lnTo>
                  <a:pt x="2160" y="96"/>
                </a:lnTo>
                <a:lnTo>
                  <a:pt x="0" y="96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6" name="Line 65"/>
          <p:cNvSpPr>
            <a:spLocks noChangeShapeType="1"/>
          </p:cNvSpPr>
          <p:nvPr/>
        </p:nvSpPr>
        <p:spPr bwMode="auto">
          <a:xfrm>
            <a:off x="773723" y="4343400"/>
            <a:ext cx="68228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7" name="Line 66"/>
          <p:cNvSpPr>
            <a:spLocks noChangeShapeType="1"/>
          </p:cNvSpPr>
          <p:nvPr/>
        </p:nvSpPr>
        <p:spPr bwMode="auto">
          <a:xfrm>
            <a:off x="4290646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8" name="Line 67"/>
          <p:cNvSpPr>
            <a:spLocks noChangeShapeType="1"/>
          </p:cNvSpPr>
          <p:nvPr/>
        </p:nvSpPr>
        <p:spPr bwMode="auto">
          <a:xfrm>
            <a:off x="4712677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79" name="Line 68"/>
          <p:cNvSpPr>
            <a:spLocks noChangeShapeType="1"/>
          </p:cNvSpPr>
          <p:nvPr/>
        </p:nvSpPr>
        <p:spPr bwMode="auto">
          <a:xfrm>
            <a:off x="5134708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0" name="Freeform 69"/>
          <p:cNvSpPr>
            <a:spLocks/>
          </p:cNvSpPr>
          <p:nvPr/>
        </p:nvSpPr>
        <p:spPr bwMode="auto">
          <a:xfrm>
            <a:off x="4290646" y="1524000"/>
            <a:ext cx="70338" cy="1905000"/>
          </a:xfrm>
          <a:custGeom>
            <a:avLst/>
            <a:gdLst>
              <a:gd name="T0" fmla="*/ 0 w 48"/>
              <a:gd name="T1" fmla="*/ 1905000 h 1200"/>
              <a:gd name="T2" fmla="*/ 0 w 48"/>
              <a:gd name="T3" fmla="*/ 457200 h 1200"/>
              <a:gd name="T4" fmla="*/ 76200 w 48"/>
              <a:gd name="T5" fmla="*/ 457200 h 1200"/>
              <a:gd name="T6" fmla="*/ 76200 w 48"/>
              <a:gd name="T7" fmla="*/ 0 h 1200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1200"/>
              <a:gd name="T14" fmla="*/ 48 w 48"/>
              <a:gd name="T15" fmla="*/ 1200 h 1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1200">
                <a:moveTo>
                  <a:pt x="0" y="1200"/>
                </a:moveTo>
                <a:lnTo>
                  <a:pt x="0" y="288"/>
                </a:lnTo>
                <a:lnTo>
                  <a:pt x="48" y="288"/>
                </a:lnTo>
                <a:lnTo>
                  <a:pt x="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1" name="Freeform 70"/>
          <p:cNvSpPr>
            <a:spLocks/>
          </p:cNvSpPr>
          <p:nvPr/>
        </p:nvSpPr>
        <p:spPr bwMode="auto">
          <a:xfrm>
            <a:off x="4501662" y="1524000"/>
            <a:ext cx="633046" cy="1905000"/>
          </a:xfrm>
          <a:custGeom>
            <a:avLst/>
            <a:gdLst>
              <a:gd name="T0" fmla="*/ 685800 w 432"/>
              <a:gd name="T1" fmla="*/ 0 h 1200"/>
              <a:gd name="T2" fmla="*/ 685800 w 432"/>
              <a:gd name="T3" fmla="*/ 533400 h 1200"/>
              <a:gd name="T4" fmla="*/ 0 w 432"/>
              <a:gd name="T5" fmla="*/ 533400 h 1200"/>
              <a:gd name="T6" fmla="*/ 0 w 432"/>
              <a:gd name="T7" fmla="*/ 1905000 h 1200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1200"/>
              <a:gd name="T14" fmla="*/ 432 w 432"/>
              <a:gd name="T15" fmla="*/ 1200 h 1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1200">
                <a:moveTo>
                  <a:pt x="432" y="0"/>
                </a:moveTo>
                <a:lnTo>
                  <a:pt x="432" y="336"/>
                </a:lnTo>
                <a:lnTo>
                  <a:pt x="0" y="336"/>
                </a:lnTo>
                <a:lnTo>
                  <a:pt x="0" y="120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2" name="Freeform 71"/>
          <p:cNvSpPr>
            <a:spLocks/>
          </p:cNvSpPr>
          <p:nvPr/>
        </p:nvSpPr>
        <p:spPr bwMode="auto">
          <a:xfrm>
            <a:off x="5345723" y="2133600"/>
            <a:ext cx="1406769" cy="1295400"/>
          </a:xfrm>
          <a:custGeom>
            <a:avLst/>
            <a:gdLst>
              <a:gd name="T0" fmla="*/ 1524000 w 960"/>
              <a:gd name="T1" fmla="*/ 0 h 816"/>
              <a:gd name="T2" fmla="*/ 1524000 w 960"/>
              <a:gd name="T3" fmla="*/ 609600 h 816"/>
              <a:gd name="T4" fmla="*/ 0 w 960"/>
              <a:gd name="T5" fmla="*/ 609600 h 816"/>
              <a:gd name="T6" fmla="*/ 0 w 960"/>
              <a:gd name="T7" fmla="*/ 1295400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960"/>
              <a:gd name="T13" fmla="*/ 0 h 816"/>
              <a:gd name="T14" fmla="*/ 960 w 960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0" h="816">
                <a:moveTo>
                  <a:pt x="960" y="0"/>
                </a:moveTo>
                <a:lnTo>
                  <a:pt x="960" y="384"/>
                </a:lnTo>
                <a:lnTo>
                  <a:pt x="0" y="384"/>
                </a:lnTo>
                <a:lnTo>
                  <a:pt x="0" y="81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3" name="Line 72"/>
          <p:cNvSpPr>
            <a:spLocks noChangeShapeType="1"/>
          </p:cNvSpPr>
          <p:nvPr/>
        </p:nvSpPr>
        <p:spPr bwMode="auto">
          <a:xfrm>
            <a:off x="5908431" y="2133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4" name="Line 73"/>
          <p:cNvSpPr>
            <a:spLocks noChangeShapeType="1"/>
          </p:cNvSpPr>
          <p:nvPr/>
        </p:nvSpPr>
        <p:spPr bwMode="auto">
          <a:xfrm>
            <a:off x="6119446" y="21336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5" name="AutoShape 74"/>
          <p:cNvSpPr>
            <a:spLocks noChangeArrowheads="1"/>
          </p:cNvSpPr>
          <p:nvPr/>
        </p:nvSpPr>
        <p:spPr bwMode="auto">
          <a:xfrm>
            <a:off x="6049108" y="3124200"/>
            <a:ext cx="140677" cy="228600"/>
          </a:xfrm>
          <a:prstGeom prst="triangle">
            <a:avLst>
              <a:gd name="adj" fmla="val 50000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86" name="Oval 75"/>
          <p:cNvSpPr>
            <a:spLocks noChangeArrowheads="1"/>
          </p:cNvSpPr>
          <p:nvPr/>
        </p:nvSpPr>
        <p:spPr bwMode="auto">
          <a:xfrm>
            <a:off x="6084277" y="3048000"/>
            <a:ext cx="70338" cy="76200"/>
          </a:xfrm>
          <a:prstGeom prst="ellipse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3387" name="Freeform 76"/>
          <p:cNvSpPr>
            <a:spLocks/>
          </p:cNvSpPr>
          <p:nvPr/>
        </p:nvSpPr>
        <p:spPr bwMode="auto">
          <a:xfrm>
            <a:off x="6119446" y="2133600"/>
            <a:ext cx="773723" cy="1524000"/>
          </a:xfrm>
          <a:custGeom>
            <a:avLst/>
            <a:gdLst>
              <a:gd name="T0" fmla="*/ 838200 w 528"/>
              <a:gd name="T1" fmla="*/ 0 h 960"/>
              <a:gd name="T2" fmla="*/ 838200 w 528"/>
              <a:gd name="T3" fmla="*/ 1524000 h 960"/>
              <a:gd name="T4" fmla="*/ 0 w 528"/>
              <a:gd name="T5" fmla="*/ 1524000 h 960"/>
              <a:gd name="T6" fmla="*/ 0 60000 65536"/>
              <a:gd name="T7" fmla="*/ 0 60000 65536"/>
              <a:gd name="T8" fmla="*/ 0 60000 65536"/>
              <a:gd name="T9" fmla="*/ 0 w 528"/>
              <a:gd name="T10" fmla="*/ 0 h 960"/>
              <a:gd name="T11" fmla="*/ 528 w 528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8" h="960">
                <a:moveTo>
                  <a:pt x="528" y="0"/>
                </a:moveTo>
                <a:lnTo>
                  <a:pt x="528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8" name="Line 77"/>
          <p:cNvSpPr>
            <a:spLocks noChangeShapeType="1"/>
          </p:cNvSpPr>
          <p:nvPr/>
        </p:nvSpPr>
        <p:spPr bwMode="auto">
          <a:xfrm>
            <a:off x="1899138" y="3048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89" name="Line 78"/>
          <p:cNvSpPr>
            <a:spLocks noChangeShapeType="1"/>
          </p:cNvSpPr>
          <p:nvPr/>
        </p:nvSpPr>
        <p:spPr bwMode="auto">
          <a:xfrm>
            <a:off x="2250831" y="3048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90" name="Line 79"/>
          <p:cNvSpPr>
            <a:spLocks noChangeShapeType="1"/>
          </p:cNvSpPr>
          <p:nvPr/>
        </p:nvSpPr>
        <p:spPr bwMode="auto">
          <a:xfrm>
            <a:off x="1477108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91" name="Line 80"/>
          <p:cNvSpPr>
            <a:spLocks noChangeShapeType="1"/>
          </p:cNvSpPr>
          <p:nvPr/>
        </p:nvSpPr>
        <p:spPr bwMode="auto">
          <a:xfrm>
            <a:off x="2250831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92" name="Line 81"/>
          <p:cNvSpPr>
            <a:spLocks noChangeShapeType="1"/>
          </p:cNvSpPr>
          <p:nvPr/>
        </p:nvSpPr>
        <p:spPr bwMode="auto">
          <a:xfrm>
            <a:off x="3024554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93" name="Text Box 82"/>
          <p:cNvSpPr txBox="1">
            <a:spLocks noChangeArrowheads="1"/>
          </p:cNvSpPr>
          <p:nvPr/>
        </p:nvSpPr>
        <p:spPr bwMode="auto">
          <a:xfrm>
            <a:off x="492370" y="4038600"/>
            <a:ext cx="10857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Direcciones</a:t>
            </a:r>
          </a:p>
        </p:txBody>
      </p:sp>
      <p:sp>
        <p:nvSpPr>
          <p:cNvPr id="13394" name="Text Box 83"/>
          <p:cNvSpPr txBox="1">
            <a:spLocks noChangeArrowheads="1"/>
          </p:cNvSpPr>
          <p:nvPr/>
        </p:nvSpPr>
        <p:spPr bwMode="auto">
          <a:xfrm>
            <a:off x="1547446" y="4038600"/>
            <a:ext cx="380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12</a:t>
            </a:r>
          </a:p>
        </p:txBody>
      </p:sp>
      <p:sp>
        <p:nvSpPr>
          <p:cNvPr id="13395" name="Text Box 84"/>
          <p:cNvSpPr txBox="1">
            <a:spLocks noChangeArrowheads="1"/>
          </p:cNvSpPr>
          <p:nvPr/>
        </p:nvSpPr>
        <p:spPr bwMode="auto">
          <a:xfrm>
            <a:off x="2250831" y="4038600"/>
            <a:ext cx="380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11</a:t>
            </a:r>
          </a:p>
        </p:txBody>
      </p:sp>
      <p:sp>
        <p:nvSpPr>
          <p:cNvPr id="13396" name="Text Box 85"/>
          <p:cNvSpPr txBox="1">
            <a:spLocks noChangeArrowheads="1"/>
          </p:cNvSpPr>
          <p:nvPr/>
        </p:nvSpPr>
        <p:spPr bwMode="auto">
          <a:xfrm>
            <a:off x="3938954" y="4038600"/>
            <a:ext cx="380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15</a:t>
            </a:r>
          </a:p>
        </p:txBody>
      </p:sp>
      <p:sp>
        <p:nvSpPr>
          <p:cNvPr id="13397" name="Text Box 86"/>
          <p:cNvSpPr txBox="1">
            <a:spLocks noChangeArrowheads="1"/>
          </p:cNvSpPr>
          <p:nvPr/>
        </p:nvSpPr>
        <p:spPr bwMode="auto">
          <a:xfrm>
            <a:off x="4360985" y="4038600"/>
            <a:ext cx="380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14</a:t>
            </a:r>
          </a:p>
        </p:txBody>
      </p:sp>
      <p:sp>
        <p:nvSpPr>
          <p:cNvPr id="13398" name="Text Box 87"/>
          <p:cNvSpPr txBox="1">
            <a:spLocks noChangeArrowheads="1"/>
          </p:cNvSpPr>
          <p:nvPr/>
        </p:nvSpPr>
        <p:spPr bwMode="auto">
          <a:xfrm>
            <a:off x="4783016" y="4038600"/>
            <a:ext cx="380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13</a:t>
            </a:r>
          </a:p>
        </p:txBody>
      </p:sp>
      <p:sp>
        <p:nvSpPr>
          <p:cNvPr id="13399" name="Text Box 88"/>
          <p:cNvSpPr txBox="1">
            <a:spLocks noChangeArrowheads="1"/>
          </p:cNvSpPr>
          <p:nvPr/>
        </p:nvSpPr>
        <p:spPr bwMode="auto">
          <a:xfrm>
            <a:off x="3727938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0</a:t>
            </a:r>
          </a:p>
        </p:txBody>
      </p:sp>
      <p:sp>
        <p:nvSpPr>
          <p:cNvPr id="13400" name="Text Box 89"/>
          <p:cNvSpPr txBox="1">
            <a:spLocks noChangeArrowheads="1"/>
          </p:cNvSpPr>
          <p:nvPr/>
        </p:nvSpPr>
        <p:spPr bwMode="auto">
          <a:xfrm>
            <a:off x="3938954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</a:t>
            </a:r>
          </a:p>
        </p:txBody>
      </p:sp>
      <p:sp>
        <p:nvSpPr>
          <p:cNvPr id="13401" name="Text Box 90"/>
          <p:cNvSpPr txBox="1">
            <a:spLocks noChangeArrowheads="1"/>
          </p:cNvSpPr>
          <p:nvPr/>
        </p:nvSpPr>
        <p:spPr bwMode="auto">
          <a:xfrm>
            <a:off x="4149969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2</a:t>
            </a:r>
          </a:p>
        </p:txBody>
      </p:sp>
      <p:sp>
        <p:nvSpPr>
          <p:cNvPr id="13402" name="Text Box 91"/>
          <p:cNvSpPr txBox="1">
            <a:spLocks noChangeArrowheads="1"/>
          </p:cNvSpPr>
          <p:nvPr/>
        </p:nvSpPr>
        <p:spPr bwMode="auto">
          <a:xfrm>
            <a:off x="4360984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3</a:t>
            </a:r>
          </a:p>
        </p:txBody>
      </p:sp>
      <p:sp>
        <p:nvSpPr>
          <p:cNvPr id="13403" name="Text Box 92"/>
          <p:cNvSpPr txBox="1">
            <a:spLocks noChangeArrowheads="1"/>
          </p:cNvSpPr>
          <p:nvPr/>
        </p:nvSpPr>
        <p:spPr bwMode="auto">
          <a:xfrm>
            <a:off x="4572000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4</a:t>
            </a:r>
          </a:p>
        </p:txBody>
      </p:sp>
      <p:sp>
        <p:nvSpPr>
          <p:cNvPr id="13404" name="Text Box 93"/>
          <p:cNvSpPr txBox="1">
            <a:spLocks noChangeArrowheads="1"/>
          </p:cNvSpPr>
          <p:nvPr/>
        </p:nvSpPr>
        <p:spPr bwMode="auto">
          <a:xfrm>
            <a:off x="4783015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5</a:t>
            </a:r>
          </a:p>
        </p:txBody>
      </p:sp>
      <p:sp>
        <p:nvSpPr>
          <p:cNvPr id="13405" name="Text Box 94"/>
          <p:cNvSpPr txBox="1">
            <a:spLocks noChangeArrowheads="1"/>
          </p:cNvSpPr>
          <p:nvPr/>
        </p:nvSpPr>
        <p:spPr bwMode="auto">
          <a:xfrm>
            <a:off x="4994031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6</a:t>
            </a:r>
          </a:p>
        </p:txBody>
      </p:sp>
      <p:sp>
        <p:nvSpPr>
          <p:cNvPr id="13406" name="Text Box 95"/>
          <p:cNvSpPr txBox="1">
            <a:spLocks noChangeArrowheads="1"/>
          </p:cNvSpPr>
          <p:nvPr/>
        </p:nvSpPr>
        <p:spPr bwMode="auto">
          <a:xfrm>
            <a:off x="5205046" y="3429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7</a:t>
            </a:r>
          </a:p>
        </p:txBody>
      </p:sp>
      <p:sp>
        <p:nvSpPr>
          <p:cNvPr id="13407" name="Text Box 96"/>
          <p:cNvSpPr txBox="1">
            <a:spLocks noChangeArrowheads="1"/>
          </p:cNvSpPr>
          <p:nvPr/>
        </p:nvSpPr>
        <p:spPr bwMode="auto">
          <a:xfrm>
            <a:off x="832339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10..0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08" name="Text Box 97"/>
          <p:cNvSpPr txBox="1">
            <a:spLocks noChangeArrowheads="1"/>
          </p:cNvSpPr>
          <p:nvPr/>
        </p:nvSpPr>
        <p:spPr bwMode="auto">
          <a:xfrm>
            <a:off x="1547446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10..0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09" name="Text Box 98"/>
          <p:cNvSpPr txBox="1">
            <a:spLocks noChangeArrowheads="1"/>
          </p:cNvSpPr>
          <p:nvPr/>
        </p:nvSpPr>
        <p:spPr bwMode="auto">
          <a:xfrm>
            <a:off x="2321169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10..0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10" name="Text Box 99"/>
          <p:cNvSpPr txBox="1">
            <a:spLocks noChangeArrowheads="1"/>
          </p:cNvSpPr>
          <p:nvPr/>
        </p:nvSpPr>
        <p:spPr bwMode="auto">
          <a:xfrm>
            <a:off x="3165231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10..0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11" name="Text Box 100"/>
          <p:cNvSpPr txBox="1">
            <a:spLocks noChangeArrowheads="1"/>
          </p:cNvSpPr>
          <p:nvPr/>
        </p:nvSpPr>
        <p:spPr bwMode="auto">
          <a:xfrm>
            <a:off x="4360985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11..0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12" name="Text Box 101"/>
          <p:cNvSpPr txBox="1">
            <a:spLocks noChangeArrowheads="1"/>
          </p:cNvSpPr>
          <p:nvPr/>
        </p:nvSpPr>
        <p:spPr bwMode="auto">
          <a:xfrm>
            <a:off x="5180135" y="1524000"/>
            <a:ext cx="4972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13" name="Text Box 102"/>
          <p:cNvSpPr txBox="1">
            <a:spLocks noChangeArrowheads="1"/>
          </p:cNvSpPr>
          <p:nvPr/>
        </p:nvSpPr>
        <p:spPr bwMode="auto">
          <a:xfrm>
            <a:off x="5978769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10..0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14" name="Text Box 103"/>
          <p:cNvSpPr txBox="1">
            <a:spLocks noChangeArrowheads="1"/>
          </p:cNvSpPr>
          <p:nvPr/>
        </p:nvSpPr>
        <p:spPr bwMode="auto">
          <a:xfrm>
            <a:off x="6822831" y="15240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A</a:t>
            </a:r>
            <a:r>
              <a:rPr lang="es-ES" altLang="es-ES" b="0" baseline="-25000" noProof="1">
                <a:latin typeface="Tahoma" pitchFamily="34" charset="0"/>
              </a:rPr>
              <a:t>10..0</a:t>
            </a:r>
            <a:endParaRPr lang="es-ES" altLang="es-ES" b="0" noProof="1">
              <a:latin typeface="Tahoma" pitchFamily="34" charset="0"/>
            </a:endParaRPr>
          </a:p>
        </p:txBody>
      </p:sp>
      <p:sp>
        <p:nvSpPr>
          <p:cNvPr id="13415" name="Text Box 104"/>
          <p:cNvSpPr txBox="1">
            <a:spLocks noChangeArrowheads="1"/>
          </p:cNvSpPr>
          <p:nvPr/>
        </p:nvSpPr>
        <p:spPr bwMode="auto">
          <a:xfrm>
            <a:off x="1358412" y="2667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0</a:t>
            </a:r>
          </a:p>
        </p:txBody>
      </p:sp>
      <p:sp>
        <p:nvSpPr>
          <p:cNvPr id="13416" name="Text Box 105"/>
          <p:cNvSpPr txBox="1">
            <a:spLocks noChangeArrowheads="1"/>
          </p:cNvSpPr>
          <p:nvPr/>
        </p:nvSpPr>
        <p:spPr bwMode="auto">
          <a:xfrm>
            <a:off x="1569428" y="2667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</a:t>
            </a:r>
          </a:p>
        </p:txBody>
      </p:sp>
      <p:sp>
        <p:nvSpPr>
          <p:cNvPr id="13417" name="Text Box 106"/>
          <p:cNvSpPr txBox="1">
            <a:spLocks noChangeArrowheads="1"/>
          </p:cNvSpPr>
          <p:nvPr/>
        </p:nvSpPr>
        <p:spPr bwMode="auto">
          <a:xfrm>
            <a:off x="2343151" y="2667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2</a:t>
            </a:r>
          </a:p>
        </p:txBody>
      </p:sp>
      <p:sp>
        <p:nvSpPr>
          <p:cNvPr id="13418" name="Text Box 107"/>
          <p:cNvSpPr txBox="1">
            <a:spLocks noChangeArrowheads="1"/>
          </p:cNvSpPr>
          <p:nvPr/>
        </p:nvSpPr>
        <p:spPr bwMode="auto">
          <a:xfrm>
            <a:off x="2483828" y="26670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3</a:t>
            </a:r>
          </a:p>
        </p:txBody>
      </p:sp>
      <p:sp>
        <p:nvSpPr>
          <p:cNvPr id="13419" name="Text Box 108"/>
          <p:cNvSpPr txBox="1">
            <a:spLocks noChangeArrowheads="1"/>
          </p:cNvSpPr>
          <p:nvPr/>
        </p:nvSpPr>
        <p:spPr bwMode="auto">
          <a:xfrm>
            <a:off x="1780443" y="28194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b="0">
                <a:latin typeface="Tahoma" pitchFamily="34" charset="0"/>
              </a:rPr>
              <a:t>1</a:t>
            </a:r>
            <a:endParaRPr lang="es-ES_tradnl" altLang="es-ES" b="0" noProof="1">
              <a:latin typeface="Tahoma" pitchFamily="34" charset="0"/>
            </a:endParaRPr>
          </a:p>
        </p:txBody>
      </p:sp>
      <p:sp>
        <p:nvSpPr>
          <p:cNvPr id="13420" name="Text Box 109"/>
          <p:cNvSpPr txBox="1">
            <a:spLocks noChangeArrowheads="1"/>
          </p:cNvSpPr>
          <p:nvPr/>
        </p:nvSpPr>
        <p:spPr bwMode="auto">
          <a:xfrm>
            <a:off x="2132135" y="28194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b="0">
                <a:latin typeface="Tahoma" pitchFamily="34" charset="0"/>
              </a:rPr>
              <a:t>0</a:t>
            </a:r>
            <a:endParaRPr lang="es-ES_tradnl" altLang="es-ES" b="0" noProof="1">
              <a:latin typeface="Tahoma" pitchFamily="34" charset="0"/>
            </a:endParaRPr>
          </a:p>
        </p:txBody>
      </p:sp>
      <p:sp>
        <p:nvSpPr>
          <p:cNvPr id="13421" name="Text Box 110"/>
          <p:cNvSpPr txBox="1">
            <a:spLocks noChangeArrowheads="1"/>
          </p:cNvSpPr>
          <p:nvPr/>
        </p:nvSpPr>
        <p:spPr bwMode="auto">
          <a:xfrm>
            <a:off x="4593982" y="37719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b="0">
                <a:latin typeface="Tahoma" pitchFamily="34" charset="0"/>
              </a:rPr>
              <a:t>1</a:t>
            </a:r>
            <a:endParaRPr lang="es-ES_tradnl" altLang="es-ES" b="0" noProof="1">
              <a:latin typeface="Tahoma" pitchFamily="34" charset="0"/>
            </a:endParaRPr>
          </a:p>
        </p:txBody>
      </p:sp>
      <p:sp>
        <p:nvSpPr>
          <p:cNvPr id="13422" name="Text Box 111"/>
          <p:cNvSpPr txBox="1">
            <a:spLocks noChangeArrowheads="1"/>
          </p:cNvSpPr>
          <p:nvPr/>
        </p:nvSpPr>
        <p:spPr bwMode="auto">
          <a:xfrm>
            <a:off x="5016012" y="37719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b="0">
                <a:latin typeface="Tahoma" pitchFamily="34" charset="0"/>
              </a:rPr>
              <a:t>0</a:t>
            </a:r>
            <a:endParaRPr lang="es-ES_tradnl" altLang="es-ES" b="0" noProof="1">
              <a:latin typeface="Tahoma" pitchFamily="34" charset="0"/>
            </a:endParaRPr>
          </a:p>
        </p:txBody>
      </p:sp>
      <p:sp>
        <p:nvSpPr>
          <p:cNvPr id="13423" name="Text Box 112"/>
          <p:cNvSpPr txBox="1">
            <a:spLocks noChangeArrowheads="1"/>
          </p:cNvSpPr>
          <p:nvPr/>
        </p:nvSpPr>
        <p:spPr bwMode="auto">
          <a:xfrm>
            <a:off x="4149969" y="3771900"/>
            <a:ext cx="282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2</a:t>
            </a:r>
          </a:p>
        </p:txBody>
      </p:sp>
      <p:sp>
        <p:nvSpPr>
          <p:cNvPr id="13424" name="Text Box 113"/>
          <p:cNvSpPr txBox="1">
            <a:spLocks noChangeArrowheads="1"/>
          </p:cNvSpPr>
          <p:nvPr/>
        </p:nvSpPr>
        <p:spPr bwMode="auto">
          <a:xfrm>
            <a:off x="703385" y="12192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25" name="Text Box 114"/>
          <p:cNvSpPr txBox="1">
            <a:spLocks noChangeArrowheads="1"/>
          </p:cNvSpPr>
          <p:nvPr/>
        </p:nvSpPr>
        <p:spPr bwMode="auto">
          <a:xfrm>
            <a:off x="1481505" y="12192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26" name="Text Box 115"/>
          <p:cNvSpPr txBox="1">
            <a:spLocks noChangeArrowheads="1"/>
          </p:cNvSpPr>
          <p:nvPr/>
        </p:nvSpPr>
        <p:spPr bwMode="auto">
          <a:xfrm>
            <a:off x="2255228" y="12192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27" name="Text Box 116"/>
          <p:cNvSpPr txBox="1">
            <a:spLocks noChangeArrowheads="1"/>
          </p:cNvSpPr>
          <p:nvPr/>
        </p:nvSpPr>
        <p:spPr bwMode="auto">
          <a:xfrm>
            <a:off x="3028951" y="12192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28" name="Text Box 117"/>
          <p:cNvSpPr txBox="1">
            <a:spLocks noChangeArrowheads="1"/>
          </p:cNvSpPr>
          <p:nvPr/>
        </p:nvSpPr>
        <p:spPr bwMode="auto">
          <a:xfrm>
            <a:off x="4154366" y="12192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29" name="Text Box 118"/>
          <p:cNvSpPr txBox="1">
            <a:spLocks noChangeArrowheads="1"/>
          </p:cNvSpPr>
          <p:nvPr/>
        </p:nvSpPr>
        <p:spPr bwMode="auto">
          <a:xfrm>
            <a:off x="4982308" y="12446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30" name="Text Box 119"/>
          <p:cNvSpPr txBox="1">
            <a:spLocks noChangeArrowheads="1"/>
          </p:cNvSpPr>
          <p:nvPr/>
        </p:nvSpPr>
        <p:spPr bwMode="auto">
          <a:xfrm>
            <a:off x="5865936" y="12573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31" name="Text Box 120"/>
          <p:cNvSpPr txBox="1">
            <a:spLocks noChangeArrowheads="1"/>
          </p:cNvSpPr>
          <p:nvPr/>
        </p:nvSpPr>
        <p:spPr bwMode="auto">
          <a:xfrm>
            <a:off x="6658708" y="1257300"/>
            <a:ext cx="756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CS    A</a:t>
            </a:r>
            <a:endParaRPr lang="es-ES" altLang="es-ES"/>
          </a:p>
        </p:txBody>
      </p:sp>
      <p:sp>
        <p:nvSpPr>
          <p:cNvPr id="13432" name="Text Box 121"/>
          <p:cNvSpPr txBox="1">
            <a:spLocks noChangeArrowheads="1"/>
          </p:cNvSpPr>
          <p:nvPr/>
        </p:nvSpPr>
        <p:spPr bwMode="auto">
          <a:xfrm>
            <a:off x="6119446" y="4038600"/>
            <a:ext cx="380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altLang="es-ES" b="0" noProof="1">
                <a:latin typeface="Tahoma" pitchFamily="34" charset="0"/>
              </a:rPr>
              <a:t>1</a:t>
            </a:r>
            <a:r>
              <a:rPr lang="es-ES_tradnl" altLang="es-ES" b="0">
                <a:latin typeface="Tahoma" pitchFamily="34" charset="0"/>
              </a:rPr>
              <a:t>1</a:t>
            </a:r>
            <a:endParaRPr lang="es-ES_tradnl" altLang="es-ES" b="0" noProof="1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539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14400" y="908720"/>
            <a:ext cx="653792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ASICs </a:t>
            </a:r>
            <a:r>
              <a:rPr lang="es-ES_tradnl" altLang="es-ES">
                <a:sym typeface="Wingdings" pitchFamily="2" charset="2"/>
              </a:rPr>
              <a:t> Application Specific Integrated Circuits</a:t>
            </a:r>
            <a:endParaRPr lang="es-ES_tradnl" altLang="es-ES"/>
          </a:p>
          <a:p>
            <a:r>
              <a:rPr lang="es-ES_tradnl" altLang="es-ES"/>
              <a:t>Son circuitos diseñados para una aplicación, y encargados a un fabricante. </a:t>
            </a:r>
            <a:endParaRPr lang="es-ES" altLang="es-E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14400" y="1670720"/>
            <a:ext cx="653792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Los costes NRE (ingeniería de no retorno) son los más altos de todos.</a:t>
            </a:r>
          </a:p>
          <a:p>
            <a:r>
              <a:rPr lang="es-ES_tradnl" altLang="es-ES"/>
              <a:t>Los costes unitarios pueden ser los más bajos para tiradas muy altas.</a:t>
            </a:r>
            <a:endParaRPr lang="es-ES" altLang="es-E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914400" y="2280320"/>
            <a:ext cx="6537920" cy="3810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Las prestaciones son las más altas (velocidad máxima, consumo bajo)</a:t>
            </a:r>
            <a:endParaRPr lang="es-ES" altLang="es-E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95536" y="4490120"/>
            <a:ext cx="6840760" cy="12192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"/>
              </a:spcBef>
              <a:spcAft>
                <a:spcPct val="25000"/>
              </a:spcAft>
            </a:pPr>
            <a:r>
              <a:rPr lang="es-ES_tradnl" altLang="es-ES" dirty="0"/>
              <a:t>Tres filosofías de diseño:</a:t>
            </a:r>
          </a:p>
          <a:p>
            <a:r>
              <a:rPr lang="es-ES_tradnl" altLang="es-ES" dirty="0"/>
              <a:t>   </a:t>
            </a:r>
            <a:r>
              <a:rPr lang="es-ES_tradnl" altLang="es-ES" dirty="0">
                <a:sym typeface="Wingdings" pitchFamily="2" charset="2"/>
              </a:rPr>
              <a:t> </a:t>
            </a:r>
            <a:r>
              <a:rPr lang="es-ES_tradnl" altLang="es-ES" dirty="0"/>
              <a:t>Full-</a:t>
            </a:r>
            <a:r>
              <a:rPr lang="es-ES_tradnl" altLang="es-ES" dirty="0" err="1"/>
              <a:t>custom</a:t>
            </a:r>
            <a:r>
              <a:rPr lang="es-ES_tradnl" altLang="es-ES" dirty="0"/>
              <a:t> </a:t>
            </a:r>
            <a:r>
              <a:rPr lang="es-ES_tradnl" altLang="es-ES" dirty="0">
                <a:sym typeface="Wingdings" pitchFamily="2" charset="2"/>
              </a:rPr>
              <a:t> Diseño totalmente a la medida, diseño transistor a </a:t>
            </a:r>
            <a:r>
              <a:rPr lang="es-ES_tradnl" altLang="es-ES" dirty="0" err="1">
                <a:sym typeface="Wingdings" pitchFamily="2" charset="2"/>
              </a:rPr>
              <a:t>transitor</a:t>
            </a:r>
            <a:endParaRPr lang="es-ES_tradnl" altLang="es-ES" dirty="0">
              <a:sym typeface="Wingdings" pitchFamily="2" charset="2"/>
            </a:endParaRPr>
          </a:p>
          <a:p>
            <a:r>
              <a:rPr lang="es-ES_tradnl" altLang="es-ES" dirty="0">
                <a:sym typeface="Wingdings" pitchFamily="2" charset="2"/>
              </a:rPr>
              <a:t>    Standard </a:t>
            </a:r>
            <a:r>
              <a:rPr lang="es-ES_tradnl" altLang="es-ES" dirty="0" err="1">
                <a:sym typeface="Wingdings" pitchFamily="2" charset="2"/>
              </a:rPr>
              <a:t>cell</a:t>
            </a:r>
            <a:r>
              <a:rPr lang="es-ES_tradnl" altLang="es-ES" dirty="0">
                <a:sym typeface="Wingdings" pitchFamily="2" charset="2"/>
              </a:rPr>
              <a:t>  Biblioteca de puertas estándar y de sencilla conexión, </a:t>
            </a:r>
          </a:p>
          <a:p>
            <a:r>
              <a:rPr lang="es-ES_tradnl" altLang="es-ES" dirty="0">
                <a:sym typeface="Wingdings" pitchFamily="2" charset="2"/>
              </a:rPr>
              <a:t>    </a:t>
            </a:r>
            <a:r>
              <a:rPr lang="es-ES_tradnl" altLang="es-ES" dirty="0" err="1">
                <a:sym typeface="Wingdings" pitchFamily="2" charset="2"/>
              </a:rPr>
              <a:t>Gate</a:t>
            </a:r>
            <a:r>
              <a:rPr lang="es-ES_tradnl" altLang="es-ES" dirty="0">
                <a:sym typeface="Wingdings" pitchFamily="2" charset="2"/>
              </a:rPr>
              <a:t> </a:t>
            </a:r>
            <a:r>
              <a:rPr lang="es-ES_tradnl" altLang="es-ES" dirty="0" err="1">
                <a:sym typeface="Wingdings" pitchFamily="2" charset="2"/>
              </a:rPr>
              <a:t>array</a:t>
            </a:r>
            <a:r>
              <a:rPr lang="es-ES_tradnl" altLang="es-ES" dirty="0">
                <a:sym typeface="Wingdings" pitchFamily="2" charset="2"/>
              </a:rPr>
              <a:t>  Las puertas están ya hechas, sólo hay que interconectarlas</a:t>
            </a:r>
            <a:endParaRPr lang="es-ES" altLang="es-ES" dirty="0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7308304" y="4509120"/>
            <a:ext cx="8362" cy="12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7316666" y="4777988"/>
            <a:ext cx="15359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Menor</a:t>
            </a:r>
            <a:br>
              <a:rPr lang="es-ES_tradnl" altLang="es-ES" dirty="0"/>
            </a:br>
            <a:r>
              <a:rPr lang="es-ES_tradnl" altLang="es-ES" dirty="0"/>
              <a:t>personalización</a:t>
            </a:r>
            <a:endParaRPr lang="es-ES" altLang="es-ES" dirty="0"/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914400" y="3651920"/>
            <a:ext cx="6537920" cy="3810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Confidencialidad muy alta (aunque no infalible)</a:t>
            </a:r>
            <a:endParaRPr lang="es-ES" altLang="es-ES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914400" y="2737520"/>
            <a:ext cx="6537920" cy="3810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Se deben buscar siempre segundas fuentes (fabricantes alternativos)</a:t>
            </a:r>
            <a:endParaRPr lang="es-ES" altLang="es-ES"/>
          </a:p>
        </p:txBody>
      </p:sp>
      <p:sp>
        <p:nvSpPr>
          <p:cNvPr id="14348" name="Rectangle 13"/>
          <p:cNvSpPr>
            <a:spLocks noChangeArrowheads="1"/>
          </p:cNvSpPr>
          <p:nvPr/>
        </p:nvSpPr>
        <p:spPr bwMode="auto">
          <a:xfrm>
            <a:off x="914400" y="3194720"/>
            <a:ext cx="6537920" cy="381000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Metodología compleja, aunque es igual que FPGAs las primeras fases</a:t>
            </a:r>
            <a:endParaRPr lang="es-ES" alt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Circuitos integrados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5478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62708" y="764704"/>
            <a:ext cx="1777044" cy="381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Circuito integrado</a:t>
            </a:r>
          </a:p>
        </p:txBody>
      </p:sp>
      <p:pic>
        <p:nvPicPr>
          <p:cNvPr id="15365" name="Picture 7" descr="diepadpin recorta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82" y="1268760"/>
            <a:ext cx="2882989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MCM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334" y="932796"/>
            <a:ext cx="3870138" cy="3668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5838093" y="764704"/>
            <a:ext cx="750132" cy="381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MCM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MCM: </a:t>
            </a:r>
            <a:r>
              <a:rPr lang="es-ES" dirty="0" err="1" smtClean="0"/>
              <a:t>Multi</a:t>
            </a:r>
            <a:r>
              <a:rPr lang="es-ES" dirty="0" smtClean="0"/>
              <a:t>-chip Modules</a:t>
            </a:r>
            <a:endParaRPr lang="es-ES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05877" y="5109610"/>
            <a:ext cx="1490706" cy="381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 smtClean="0"/>
              <a:t>Integración 3D</a:t>
            </a:r>
            <a:endParaRPr lang="es-ES_tradnl" altLang="es-ES" dirty="0"/>
          </a:p>
        </p:txBody>
      </p:sp>
      <p:pic>
        <p:nvPicPr>
          <p:cNvPr id="2050" name="Picture 2" descr="https://encrypted-tbn0.gstatic.com/images?q=tbn:ANd9GcQGQ-ybKpzJLosBdor40BZuoBRj88iJrSUBgBJdCD2TYzr_ZC5pMw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044" y="4293096"/>
            <a:ext cx="5306051" cy="2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229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95754" y="1371600"/>
            <a:ext cx="4330212" cy="3657600"/>
          </a:xfrm>
        </p:spPr>
        <p:txBody>
          <a:bodyPr/>
          <a:lstStyle/>
          <a:p>
            <a:pPr lvl="1">
              <a:spcBef>
                <a:spcPct val="50000"/>
              </a:spcBef>
            </a:pPr>
            <a:r>
              <a:rPr lang="es-ES_tradnl" altLang="es-ES" smtClean="0"/>
              <a:t>Coste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Complejidad del circuito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Densidad de integración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Consumo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Velocidad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Fiabilidad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Tiempo de desarrollo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Disponibilidad tecnológica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Equipamiento adicional requerido</a:t>
            </a:r>
          </a:p>
          <a:p>
            <a:pPr lvl="1">
              <a:spcBef>
                <a:spcPct val="50000"/>
              </a:spcBef>
            </a:pPr>
            <a:r>
              <a:rPr lang="es-ES_tradnl" altLang="es-ES" smtClean="0"/>
              <a:t>Confidencialidad del diseño</a:t>
            </a:r>
            <a:endParaRPr lang="es-ES_tradnl" altLang="es-ES" noProof="1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Parámetros para seleccionar tecnologías</a:t>
            </a:r>
          </a:p>
        </p:txBody>
      </p:sp>
    </p:spTree>
    <p:extLst>
      <p:ext uri="{BB962C8B-B14F-4D97-AF65-F5344CB8AC3E}">
        <p14:creationId xmlns:p14="http://schemas.microsoft.com/office/powerpoint/2010/main" val="1930888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33046" y="1371600"/>
            <a:ext cx="7666892" cy="4572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Tambien se les llama componentes comerciales o COTS (Commercial off-the-shelf)</a:t>
            </a:r>
            <a:endParaRPr lang="es-ES" altLang="es-E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33046" y="2057400"/>
            <a:ext cx="7666892" cy="14478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Se integran diferentes circuitos de baja o mediana escala de integración sobre una placa de</a:t>
            </a:r>
            <a:br>
              <a:rPr lang="es-ES_tradnl" altLang="es-ES"/>
            </a:br>
            <a:r>
              <a:rPr lang="es-ES_tradnl" altLang="es-ES"/>
              <a:t>circuito impreso.</a:t>
            </a:r>
          </a:p>
          <a:p>
            <a:r>
              <a:rPr lang="es-ES_tradnl" altLang="es-ES"/>
              <a:t>	   SSI	Small Scale of Integration  		(1 a 20 puertas)</a:t>
            </a:r>
          </a:p>
          <a:p>
            <a:r>
              <a:rPr lang="es-ES_tradnl" altLang="es-ES"/>
              <a:t>	   MSI	Medium Scale of Integration	(20 a 500 puertas)</a:t>
            </a:r>
          </a:p>
          <a:p>
            <a:r>
              <a:rPr lang="es-ES_tradnl" altLang="es-ES"/>
              <a:t>	   LSI	Large Scale of Integration		(500 a 5 kpuertas)</a:t>
            </a:r>
          </a:p>
          <a:p>
            <a:r>
              <a:rPr lang="es-ES_tradnl" altLang="es-ES"/>
              <a:t>	   VLSI	Very Large Scale of Integration	(5k puertas ...)</a:t>
            </a:r>
            <a:endParaRPr lang="es-ES" altLang="es-ES"/>
          </a:p>
        </p:txBody>
      </p:sp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633046" y="3733800"/>
            <a:ext cx="7666892" cy="609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Útiles para circuitos muy sencillos, con poca necesidad de integración y tiradas bajas-medias</a:t>
            </a:r>
            <a:endParaRPr lang="es-ES" altLang="es-ES"/>
          </a:p>
        </p:txBody>
      </p:sp>
      <p:sp>
        <p:nvSpPr>
          <p:cNvPr id="4103" name="Rectangle 9"/>
          <p:cNvSpPr>
            <a:spLocks noChangeArrowheads="1"/>
          </p:cNvSpPr>
          <p:nvPr/>
        </p:nvSpPr>
        <p:spPr bwMode="auto">
          <a:xfrm>
            <a:off x="633046" y="4648200"/>
            <a:ext cx="7666892" cy="609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Densidad de integración baja, consumos altos, velocidad baja, fiabilidad baja, tiempo de </a:t>
            </a:r>
            <a:br>
              <a:rPr lang="es-ES_tradnl" altLang="es-ES"/>
            </a:br>
            <a:r>
              <a:rPr lang="es-ES_tradnl" altLang="es-ES"/>
              <a:t>desarrollo bajo, metodología sencilla, equipamiento medio (subcontratar), confidencialidad baja</a:t>
            </a:r>
            <a:endParaRPr lang="es-ES" alt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Componentes discretos</a:t>
            </a:r>
          </a:p>
        </p:txBody>
      </p:sp>
    </p:spTree>
    <p:extLst>
      <p:ext uri="{BB962C8B-B14F-4D97-AF65-F5344CB8AC3E}">
        <p14:creationId xmlns:p14="http://schemas.microsoft.com/office/powerpoint/2010/main" val="1353788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ackag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6" y="1295401"/>
            <a:ext cx="2482362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 descr="packag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23" y="914400"/>
            <a:ext cx="3203331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844062" y="1219200"/>
            <a:ext cx="112541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pic>
        <p:nvPicPr>
          <p:cNvPr id="5125" name="Picture 8" descr="package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77" y="838200"/>
            <a:ext cx="3009900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031" y="533400"/>
            <a:ext cx="8036169" cy="457200"/>
          </a:xfrm>
          <a:solidFill>
            <a:srgbClr val="00FFFF"/>
          </a:solidFill>
          <a:ln cap="flat" algn="ctr"/>
        </p:spPr>
        <p:txBody>
          <a:bodyPr/>
          <a:lstStyle/>
          <a:p>
            <a:pPr marL="1138238" indent="-1138238">
              <a:tabLst>
                <a:tab pos="1138238" algn="l"/>
              </a:tabLst>
            </a:pPr>
            <a:r>
              <a:rPr lang="es-ES_tradnl" altLang="es-ES" b="0" dirty="0" smtClean="0"/>
              <a:t>Encapsulados más frecuentes</a:t>
            </a:r>
            <a:endParaRPr lang="es-ES" altLang="es-ES" b="0" dirty="0" smtClean="0"/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140677" y="6248400"/>
            <a:ext cx="29079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1200"/>
              <a:t>Fuente: Emulation Technologies, inc.</a:t>
            </a:r>
            <a:endParaRPr lang="es-ES" altLang="es-ES" sz="1200"/>
          </a:p>
        </p:txBody>
      </p:sp>
    </p:spTree>
    <p:extLst>
      <p:ext uri="{BB962C8B-B14F-4D97-AF65-F5344CB8AC3E}">
        <p14:creationId xmlns:p14="http://schemas.microsoft.com/office/powerpoint/2010/main" val="917866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492369" y="2667000"/>
            <a:ext cx="984738" cy="381000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FPGAs</a:t>
            </a:r>
            <a:endParaRPr lang="es-ES" altLang="es-ES"/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1547446" y="2667000"/>
            <a:ext cx="6119446" cy="381000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Bloques lógicos configurables con rutas de interconexión no prefijadas</a:t>
            </a:r>
            <a:endParaRPr lang="es-ES" altLang="es-ES"/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489439" y="2205038"/>
            <a:ext cx="984738" cy="381000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CPLDs</a:t>
            </a:r>
            <a:endParaRPr lang="es-ES" altLang="es-ES"/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1547446" y="2209800"/>
            <a:ext cx="6119446" cy="381000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Varias PALs (grandes) interconectadas entre sí</a:t>
            </a:r>
            <a:endParaRPr lang="es-ES" altLang="es-ES"/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492369" y="1752600"/>
            <a:ext cx="984738" cy="381000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PAL, PLD</a:t>
            </a:r>
            <a:endParaRPr lang="es-ES" altLang="es-ES"/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1547446" y="1752600"/>
            <a:ext cx="6119446" cy="381000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Sumas de </a:t>
            </a:r>
            <a:r>
              <a:rPr lang="es-ES_tradnl" altLang="es-ES" dirty="0" err="1" smtClean="0"/>
              <a:t>prod</a:t>
            </a:r>
            <a:r>
              <a:rPr lang="es-ES_tradnl" altLang="es-ES" dirty="0" smtClean="0"/>
              <a:t>. </a:t>
            </a:r>
            <a:r>
              <a:rPr lang="es-ES_tradnl" altLang="es-ES" dirty="0"/>
              <a:t>de entradas y salidas (</a:t>
            </a:r>
            <a:r>
              <a:rPr lang="es-ES_tradnl" altLang="es-ES" dirty="0" err="1"/>
              <a:t>biest</a:t>
            </a:r>
            <a:r>
              <a:rPr lang="es-ES_tradnl" altLang="es-ES" dirty="0"/>
              <a:t>. o directas) realimentadas </a:t>
            </a:r>
            <a:endParaRPr lang="es-ES" altLang="es-ES" dirty="0"/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7737231" y="1752600"/>
            <a:ext cx="1055077" cy="3810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200 - 1000</a:t>
            </a:r>
            <a:endParaRPr lang="es-ES" altLang="es-ES"/>
          </a:p>
        </p:txBody>
      </p:sp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7737231" y="2209800"/>
            <a:ext cx="1055077" cy="3810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1k – 10k</a:t>
            </a:r>
            <a:endParaRPr lang="es-ES" altLang="es-ES"/>
          </a:p>
        </p:txBody>
      </p:sp>
      <p:sp>
        <p:nvSpPr>
          <p:cNvPr id="6156" name="Rectangle 14"/>
          <p:cNvSpPr>
            <a:spLocks noChangeArrowheads="1"/>
          </p:cNvSpPr>
          <p:nvPr/>
        </p:nvSpPr>
        <p:spPr bwMode="auto">
          <a:xfrm>
            <a:off x="7737231" y="2667000"/>
            <a:ext cx="1055077" cy="3810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10k 10M</a:t>
            </a:r>
            <a:endParaRPr lang="es-ES" altLang="es-ES"/>
          </a:p>
        </p:txBody>
      </p:sp>
      <p:sp>
        <p:nvSpPr>
          <p:cNvPr id="6157" name="Text Box 15"/>
          <p:cNvSpPr txBox="1">
            <a:spLocks noChangeArrowheads="1"/>
          </p:cNvSpPr>
          <p:nvPr/>
        </p:nvSpPr>
        <p:spPr bwMode="auto">
          <a:xfrm>
            <a:off x="7877908" y="1447800"/>
            <a:ext cx="8306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puertas</a:t>
            </a:r>
            <a:endParaRPr lang="es-ES" altLang="es-ES"/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422030" y="1295400"/>
            <a:ext cx="76783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1600" dirty="0"/>
              <a:t>Evolución temporal y escala de integración:</a:t>
            </a:r>
            <a:endParaRPr lang="es-ES" altLang="es-ES" sz="1600" dirty="0"/>
          </a:p>
        </p:txBody>
      </p:sp>
      <p:sp>
        <p:nvSpPr>
          <p:cNvPr id="6159" name="Rectangle 18"/>
          <p:cNvSpPr>
            <a:spLocks noChangeArrowheads="1"/>
          </p:cNvSpPr>
          <p:nvPr/>
        </p:nvSpPr>
        <p:spPr bwMode="auto">
          <a:xfrm>
            <a:off x="773723" y="3352800"/>
            <a:ext cx="7666892" cy="609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Las PAL requieren un programador externo (programador universal), </a:t>
            </a:r>
            <a:br>
              <a:rPr lang="es-ES_tradnl" altLang="es-ES"/>
            </a:br>
            <a:r>
              <a:rPr lang="es-ES_tradnl" altLang="es-ES"/>
              <a:t>aunque en la actualidad permiten In-system Programming, igual que las FPGAs</a:t>
            </a:r>
            <a:endParaRPr lang="es-ES" altLang="es-ES"/>
          </a:p>
        </p:txBody>
      </p:sp>
      <p:sp>
        <p:nvSpPr>
          <p:cNvPr id="6160" name="Rectangle 19"/>
          <p:cNvSpPr>
            <a:spLocks noChangeArrowheads="1"/>
          </p:cNvSpPr>
          <p:nvPr/>
        </p:nvSpPr>
        <p:spPr bwMode="auto">
          <a:xfrm>
            <a:off x="773723" y="4114800"/>
            <a:ext cx="7666892" cy="18288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La densidad de integración ocupa, hoy en día, un margen muy amplio</a:t>
            </a:r>
          </a:p>
          <a:p>
            <a:r>
              <a:rPr lang="es-ES_tradnl" altLang="es-ES"/>
              <a:t>Consumos medios, aunque hay familias especilizadas en bajo consumo</a:t>
            </a:r>
          </a:p>
          <a:p>
            <a:r>
              <a:rPr lang="es-ES_tradnl" altLang="es-ES"/>
              <a:t>Velocidad intermedia</a:t>
            </a:r>
          </a:p>
          <a:p>
            <a:r>
              <a:rPr lang="es-ES_tradnl" altLang="es-ES"/>
              <a:t>Fiabilidad alta</a:t>
            </a:r>
          </a:p>
          <a:p>
            <a:r>
              <a:rPr lang="es-ES_tradnl" altLang="es-ES"/>
              <a:t>Tiempo de desarrollo muy bajo, sin dependencia de terceros</a:t>
            </a:r>
          </a:p>
          <a:p>
            <a:r>
              <a:rPr lang="es-ES_tradnl" altLang="es-ES"/>
              <a:t>Metodología sencilla</a:t>
            </a:r>
          </a:p>
          <a:p>
            <a:r>
              <a:rPr lang="es-ES_tradnl" altLang="es-ES"/>
              <a:t>Equipamiento sencillo </a:t>
            </a:r>
          </a:p>
          <a:p>
            <a:r>
              <a:rPr lang="es-ES_tradnl" altLang="es-ES"/>
              <a:t>Aumentan la confidencialidad de las placas</a:t>
            </a:r>
            <a:endParaRPr lang="es-ES" alt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Dispositivos programables</a:t>
            </a:r>
          </a:p>
        </p:txBody>
      </p:sp>
    </p:spTree>
    <p:extLst>
      <p:ext uri="{BB962C8B-B14F-4D97-AF65-F5344CB8AC3E}">
        <p14:creationId xmlns:p14="http://schemas.microsoft.com/office/powerpoint/2010/main" val="2179988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alcomb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677" y="1600201"/>
            <a:ext cx="4824046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palsecuenci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85" y="4078288"/>
            <a:ext cx="5556738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2031" y="533400"/>
            <a:ext cx="8036169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lvl1pPr marL="1138238" indent="-1138238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2000" b="0">
                <a:solidFill>
                  <a:schemeClr val="tx2"/>
                </a:solidFill>
                <a:latin typeface="Tahoma" pitchFamily="34" charset="0"/>
              </a:rPr>
              <a:t>Arquitectura interna de una PAL</a:t>
            </a:r>
            <a:endParaRPr lang="es-ES" altLang="es-ES" sz="2000" b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7173" name="Freeform 5"/>
          <p:cNvSpPr>
            <a:spLocks/>
          </p:cNvSpPr>
          <p:nvPr/>
        </p:nvSpPr>
        <p:spPr bwMode="auto">
          <a:xfrm>
            <a:off x="4366846" y="1676400"/>
            <a:ext cx="703385" cy="355600"/>
          </a:xfrm>
          <a:custGeom>
            <a:avLst/>
            <a:gdLst>
              <a:gd name="T0" fmla="*/ 762000 w 480"/>
              <a:gd name="T1" fmla="*/ 50800 h 224"/>
              <a:gd name="T2" fmla="*/ 304800 w 480"/>
              <a:gd name="T3" fmla="*/ 50800 h 224"/>
              <a:gd name="T4" fmla="*/ 0 w 480"/>
              <a:gd name="T5" fmla="*/ 355600 h 224"/>
              <a:gd name="T6" fmla="*/ 0 60000 65536"/>
              <a:gd name="T7" fmla="*/ 0 60000 65536"/>
              <a:gd name="T8" fmla="*/ 0 60000 65536"/>
              <a:gd name="T9" fmla="*/ 0 w 480"/>
              <a:gd name="T10" fmla="*/ 0 h 224"/>
              <a:gd name="T11" fmla="*/ 480 w 48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224">
                <a:moveTo>
                  <a:pt x="480" y="32"/>
                </a:moveTo>
                <a:cubicBezTo>
                  <a:pt x="376" y="16"/>
                  <a:pt x="272" y="0"/>
                  <a:pt x="192" y="32"/>
                </a:cubicBezTo>
                <a:cubicBezTo>
                  <a:pt x="112" y="64"/>
                  <a:pt x="56" y="144"/>
                  <a:pt x="0" y="224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40570" y="1524000"/>
            <a:ext cx="13885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AND cableada</a:t>
            </a:r>
            <a:endParaRPr lang="es-ES" altLang="es-ES"/>
          </a:p>
        </p:txBody>
      </p:sp>
      <p:sp>
        <p:nvSpPr>
          <p:cNvPr id="7175" name="Freeform 7"/>
          <p:cNvSpPr>
            <a:spLocks/>
          </p:cNvSpPr>
          <p:nvPr/>
        </p:nvSpPr>
        <p:spPr bwMode="auto">
          <a:xfrm>
            <a:off x="6125308" y="2590800"/>
            <a:ext cx="633046" cy="381000"/>
          </a:xfrm>
          <a:custGeom>
            <a:avLst/>
            <a:gdLst>
              <a:gd name="T0" fmla="*/ 685800 w 432"/>
              <a:gd name="T1" fmla="*/ 381000 h 240"/>
              <a:gd name="T2" fmla="*/ 304800 w 432"/>
              <a:gd name="T3" fmla="*/ 304800 h 240"/>
              <a:gd name="T4" fmla="*/ 0 w 432"/>
              <a:gd name="T5" fmla="*/ 0 h 240"/>
              <a:gd name="T6" fmla="*/ 0 60000 65536"/>
              <a:gd name="T7" fmla="*/ 0 60000 65536"/>
              <a:gd name="T8" fmla="*/ 0 60000 65536"/>
              <a:gd name="T9" fmla="*/ 0 w 432"/>
              <a:gd name="T10" fmla="*/ 0 h 240"/>
              <a:gd name="T11" fmla="*/ 432 w 43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" h="240">
                <a:moveTo>
                  <a:pt x="432" y="240"/>
                </a:moveTo>
                <a:cubicBezTo>
                  <a:pt x="348" y="236"/>
                  <a:pt x="264" y="232"/>
                  <a:pt x="192" y="192"/>
                </a:cubicBezTo>
                <a:cubicBezTo>
                  <a:pt x="120" y="152"/>
                  <a:pt x="60" y="76"/>
                  <a:pt x="0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814039" y="2830513"/>
            <a:ext cx="18549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Suma de productos</a:t>
            </a:r>
            <a:endParaRPr lang="es-ES" altLang="es-ES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>
            <a:off x="1905000" y="3048000"/>
            <a:ext cx="281354" cy="266700"/>
          </a:xfrm>
          <a:custGeom>
            <a:avLst/>
            <a:gdLst>
              <a:gd name="T0" fmla="*/ 0 w 192"/>
              <a:gd name="T1" fmla="*/ 228600 h 168"/>
              <a:gd name="T2" fmla="*/ 228600 w 192"/>
              <a:gd name="T3" fmla="*/ 228600 h 168"/>
              <a:gd name="T4" fmla="*/ 304800 w 192"/>
              <a:gd name="T5" fmla="*/ 0 h 168"/>
              <a:gd name="T6" fmla="*/ 0 60000 65536"/>
              <a:gd name="T7" fmla="*/ 0 60000 65536"/>
              <a:gd name="T8" fmla="*/ 0 60000 65536"/>
              <a:gd name="T9" fmla="*/ 0 w 192"/>
              <a:gd name="T10" fmla="*/ 0 h 168"/>
              <a:gd name="T11" fmla="*/ 192 w 192"/>
              <a:gd name="T12" fmla="*/ 168 h 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168">
                <a:moveTo>
                  <a:pt x="0" y="144"/>
                </a:moveTo>
                <a:cubicBezTo>
                  <a:pt x="56" y="156"/>
                  <a:pt x="112" y="168"/>
                  <a:pt x="144" y="144"/>
                </a:cubicBezTo>
                <a:cubicBezTo>
                  <a:pt x="176" y="120"/>
                  <a:pt x="184" y="60"/>
                  <a:pt x="192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990601" y="3124200"/>
            <a:ext cx="9509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Entradas</a:t>
            </a:r>
            <a:endParaRPr lang="es-ES" altLang="es-ES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703385" y="1295400"/>
            <a:ext cx="1969477" cy="304800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Lógica combinacional</a:t>
            </a:r>
            <a:endParaRPr lang="es-ES" altLang="es-E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73723" y="3733800"/>
            <a:ext cx="1969477" cy="304800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Lógica secuencial</a:t>
            </a:r>
            <a:endParaRPr lang="es-ES" altLang="es-ES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2672862" y="2133600"/>
            <a:ext cx="1055077" cy="609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7182" name="Freeform 14"/>
          <p:cNvSpPr>
            <a:spLocks/>
          </p:cNvSpPr>
          <p:nvPr/>
        </p:nvSpPr>
        <p:spPr bwMode="auto">
          <a:xfrm>
            <a:off x="1899138" y="2362200"/>
            <a:ext cx="703385" cy="152400"/>
          </a:xfrm>
          <a:custGeom>
            <a:avLst/>
            <a:gdLst>
              <a:gd name="T0" fmla="*/ 0 w 480"/>
              <a:gd name="T1" fmla="*/ 152400 h 96"/>
              <a:gd name="T2" fmla="*/ 304800 w 480"/>
              <a:gd name="T3" fmla="*/ 76200 h 96"/>
              <a:gd name="T4" fmla="*/ 762000 w 480"/>
              <a:gd name="T5" fmla="*/ 0 h 96"/>
              <a:gd name="T6" fmla="*/ 0 60000 65536"/>
              <a:gd name="T7" fmla="*/ 0 60000 65536"/>
              <a:gd name="T8" fmla="*/ 0 60000 65536"/>
              <a:gd name="T9" fmla="*/ 0 w 480"/>
              <a:gd name="T10" fmla="*/ 0 h 96"/>
              <a:gd name="T11" fmla="*/ 480 w 48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96">
                <a:moveTo>
                  <a:pt x="0" y="96"/>
                </a:moveTo>
                <a:cubicBezTo>
                  <a:pt x="56" y="80"/>
                  <a:pt x="112" y="64"/>
                  <a:pt x="192" y="48"/>
                </a:cubicBezTo>
                <a:cubicBezTo>
                  <a:pt x="272" y="32"/>
                  <a:pt x="376" y="16"/>
                  <a:pt x="480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60025" y="2362201"/>
            <a:ext cx="15552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s-ES_tradnl" altLang="es-ES"/>
              <a:t>Matriz de</a:t>
            </a:r>
          </a:p>
          <a:p>
            <a:pPr algn="r"/>
            <a:r>
              <a:rPr lang="es-ES_tradnl" altLang="es-ES"/>
              <a:t>interconexiones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5068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al16r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62" y="990601"/>
            <a:ext cx="744708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22031" y="533400"/>
            <a:ext cx="8036169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lvl1pPr marL="1138238" indent="-1138238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2000" b="0">
                <a:solidFill>
                  <a:schemeClr val="tx2"/>
                </a:solidFill>
                <a:latin typeface="Tahoma" pitchFamily="34" charset="0"/>
              </a:rPr>
              <a:t>Ejemplo: PAL16R4 (representada la mitad)</a:t>
            </a:r>
            <a:endParaRPr lang="es-ES" altLang="es-ES" sz="2000" b="0">
              <a:solidFill>
                <a:schemeClr val="tx2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266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22031" y="533400"/>
            <a:ext cx="8036169" cy="457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lvl1pPr marL="1138238" indent="-1138238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38238" algn="l"/>
              </a:tabLs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sz="2000" b="0">
                <a:solidFill>
                  <a:schemeClr val="tx2"/>
                </a:solidFill>
                <a:latin typeface="Tahoma" pitchFamily="34" charset="0"/>
              </a:rPr>
              <a:t>Tecnologías de las interconexiones programables</a:t>
            </a:r>
            <a:endParaRPr lang="es-ES" altLang="es-ES" sz="2000" b="0">
              <a:solidFill>
                <a:schemeClr val="tx2"/>
              </a:solidFill>
              <a:latin typeface="Tahoma" pitchFamily="34" charset="0"/>
            </a:endParaRPr>
          </a:p>
        </p:txBody>
      </p:sp>
      <p:grpSp>
        <p:nvGrpSpPr>
          <p:cNvPr id="9219" name="Group 31"/>
          <p:cNvGrpSpPr>
            <a:grpSpLocks/>
          </p:cNvGrpSpPr>
          <p:nvPr/>
        </p:nvGrpSpPr>
        <p:grpSpPr bwMode="auto">
          <a:xfrm>
            <a:off x="562708" y="2286000"/>
            <a:ext cx="2611316" cy="1665288"/>
            <a:chOff x="384" y="823"/>
            <a:chExt cx="1782" cy="1049"/>
          </a:xfrm>
        </p:grpSpPr>
        <p:sp>
          <p:nvSpPr>
            <p:cNvPr id="9238" name="Line 3"/>
            <p:cNvSpPr>
              <a:spLocks noChangeShapeType="1"/>
            </p:cNvSpPr>
            <p:nvPr/>
          </p:nvSpPr>
          <p:spPr bwMode="auto">
            <a:xfrm>
              <a:off x="768" y="960"/>
              <a:ext cx="0" cy="9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239" name="Line 4"/>
            <p:cNvSpPr>
              <a:spLocks noChangeShapeType="1"/>
            </p:cNvSpPr>
            <p:nvPr/>
          </p:nvSpPr>
          <p:spPr bwMode="auto">
            <a:xfrm>
              <a:off x="432" y="1344"/>
              <a:ext cx="15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240" name="Line 5"/>
            <p:cNvSpPr>
              <a:spLocks noChangeShapeType="1"/>
            </p:cNvSpPr>
            <p:nvPr/>
          </p:nvSpPr>
          <p:spPr bwMode="auto">
            <a:xfrm>
              <a:off x="1296" y="1008"/>
              <a:ext cx="0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grpSp>
          <p:nvGrpSpPr>
            <p:cNvPr id="9241" name="Group 16"/>
            <p:cNvGrpSpPr>
              <a:grpSpLocks/>
            </p:cNvGrpSpPr>
            <p:nvPr/>
          </p:nvGrpSpPr>
          <p:grpSpPr bwMode="auto">
            <a:xfrm>
              <a:off x="856" y="1256"/>
              <a:ext cx="281" cy="576"/>
              <a:chOff x="1007" y="2147"/>
              <a:chExt cx="281" cy="576"/>
            </a:xfrm>
          </p:grpSpPr>
          <p:grpSp>
            <p:nvGrpSpPr>
              <p:cNvPr id="9255" name="Group 13"/>
              <p:cNvGrpSpPr>
                <a:grpSpLocks/>
              </p:cNvGrpSpPr>
              <p:nvPr/>
            </p:nvGrpSpPr>
            <p:grpSpPr bwMode="auto">
              <a:xfrm rot="-8261088">
                <a:off x="1144" y="2281"/>
                <a:ext cx="144" cy="96"/>
                <a:chOff x="1296" y="2976"/>
                <a:chExt cx="144" cy="96"/>
              </a:xfrm>
            </p:grpSpPr>
            <p:sp>
              <p:nvSpPr>
                <p:cNvPr id="9259" name="AutoShape 11"/>
                <p:cNvSpPr>
                  <a:spLocks noChangeArrowheads="1"/>
                </p:cNvSpPr>
                <p:nvPr/>
              </p:nvSpPr>
              <p:spPr bwMode="auto">
                <a:xfrm>
                  <a:off x="1296" y="2976"/>
                  <a:ext cx="144" cy="9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es-ES" altLang="es-ES"/>
                </a:p>
              </p:txBody>
            </p:sp>
            <p:sp>
              <p:nvSpPr>
                <p:cNvPr id="9260" name="Line 12"/>
                <p:cNvSpPr>
                  <a:spLocks noChangeShapeType="1"/>
                </p:cNvSpPr>
                <p:nvPr/>
              </p:nvSpPr>
              <p:spPr bwMode="auto">
                <a:xfrm>
                  <a:off x="1296" y="2976"/>
                  <a:ext cx="144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9256" name="Line 14"/>
              <p:cNvSpPr>
                <a:spLocks noChangeShapeType="1"/>
              </p:cNvSpPr>
              <p:nvPr/>
            </p:nvSpPr>
            <p:spPr bwMode="auto">
              <a:xfrm rot="-8261088">
                <a:off x="1119" y="2147"/>
                <a:ext cx="0" cy="5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" name="Rectangle 8"/>
              <p:cNvSpPr>
                <a:spLocks noChangeArrowheads="1"/>
              </p:cNvSpPr>
              <p:nvPr/>
            </p:nvSpPr>
            <p:spPr bwMode="auto">
              <a:xfrm rot="-8261088">
                <a:off x="1007" y="2410"/>
                <a:ext cx="96" cy="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1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es-ES" altLang="es-ES"/>
              </a:p>
            </p:txBody>
          </p:sp>
          <p:sp>
            <p:nvSpPr>
              <p:cNvPr id="9258" name="AutoShape 9"/>
              <p:cNvSpPr>
                <a:spLocks noChangeArrowheads="1"/>
              </p:cNvSpPr>
              <p:nvPr/>
            </p:nvSpPr>
            <p:spPr bwMode="auto">
              <a:xfrm rot="-8261088">
                <a:off x="1007" y="2410"/>
                <a:ext cx="96" cy="192"/>
              </a:xfrm>
              <a:prstGeom prst="rt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1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es-ES" altLang="es-ES"/>
              </a:p>
            </p:txBody>
          </p:sp>
        </p:grpSp>
        <p:grpSp>
          <p:nvGrpSpPr>
            <p:cNvPr id="9242" name="Group 17"/>
            <p:cNvGrpSpPr>
              <a:grpSpLocks/>
            </p:cNvGrpSpPr>
            <p:nvPr/>
          </p:nvGrpSpPr>
          <p:grpSpPr bwMode="auto">
            <a:xfrm>
              <a:off x="1383" y="1256"/>
              <a:ext cx="281" cy="576"/>
              <a:chOff x="1007" y="2147"/>
              <a:chExt cx="281" cy="576"/>
            </a:xfrm>
          </p:grpSpPr>
          <p:grpSp>
            <p:nvGrpSpPr>
              <p:cNvPr id="9249" name="Group 18"/>
              <p:cNvGrpSpPr>
                <a:grpSpLocks/>
              </p:cNvGrpSpPr>
              <p:nvPr/>
            </p:nvGrpSpPr>
            <p:grpSpPr bwMode="auto">
              <a:xfrm rot="-8261088">
                <a:off x="1144" y="2281"/>
                <a:ext cx="144" cy="96"/>
                <a:chOff x="1296" y="2976"/>
                <a:chExt cx="144" cy="96"/>
              </a:xfrm>
            </p:grpSpPr>
            <p:sp>
              <p:nvSpPr>
                <p:cNvPr id="9253" name="AutoShape 19"/>
                <p:cNvSpPr>
                  <a:spLocks noChangeArrowheads="1"/>
                </p:cNvSpPr>
                <p:nvPr/>
              </p:nvSpPr>
              <p:spPr bwMode="auto">
                <a:xfrm>
                  <a:off x="1296" y="2976"/>
                  <a:ext cx="144" cy="9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es-ES" altLang="es-ES"/>
                </a:p>
              </p:txBody>
            </p:sp>
            <p:sp>
              <p:nvSpPr>
                <p:cNvPr id="9254" name="Line 20"/>
                <p:cNvSpPr>
                  <a:spLocks noChangeShapeType="1"/>
                </p:cNvSpPr>
                <p:nvPr/>
              </p:nvSpPr>
              <p:spPr bwMode="auto">
                <a:xfrm>
                  <a:off x="1296" y="2976"/>
                  <a:ext cx="144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9250" name="Line 21"/>
              <p:cNvSpPr>
                <a:spLocks noChangeShapeType="1"/>
              </p:cNvSpPr>
              <p:nvPr/>
            </p:nvSpPr>
            <p:spPr bwMode="auto">
              <a:xfrm rot="-8261088">
                <a:off x="1119" y="2147"/>
                <a:ext cx="0" cy="5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" name="Rectangle 22"/>
              <p:cNvSpPr>
                <a:spLocks noChangeArrowheads="1"/>
              </p:cNvSpPr>
              <p:nvPr/>
            </p:nvSpPr>
            <p:spPr bwMode="auto">
              <a:xfrm rot="-8261088">
                <a:off x="1007" y="2410"/>
                <a:ext cx="96" cy="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1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es-ES" altLang="es-ES"/>
              </a:p>
            </p:txBody>
          </p:sp>
          <p:sp>
            <p:nvSpPr>
              <p:cNvPr id="9252" name="AutoShape 23"/>
              <p:cNvSpPr>
                <a:spLocks noChangeArrowheads="1"/>
              </p:cNvSpPr>
              <p:nvPr/>
            </p:nvSpPr>
            <p:spPr bwMode="auto">
              <a:xfrm rot="-8261088">
                <a:off x="1007" y="2410"/>
                <a:ext cx="96" cy="192"/>
              </a:xfrm>
              <a:prstGeom prst="rt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1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es-ES" altLang="es-ES"/>
              </a:p>
            </p:txBody>
          </p:sp>
        </p:grpSp>
        <p:sp>
          <p:nvSpPr>
            <p:cNvPr id="9243" name="Line 25"/>
            <p:cNvSpPr>
              <a:spLocks noChangeShapeType="1"/>
            </p:cNvSpPr>
            <p:nvPr/>
          </p:nvSpPr>
          <p:spPr bwMode="auto">
            <a:xfrm>
              <a:off x="432" y="912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244" name="Rectangle 24"/>
            <p:cNvSpPr>
              <a:spLocks noChangeArrowheads="1"/>
            </p:cNvSpPr>
            <p:nvPr/>
          </p:nvSpPr>
          <p:spPr bwMode="auto">
            <a:xfrm>
              <a:off x="384" y="1008"/>
              <a:ext cx="96" cy="2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s-ES" altLang="es-ES"/>
            </a:p>
          </p:txBody>
        </p:sp>
        <p:sp>
          <p:nvSpPr>
            <p:cNvPr id="9245" name="Line 26"/>
            <p:cNvSpPr>
              <a:spLocks noChangeShapeType="1"/>
            </p:cNvSpPr>
            <p:nvPr/>
          </p:nvSpPr>
          <p:spPr bwMode="auto">
            <a:xfrm>
              <a:off x="384" y="912"/>
              <a:ext cx="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246" name="Text Box 27"/>
            <p:cNvSpPr txBox="1">
              <a:spLocks noChangeArrowheads="1"/>
            </p:cNvSpPr>
            <p:nvPr/>
          </p:nvSpPr>
          <p:spPr bwMode="auto">
            <a:xfrm>
              <a:off x="758" y="823"/>
              <a:ext cx="2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s-ES_tradnl" altLang="es-ES"/>
                <a:t>E1</a:t>
              </a:r>
              <a:endParaRPr lang="es-ES" altLang="es-ES"/>
            </a:p>
          </p:txBody>
        </p:sp>
        <p:sp>
          <p:nvSpPr>
            <p:cNvPr id="9247" name="Text Box 28"/>
            <p:cNvSpPr txBox="1">
              <a:spLocks noChangeArrowheads="1"/>
            </p:cNvSpPr>
            <p:nvPr/>
          </p:nvSpPr>
          <p:spPr bwMode="auto">
            <a:xfrm>
              <a:off x="1286" y="823"/>
              <a:ext cx="2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s-ES_tradnl" altLang="es-ES"/>
                <a:t>E2</a:t>
              </a:r>
              <a:endParaRPr lang="es-ES" altLang="es-ES"/>
            </a:p>
          </p:txBody>
        </p:sp>
        <p:sp>
          <p:nvSpPr>
            <p:cNvPr id="9248" name="Text Box 29"/>
            <p:cNvSpPr txBox="1">
              <a:spLocks noChangeArrowheads="1"/>
            </p:cNvSpPr>
            <p:nvPr/>
          </p:nvSpPr>
          <p:spPr bwMode="auto">
            <a:xfrm>
              <a:off x="1958" y="1255"/>
              <a:ext cx="20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s-ES_tradnl" altLang="es-ES"/>
                <a:t>S</a:t>
              </a:r>
              <a:endParaRPr lang="es-ES" altLang="es-ES"/>
            </a:p>
          </p:txBody>
        </p:sp>
      </p:grpSp>
      <p:sp>
        <p:nvSpPr>
          <p:cNvPr id="9220" name="Rectangle 30"/>
          <p:cNvSpPr>
            <a:spLocks noChangeArrowheads="1"/>
          </p:cNvSpPr>
          <p:nvPr/>
        </p:nvSpPr>
        <p:spPr bwMode="auto">
          <a:xfrm>
            <a:off x="562708" y="1371600"/>
            <a:ext cx="2321169" cy="381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Fusibles</a:t>
            </a:r>
            <a:endParaRPr lang="es-ES" altLang="es-ES"/>
          </a:p>
        </p:txBody>
      </p:sp>
      <p:sp>
        <p:nvSpPr>
          <p:cNvPr id="9221" name="Text Box 33"/>
          <p:cNvSpPr txBox="1">
            <a:spLocks noChangeArrowheads="1"/>
          </p:cNvSpPr>
          <p:nvPr/>
        </p:nvSpPr>
        <p:spPr bwMode="auto">
          <a:xfrm>
            <a:off x="548054" y="4430713"/>
            <a:ext cx="293381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PAL basada en fusibles</a:t>
            </a:r>
          </a:p>
          <a:p>
            <a:r>
              <a:rPr lang="es-ES_tradnl" altLang="es-ES"/>
              <a:t>OTP (One-time programmable)</a:t>
            </a:r>
          </a:p>
          <a:p>
            <a:endParaRPr lang="es-ES_tradnl" altLang="es-ES"/>
          </a:p>
          <a:p>
            <a:r>
              <a:rPr lang="es-ES_tradnl" altLang="es-ES"/>
              <a:t>Memorias -&gt; PROM </a:t>
            </a:r>
          </a:p>
          <a:p>
            <a:r>
              <a:rPr lang="es-ES_tradnl" altLang="es-ES"/>
              <a:t>(Programmable read-only mem.)</a:t>
            </a:r>
            <a:endParaRPr lang="es-ES" altLang="es-ES"/>
          </a:p>
        </p:txBody>
      </p:sp>
      <p:sp>
        <p:nvSpPr>
          <p:cNvPr id="9222" name="Line 34"/>
          <p:cNvSpPr>
            <a:spLocks noChangeShapeType="1"/>
          </p:cNvSpPr>
          <p:nvPr/>
        </p:nvSpPr>
        <p:spPr bwMode="auto">
          <a:xfrm>
            <a:off x="3742592" y="1981200"/>
            <a:ext cx="0" cy="1981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3" name="Line 35"/>
          <p:cNvSpPr>
            <a:spLocks noChangeShapeType="1"/>
          </p:cNvSpPr>
          <p:nvPr/>
        </p:nvSpPr>
        <p:spPr bwMode="auto">
          <a:xfrm>
            <a:off x="3461239" y="2438400"/>
            <a:ext cx="21658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4" name="Line 36"/>
          <p:cNvSpPr>
            <a:spLocks noChangeShapeType="1"/>
          </p:cNvSpPr>
          <p:nvPr/>
        </p:nvSpPr>
        <p:spPr bwMode="auto">
          <a:xfrm>
            <a:off x="3742592" y="3048000"/>
            <a:ext cx="28135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5" name="Line 37"/>
          <p:cNvSpPr>
            <a:spLocks noChangeShapeType="1"/>
          </p:cNvSpPr>
          <p:nvPr/>
        </p:nvSpPr>
        <p:spPr bwMode="auto">
          <a:xfrm>
            <a:off x="4023946" y="2819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6" name="Line 38"/>
          <p:cNvSpPr>
            <a:spLocks noChangeShapeType="1"/>
          </p:cNvSpPr>
          <p:nvPr/>
        </p:nvSpPr>
        <p:spPr bwMode="auto">
          <a:xfrm>
            <a:off x="4094285" y="2819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7" name="Line 39"/>
          <p:cNvSpPr>
            <a:spLocks noChangeShapeType="1"/>
          </p:cNvSpPr>
          <p:nvPr/>
        </p:nvSpPr>
        <p:spPr bwMode="auto">
          <a:xfrm>
            <a:off x="4164623" y="2819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8" name="Line 40"/>
          <p:cNvSpPr>
            <a:spLocks noChangeShapeType="1"/>
          </p:cNvSpPr>
          <p:nvPr/>
        </p:nvSpPr>
        <p:spPr bwMode="auto">
          <a:xfrm>
            <a:off x="4164623" y="3276600"/>
            <a:ext cx="140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29" name="Line 41"/>
          <p:cNvSpPr>
            <a:spLocks noChangeShapeType="1"/>
          </p:cNvSpPr>
          <p:nvPr/>
        </p:nvSpPr>
        <p:spPr bwMode="auto">
          <a:xfrm>
            <a:off x="43053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30" name="Line 42"/>
          <p:cNvSpPr>
            <a:spLocks noChangeShapeType="1"/>
          </p:cNvSpPr>
          <p:nvPr/>
        </p:nvSpPr>
        <p:spPr bwMode="auto">
          <a:xfrm>
            <a:off x="4164623" y="2819400"/>
            <a:ext cx="140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31" name="Line 43"/>
          <p:cNvSpPr>
            <a:spLocks noChangeShapeType="1"/>
          </p:cNvSpPr>
          <p:nvPr/>
        </p:nvSpPr>
        <p:spPr bwMode="auto">
          <a:xfrm flipV="1">
            <a:off x="4305300" y="2438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32" name="Line 44"/>
          <p:cNvSpPr>
            <a:spLocks noChangeShapeType="1"/>
          </p:cNvSpPr>
          <p:nvPr/>
        </p:nvSpPr>
        <p:spPr bwMode="auto">
          <a:xfrm>
            <a:off x="4234962" y="3505200"/>
            <a:ext cx="140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233" name="Rectangle 45"/>
          <p:cNvSpPr>
            <a:spLocks noChangeArrowheads="1"/>
          </p:cNvSpPr>
          <p:nvPr/>
        </p:nvSpPr>
        <p:spPr bwMode="auto">
          <a:xfrm>
            <a:off x="3390900" y="1371600"/>
            <a:ext cx="2321169" cy="381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Transistores FAMOS</a:t>
            </a:r>
            <a:endParaRPr lang="es-ES" altLang="es-ES"/>
          </a:p>
        </p:txBody>
      </p:sp>
      <p:sp>
        <p:nvSpPr>
          <p:cNvPr id="9234" name="Text Box 46"/>
          <p:cNvSpPr txBox="1">
            <a:spLocks noChangeArrowheads="1"/>
          </p:cNvSpPr>
          <p:nvPr/>
        </p:nvSpPr>
        <p:spPr bwMode="auto">
          <a:xfrm>
            <a:off x="3488663" y="4419601"/>
            <a:ext cx="345960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FAMOS: </a:t>
            </a:r>
            <a:r>
              <a:rPr lang="es-ES_tradnl" altLang="es-ES" dirty="0" err="1"/>
              <a:t>Floating-gate</a:t>
            </a:r>
            <a:endParaRPr lang="es-ES_tradnl" altLang="es-ES" dirty="0"/>
          </a:p>
          <a:p>
            <a:r>
              <a:rPr lang="es-ES_tradnl" altLang="es-ES" dirty="0" err="1"/>
              <a:t>Avalanche-injection</a:t>
            </a:r>
            <a:r>
              <a:rPr lang="es-ES_tradnl" altLang="es-ES" dirty="0"/>
              <a:t> MOS</a:t>
            </a:r>
          </a:p>
          <a:p>
            <a:endParaRPr lang="es-ES_tradnl" altLang="es-ES" dirty="0"/>
          </a:p>
          <a:p>
            <a:r>
              <a:rPr lang="es-ES_tradnl" altLang="es-ES" dirty="0"/>
              <a:t>Se cargan por efecto avalancha </a:t>
            </a:r>
            <a:br>
              <a:rPr lang="es-ES_tradnl" altLang="es-ES" dirty="0"/>
            </a:br>
            <a:r>
              <a:rPr lang="es-ES_tradnl" altLang="es-ES" dirty="0"/>
              <a:t>y se descargan con radiación </a:t>
            </a:r>
            <a:br>
              <a:rPr lang="es-ES_tradnl" altLang="es-ES" dirty="0"/>
            </a:br>
            <a:r>
              <a:rPr lang="es-ES_tradnl" altLang="es-ES" dirty="0"/>
              <a:t>ultravioleta</a:t>
            </a:r>
          </a:p>
          <a:p>
            <a:endParaRPr lang="es-ES_tradnl" altLang="es-ES" dirty="0"/>
          </a:p>
          <a:p>
            <a:r>
              <a:rPr lang="es-ES_tradnl" altLang="es-ES" dirty="0"/>
              <a:t>Memorias </a:t>
            </a:r>
            <a:r>
              <a:rPr lang="es-ES_tradnl" altLang="es-ES" dirty="0">
                <a:sym typeface="Wingdings" pitchFamily="2" charset="2"/>
              </a:rPr>
              <a:t> EPROM (</a:t>
            </a:r>
            <a:r>
              <a:rPr lang="es-ES_tradnl" altLang="es-ES" dirty="0" err="1">
                <a:sym typeface="Wingdings" pitchFamily="2" charset="2"/>
              </a:rPr>
              <a:t>Erasable</a:t>
            </a:r>
            <a:r>
              <a:rPr lang="es-ES_tradnl" altLang="es-ES" dirty="0">
                <a:sym typeface="Wingdings" pitchFamily="2" charset="2"/>
              </a:rPr>
              <a:t> PROM)</a:t>
            </a:r>
            <a:endParaRPr lang="es-ES" altLang="es-ES" dirty="0"/>
          </a:p>
        </p:txBody>
      </p:sp>
      <p:sp>
        <p:nvSpPr>
          <p:cNvPr id="9235" name="Rectangle 47"/>
          <p:cNvSpPr>
            <a:spLocks noChangeArrowheads="1"/>
          </p:cNvSpPr>
          <p:nvPr/>
        </p:nvSpPr>
        <p:spPr bwMode="auto">
          <a:xfrm>
            <a:off x="6400800" y="1371600"/>
            <a:ext cx="2321169" cy="381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Otras memorias </a:t>
            </a:r>
            <a:endParaRPr lang="es-ES" altLang="es-ES"/>
          </a:p>
        </p:txBody>
      </p:sp>
      <p:sp>
        <p:nvSpPr>
          <p:cNvPr id="9236" name="Text Box 48"/>
          <p:cNvSpPr txBox="1">
            <a:spLocks noChangeArrowheads="1"/>
          </p:cNvSpPr>
          <p:nvPr/>
        </p:nvSpPr>
        <p:spPr bwMode="auto">
          <a:xfrm>
            <a:off x="6330462" y="2133601"/>
            <a:ext cx="239681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Char char="•"/>
            </a:pPr>
            <a:r>
              <a:rPr lang="es-ES_tradnl" altLang="es-ES"/>
              <a:t> RAM </a:t>
            </a:r>
            <a:r>
              <a:rPr lang="es-ES_tradnl" altLang="es-ES">
                <a:sym typeface="Wingdings" pitchFamily="2" charset="2"/>
              </a:rPr>
              <a:t> Volátiles</a:t>
            </a:r>
          </a:p>
          <a:p>
            <a:pPr>
              <a:buFontTx/>
              <a:buChar char="•"/>
            </a:pPr>
            <a:endParaRPr lang="es-ES_tradnl" altLang="es-ES">
              <a:sym typeface="Wingdings" pitchFamily="2" charset="2"/>
            </a:endParaRPr>
          </a:p>
          <a:p>
            <a:pPr>
              <a:buFontTx/>
              <a:buChar char="•"/>
            </a:pPr>
            <a:r>
              <a:rPr lang="es-ES_tradnl" altLang="es-ES">
                <a:sym typeface="Wingdings" pitchFamily="2" charset="2"/>
              </a:rPr>
              <a:t> FLASH o EEPROM  No</a:t>
            </a:r>
          </a:p>
          <a:p>
            <a:r>
              <a:rPr lang="es-ES_tradnl" altLang="es-ES">
                <a:sym typeface="Wingdings" pitchFamily="2" charset="2"/>
              </a:rPr>
              <a:t>   volátiles</a:t>
            </a:r>
            <a:endParaRPr lang="es-ES" altLang="es-ES"/>
          </a:p>
        </p:txBody>
      </p:sp>
      <p:sp>
        <p:nvSpPr>
          <p:cNvPr id="9237" name="Text Box 49"/>
          <p:cNvSpPr txBox="1">
            <a:spLocks noChangeArrowheads="1"/>
          </p:cNvSpPr>
          <p:nvPr/>
        </p:nvSpPr>
        <p:spPr bwMode="auto">
          <a:xfrm>
            <a:off x="6471139" y="3135313"/>
            <a:ext cx="22349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EEPROM </a:t>
            </a:r>
            <a:r>
              <a:rPr lang="es-ES_tradnl" altLang="es-ES" dirty="0">
                <a:sym typeface="Wingdings" pitchFamily="2" charset="2"/>
              </a:rPr>
              <a:t> </a:t>
            </a:r>
            <a:r>
              <a:rPr lang="es-ES_tradnl" altLang="es-ES" dirty="0" err="1">
                <a:sym typeface="Wingdings" pitchFamily="2" charset="2"/>
              </a:rPr>
              <a:t>Electrically</a:t>
            </a:r>
            <a:r>
              <a:rPr lang="es-ES_tradnl" altLang="es-ES" dirty="0">
                <a:sym typeface="Wingdings" pitchFamily="2" charset="2"/>
              </a:rPr>
              <a:t> </a:t>
            </a:r>
            <a:br>
              <a:rPr lang="es-ES_tradnl" altLang="es-ES" dirty="0">
                <a:sym typeface="Wingdings" pitchFamily="2" charset="2"/>
              </a:rPr>
            </a:br>
            <a:r>
              <a:rPr lang="es-ES_tradnl" altLang="es-ES" dirty="0">
                <a:sym typeface="Wingdings" pitchFamily="2" charset="2"/>
              </a:rPr>
              <a:t>                     </a:t>
            </a:r>
            <a:r>
              <a:rPr lang="es-ES_tradnl" altLang="es-ES" dirty="0" err="1">
                <a:sym typeface="Wingdings" pitchFamily="2" charset="2"/>
              </a:rPr>
              <a:t>Erasable</a:t>
            </a:r>
            <a:endParaRPr lang="es-ES_tradnl" altLang="es-ES" dirty="0">
              <a:sym typeface="Wingdings" pitchFamily="2" charset="2"/>
            </a:endParaRPr>
          </a:p>
          <a:p>
            <a:r>
              <a:rPr lang="es-ES_tradnl" altLang="es-ES" dirty="0">
                <a:sym typeface="Wingdings" pitchFamily="2" charset="2"/>
              </a:rPr>
              <a:t>	      PROM</a:t>
            </a:r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98741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5536" y="908720"/>
            <a:ext cx="8352928" cy="1676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Una memoria es un dispositivo de almacenamiento de información</a:t>
            </a:r>
          </a:p>
          <a:p>
            <a:r>
              <a:rPr lang="es-ES_tradnl" altLang="es-ES"/>
              <a:t>Tipos:</a:t>
            </a:r>
          </a:p>
          <a:p>
            <a:r>
              <a:rPr lang="es-ES_tradnl" altLang="es-ES"/>
              <a:t>	RAM	  Random Acess Memory</a:t>
            </a:r>
          </a:p>
          <a:p>
            <a:r>
              <a:rPr lang="es-ES_tradnl" altLang="es-ES"/>
              <a:t>	ROM	  Read-Only Memory</a:t>
            </a:r>
          </a:p>
          <a:p>
            <a:r>
              <a:rPr lang="es-ES_tradnl" altLang="es-ES"/>
              <a:t>	PROM	  Programmable ROM</a:t>
            </a:r>
          </a:p>
          <a:p>
            <a:r>
              <a:rPr lang="es-ES_tradnl" altLang="es-ES"/>
              <a:t>	EPROM	  Erasable and Programmable ROM</a:t>
            </a:r>
          </a:p>
          <a:p>
            <a:r>
              <a:rPr lang="es-ES_tradnl" altLang="es-ES"/>
              <a:t>	EEPROM  Electrically erasable PROM</a:t>
            </a:r>
            <a:endParaRPr lang="es-ES" altLang="es-E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95536" y="2737521"/>
            <a:ext cx="8352928" cy="17494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Estructura interna: </a:t>
            </a:r>
          </a:p>
          <a:p>
            <a:r>
              <a:rPr lang="es-ES_tradnl" altLang="es-ES" dirty="0"/>
              <a:t>          </a:t>
            </a:r>
            <a:r>
              <a:rPr lang="es-ES_tradnl" altLang="es-ES" dirty="0">
                <a:sym typeface="Wingdings" pitchFamily="2" charset="2"/>
              </a:rPr>
              <a:t></a:t>
            </a:r>
            <a:r>
              <a:rPr lang="es-ES_tradnl" altLang="es-ES" dirty="0"/>
              <a:t>	Los datos se almacenan en grupos llamados posiciones de memoria. Cada posición de </a:t>
            </a:r>
            <a:br>
              <a:rPr lang="es-ES_tradnl" altLang="es-ES" dirty="0"/>
            </a:br>
            <a:r>
              <a:rPr lang="es-ES_tradnl" altLang="es-ES" dirty="0"/>
              <a:t>	memoria tiene una dirección. Sólo se puede acceder a una dirección a la vez </a:t>
            </a:r>
          </a:p>
          <a:p>
            <a:r>
              <a:rPr lang="es-ES_tradnl" altLang="es-ES" dirty="0"/>
              <a:t>          </a:t>
            </a:r>
            <a:r>
              <a:rPr lang="es-ES_tradnl" altLang="es-ES" dirty="0">
                <a:sym typeface="Wingdings" pitchFamily="2" charset="2"/>
              </a:rPr>
              <a:t></a:t>
            </a:r>
            <a:r>
              <a:rPr lang="es-ES_tradnl" altLang="es-ES" dirty="0"/>
              <a:t>	Las direcciones están codificadas y se indican a través del bus de direcciones</a:t>
            </a:r>
          </a:p>
          <a:p>
            <a:r>
              <a:rPr lang="es-ES_tradnl" altLang="es-ES" dirty="0"/>
              <a:t>          </a:t>
            </a:r>
            <a:r>
              <a:rPr lang="es-ES_tradnl" altLang="es-ES" dirty="0">
                <a:sym typeface="Wingdings" pitchFamily="2" charset="2"/>
              </a:rPr>
              <a:t></a:t>
            </a:r>
            <a:r>
              <a:rPr lang="es-ES_tradnl" altLang="es-ES" dirty="0"/>
              <a:t>	Los datos son leídos o escritos por el bus de datos</a:t>
            </a:r>
          </a:p>
          <a:p>
            <a:endParaRPr lang="es-ES_tradnl" altLang="es-ES" dirty="0"/>
          </a:p>
          <a:p>
            <a:r>
              <a:rPr lang="es-ES_tradnl" altLang="es-ES" dirty="0"/>
              <a:t>Capacidad de una memoria:  M x N bits     (M direcciones de N bits cada una, M=2</a:t>
            </a:r>
            <a:r>
              <a:rPr lang="es-ES_tradnl" altLang="es-ES" baseline="30000" dirty="0"/>
              <a:t>m</a:t>
            </a:r>
            <a:r>
              <a:rPr lang="es-ES_tradnl" altLang="es-ES" dirty="0"/>
              <a:t> siendo </a:t>
            </a:r>
            <a:r>
              <a:rPr lang="es-ES_tradnl" altLang="es-ES" i="1" dirty="0"/>
              <a:t>m</a:t>
            </a:r>
            <a:r>
              <a:rPr lang="es-ES_tradnl" altLang="es-ES" dirty="0"/>
              <a:t> el</a:t>
            </a:r>
          </a:p>
          <a:p>
            <a:r>
              <a:rPr lang="es-ES_tradnl" altLang="es-ES" dirty="0"/>
              <a:t>número de bits de bus de direcciones)</a:t>
            </a:r>
            <a:endParaRPr lang="es-ES" altLang="es-ES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887905" y="4642520"/>
            <a:ext cx="1195754" cy="14478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_tradnl" altLang="es-ES"/>
              <a:t>Memoria</a:t>
            </a:r>
          </a:p>
          <a:p>
            <a:pPr algn="ctr"/>
            <a:endParaRPr lang="es-ES_tradnl" altLang="es-ES"/>
          </a:p>
          <a:p>
            <a:pPr algn="ctr"/>
            <a:r>
              <a:rPr lang="es-ES_tradnl" altLang="es-ES"/>
              <a:t>2</a:t>
            </a:r>
            <a:r>
              <a:rPr lang="es-ES_tradnl" altLang="es-ES" sz="1600" baseline="30000"/>
              <a:t>m</a:t>
            </a:r>
            <a:r>
              <a:rPr lang="es-ES_tradnl" altLang="es-ES"/>
              <a:t> x N</a:t>
            </a:r>
            <a:endParaRPr lang="es-ES" altLang="es-E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2083659" y="4794920"/>
            <a:ext cx="126609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349752" y="4642520"/>
            <a:ext cx="198618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A    (bus direcciones)</a:t>
            </a:r>
            <a:endParaRPr lang="es-ES" altLang="es-E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>
            <a:off x="2505690" y="471872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631713" y="4501233"/>
            <a:ext cx="3449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m</a:t>
            </a:r>
            <a:endParaRPr lang="es-ES" altLang="es-ES"/>
          </a:p>
        </p:txBody>
      </p:sp>
      <p:sp>
        <p:nvSpPr>
          <p:cNvPr id="10251" name="Line 12"/>
          <p:cNvSpPr>
            <a:spLocks noChangeShapeType="1"/>
          </p:cNvSpPr>
          <p:nvPr/>
        </p:nvSpPr>
        <p:spPr bwMode="auto">
          <a:xfrm>
            <a:off x="2083659" y="5175920"/>
            <a:ext cx="126609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252" name="Text Box 13"/>
          <p:cNvSpPr txBox="1">
            <a:spLocks noChangeArrowheads="1"/>
          </p:cNvSpPr>
          <p:nvPr/>
        </p:nvSpPr>
        <p:spPr bwMode="auto">
          <a:xfrm>
            <a:off x="3349751" y="5023520"/>
            <a:ext cx="14750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D    (bus datos)</a:t>
            </a:r>
            <a:endParaRPr lang="es-ES" altLang="es-ES"/>
          </a:p>
        </p:txBody>
      </p:sp>
      <p:sp>
        <p:nvSpPr>
          <p:cNvPr id="10253" name="Line 14"/>
          <p:cNvSpPr>
            <a:spLocks noChangeShapeType="1"/>
          </p:cNvSpPr>
          <p:nvPr/>
        </p:nvSpPr>
        <p:spPr bwMode="auto">
          <a:xfrm flipH="1">
            <a:off x="2505690" y="5099720"/>
            <a:ext cx="14067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254" name="Text Box 15"/>
          <p:cNvSpPr txBox="1">
            <a:spLocks noChangeArrowheads="1"/>
          </p:cNvSpPr>
          <p:nvPr/>
        </p:nvSpPr>
        <p:spPr bwMode="auto">
          <a:xfrm>
            <a:off x="2631713" y="4882233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N</a:t>
            </a:r>
            <a:endParaRPr lang="es-ES" altLang="es-ES"/>
          </a:p>
        </p:txBody>
      </p:sp>
      <p:sp>
        <p:nvSpPr>
          <p:cNvPr id="10255" name="Line 16"/>
          <p:cNvSpPr>
            <a:spLocks noChangeShapeType="1"/>
          </p:cNvSpPr>
          <p:nvPr/>
        </p:nvSpPr>
        <p:spPr bwMode="auto">
          <a:xfrm flipH="1">
            <a:off x="2083659" y="5785520"/>
            <a:ext cx="126609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256" name="Text Box 17"/>
          <p:cNvSpPr txBox="1">
            <a:spLocks noChangeArrowheads="1"/>
          </p:cNvSpPr>
          <p:nvPr/>
        </p:nvSpPr>
        <p:spPr bwMode="auto">
          <a:xfrm>
            <a:off x="3405437" y="5496596"/>
            <a:ext cx="10486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/>
              <a:t>Señales</a:t>
            </a:r>
            <a:br>
              <a:rPr lang="es-ES_tradnl" altLang="es-ES"/>
            </a:br>
            <a:r>
              <a:rPr lang="es-ES_tradnl" altLang="es-ES"/>
              <a:t>de control</a:t>
            </a:r>
            <a:endParaRPr lang="es-ES" altLang="es-ES"/>
          </a:p>
        </p:txBody>
      </p:sp>
      <p:sp>
        <p:nvSpPr>
          <p:cNvPr id="10257" name="AutoShape 18"/>
          <p:cNvSpPr>
            <a:spLocks/>
          </p:cNvSpPr>
          <p:nvPr/>
        </p:nvSpPr>
        <p:spPr bwMode="auto">
          <a:xfrm>
            <a:off x="4334490" y="5404520"/>
            <a:ext cx="70338" cy="762000"/>
          </a:xfrm>
          <a:prstGeom prst="leftBrace">
            <a:avLst>
              <a:gd name="adj1" fmla="val 8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altLang="es-ES"/>
          </a:p>
        </p:txBody>
      </p:sp>
      <p:sp>
        <p:nvSpPr>
          <p:cNvPr id="10258" name="Text Box 19"/>
          <p:cNvSpPr txBox="1">
            <a:spLocks noChangeArrowheads="1"/>
          </p:cNvSpPr>
          <p:nvPr/>
        </p:nvSpPr>
        <p:spPr bwMode="auto">
          <a:xfrm>
            <a:off x="4460513" y="5252121"/>
            <a:ext cx="47032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altLang="es-ES" dirty="0"/>
              <a:t>Chip </a:t>
            </a:r>
            <a:r>
              <a:rPr lang="es-ES_tradnl" altLang="es-ES" dirty="0" err="1"/>
              <a:t>select</a:t>
            </a:r>
            <a:r>
              <a:rPr lang="es-ES_tradnl" altLang="es-ES" dirty="0"/>
              <a:t> </a:t>
            </a:r>
            <a:r>
              <a:rPr lang="es-ES_tradnl" altLang="es-ES" dirty="0">
                <a:sym typeface="Wingdings" pitchFamily="2" charset="2"/>
              </a:rPr>
              <a:t> Activación de la memoria</a:t>
            </a:r>
          </a:p>
          <a:p>
            <a:r>
              <a:rPr lang="es-ES_tradnl" altLang="es-ES" dirty="0">
                <a:sym typeface="Wingdings" pitchFamily="2" charset="2"/>
              </a:rPr>
              <a:t>Output </a:t>
            </a:r>
            <a:r>
              <a:rPr lang="es-ES_tradnl" altLang="es-ES" dirty="0" err="1">
                <a:sym typeface="Wingdings" pitchFamily="2" charset="2"/>
              </a:rPr>
              <a:t>enable</a:t>
            </a:r>
            <a:r>
              <a:rPr lang="es-ES_tradnl" altLang="es-ES" dirty="0">
                <a:sym typeface="Wingdings" pitchFamily="2" charset="2"/>
              </a:rPr>
              <a:t>  </a:t>
            </a:r>
            <a:r>
              <a:rPr lang="es-ES_tradnl" altLang="es-ES" dirty="0" err="1">
                <a:sym typeface="Wingdings" pitchFamily="2" charset="2"/>
              </a:rPr>
              <a:t>triestado</a:t>
            </a:r>
            <a:endParaRPr lang="es-ES_tradnl" altLang="es-ES" dirty="0">
              <a:sym typeface="Wingdings" pitchFamily="2" charset="2"/>
            </a:endParaRPr>
          </a:p>
          <a:p>
            <a:r>
              <a:rPr lang="es-ES_tradnl" altLang="es-ES" dirty="0" err="1">
                <a:sym typeface="Wingdings" pitchFamily="2" charset="2"/>
              </a:rPr>
              <a:t>Read</a:t>
            </a:r>
            <a:r>
              <a:rPr lang="es-ES_tradnl" altLang="es-ES" dirty="0">
                <a:sym typeface="Wingdings" pitchFamily="2" charset="2"/>
              </a:rPr>
              <a:t>/</a:t>
            </a:r>
            <a:r>
              <a:rPr lang="es-ES_tradnl" altLang="es-ES" dirty="0" err="1">
                <a:sym typeface="Wingdings" pitchFamily="2" charset="2"/>
              </a:rPr>
              <a:t>write</a:t>
            </a:r>
            <a:r>
              <a:rPr lang="es-ES_tradnl" altLang="es-ES" dirty="0">
                <a:sym typeface="Wingdings" pitchFamily="2" charset="2"/>
              </a:rPr>
              <a:t>  lectura escritura (sólo RAM)</a:t>
            </a:r>
          </a:p>
          <a:p>
            <a:r>
              <a:rPr lang="es-ES_tradnl" altLang="es-ES" dirty="0" err="1">
                <a:sym typeface="Wingdings" pitchFamily="2" charset="2"/>
              </a:rPr>
              <a:t>Address</a:t>
            </a:r>
            <a:r>
              <a:rPr lang="es-ES_tradnl" altLang="es-ES" dirty="0">
                <a:sym typeface="Wingdings" pitchFamily="2" charset="2"/>
              </a:rPr>
              <a:t> </a:t>
            </a:r>
            <a:r>
              <a:rPr lang="es-ES_tradnl" altLang="es-ES" dirty="0" err="1">
                <a:sym typeface="Wingdings" pitchFamily="2" charset="2"/>
              </a:rPr>
              <a:t>strobe</a:t>
            </a:r>
            <a:r>
              <a:rPr lang="es-ES_tradnl" altLang="es-ES" dirty="0">
                <a:sym typeface="Wingdings" pitchFamily="2" charset="2"/>
              </a:rPr>
              <a:t>, data </a:t>
            </a:r>
            <a:r>
              <a:rPr lang="es-ES_tradnl" altLang="es-ES" dirty="0" err="1">
                <a:sym typeface="Wingdings" pitchFamily="2" charset="2"/>
              </a:rPr>
              <a:t>strobe</a:t>
            </a:r>
            <a:r>
              <a:rPr lang="es-ES_tradnl" altLang="es-ES" dirty="0">
                <a:sym typeface="Wingdings" pitchFamily="2" charset="2"/>
              </a:rPr>
              <a:t>  validación </a:t>
            </a:r>
            <a:r>
              <a:rPr lang="es-ES_tradnl" altLang="es-ES" dirty="0" err="1">
                <a:sym typeface="Wingdings" pitchFamily="2" charset="2"/>
              </a:rPr>
              <a:t>dir.</a:t>
            </a:r>
            <a:r>
              <a:rPr lang="es-ES_tradnl" altLang="es-ES" dirty="0">
                <a:sym typeface="Wingdings" pitchFamily="2" charset="2"/>
              </a:rPr>
              <a:t> y datos</a:t>
            </a:r>
            <a:endParaRPr lang="es-ES" alt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Memorias. Circuitos con memorias</a:t>
            </a:r>
          </a:p>
        </p:txBody>
      </p:sp>
    </p:spTree>
    <p:extLst>
      <p:ext uri="{BB962C8B-B14F-4D97-AF65-F5344CB8AC3E}">
        <p14:creationId xmlns:p14="http://schemas.microsoft.com/office/powerpoint/2010/main" val="1838575972"/>
      </p:ext>
    </p:extLst>
  </p:cSld>
  <p:clrMapOvr>
    <a:masterClrMapping/>
  </p:clrMapOvr>
</p:sld>
</file>

<file path=ppt/theme/theme1.xml><?xml version="1.0" encoding="utf-8"?>
<a:theme xmlns:a="http://schemas.openxmlformats.org/drawingml/2006/main" name="Seminario_CEI_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9929</TotalTime>
  <Words>959</Words>
  <Application>Microsoft Office PowerPoint</Application>
  <PresentationFormat>Presentación en pantalla (4:3)</PresentationFormat>
  <Paragraphs>272</Paragraphs>
  <Slides>14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14</vt:i4>
      </vt:variant>
    </vt:vector>
  </HeadingPairs>
  <TitlesOfParts>
    <vt:vector size="17" baseType="lpstr">
      <vt:lpstr>Seminario_CEI_2009</vt:lpstr>
      <vt:lpstr>2_Diseño personalizado</vt:lpstr>
      <vt:lpstr>1_Diseño predeterminado</vt:lpstr>
      <vt:lpstr>Realización de circuitos</vt:lpstr>
      <vt:lpstr>Parámetros para seleccionar tecnologías</vt:lpstr>
      <vt:lpstr>Componentes discretos</vt:lpstr>
      <vt:lpstr>Encapsulados más frecuentes</vt:lpstr>
      <vt:lpstr>Dispositivos programables</vt:lpstr>
      <vt:lpstr>Presentación de PowerPoint</vt:lpstr>
      <vt:lpstr>Presentación de PowerPoint</vt:lpstr>
      <vt:lpstr>Presentación de PowerPoint</vt:lpstr>
      <vt:lpstr>Memorias. Circuitos con memorias</vt:lpstr>
      <vt:lpstr>Presentación de PowerPoint</vt:lpstr>
      <vt:lpstr>Presentación de PowerPoint</vt:lpstr>
      <vt:lpstr>Presentación de PowerPoint</vt:lpstr>
      <vt:lpstr>Circuitos integrados </vt:lpstr>
      <vt:lpstr>MCM: Multi-chip Modules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Yolanda Rodrigo</dc:creator>
  <cp:lastModifiedBy>Eduardo de la Torre</cp:lastModifiedBy>
  <cp:revision>616</cp:revision>
  <cp:lastPrinted>2013-01-31T09:56:07Z</cp:lastPrinted>
  <dcterms:created xsi:type="dcterms:W3CDTF">2009-05-13T07:23:03Z</dcterms:created>
  <dcterms:modified xsi:type="dcterms:W3CDTF">2013-11-28T10:10:31Z</dcterms:modified>
</cp:coreProperties>
</file>