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5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51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56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57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54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4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47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48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5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49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53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43.xml"/>
  <Override ContentType="application/vnd.openxmlformats-officedocument.presentationml.slide+xml" PartName="/ppt/slides/slide35.xml"/>
  <Override ContentType="application/vnd.openxmlformats-officedocument.presentationml.slide+xml" PartName="/ppt/slides/slide5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50.xml"/>
  <Override ContentType="application/vnd.openxmlformats-officedocument.presentationml.slide+xml" PartName="/ppt/slides/slide34.xml"/>
  <Override ContentType="application/vnd.openxmlformats-officedocument.presentationml.slide+xml" PartName="/ppt/slides/slide33.xml"/>
  <Override ContentType="application/vnd.openxmlformats-officedocument.presentationml.slide+xml" PartName="/ppt/slides/slide51.xml"/>
  <Override ContentType="application/vnd.openxmlformats-officedocument.presentationml.slide+xml" PartName="/ppt/slides/slide16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7.xml"/>
  <Override ContentType="application/vnd.openxmlformats-officedocument.presentationml.slide+xml" PartName="/ppt/slides/slide41.xml"/>
  <Override ContentType="application/vnd.openxmlformats-officedocument.presentationml.slide+xml" PartName="/ppt/slides/slide7.xml"/>
  <Override ContentType="application/vnd.openxmlformats-officedocument.presentationml.slide+xml" PartName="/ppt/slides/slide54.xml"/>
  <Override ContentType="application/vnd.openxmlformats-officedocument.presentationml.slide+xml" PartName="/ppt/slides/slide36.xml"/>
  <Override ContentType="application/vnd.openxmlformats-officedocument.presentationml.slide+xml" PartName="/ppt/slides/slide23.xml"/>
  <Override ContentType="application/vnd.openxmlformats-officedocument.presentationml.slide+xml" PartName="/ppt/slides/slide49.xml"/>
  <Override ContentType="application/vnd.openxmlformats-officedocument.presentationml.slide+xml" PartName="/ppt/slides/slide10.xml"/>
  <Override ContentType="application/vnd.openxmlformats-officedocument.presentationml.slide+xml" PartName="/ppt/slides/slide6.xml"/>
  <Override ContentType="application/vnd.openxmlformats-officedocument.presentationml.slide+xml" PartName="/ppt/slides/slide53.xml"/>
  <Override ContentType="application/vnd.openxmlformats-officedocument.presentationml.slide+xml" PartName="/ppt/slides/slide40.xml"/>
  <Override ContentType="application/vnd.openxmlformats-officedocument.presentationml.slide+xml" PartName="/ppt/slides/slide4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9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6.xml"/>
  <Override ContentType="application/vnd.openxmlformats-officedocument.presentationml.slide+xml" PartName="/ppt/slides/slide12.xml"/>
  <Override ContentType="application/vnd.openxmlformats-officedocument.presentationml.slide+xml" PartName="/ppt/slides/slide4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8.xml"/>
  <Override ContentType="application/vnd.openxmlformats-officedocument.presentationml.slide+xml" PartName="/ppt/slides/slide46.xml"/>
  <Override ContentType="application/vnd.openxmlformats-officedocument.presentationml.slide+xml" PartName="/ppt/slides/slide8.xml"/>
  <Override ContentType="application/vnd.openxmlformats-officedocument.presentationml.slide+xml" PartName="/ppt/slides/slide55.xml"/>
  <Override ContentType="application/vnd.openxmlformats-officedocument.presentationml.slide+xml" PartName="/ppt/slides/slide29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45.xml"/>
  <Override ContentType="application/vnd.openxmlformats-officedocument.presentationml.slide+xml" PartName="/ppt/slides/slide28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7.xml"/>
  <Override ContentType="application/vnd.openxmlformats-officedocument.presentationml.slide+xml" PartName="/ppt/slides/slide57.xml"/>
  <Override ContentType="application/vnd.openxmlformats-officedocument.presentationml.slide+xml" PartName="/ppt/slides/slide2.xml"/>
  <Override ContentType="application/vnd.openxmlformats-officedocument.presentationml.slide+xml" PartName="/ppt/slides/slide44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48" r:id="rId4"/>
    <p:sldMasterId id="2147483654" r:id="rId5"/>
    <p:sldMasterId id="2147483660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  <p:sldId id="287" r:id="rId39"/>
    <p:sldId id="288" r:id="rId40"/>
    <p:sldId id="289" r:id="rId41"/>
    <p:sldId id="290" r:id="rId42"/>
    <p:sldId id="291" r:id="rId43"/>
    <p:sldId id="292" r:id="rId44"/>
    <p:sldId id="293" r:id="rId45"/>
    <p:sldId id="294" r:id="rId46"/>
    <p:sldId id="295" r:id="rId47"/>
    <p:sldId id="296" r:id="rId48"/>
    <p:sldId id="297" r:id="rId49"/>
    <p:sldId id="298" r:id="rId50"/>
    <p:sldId id="299" r:id="rId51"/>
    <p:sldId id="300" r:id="rId52"/>
    <p:sldId id="301" r:id="rId53"/>
    <p:sldId id="302" r:id="rId54"/>
    <p:sldId id="303" r:id="rId55"/>
    <p:sldId id="304" r:id="rId56"/>
    <p:sldId id="305" r:id="rId57"/>
    <p:sldId id="306" r:id="rId58"/>
    <p:sldId id="307" r:id="rId59"/>
    <p:sldId id="308" r:id="rId60"/>
    <p:sldId id="309" r:id="rId61"/>
    <p:sldId id="310" r:id="rId62"/>
    <p:sldId id="311" r:id="rId63"/>
    <p:sldId id="312" r:id="rId64"/>
  </p:sldIdLst>
  <p:sldSz cy="6858000" cx="9144000"/>
  <p:notesSz cx="6858000" cy="9144000"/>
  <p:embeddedFontLst>
    <p:embeddedFont>
      <p:font typeface="Helvetica Neue"/>
      <p:regular r:id="rId65"/>
      <p:bold r:id="rId66"/>
      <p:italic r:id="rId67"/>
      <p:boldItalic r:id="rId6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{2D200454-40CA-4A62-9FC3-DE9A4176ACB9}">
      <p15:notesGuideLst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notesGuideLst>
    </p:ext>
    <p:ext uri="http://customooxmlschemas.google.com/">
      <go:slidesCustomData xmlns:go="http://customooxmlschemas.google.com/" r:id="rId69" roundtripDataSignature="AMtx7mis7E1zer8o7qrW7Kt8cJuGtID8C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notes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3.xml"/><Relationship Id="rId42" Type="http://schemas.openxmlformats.org/officeDocument/2006/relationships/slide" Target="slides/slide35.xml"/><Relationship Id="rId41" Type="http://schemas.openxmlformats.org/officeDocument/2006/relationships/slide" Target="slides/slide34.xml"/><Relationship Id="rId44" Type="http://schemas.openxmlformats.org/officeDocument/2006/relationships/slide" Target="slides/slide37.xml"/><Relationship Id="rId43" Type="http://schemas.openxmlformats.org/officeDocument/2006/relationships/slide" Target="slides/slide36.xml"/><Relationship Id="rId46" Type="http://schemas.openxmlformats.org/officeDocument/2006/relationships/slide" Target="slides/slide39.xml"/><Relationship Id="rId45" Type="http://schemas.openxmlformats.org/officeDocument/2006/relationships/slide" Target="slides/slide38.xml"/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48" Type="http://schemas.openxmlformats.org/officeDocument/2006/relationships/slide" Target="slides/slide41.xml"/><Relationship Id="rId47" Type="http://schemas.openxmlformats.org/officeDocument/2006/relationships/slide" Target="slides/slide40.xml"/><Relationship Id="rId49" Type="http://schemas.openxmlformats.org/officeDocument/2006/relationships/slide" Target="slides/slide42.xml"/><Relationship Id="rId5" Type="http://schemas.openxmlformats.org/officeDocument/2006/relationships/slideMaster" Target="slideMasters/slideMaster2.xml"/><Relationship Id="rId6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31" Type="http://schemas.openxmlformats.org/officeDocument/2006/relationships/slide" Target="slides/slide24.xml"/><Relationship Id="rId30" Type="http://schemas.openxmlformats.org/officeDocument/2006/relationships/slide" Target="slides/slide23.xml"/><Relationship Id="rId33" Type="http://schemas.openxmlformats.org/officeDocument/2006/relationships/slide" Target="slides/slide26.xml"/><Relationship Id="rId32" Type="http://schemas.openxmlformats.org/officeDocument/2006/relationships/slide" Target="slides/slide25.xml"/><Relationship Id="rId35" Type="http://schemas.openxmlformats.org/officeDocument/2006/relationships/slide" Target="slides/slide28.xml"/><Relationship Id="rId34" Type="http://schemas.openxmlformats.org/officeDocument/2006/relationships/slide" Target="slides/slide27.xml"/><Relationship Id="rId37" Type="http://schemas.openxmlformats.org/officeDocument/2006/relationships/slide" Target="slides/slide30.xml"/><Relationship Id="rId36" Type="http://schemas.openxmlformats.org/officeDocument/2006/relationships/slide" Target="slides/slide29.xml"/><Relationship Id="rId39" Type="http://schemas.openxmlformats.org/officeDocument/2006/relationships/slide" Target="slides/slide32.xml"/><Relationship Id="rId38" Type="http://schemas.openxmlformats.org/officeDocument/2006/relationships/slide" Target="slides/slide31.xml"/><Relationship Id="rId62" Type="http://schemas.openxmlformats.org/officeDocument/2006/relationships/slide" Target="slides/slide55.xml"/><Relationship Id="rId61" Type="http://schemas.openxmlformats.org/officeDocument/2006/relationships/slide" Target="slides/slide54.xml"/><Relationship Id="rId20" Type="http://schemas.openxmlformats.org/officeDocument/2006/relationships/slide" Target="slides/slide13.xml"/><Relationship Id="rId64" Type="http://schemas.openxmlformats.org/officeDocument/2006/relationships/slide" Target="slides/slide57.xml"/><Relationship Id="rId63" Type="http://schemas.openxmlformats.org/officeDocument/2006/relationships/slide" Target="slides/slide56.xml"/><Relationship Id="rId22" Type="http://schemas.openxmlformats.org/officeDocument/2006/relationships/slide" Target="slides/slide15.xml"/><Relationship Id="rId66" Type="http://schemas.openxmlformats.org/officeDocument/2006/relationships/font" Target="fonts/HelveticaNeue-bold.fntdata"/><Relationship Id="rId21" Type="http://schemas.openxmlformats.org/officeDocument/2006/relationships/slide" Target="slides/slide14.xml"/><Relationship Id="rId65" Type="http://schemas.openxmlformats.org/officeDocument/2006/relationships/font" Target="fonts/HelveticaNeue-regular.fntdata"/><Relationship Id="rId24" Type="http://schemas.openxmlformats.org/officeDocument/2006/relationships/slide" Target="slides/slide17.xml"/><Relationship Id="rId68" Type="http://schemas.openxmlformats.org/officeDocument/2006/relationships/font" Target="fonts/HelveticaNeue-boldItalic.fntdata"/><Relationship Id="rId23" Type="http://schemas.openxmlformats.org/officeDocument/2006/relationships/slide" Target="slides/slide16.xml"/><Relationship Id="rId67" Type="http://schemas.openxmlformats.org/officeDocument/2006/relationships/font" Target="fonts/HelveticaNeue-italic.fntdata"/><Relationship Id="rId60" Type="http://schemas.openxmlformats.org/officeDocument/2006/relationships/slide" Target="slides/slide53.xml"/><Relationship Id="rId26" Type="http://schemas.openxmlformats.org/officeDocument/2006/relationships/slide" Target="slides/slide19.xml"/><Relationship Id="rId25" Type="http://schemas.openxmlformats.org/officeDocument/2006/relationships/slide" Target="slides/slide18.xml"/><Relationship Id="rId69" Type="http://customschemas.google.com/relationships/presentationmetadata" Target="metadata"/><Relationship Id="rId28" Type="http://schemas.openxmlformats.org/officeDocument/2006/relationships/slide" Target="slides/slide21.xml"/><Relationship Id="rId27" Type="http://schemas.openxmlformats.org/officeDocument/2006/relationships/slide" Target="slides/slide20.xml"/><Relationship Id="rId29" Type="http://schemas.openxmlformats.org/officeDocument/2006/relationships/slide" Target="slides/slide22.xml"/><Relationship Id="rId51" Type="http://schemas.openxmlformats.org/officeDocument/2006/relationships/slide" Target="slides/slide44.xml"/><Relationship Id="rId50" Type="http://schemas.openxmlformats.org/officeDocument/2006/relationships/slide" Target="slides/slide43.xml"/><Relationship Id="rId53" Type="http://schemas.openxmlformats.org/officeDocument/2006/relationships/slide" Target="slides/slide46.xml"/><Relationship Id="rId52" Type="http://schemas.openxmlformats.org/officeDocument/2006/relationships/slide" Target="slides/slide45.xml"/><Relationship Id="rId11" Type="http://schemas.openxmlformats.org/officeDocument/2006/relationships/slide" Target="slides/slide4.xml"/><Relationship Id="rId55" Type="http://schemas.openxmlformats.org/officeDocument/2006/relationships/slide" Target="slides/slide48.xml"/><Relationship Id="rId10" Type="http://schemas.openxmlformats.org/officeDocument/2006/relationships/slide" Target="slides/slide3.xml"/><Relationship Id="rId54" Type="http://schemas.openxmlformats.org/officeDocument/2006/relationships/slide" Target="slides/slide47.xml"/><Relationship Id="rId13" Type="http://schemas.openxmlformats.org/officeDocument/2006/relationships/slide" Target="slides/slide6.xml"/><Relationship Id="rId57" Type="http://schemas.openxmlformats.org/officeDocument/2006/relationships/slide" Target="slides/slide50.xml"/><Relationship Id="rId12" Type="http://schemas.openxmlformats.org/officeDocument/2006/relationships/slide" Target="slides/slide5.xml"/><Relationship Id="rId56" Type="http://schemas.openxmlformats.org/officeDocument/2006/relationships/slide" Target="slides/slide49.xml"/><Relationship Id="rId15" Type="http://schemas.openxmlformats.org/officeDocument/2006/relationships/slide" Target="slides/slide8.xml"/><Relationship Id="rId59" Type="http://schemas.openxmlformats.org/officeDocument/2006/relationships/slide" Target="slides/slide52.xml"/><Relationship Id="rId14" Type="http://schemas.openxmlformats.org/officeDocument/2006/relationships/slide" Target="slides/slide7.xml"/><Relationship Id="rId58" Type="http://schemas.openxmlformats.org/officeDocument/2006/relationships/slide" Target="slides/slide51.xml"/><Relationship Id="rId17" Type="http://schemas.openxmlformats.org/officeDocument/2006/relationships/slide" Target="slides/slide10.xml"/><Relationship Id="rId16" Type="http://schemas.openxmlformats.org/officeDocument/2006/relationships/slide" Target="slides/slide9.xml"/><Relationship Id="rId19" Type="http://schemas.openxmlformats.org/officeDocument/2006/relationships/slide" Target="slides/slide12.xml"/><Relationship Id="rId18" Type="http://schemas.openxmlformats.org/officeDocument/2006/relationships/slide" Target="slides/slide1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s-E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1" name="Google Shape;10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t/>
            </a:r>
            <a:endParaRPr/>
          </a:p>
        </p:txBody>
      </p:sp>
      <p:sp>
        <p:nvSpPr>
          <p:cNvPr id="102" name="Google Shape;102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72" name="Google Shape;172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179" name="Google Shape;179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80" name="Google Shape;180;p11:notes"/>
          <p:cNvSpPr txBox="1"/>
          <p:nvPr>
            <p:ph idx="1" type="body"/>
          </p:nvPr>
        </p:nvSpPr>
        <p:spPr>
          <a:xfrm>
            <a:off x="913542" y="4343400"/>
            <a:ext cx="5030916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187" name="Google Shape;187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88" name="Google Shape;188;p12:notes"/>
          <p:cNvSpPr txBox="1"/>
          <p:nvPr>
            <p:ph idx="1" type="body"/>
          </p:nvPr>
        </p:nvSpPr>
        <p:spPr>
          <a:xfrm>
            <a:off x="913542" y="4343400"/>
            <a:ext cx="5030916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195" name="Google Shape;195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96" name="Google Shape;196;p13:notes"/>
          <p:cNvSpPr txBox="1"/>
          <p:nvPr>
            <p:ph idx="1" type="body"/>
          </p:nvPr>
        </p:nvSpPr>
        <p:spPr>
          <a:xfrm>
            <a:off x="913542" y="4343400"/>
            <a:ext cx="5030916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204" name="Google Shape;204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05" name="Google Shape;205;p14:notes"/>
          <p:cNvSpPr txBox="1"/>
          <p:nvPr>
            <p:ph idx="1" type="body"/>
          </p:nvPr>
        </p:nvSpPr>
        <p:spPr>
          <a:xfrm>
            <a:off x="913542" y="4343400"/>
            <a:ext cx="5030916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213" name="Google Shape;213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14" name="Google Shape;214;p15:notes"/>
          <p:cNvSpPr txBox="1"/>
          <p:nvPr>
            <p:ph idx="1" type="body"/>
          </p:nvPr>
        </p:nvSpPr>
        <p:spPr>
          <a:xfrm>
            <a:off x="913542" y="4343400"/>
            <a:ext cx="5030916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1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221" name="Google Shape;221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22" name="Google Shape;222;p16:notes"/>
          <p:cNvSpPr txBox="1"/>
          <p:nvPr>
            <p:ph idx="1" type="body"/>
          </p:nvPr>
        </p:nvSpPr>
        <p:spPr>
          <a:xfrm>
            <a:off x="913542" y="4343400"/>
            <a:ext cx="5030916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1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230" name="Google Shape;230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31" name="Google Shape;231;p17:notes"/>
          <p:cNvSpPr txBox="1"/>
          <p:nvPr>
            <p:ph idx="1" type="body"/>
          </p:nvPr>
        </p:nvSpPr>
        <p:spPr>
          <a:xfrm>
            <a:off x="913542" y="4343400"/>
            <a:ext cx="5030916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18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238" name="Google Shape;238;p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39" name="Google Shape;239;p18:notes"/>
          <p:cNvSpPr txBox="1"/>
          <p:nvPr>
            <p:ph idx="1" type="body"/>
          </p:nvPr>
        </p:nvSpPr>
        <p:spPr>
          <a:xfrm>
            <a:off x="913542" y="4343400"/>
            <a:ext cx="5030916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19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246" name="Google Shape;246;p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47" name="Google Shape;247;p19:notes"/>
          <p:cNvSpPr txBox="1"/>
          <p:nvPr>
            <p:ph idx="1" type="body"/>
          </p:nvPr>
        </p:nvSpPr>
        <p:spPr>
          <a:xfrm>
            <a:off x="913542" y="4343400"/>
            <a:ext cx="5030916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108" name="Google Shape;108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09" name="Google Shape;109;p2:notes"/>
          <p:cNvSpPr txBox="1"/>
          <p:nvPr>
            <p:ph idx="1" type="body"/>
          </p:nvPr>
        </p:nvSpPr>
        <p:spPr>
          <a:xfrm>
            <a:off x="913542" y="4343400"/>
            <a:ext cx="5030916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2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254" name="Google Shape;254;p2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55" name="Google Shape;255;p20:notes"/>
          <p:cNvSpPr txBox="1"/>
          <p:nvPr>
            <p:ph idx="1" type="body"/>
          </p:nvPr>
        </p:nvSpPr>
        <p:spPr>
          <a:xfrm>
            <a:off x="913542" y="4343400"/>
            <a:ext cx="5030916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2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262" name="Google Shape;262;p2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63" name="Google Shape;263;p21:notes"/>
          <p:cNvSpPr txBox="1"/>
          <p:nvPr>
            <p:ph idx="1" type="body"/>
          </p:nvPr>
        </p:nvSpPr>
        <p:spPr>
          <a:xfrm>
            <a:off x="913542" y="4343400"/>
            <a:ext cx="5030916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2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270" name="Google Shape;270;p2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71" name="Google Shape;271;p22:notes"/>
          <p:cNvSpPr txBox="1"/>
          <p:nvPr>
            <p:ph idx="1" type="body"/>
          </p:nvPr>
        </p:nvSpPr>
        <p:spPr>
          <a:xfrm>
            <a:off x="913542" y="4343400"/>
            <a:ext cx="5030916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2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278" name="Google Shape;278;p2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79" name="Google Shape;279;p23:notes"/>
          <p:cNvSpPr txBox="1"/>
          <p:nvPr>
            <p:ph idx="1" type="body"/>
          </p:nvPr>
        </p:nvSpPr>
        <p:spPr>
          <a:xfrm>
            <a:off x="913542" y="4343400"/>
            <a:ext cx="5030916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2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286" name="Google Shape;286;p2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87" name="Google Shape;287;p24:notes"/>
          <p:cNvSpPr txBox="1"/>
          <p:nvPr>
            <p:ph idx="1" type="body"/>
          </p:nvPr>
        </p:nvSpPr>
        <p:spPr>
          <a:xfrm>
            <a:off x="913542" y="4343400"/>
            <a:ext cx="5030916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2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294" name="Google Shape;294;p2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95" name="Google Shape;295;p25:notes"/>
          <p:cNvSpPr txBox="1"/>
          <p:nvPr>
            <p:ph idx="1" type="body"/>
          </p:nvPr>
        </p:nvSpPr>
        <p:spPr>
          <a:xfrm>
            <a:off x="913542" y="4343400"/>
            <a:ext cx="5030916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2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302" name="Google Shape;302;p2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303" name="Google Shape;303;p26:notes"/>
          <p:cNvSpPr txBox="1"/>
          <p:nvPr>
            <p:ph idx="1" type="body"/>
          </p:nvPr>
        </p:nvSpPr>
        <p:spPr>
          <a:xfrm>
            <a:off x="913542" y="4343400"/>
            <a:ext cx="4953858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5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2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337" name="Google Shape;337;p2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338" name="Google Shape;338;p27:notes"/>
          <p:cNvSpPr txBox="1"/>
          <p:nvPr>
            <p:ph idx="1" type="body"/>
          </p:nvPr>
        </p:nvSpPr>
        <p:spPr>
          <a:xfrm>
            <a:off x="913542" y="4343400"/>
            <a:ext cx="5030916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3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2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45" name="Google Shape;345;p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46" name="Google Shape;346;p28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3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2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55" name="Google Shape;355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56" name="Google Shape;356;p29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116" name="Google Shape;116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17" name="Google Shape;117;p3:notes"/>
          <p:cNvSpPr txBox="1"/>
          <p:nvPr>
            <p:ph idx="1" type="body"/>
          </p:nvPr>
        </p:nvSpPr>
        <p:spPr>
          <a:xfrm>
            <a:off x="913542" y="4343400"/>
            <a:ext cx="5030916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p3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363" name="Google Shape;363;p3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364" name="Google Shape;364;p30:notes"/>
          <p:cNvSpPr txBox="1"/>
          <p:nvPr>
            <p:ph idx="1" type="body"/>
          </p:nvPr>
        </p:nvSpPr>
        <p:spPr>
          <a:xfrm>
            <a:off x="913542" y="4343400"/>
            <a:ext cx="5030916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0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p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72" name="Google Shape;372;p3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7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p3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79" name="Google Shape;379;p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380" name="Google Shape;380;p3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5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Google Shape;386;p3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387" name="Google Shape;387;p3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388" name="Google Shape;388;p33:notes"/>
          <p:cNvSpPr txBox="1"/>
          <p:nvPr>
            <p:ph idx="1" type="body"/>
          </p:nvPr>
        </p:nvSpPr>
        <p:spPr>
          <a:xfrm>
            <a:off x="913542" y="4343400"/>
            <a:ext cx="5030916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4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Google Shape;395;p3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396" name="Google Shape;396;p3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397" name="Google Shape;397;p34:notes"/>
          <p:cNvSpPr txBox="1"/>
          <p:nvPr>
            <p:ph idx="1" type="body"/>
          </p:nvPr>
        </p:nvSpPr>
        <p:spPr>
          <a:xfrm>
            <a:off x="913542" y="4343400"/>
            <a:ext cx="5030916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3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p3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405" name="Google Shape;405;p3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406" name="Google Shape;406;p35:notes"/>
          <p:cNvSpPr txBox="1"/>
          <p:nvPr>
            <p:ph idx="1" type="body"/>
          </p:nvPr>
        </p:nvSpPr>
        <p:spPr>
          <a:xfrm>
            <a:off x="913542" y="4343400"/>
            <a:ext cx="5030916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2" name="Shape 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Google Shape;413;p3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414" name="Google Shape;414;p3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415" name="Google Shape;415;p36:notes"/>
          <p:cNvSpPr txBox="1"/>
          <p:nvPr>
            <p:ph idx="1" type="body"/>
          </p:nvPr>
        </p:nvSpPr>
        <p:spPr>
          <a:xfrm>
            <a:off x="913542" y="4343400"/>
            <a:ext cx="5030916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0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3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422" name="Google Shape;422;p3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423" name="Google Shape;423;p37:notes"/>
          <p:cNvSpPr txBox="1"/>
          <p:nvPr>
            <p:ph idx="1" type="body"/>
          </p:nvPr>
        </p:nvSpPr>
        <p:spPr>
          <a:xfrm>
            <a:off x="913542" y="4343400"/>
            <a:ext cx="5030916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8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Google Shape;429;p38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430" name="Google Shape;430;p3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431" name="Google Shape;431;p38:notes"/>
          <p:cNvSpPr txBox="1"/>
          <p:nvPr>
            <p:ph idx="1" type="body"/>
          </p:nvPr>
        </p:nvSpPr>
        <p:spPr>
          <a:xfrm>
            <a:off x="913542" y="4343400"/>
            <a:ext cx="5030916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1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6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p39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438" name="Google Shape;438;p3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439" name="Google Shape;439;p39:notes"/>
          <p:cNvSpPr txBox="1"/>
          <p:nvPr>
            <p:ph idx="1" type="body"/>
          </p:nvPr>
        </p:nvSpPr>
        <p:spPr>
          <a:xfrm>
            <a:off x="913542" y="4343400"/>
            <a:ext cx="5030916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124" name="Google Shape;124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25" name="Google Shape;125;p4:notes"/>
          <p:cNvSpPr txBox="1"/>
          <p:nvPr>
            <p:ph idx="1" type="body"/>
          </p:nvPr>
        </p:nvSpPr>
        <p:spPr>
          <a:xfrm>
            <a:off x="913542" y="4343400"/>
            <a:ext cx="5030916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4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Google Shape;445;p4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446" name="Google Shape;446;p4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447" name="Google Shape;447;p40:notes"/>
          <p:cNvSpPr txBox="1"/>
          <p:nvPr>
            <p:ph idx="1" type="body"/>
          </p:nvPr>
        </p:nvSpPr>
        <p:spPr>
          <a:xfrm>
            <a:off x="913542" y="4343400"/>
            <a:ext cx="5030916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3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p4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455" name="Google Shape;455;p4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456" name="Google Shape;456;p41:notes"/>
          <p:cNvSpPr txBox="1"/>
          <p:nvPr>
            <p:ph idx="1" type="body"/>
          </p:nvPr>
        </p:nvSpPr>
        <p:spPr>
          <a:xfrm>
            <a:off x="913542" y="4343400"/>
            <a:ext cx="5030916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2" name="Shape 4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Google Shape;463;p4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464" name="Google Shape;464;p4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465" name="Google Shape;465;p42:notes"/>
          <p:cNvSpPr txBox="1"/>
          <p:nvPr>
            <p:ph idx="1" type="body"/>
          </p:nvPr>
        </p:nvSpPr>
        <p:spPr>
          <a:xfrm>
            <a:off x="913542" y="4343400"/>
            <a:ext cx="5030916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0" name="Shape 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Google Shape;471;p4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472" name="Google Shape;472;p4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473" name="Google Shape;473;p43:notes"/>
          <p:cNvSpPr txBox="1"/>
          <p:nvPr>
            <p:ph idx="1" type="body"/>
          </p:nvPr>
        </p:nvSpPr>
        <p:spPr>
          <a:xfrm>
            <a:off x="913542" y="4343400"/>
            <a:ext cx="5030916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8" name="Shape 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Google Shape;479;p4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480" name="Google Shape;480;p4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481" name="Google Shape;481;p44:notes"/>
          <p:cNvSpPr txBox="1"/>
          <p:nvPr>
            <p:ph idx="1" type="body"/>
          </p:nvPr>
        </p:nvSpPr>
        <p:spPr>
          <a:xfrm>
            <a:off x="913542" y="4343400"/>
            <a:ext cx="5030916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7" name="Shape 4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Google Shape;488;p4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489" name="Google Shape;489;p4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490" name="Google Shape;490;p45:notes"/>
          <p:cNvSpPr txBox="1"/>
          <p:nvPr>
            <p:ph idx="1" type="body"/>
          </p:nvPr>
        </p:nvSpPr>
        <p:spPr>
          <a:xfrm>
            <a:off x="913542" y="4343400"/>
            <a:ext cx="5030916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5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p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97" name="Google Shape;497;p4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2" name="Shape 5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Google Shape;503;p4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504" name="Google Shape;504;p4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505" name="Google Shape;505;p47:notes"/>
          <p:cNvSpPr txBox="1"/>
          <p:nvPr>
            <p:ph idx="1" type="body"/>
          </p:nvPr>
        </p:nvSpPr>
        <p:spPr>
          <a:xfrm>
            <a:off x="913542" y="4343400"/>
            <a:ext cx="5030916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0" name="Shape 5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1" name="Google Shape;511;p48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512" name="Google Shape;512;p4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513" name="Google Shape;513;p48:notes"/>
          <p:cNvSpPr txBox="1"/>
          <p:nvPr>
            <p:ph idx="1" type="body"/>
          </p:nvPr>
        </p:nvSpPr>
        <p:spPr>
          <a:xfrm>
            <a:off x="913542" y="4343400"/>
            <a:ext cx="5030916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0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4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2" name="Google Shape;522;p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t/>
            </a:r>
            <a:endParaRPr/>
          </a:p>
        </p:txBody>
      </p:sp>
      <p:sp>
        <p:nvSpPr>
          <p:cNvPr id="523" name="Google Shape;523;p49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2" name="Google Shape;132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6" name="Shape 5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" name="Google Shape;577;p5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578" name="Google Shape;578;p5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579" name="Google Shape;579;p50:notes"/>
          <p:cNvSpPr txBox="1"/>
          <p:nvPr>
            <p:ph idx="1" type="body"/>
          </p:nvPr>
        </p:nvSpPr>
        <p:spPr>
          <a:xfrm>
            <a:off x="913542" y="4343400"/>
            <a:ext cx="5030916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4" name="Shape 5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" name="Google Shape;585;p5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586" name="Google Shape;586;p5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587" name="Google Shape;587;p51:notes"/>
          <p:cNvSpPr txBox="1"/>
          <p:nvPr>
            <p:ph idx="1" type="body"/>
          </p:nvPr>
        </p:nvSpPr>
        <p:spPr>
          <a:xfrm>
            <a:off x="913542" y="4343400"/>
            <a:ext cx="5030916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3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" name="Google Shape;594;p5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95" name="Google Shape;595;p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t/>
            </a:r>
            <a:endParaRPr/>
          </a:p>
        </p:txBody>
      </p:sp>
      <p:sp>
        <p:nvSpPr>
          <p:cNvPr id="596" name="Google Shape;596;p5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1" name="Shape 6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" name="Google Shape;602;p5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603" name="Google Shape;603;p5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04" name="Google Shape;604;p53:notes"/>
          <p:cNvSpPr txBox="1"/>
          <p:nvPr>
            <p:ph idx="1" type="body"/>
          </p:nvPr>
        </p:nvSpPr>
        <p:spPr>
          <a:xfrm>
            <a:off x="913542" y="4343400"/>
            <a:ext cx="5030916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1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9" name="Shape 6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" name="Google Shape;610;p5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611" name="Google Shape;611;p5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12" name="Google Shape;612;p54:notes"/>
          <p:cNvSpPr txBox="1"/>
          <p:nvPr>
            <p:ph idx="1" type="body"/>
          </p:nvPr>
        </p:nvSpPr>
        <p:spPr>
          <a:xfrm>
            <a:off x="913542" y="4343400"/>
            <a:ext cx="5030916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7" name="Shape 6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" name="Google Shape;618;p5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619" name="Google Shape;619;p5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20" name="Google Shape;620;p55:notes"/>
          <p:cNvSpPr txBox="1"/>
          <p:nvPr>
            <p:ph idx="1" type="body"/>
          </p:nvPr>
        </p:nvSpPr>
        <p:spPr>
          <a:xfrm>
            <a:off x="913542" y="4343400"/>
            <a:ext cx="5030916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5" name="Shape 6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" name="Google Shape;626;p5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627" name="Google Shape;627;p5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28" name="Google Shape;628;p56:notes"/>
          <p:cNvSpPr txBox="1"/>
          <p:nvPr>
            <p:ph idx="1" type="body"/>
          </p:nvPr>
        </p:nvSpPr>
        <p:spPr>
          <a:xfrm>
            <a:off x="913542" y="4343400"/>
            <a:ext cx="5030916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t/>
            </a:r>
            <a:endParaRPr b="1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3" name="Shape 6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Google Shape;634;p5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635" name="Google Shape;635;p5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36" name="Google Shape;636;p57:notes"/>
          <p:cNvSpPr txBox="1"/>
          <p:nvPr>
            <p:ph idx="1" type="body"/>
          </p:nvPr>
        </p:nvSpPr>
        <p:spPr>
          <a:xfrm>
            <a:off x="913542" y="4343400"/>
            <a:ext cx="5030916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9" name="Google Shape;139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146" name="Google Shape;146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47" name="Google Shape;147;p7:notes"/>
          <p:cNvSpPr txBox="1"/>
          <p:nvPr>
            <p:ph idx="1" type="body"/>
          </p:nvPr>
        </p:nvSpPr>
        <p:spPr>
          <a:xfrm>
            <a:off x="913542" y="4343400"/>
            <a:ext cx="5030916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8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155" name="Google Shape;155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56" name="Google Shape;156;p8:notes"/>
          <p:cNvSpPr txBox="1"/>
          <p:nvPr>
            <p:ph idx="1" type="body"/>
          </p:nvPr>
        </p:nvSpPr>
        <p:spPr>
          <a:xfrm>
            <a:off x="913542" y="4343400"/>
            <a:ext cx="5030916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9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163" name="Google Shape;163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64" name="Google Shape;164;p9:notes"/>
          <p:cNvSpPr txBox="1"/>
          <p:nvPr>
            <p:ph idx="1" type="body"/>
          </p:nvPr>
        </p:nvSpPr>
        <p:spPr>
          <a:xfrm>
            <a:off x="913542" y="4343400"/>
            <a:ext cx="5030916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59"/>
          <p:cNvSpPr txBox="1"/>
          <p:nvPr>
            <p:ph type="ctrTitle"/>
          </p:nvPr>
        </p:nvSpPr>
        <p:spPr>
          <a:xfrm>
            <a:off x="685800" y="1196752"/>
            <a:ext cx="7772400" cy="1470025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59"/>
          <p:cNvSpPr txBox="1"/>
          <p:nvPr>
            <p:ph idx="1" type="subTitle"/>
          </p:nvPr>
        </p:nvSpPr>
        <p:spPr>
          <a:xfrm>
            <a:off x="1371600" y="3284984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40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2" name="Google Shape;22;p59"/>
          <p:cNvSpPr txBox="1"/>
          <p:nvPr/>
        </p:nvSpPr>
        <p:spPr>
          <a:xfrm>
            <a:off x="4139952" y="5445224"/>
            <a:ext cx="468052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Basado en:	Sistemas Operativos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		J. Carretero [et al.]</a:t>
            </a:r>
            <a:endParaRPr b="0" i="0" sz="1800" u="none" cap="none" strike="noStrik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59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71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71"/>
          <p:cNvSpPr txBox="1"/>
          <p:nvPr>
            <p:ph idx="1" type="body"/>
          </p:nvPr>
        </p:nvSpPr>
        <p:spPr>
          <a:xfrm>
            <a:off x="590872" y="1196752"/>
            <a:ext cx="8373616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71475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2250"/>
              <a:buChar char="▪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>
  <p:cSld name="Título y objetos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65"/>
          <p:cNvSpPr txBox="1"/>
          <p:nvPr>
            <p:ph idx="1" type="body"/>
          </p:nvPr>
        </p:nvSpPr>
        <p:spPr>
          <a:xfrm>
            <a:off x="611560" y="1196752"/>
            <a:ext cx="8352928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71475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2250"/>
              <a:buChar char="▪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65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82" name="Google Shape;82;p65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72"/>
          <p:cNvSpPr txBox="1"/>
          <p:nvPr>
            <p:ph type="ctrTitle"/>
          </p:nvPr>
        </p:nvSpPr>
        <p:spPr>
          <a:xfrm>
            <a:off x="685800" y="1196752"/>
            <a:ext cx="7772400" cy="1470025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72"/>
          <p:cNvSpPr txBox="1"/>
          <p:nvPr>
            <p:ph idx="1" type="subTitle"/>
          </p:nvPr>
        </p:nvSpPr>
        <p:spPr>
          <a:xfrm>
            <a:off x="1371600" y="3284984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40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86" name="Google Shape;86;p72"/>
          <p:cNvSpPr txBox="1"/>
          <p:nvPr/>
        </p:nvSpPr>
        <p:spPr>
          <a:xfrm>
            <a:off x="4139952" y="5445224"/>
            <a:ext cx="468052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Basado en:	Sistemas Operativos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		J. Carretero [et al.]</a:t>
            </a:r>
            <a:endParaRPr b="0" i="0" sz="1800" u="none" cap="none" strike="noStrik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72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73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73"/>
          <p:cNvSpPr txBox="1"/>
          <p:nvPr>
            <p:ph idx="1" type="body"/>
          </p:nvPr>
        </p:nvSpPr>
        <p:spPr>
          <a:xfrm>
            <a:off x="590872" y="1268760"/>
            <a:ext cx="4038600" cy="50405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5085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3500"/>
              <a:buChar char="▪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91" name="Google Shape;91;p73"/>
          <p:cNvSpPr txBox="1"/>
          <p:nvPr>
            <p:ph idx="2" type="body"/>
          </p:nvPr>
        </p:nvSpPr>
        <p:spPr>
          <a:xfrm>
            <a:off x="4781872" y="1268760"/>
            <a:ext cx="4038600" cy="50405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5085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3500"/>
              <a:buChar char="▪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92" name="Google Shape;92;p73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ólo el título">
  <p:cSld name="Sólo el título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74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95" name="Google Shape;95;p74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75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75"/>
          <p:cNvSpPr txBox="1"/>
          <p:nvPr>
            <p:ph idx="1" type="body"/>
          </p:nvPr>
        </p:nvSpPr>
        <p:spPr>
          <a:xfrm>
            <a:off x="590872" y="1196752"/>
            <a:ext cx="8373616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71475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2250"/>
              <a:buChar char="▪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>
  <p:cSld name="Título y objeto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60"/>
          <p:cNvSpPr txBox="1"/>
          <p:nvPr>
            <p:ph idx="1" type="body"/>
          </p:nvPr>
        </p:nvSpPr>
        <p:spPr>
          <a:xfrm>
            <a:off x="611560" y="1196752"/>
            <a:ext cx="8352928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71475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2250"/>
              <a:buChar char="▪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" name="Google Shape;26;p60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27" name="Google Shape;27;p60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3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63"/>
          <p:cNvSpPr txBox="1"/>
          <p:nvPr>
            <p:ph idx="1" type="body"/>
          </p:nvPr>
        </p:nvSpPr>
        <p:spPr>
          <a:xfrm>
            <a:off x="590872" y="1196752"/>
            <a:ext cx="8373616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71475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2250"/>
              <a:buChar char="▪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6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66"/>
          <p:cNvSpPr txBox="1"/>
          <p:nvPr>
            <p:ph idx="1" type="body"/>
          </p:nvPr>
        </p:nvSpPr>
        <p:spPr>
          <a:xfrm>
            <a:off x="590872" y="1268760"/>
            <a:ext cx="4038600" cy="50405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5085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3500"/>
              <a:buChar char="▪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4" name="Google Shape;34;p66"/>
          <p:cNvSpPr txBox="1"/>
          <p:nvPr>
            <p:ph idx="2" type="body"/>
          </p:nvPr>
        </p:nvSpPr>
        <p:spPr>
          <a:xfrm>
            <a:off x="4781872" y="1268760"/>
            <a:ext cx="4038600" cy="50405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5085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3500"/>
              <a:buChar char="▪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5" name="Google Shape;35;p66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ólo el título">
  <p:cSld name="Sólo el título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7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38" name="Google Shape;38;p67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>
  <p:cSld name="Título y objetos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62"/>
          <p:cNvSpPr txBox="1"/>
          <p:nvPr>
            <p:ph idx="1" type="body"/>
          </p:nvPr>
        </p:nvSpPr>
        <p:spPr>
          <a:xfrm>
            <a:off x="611560" y="1196752"/>
            <a:ext cx="8352928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71475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2250"/>
              <a:buChar char="▪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1" name="Google Shape;51;p62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52" name="Google Shape;52;p62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68"/>
          <p:cNvSpPr txBox="1"/>
          <p:nvPr>
            <p:ph type="ctrTitle"/>
          </p:nvPr>
        </p:nvSpPr>
        <p:spPr>
          <a:xfrm>
            <a:off x="685800" y="1196752"/>
            <a:ext cx="7772400" cy="1470025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68"/>
          <p:cNvSpPr txBox="1"/>
          <p:nvPr>
            <p:ph idx="1" type="subTitle"/>
          </p:nvPr>
        </p:nvSpPr>
        <p:spPr>
          <a:xfrm>
            <a:off x="1371600" y="3284984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40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56" name="Google Shape;56;p68"/>
          <p:cNvSpPr txBox="1"/>
          <p:nvPr/>
        </p:nvSpPr>
        <p:spPr>
          <a:xfrm>
            <a:off x="4139952" y="5445224"/>
            <a:ext cx="468052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Basado en:	Sistemas Operativos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		J. Carretero [et al.]</a:t>
            </a:r>
            <a:endParaRPr b="0" i="0" sz="1800" u="none" cap="none" strike="noStrik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68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69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69"/>
          <p:cNvSpPr txBox="1"/>
          <p:nvPr>
            <p:ph idx="1" type="body"/>
          </p:nvPr>
        </p:nvSpPr>
        <p:spPr>
          <a:xfrm>
            <a:off x="590872" y="1268760"/>
            <a:ext cx="4038600" cy="50405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5085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3500"/>
              <a:buChar char="▪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61" name="Google Shape;61;p69"/>
          <p:cNvSpPr txBox="1"/>
          <p:nvPr>
            <p:ph idx="2" type="body"/>
          </p:nvPr>
        </p:nvSpPr>
        <p:spPr>
          <a:xfrm>
            <a:off x="4781872" y="1268760"/>
            <a:ext cx="4038600" cy="50405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5085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3500"/>
              <a:buChar char="▪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62" name="Google Shape;62;p69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ólo el título">
  <p:cSld name="Sólo el título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70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65" name="Google Shape;65;p70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theme" Target="../theme/theme3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6.xml"/><Relationship Id="rId4" Type="http://schemas.openxmlformats.org/officeDocument/2006/relationships/slideLayout" Target="../slideLayouts/slideLayout7.xml"/><Relationship Id="rId5" Type="http://schemas.openxmlformats.org/officeDocument/2006/relationships/slideLayout" Target="../slideLayouts/slideLayout8.xml"/><Relationship Id="rId6" Type="http://schemas.openxmlformats.org/officeDocument/2006/relationships/slideLayout" Target="../slideLayouts/slideLayout9.xml"/><Relationship Id="rId7" Type="http://schemas.openxmlformats.org/officeDocument/2006/relationships/slideLayout" Target="../slideLayouts/slideLayout10.xml"/><Relationship Id="rId8" Type="http://schemas.openxmlformats.org/officeDocument/2006/relationships/theme" Target="../theme/theme1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5.xml"/><Relationship Id="rId8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8"/>
          <p:cNvSpPr/>
          <p:nvPr/>
        </p:nvSpPr>
        <p:spPr>
          <a:xfrm>
            <a:off x="0" y="0"/>
            <a:ext cx="611560" cy="6858000"/>
          </a:xfrm>
          <a:prstGeom prst="rect">
            <a:avLst/>
          </a:prstGeom>
          <a:gradFill>
            <a:gsLst>
              <a:gs pos="0">
                <a:srgbClr val="2D5C97"/>
              </a:gs>
              <a:gs pos="80000">
                <a:srgbClr val="3C7AC5"/>
              </a:gs>
              <a:gs pos="100000">
                <a:srgbClr val="397BC9"/>
              </a:gs>
            </a:gsLst>
            <a:lin ang="16200000" scaled="0"/>
          </a:gradFill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509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logo_ArTeCs.png" id="11" name="Google Shape;11;p58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59306" y="94701"/>
            <a:ext cx="467544" cy="525987"/>
          </a:xfrm>
          <a:prstGeom prst="rect">
            <a:avLst/>
          </a:prstGeom>
          <a:noFill/>
          <a:ln>
            <a:noFill/>
          </a:ln>
          <a:effectLst>
            <a:outerShdw blurRad="190500" rotWithShape="0" algn="tl">
              <a:srgbClr val="000000">
                <a:alpha val="69411"/>
              </a:srgbClr>
            </a:outerShdw>
          </a:effectLst>
        </p:spPr>
      </p:pic>
      <p:grpSp>
        <p:nvGrpSpPr>
          <p:cNvPr id="12" name="Google Shape;12;p58"/>
          <p:cNvGrpSpPr/>
          <p:nvPr/>
        </p:nvGrpSpPr>
        <p:grpSpPr>
          <a:xfrm>
            <a:off x="7956376" y="0"/>
            <a:ext cx="1187624" cy="1885950"/>
            <a:chOff x="5220072" y="2996952"/>
            <a:chExt cx="1187624" cy="1885950"/>
          </a:xfrm>
        </p:grpSpPr>
        <p:pic>
          <p:nvPicPr>
            <p:cNvPr id="13" name="Google Shape;13;p58"/>
            <p:cNvPicPr preferRelativeResize="0"/>
            <p:nvPr/>
          </p:nvPicPr>
          <p:blipFill rotWithShape="1">
            <a:blip r:embed="rId2">
              <a:alphaModFix/>
            </a:blip>
            <a:srcRect b="0" l="0" r="29014" t="0"/>
            <a:stretch/>
          </p:blipFill>
          <p:spPr>
            <a:xfrm>
              <a:off x="5292080" y="2996952"/>
              <a:ext cx="1115616" cy="18859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4" name="Google Shape;14;p58"/>
            <p:cNvSpPr/>
            <p:nvPr/>
          </p:nvSpPr>
          <p:spPr>
            <a:xfrm>
              <a:off x="5220072" y="2996952"/>
              <a:ext cx="1187624" cy="1872208"/>
            </a:xfrm>
            <a:prstGeom prst="rect">
              <a:avLst/>
            </a:prstGeom>
            <a:solidFill>
              <a:schemeClr val="lt1">
                <a:alpha val="72549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5" name="Google Shape;15;p58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400"/>
              <a:buFont typeface="Calibri"/>
              <a:buNone/>
              <a:defRPr b="0" i="0" sz="4400" u="none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" name="Google Shape;16;p58"/>
          <p:cNvSpPr txBox="1"/>
          <p:nvPr>
            <p:ph idx="1" type="body"/>
          </p:nvPr>
        </p:nvSpPr>
        <p:spPr>
          <a:xfrm>
            <a:off x="590872" y="1196752"/>
            <a:ext cx="8373616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826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70C0"/>
              </a:buClr>
              <a:buSzPts val="4000"/>
              <a:buFont typeface="Noto Sans Symbols"/>
              <a:buChar char="▪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7" name="Google Shape;17;p58"/>
          <p:cNvSpPr txBox="1"/>
          <p:nvPr/>
        </p:nvSpPr>
        <p:spPr>
          <a:xfrm>
            <a:off x="0" y="6396335"/>
            <a:ext cx="628698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1" lang="es-E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SO</a:t>
            </a:r>
            <a:endParaRPr b="0" baseline="30000" i="1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58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3"/>
    <p:sldLayoutId id="2147483650" r:id="rId4"/>
    <p:sldLayoutId id="2147483651" r:id="rId5"/>
    <p:sldLayoutId id="2147483652" r:id="rId6"/>
    <p:sldLayoutId id="2147483653" r:id="rId7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61"/>
          <p:cNvSpPr/>
          <p:nvPr/>
        </p:nvSpPr>
        <p:spPr>
          <a:xfrm>
            <a:off x="0" y="0"/>
            <a:ext cx="611560" cy="6858000"/>
          </a:xfrm>
          <a:prstGeom prst="rect">
            <a:avLst/>
          </a:prstGeom>
          <a:solidFill>
            <a:schemeClr val="accent3"/>
          </a:solidFill>
          <a:ln cap="flat" cmpd="sng" w="9525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509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logo_ArTeCs.png" id="41" name="Google Shape;41;p6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59306" y="94701"/>
            <a:ext cx="467544" cy="525987"/>
          </a:xfrm>
          <a:prstGeom prst="rect">
            <a:avLst/>
          </a:prstGeom>
          <a:noFill/>
          <a:ln>
            <a:noFill/>
          </a:ln>
          <a:effectLst>
            <a:outerShdw blurRad="190500" rotWithShape="0" algn="tl">
              <a:srgbClr val="000000">
                <a:alpha val="69411"/>
              </a:srgbClr>
            </a:outerShdw>
          </a:effectLst>
        </p:spPr>
      </p:pic>
      <p:grpSp>
        <p:nvGrpSpPr>
          <p:cNvPr id="42" name="Google Shape;42;p61"/>
          <p:cNvGrpSpPr/>
          <p:nvPr/>
        </p:nvGrpSpPr>
        <p:grpSpPr>
          <a:xfrm>
            <a:off x="7956376" y="0"/>
            <a:ext cx="1187624" cy="1885950"/>
            <a:chOff x="5220072" y="2996952"/>
            <a:chExt cx="1187624" cy="1885950"/>
          </a:xfrm>
        </p:grpSpPr>
        <p:pic>
          <p:nvPicPr>
            <p:cNvPr id="43" name="Google Shape;43;p61"/>
            <p:cNvPicPr preferRelativeResize="0"/>
            <p:nvPr/>
          </p:nvPicPr>
          <p:blipFill rotWithShape="1">
            <a:blip r:embed="rId2">
              <a:alphaModFix/>
            </a:blip>
            <a:srcRect b="0" l="0" r="29014" t="0"/>
            <a:stretch/>
          </p:blipFill>
          <p:spPr>
            <a:xfrm>
              <a:off x="5292080" y="2996952"/>
              <a:ext cx="1115616" cy="18859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4" name="Google Shape;44;p61"/>
            <p:cNvSpPr/>
            <p:nvPr/>
          </p:nvSpPr>
          <p:spPr>
            <a:xfrm>
              <a:off x="5220072" y="2996952"/>
              <a:ext cx="1187624" cy="1872208"/>
            </a:xfrm>
            <a:prstGeom prst="rect">
              <a:avLst/>
            </a:prstGeom>
            <a:solidFill>
              <a:schemeClr val="lt1">
                <a:alpha val="72549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5" name="Google Shape;45;p61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400"/>
              <a:buFont typeface="Calibri"/>
              <a:buNone/>
              <a:defRPr b="0" i="0" sz="4400" u="none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6" name="Google Shape;46;p61"/>
          <p:cNvSpPr txBox="1"/>
          <p:nvPr>
            <p:ph idx="1" type="body"/>
          </p:nvPr>
        </p:nvSpPr>
        <p:spPr>
          <a:xfrm>
            <a:off x="590872" y="1196752"/>
            <a:ext cx="8373616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826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70C0"/>
              </a:buClr>
              <a:buSzPts val="4000"/>
              <a:buFont typeface="Noto Sans Symbols"/>
              <a:buChar char="▪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7" name="Google Shape;47;p61"/>
          <p:cNvSpPr txBox="1"/>
          <p:nvPr/>
        </p:nvSpPr>
        <p:spPr>
          <a:xfrm>
            <a:off x="0" y="6396335"/>
            <a:ext cx="628698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1" lang="es-E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SO</a:t>
            </a:r>
            <a:endParaRPr b="0" baseline="30000" i="1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Google Shape;48;p61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5" r:id="rId3"/>
    <p:sldLayoutId id="2147483656" r:id="rId4"/>
    <p:sldLayoutId id="2147483657" r:id="rId5"/>
    <p:sldLayoutId id="2147483658" r:id="rId6"/>
    <p:sldLayoutId id="2147483659" r:id="rId7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64"/>
          <p:cNvSpPr/>
          <p:nvPr/>
        </p:nvSpPr>
        <p:spPr>
          <a:xfrm>
            <a:off x="0" y="0"/>
            <a:ext cx="611560" cy="6858000"/>
          </a:xfrm>
          <a:prstGeom prst="rect">
            <a:avLst/>
          </a:prstGeom>
          <a:solidFill>
            <a:schemeClr val="accent3"/>
          </a:solidFill>
          <a:ln cap="flat" cmpd="sng" w="9525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509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logo_ArTeCs.png" id="71" name="Google Shape;71;p64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59306" y="94701"/>
            <a:ext cx="467544" cy="525987"/>
          </a:xfrm>
          <a:prstGeom prst="rect">
            <a:avLst/>
          </a:prstGeom>
          <a:noFill/>
          <a:ln>
            <a:noFill/>
          </a:ln>
          <a:effectLst>
            <a:outerShdw blurRad="190500" rotWithShape="0" algn="tl">
              <a:srgbClr val="000000">
                <a:alpha val="69411"/>
              </a:srgbClr>
            </a:outerShdw>
          </a:effectLst>
        </p:spPr>
      </p:pic>
      <p:grpSp>
        <p:nvGrpSpPr>
          <p:cNvPr id="72" name="Google Shape;72;p64"/>
          <p:cNvGrpSpPr/>
          <p:nvPr/>
        </p:nvGrpSpPr>
        <p:grpSpPr>
          <a:xfrm>
            <a:off x="7956376" y="0"/>
            <a:ext cx="1187624" cy="1885950"/>
            <a:chOff x="5220072" y="2996952"/>
            <a:chExt cx="1187624" cy="1885950"/>
          </a:xfrm>
        </p:grpSpPr>
        <p:pic>
          <p:nvPicPr>
            <p:cNvPr id="73" name="Google Shape;73;p64"/>
            <p:cNvPicPr preferRelativeResize="0"/>
            <p:nvPr/>
          </p:nvPicPr>
          <p:blipFill rotWithShape="1">
            <a:blip r:embed="rId2">
              <a:alphaModFix/>
            </a:blip>
            <a:srcRect b="0" l="0" r="29014" t="0"/>
            <a:stretch/>
          </p:blipFill>
          <p:spPr>
            <a:xfrm>
              <a:off x="5292080" y="2996952"/>
              <a:ext cx="1115616" cy="18859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4" name="Google Shape;74;p64"/>
            <p:cNvSpPr/>
            <p:nvPr/>
          </p:nvSpPr>
          <p:spPr>
            <a:xfrm>
              <a:off x="5220072" y="2996952"/>
              <a:ext cx="1187624" cy="1872208"/>
            </a:xfrm>
            <a:prstGeom prst="rect">
              <a:avLst/>
            </a:prstGeom>
            <a:solidFill>
              <a:schemeClr val="lt1">
                <a:alpha val="72549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5" name="Google Shape;75;p64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400"/>
              <a:buFont typeface="Calibri"/>
              <a:buNone/>
              <a:defRPr b="0" i="0" sz="4400" u="none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6" name="Google Shape;76;p64"/>
          <p:cNvSpPr txBox="1"/>
          <p:nvPr>
            <p:ph idx="1" type="body"/>
          </p:nvPr>
        </p:nvSpPr>
        <p:spPr>
          <a:xfrm>
            <a:off x="590872" y="1196752"/>
            <a:ext cx="8373616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826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70C0"/>
              </a:buClr>
              <a:buSzPts val="4000"/>
              <a:buFont typeface="Noto Sans Symbols"/>
              <a:buChar char="▪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7" name="Google Shape;77;p64"/>
          <p:cNvSpPr txBox="1"/>
          <p:nvPr/>
        </p:nvSpPr>
        <p:spPr>
          <a:xfrm>
            <a:off x="0" y="6396335"/>
            <a:ext cx="628698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1" lang="es-ES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SO</a:t>
            </a:r>
            <a:endParaRPr b="0" baseline="30000" i="1" sz="2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64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1" r:id="rId3"/>
    <p:sldLayoutId id="2147483662" r:id="rId4"/>
    <p:sldLayoutId id="2147483663" r:id="rId5"/>
    <p:sldLayoutId id="2147483664" r:id="rId6"/>
    <p:sldLayoutId id="2147483665" r:id="rId7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3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5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7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20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11.png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Relationship Id="rId3" Type="http://schemas.openxmlformats.org/officeDocument/2006/relationships/image" Target="../media/image15.png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Relationship Id="rId3" Type="http://schemas.openxmlformats.org/officeDocument/2006/relationships/image" Target="../media/image12.png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Relationship Id="rId3" Type="http://schemas.openxmlformats.org/officeDocument/2006/relationships/image" Target="../media/image10.png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Relationship Id="rId3" Type="http://schemas.openxmlformats.org/officeDocument/2006/relationships/image" Target="../media/image17.png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Relationship Id="rId3" Type="http://schemas.openxmlformats.org/officeDocument/2006/relationships/image" Target="../media/image16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Relationship Id="rId3" Type="http://schemas.openxmlformats.org/officeDocument/2006/relationships/image" Target="../media/image8.png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Relationship Id="rId3" Type="http://schemas.openxmlformats.org/officeDocument/2006/relationships/image" Target="../media/image21.png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Relationship Id="rId3" Type="http://schemas.openxmlformats.org/officeDocument/2006/relationships/image" Target="../media/image18.png"/></Relationships>
</file>

<file path=ppt/slides/_rels/slide4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7.xml"/></Relationships>
</file>

<file path=ppt/slides/_rels/slide4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8.xml"/><Relationship Id="rId3" Type="http://schemas.openxmlformats.org/officeDocument/2006/relationships/image" Target="../media/image14.png"/></Relationships>
</file>

<file path=ppt/slides/_rels/slide4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9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0.xml"/><Relationship Id="rId3" Type="http://schemas.openxmlformats.org/officeDocument/2006/relationships/image" Target="../media/image19.png"/></Relationships>
</file>

<file path=ppt/slides/_rels/slide5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1.xml"/><Relationship Id="rId3" Type="http://schemas.openxmlformats.org/officeDocument/2006/relationships/image" Target="../media/image13.png"/></Relationships>
</file>

<file path=ppt/slides/_rels/slide5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2.xml"/></Relationships>
</file>

<file path=ppt/slides/_rels/slide5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3.xml"/></Relationships>
</file>

<file path=ppt/slides/_rels/slide5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4.xml"/></Relationships>
</file>

<file path=ppt/slides/_rels/slide5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5.xml"/></Relationships>
</file>

<file path=ppt/slides/_rels/slide5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6.xml"/></Relationships>
</file>

<file path=ppt/slides/_rels/slide5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7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9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"/>
          <p:cNvSpPr txBox="1"/>
          <p:nvPr>
            <p:ph type="ctrTitle"/>
          </p:nvPr>
        </p:nvSpPr>
        <p:spPr>
          <a:xfrm>
            <a:off x="685800" y="1196752"/>
            <a:ext cx="7772400" cy="1470025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400"/>
              <a:buFont typeface="Calibri"/>
              <a:buNone/>
            </a:pPr>
            <a:r>
              <a:rPr lang="es-ES"/>
              <a:t>Sistemas Operativos</a:t>
            </a:r>
            <a:endParaRPr/>
          </a:p>
        </p:txBody>
      </p:sp>
      <p:sp>
        <p:nvSpPr>
          <p:cNvPr id="105" name="Google Shape;105;p1"/>
          <p:cNvSpPr txBox="1"/>
          <p:nvPr>
            <p:ph idx="1" type="subTitle"/>
          </p:nvPr>
        </p:nvSpPr>
        <p:spPr>
          <a:xfrm>
            <a:off x="1371600" y="3284984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25000"/>
              <a:buNone/>
            </a:pPr>
            <a:r>
              <a:rPr lang="es-ES"/>
              <a:t>Grado en Ingeniería del Software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544"/>
              </a:spcBef>
              <a:spcAft>
                <a:spcPts val="0"/>
              </a:spcAft>
              <a:buSzPct val="125000"/>
              <a:buNone/>
            </a:pPr>
            <a:r>
              <a:rPr lang="es-ES"/>
              <a:t>2020-2021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544"/>
              </a:spcBef>
              <a:spcAft>
                <a:spcPts val="0"/>
              </a:spcAft>
              <a:buSzPct val="125000"/>
              <a:buNone/>
            </a:pPr>
            <a:r>
              <a:t/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544"/>
              </a:spcBef>
              <a:spcAft>
                <a:spcPts val="0"/>
              </a:spcAft>
              <a:buSzPct val="125000"/>
              <a:buNone/>
            </a:pPr>
            <a:r>
              <a:rPr b="1" lang="es-ES"/>
              <a:t> Procesos e hilos</a:t>
            </a:r>
            <a:endParaRPr b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0"/>
          <p:cNvSpPr txBox="1"/>
          <p:nvPr>
            <p:ph idx="1" type="body"/>
          </p:nvPr>
        </p:nvSpPr>
        <p:spPr>
          <a:xfrm>
            <a:off x="611560" y="1196752"/>
            <a:ext cx="8352928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Char char="▪"/>
            </a:pPr>
            <a:r>
              <a:rPr lang="es-ES"/>
              <a:t>ps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s-ES"/>
              <a:t>Permite ver la información de todos los procesos en ejecución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i="1" lang="es-ES"/>
              <a:t>man ps </a:t>
            </a:r>
            <a:r>
              <a:rPr lang="es-ES"/>
              <a:t> para consultar las múltiples opciones</a:t>
            </a:r>
            <a:endParaRPr i="1"/>
          </a:p>
          <a:p>
            <a:pPr indent="-3429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4000"/>
              <a:buChar char="▪"/>
            </a:pPr>
            <a:r>
              <a:rPr lang="es-ES"/>
              <a:t>top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s-ES"/>
              <a:t>Muestra los procesos en ejecución, refrescando la información periódicamente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s-ES"/>
              <a:t>Permite interaccionar con los procesos (enviar señales)</a:t>
            </a:r>
            <a:endParaRPr/>
          </a:p>
        </p:txBody>
      </p:sp>
      <p:sp>
        <p:nvSpPr>
          <p:cNvPr id="175" name="Google Shape;175;p10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176" name="Google Shape;176;p10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400"/>
              <a:buFont typeface="Calibri"/>
              <a:buNone/>
            </a:pPr>
            <a:r>
              <a:rPr lang="es-ES"/>
              <a:t>Consulta procesos en ejecución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1"/>
          <p:cNvSpPr txBox="1"/>
          <p:nvPr>
            <p:ph idx="1" type="body"/>
          </p:nvPr>
        </p:nvSpPr>
        <p:spPr>
          <a:xfrm>
            <a:off x="611560" y="1196752"/>
            <a:ext cx="8352928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25000"/>
              <a:buChar char="▪"/>
            </a:pPr>
            <a:r>
              <a:rPr lang="es-ES"/>
              <a:t>Usuario: Persona autorizada a utilizar un sistema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/>
              <a:t>Se identifica en la autenticación mediante:</a:t>
            </a:r>
            <a:endParaRPr/>
          </a:p>
          <a:p>
            <a:pPr indent="-228600" lvl="2" marL="1143000" rtl="0" algn="l">
              <a:lnSpc>
                <a:spcPct val="100000"/>
              </a:lnSpc>
              <a:spcBef>
                <a:spcPts val="408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s-ES"/>
              <a:t>Código de cuenta</a:t>
            </a:r>
            <a:endParaRPr/>
          </a:p>
          <a:p>
            <a:pPr indent="-228600" lvl="2" marL="1143000" rtl="0" algn="l">
              <a:lnSpc>
                <a:spcPct val="100000"/>
              </a:lnSpc>
              <a:spcBef>
                <a:spcPts val="408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s-ES"/>
              <a:t>Clave (</a:t>
            </a:r>
            <a:r>
              <a:rPr i="1" lang="es-ES"/>
              <a:t>password</a:t>
            </a:r>
            <a:r>
              <a:rPr lang="es-ES"/>
              <a:t>)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/>
              <a:t>Internamente el SO le asigna el “uid” (</a:t>
            </a:r>
            <a:r>
              <a:rPr i="1" lang="es-ES"/>
              <a:t>user identification</a:t>
            </a:r>
            <a:r>
              <a:rPr lang="es-ES"/>
              <a:t>)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544"/>
              </a:spcBef>
              <a:spcAft>
                <a:spcPts val="0"/>
              </a:spcAft>
              <a:buSzPct val="125000"/>
              <a:buChar char="▪"/>
            </a:pPr>
            <a:r>
              <a:rPr lang="es-ES"/>
              <a:t>Superusuario (</a:t>
            </a:r>
            <a:r>
              <a:rPr i="1" lang="es-ES"/>
              <a:t>root</a:t>
            </a:r>
            <a:r>
              <a:rPr lang="es-ES"/>
              <a:t>)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/>
              <a:t>Tiene todos los derechos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/>
              <a:t>Administra el sistema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544"/>
              </a:spcBef>
              <a:spcAft>
                <a:spcPts val="0"/>
              </a:spcAft>
              <a:buSzPct val="125000"/>
              <a:buChar char="▪"/>
            </a:pPr>
            <a:r>
              <a:rPr lang="es-ES"/>
              <a:t>Grupo de usuarios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/>
              <a:t>Los usuarios se organizan en grupos</a:t>
            </a:r>
            <a:endParaRPr/>
          </a:p>
          <a:p>
            <a:pPr indent="-228600" lvl="2" marL="1143000" rtl="0" algn="l">
              <a:lnSpc>
                <a:spcPct val="100000"/>
              </a:lnSpc>
              <a:spcBef>
                <a:spcPts val="408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s-ES"/>
              <a:t>Alumnos</a:t>
            </a:r>
            <a:endParaRPr/>
          </a:p>
          <a:p>
            <a:pPr indent="-228600" lvl="2" marL="1143000" rtl="0" algn="l">
              <a:lnSpc>
                <a:spcPct val="100000"/>
              </a:lnSpc>
              <a:spcBef>
                <a:spcPts val="408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s-ES"/>
              <a:t>Profesores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/>
              <a:t>Todo usuario ha de pertenecer al menos a un grupo</a:t>
            </a:r>
            <a:endParaRPr/>
          </a:p>
        </p:txBody>
      </p:sp>
      <p:sp>
        <p:nvSpPr>
          <p:cNvPr id="183" name="Google Shape;183;p11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184" name="Google Shape;184;p11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Calibri"/>
              <a:buNone/>
            </a:pPr>
            <a:r>
              <a:rPr lang="es-ES"/>
              <a:t>Usuario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2"/>
          <p:cNvSpPr txBox="1"/>
          <p:nvPr>
            <p:ph idx="1" type="body"/>
          </p:nvPr>
        </p:nvSpPr>
        <p:spPr>
          <a:xfrm>
            <a:off x="611560" y="1196752"/>
            <a:ext cx="8352928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000"/>
              <a:buChar char="▪"/>
            </a:pPr>
            <a:r>
              <a:rPr lang="es-ES">
                <a:solidFill>
                  <a:srgbClr val="BFBFBF"/>
                </a:solidFill>
              </a:rPr>
              <a:t>Procesos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SzPts val="4000"/>
              <a:buChar char="▪"/>
            </a:pPr>
            <a:r>
              <a:rPr lang="es-ES"/>
              <a:t>Multitarea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SzPts val="4000"/>
              <a:buChar char="▪"/>
            </a:pPr>
            <a:r>
              <a:rPr lang="es-ES"/>
              <a:t>Información del proceso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SzPts val="4000"/>
              <a:buChar char="▪"/>
            </a:pPr>
            <a:r>
              <a:rPr lang="es-ES"/>
              <a:t>Formación y estados de un proceso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SzPts val="4000"/>
              <a:buChar char="▪"/>
            </a:pPr>
            <a:r>
              <a:rPr lang="es-ES"/>
              <a:t>Señales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SzPts val="4000"/>
              <a:buChar char="▪"/>
            </a:pPr>
            <a:r>
              <a:rPr lang="es-ES"/>
              <a:t>Hilos o </a:t>
            </a:r>
            <a:r>
              <a:rPr i="1" lang="es-ES"/>
              <a:t>threads</a:t>
            </a:r>
            <a:endParaRPr i="1"/>
          </a:p>
        </p:txBody>
      </p:sp>
      <p:sp>
        <p:nvSpPr>
          <p:cNvPr id="191" name="Google Shape;191;p12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192" name="Google Shape;192;p12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Calibri"/>
              <a:buNone/>
            </a:pPr>
            <a:r>
              <a:rPr lang="es-ES"/>
              <a:t>Contenido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3"/>
          <p:cNvSpPr txBox="1"/>
          <p:nvPr>
            <p:ph idx="1" type="body"/>
          </p:nvPr>
        </p:nvSpPr>
        <p:spPr>
          <a:xfrm>
            <a:off x="611560" y="1196752"/>
            <a:ext cx="8352928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Char char="▪"/>
            </a:pPr>
            <a:r>
              <a:rPr lang="es-ES"/>
              <a:t>Paralelismo real entre E/S y CPU (DMA)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4000"/>
              <a:buChar char="▪"/>
            </a:pPr>
            <a:r>
              <a:rPr lang="es-ES"/>
              <a:t>Alternancia en los procesos de fases de E/S y de procesamiento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4000"/>
              <a:buChar char="▪"/>
            </a:pPr>
            <a:r>
              <a:rPr lang="es-ES"/>
              <a:t>La memoria almacena varios procesos</a:t>
            </a:r>
            <a:endParaRPr/>
          </a:p>
        </p:txBody>
      </p:sp>
      <p:sp>
        <p:nvSpPr>
          <p:cNvPr id="199" name="Google Shape;199;p13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200" name="Google Shape;200;p13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Calibri"/>
              <a:buNone/>
            </a:pPr>
            <a:r>
              <a:rPr lang="es-ES"/>
              <a:t>Base de la multitarea</a:t>
            </a:r>
            <a:endParaRPr/>
          </a:p>
        </p:txBody>
      </p:sp>
      <p:pic>
        <p:nvPicPr>
          <p:cNvPr id="201" name="Google Shape;201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03176" y="4190206"/>
            <a:ext cx="6553200" cy="1543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7" name="Google Shape;207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9080" y="1486644"/>
            <a:ext cx="8153400" cy="3238500"/>
          </a:xfrm>
          <a:prstGeom prst="rect">
            <a:avLst/>
          </a:prstGeom>
          <a:noFill/>
          <a:ln>
            <a:noFill/>
          </a:ln>
        </p:spPr>
      </p:pic>
      <p:sp>
        <p:nvSpPr>
          <p:cNvPr id="208" name="Google Shape;208;p14"/>
          <p:cNvSpPr txBox="1"/>
          <p:nvPr>
            <p:ph idx="1" type="body"/>
          </p:nvPr>
        </p:nvSpPr>
        <p:spPr>
          <a:xfrm>
            <a:off x="611560" y="5301208"/>
            <a:ext cx="8352928" cy="7920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Char char="▪"/>
            </a:pPr>
            <a:r>
              <a:rPr lang="es-ES"/>
              <a:t>Proceso nulo o </a:t>
            </a:r>
            <a:r>
              <a:rPr i="1" lang="es-ES"/>
              <a:t>idle</a:t>
            </a:r>
            <a:endParaRPr i="1"/>
          </a:p>
        </p:txBody>
      </p:sp>
      <p:sp>
        <p:nvSpPr>
          <p:cNvPr id="209" name="Google Shape;209;p14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210" name="Google Shape;210;p14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Calibri"/>
              <a:buNone/>
            </a:pPr>
            <a:r>
              <a:rPr lang="es-ES"/>
              <a:t>Ejecución en un sistema multitarea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5"/>
          <p:cNvSpPr txBox="1"/>
          <p:nvPr>
            <p:ph idx="1" type="body"/>
          </p:nvPr>
        </p:nvSpPr>
        <p:spPr>
          <a:xfrm>
            <a:off x="611560" y="1196752"/>
            <a:ext cx="8352928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Char char="▪"/>
            </a:pPr>
            <a:r>
              <a:rPr lang="es-ES"/>
              <a:t>Facilita la programación, dividiendo los programas en procesos (modularidad)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4000"/>
              <a:buChar char="▪"/>
            </a:pPr>
            <a:r>
              <a:rPr lang="es-ES"/>
              <a:t>Permite el servicio interactivo simultáneo de varios usuarios de forma eficiente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4000"/>
              <a:buChar char="▪"/>
            </a:pPr>
            <a:r>
              <a:rPr lang="es-ES"/>
              <a:t>Aprovecha los tiempos que los procesos pasan esperando a que se completen sus operaciones de E/S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4000"/>
              <a:buChar char="▪"/>
            </a:pPr>
            <a:r>
              <a:rPr lang="es-ES"/>
              <a:t>Aumenta el uso de la CPU</a:t>
            </a:r>
            <a:endParaRPr/>
          </a:p>
          <a:p>
            <a:pPr indent="-889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4000"/>
              <a:buNone/>
            </a:pPr>
            <a:r>
              <a:t/>
            </a:r>
            <a:endParaRPr/>
          </a:p>
        </p:txBody>
      </p:sp>
      <p:sp>
        <p:nvSpPr>
          <p:cNvPr id="217" name="Google Shape;217;p15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218" name="Google Shape;218;p15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Calibri"/>
              <a:buNone/>
            </a:pPr>
            <a:r>
              <a:rPr lang="es-ES"/>
              <a:t>Ventajas de la multitarea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16"/>
          <p:cNvSpPr txBox="1"/>
          <p:nvPr>
            <p:ph idx="1" type="body"/>
          </p:nvPr>
        </p:nvSpPr>
        <p:spPr>
          <a:xfrm>
            <a:off x="611560" y="1196752"/>
            <a:ext cx="8352928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Char char="▪"/>
            </a:pPr>
            <a:r>
              <a:rPr lang="es-ES" sz="2800"/>
              <a:t>Grado de multiprogramación: nº de procesos activos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3500"/>
              <a:buChar char="▪"/>
            </a:pPr>
            <a:r>
              <a:rPr lang="es-ES" sz="2800"/>
              <a:t>Para sistemas con memoria virtual:</a:t>
            </a:r>
            <a:endParaRPr sz="2800"/>
          </a:p>
        </p:txBody>
      </p:sp>
      <p:sp>
        <p:nvSpPr>
          <p:cNvPr id="225" name="Google Shape;225;p16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226" name="Google Shape;226;p16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Calibri"/>
              <a:buNone/>
            </a:pPr>
            <a:r>
              <a:rPr lang="es-ES"/>
              <a:t>Grado de multiprogramación</a:t>
            </a:r>
            <a:endParaRPr/>
          </a:p>
        </p:txBody>
      </p:sp>
      <p:pic>
        <p:nvPicPr>
          <p:cNvPr id="227" name="Google Shape;227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835150" y="2708920"/>
            <a:ext cx="5473700" cy="3168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17"/>
          <p:cNvSpPr txBox="1"/>
          <p:nvPr>
            <p:ph idx="1" type="body"/>
          </p:nvPr>
        </p:nvSpPr>
        <p:spPr>
          <a:xfrm>
            <a:off x="611560" y="1196752"/>
            <a:ext cx="8352928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000"/>
              <a:buChar char="▪"/>
            </a:pPr>
            <a:r>
              <a:rPr lang="es-ES">
                <a:solidFill>
                  <a:srgbClr val="BFBFBF"/>
                </a:solidFill>
              </a:rPr>
              <a:t>Procesos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SzPts val="4000"/>
              <a:buChar char="▪"/>
            </a:pPr>
            <a:r>
              <a:rPr lang="es-ES">
                <a:solidFill>
                  <a:srgbClr val="BFBFBF"/>
                </a:solidFill>
              </a:rPr>
              <a:t>Multitarea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SzPts val="4000"/>
              <a:buChar char="▪"/>
            </a:pPr>
            <a:r>
              <a:rPr lang="es-ES"/>
              <a:t>Información del proceso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SzPts val="4000"/>
              <a:buChar char="▪"/>
            </a:pPr>
            <a:r>
              <a:rPr lang="es-ES"/>
              <a:t>Formación y estados de un proceso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SzPts val="4000"/>
              <a:buChar char="▪"/>
            </a:pPr>
            <a:r>
              <a:rPr lang="es-ES"/>
              <a:t>Señales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SzPts val="4000"/>
              <a:buChar char="▪"/>
            </a:pPr>
            <a:r>
              <a:rPr lang="es-ES"/>
              <a:t>Hilos o </a:t>
            </a:r>
            <a:r>
              <a:rPr i="1" lang="es-ES"/>
              <a:t>threads</a:t>
            </a:r>
            <a:endParaRPr i="1"/>
          </a:p>
        </p:txBody>
      </p:sp>
      <p:sp>
        <p:nvSpPr>
          <p:cNvPr id="234" name="Google Shape;234;p17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235" name="Google Shape;235;p17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Calibri"/>
              <a:buNone/>
            </a:pPr>
            <a:r>
              <a:rPr lang="es-ES"/>
              <a:t>Contenido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18"/>
          <p:cNvSpPr txBox="1"/>
          <p:nvPr>
            <p:ph idx="1" type="body"/>
          </p:nvPr>
        </p:nvSpPr>
        <p:spPr>
          <a:xfrm>
            <a:off x="611560" y="1196752"/>
            <a:ext cx="8532440" cy="56612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7500" lnSpcReduction="20000"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25000"/>
              <a:buChar char="▪"/>
            </a:pPr>
            <a:r>
              <a:rPr b="1" lang="es-ES"/>
              <a:t>Estado del procesador: </a:t>
            </a:r>
            <a:r>
              <a:rPr lang="es-ES"/>
              <a:t>contenido de los registros del modelo de programación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96"/>
              </a:spcBef>
              <a:spcAft>
                <a:spcPts val="0"/>
              </a:spcAft>
              <a:buSzPct val="125000"/>
              <a:buChar char="▪"/>
            </a:pPr>
            <a:r>
              <a:rPr b="1" lang="es-ES"/>
              <a:t>Imagen de memoria: </a:t>
            </a:r>
            <a:r>
              <a:rPr lang="es-ES"/>
              <a:t>contenido de los segmentos de memoria en los que reside el código y los datos del proceso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96"/>
              </a:spcBef>
              <a:spcAft>
                <a:spcPts val="0"/>
              </a:spcAft>
              <a:buSzPct val="125000"/>
              <a:buChar char="▪"/>
            </a:pPr>
            <a:r>
              <a:rPr b="1" lang="es-ES"/>
              <a:t>Bloque de control del proceso (BCP) o Descriptor de proceso</a:t>
            </a:r>
            <a:endParaRPr/>
          </a:p>
          <a:p>
            <a:pPr indent="-285750" lvl="1" marL="742950" rtl="0" algn="l">
              <a:lnSpc>
                <a:spcPct val="90000"/>
              </a:lnSpc>
              <a:spcBef>
                <a:spcPts val="43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/>
              <a:t>Estado actual del proceso</a:t>
            </a:r>
            <a:endParaRPr/>
          </a:p>
          <a:p>
            <a:pPr indent="-285750" lvl="1" marL="742950" rtl="0" algn="l">
              <a:lnSpc>
                <a:spcPct val="90000"/>
              </a:lnSpc>
              <a:spcBef>
                <a:spcPts val="43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/>
              <a:t>Estado del procesador 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37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s-ES"/>
              <a:t>Actualizado cuando proceso no se está ejecutando en la CPU</a:t>
            </a:r>
            <a:endParaRPr/>
          </a:p>
          <a:p>
            <a:pPr indent="-285750" lvl="1" marL="742950" rtl="0" algn="l">
              <a:lnSpc>
                <a:spcPct val="90000"/>
              </a:lnSpc>
              <a:spcBef>
                <a:spcPts val="43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/>
              <a:t>Identificadores </a:t>
            </a:r>
            <a:r>
              <a:rPr i="1" lang="es-ES"/>
              <a:t>pid</a:t>
            </a:r>
            <a:r>
              <a:rPr lang="es-ES"/>
              <a:t>, </a:t>
            </a:r>
            <a:r>
              <a:rPr i="1" lang="es-ES"/>
              <a:t>uid</a:t>
            </a:r>
            <a:r>
              <a:rPr lang="es-ES"/>
              <a:t>, etc.</a:t>
            </a:r>
            <a:endParaRPr/>
          </a:p>
          <a:p>
            <a:pPr indent="-285750" lvl="1" marL="742950" rtl="0" algn="l">
              <a:lnSpc>
                <a:spcPct val="90000"/>
              </a:lnSpc>
              <a:spcBef>
                <a:spcPts val="43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/>
              <a:t>Prioridad</a:t>
            </a:r>
            <a:endParaRPr/>
          </a:p>
          <a:p>
            <a:pPr indent="-285750" lvl="1" marL="742950" rtl="0" algn="l">
              <a:lnSpc>
                <a:spcPct val="90000"/>
              </a:lnSpc>
              <a:spcBef>
                <a:spcPts val="43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/>
              <a:t>Segmentos de memoria (espacio de direcciones)</a:t>
            </a:r>
            <a:endParaRPr/>
          </a:p>
          <a:p>
            <a:pPr indent="-285750" lvl="1" marL="742950" rtl="0" algn="l">
              <a:lnSpc>
                <a:spcPct val="90000"/>
              </a:lnSpc>
              <a:spcBef>
                <a:spcPts val="43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/>
              <a:t>Ficheros abiertos (TDDA) </a:t>
            </a:r>
            <a:endParaRPr/>
          </a:p>
          <a:p>
            <a:pPr indent="-285750" lvl="1" marL="742950" rtl="0" algn="l">
              <a:lnSpc>
                <a:spcPct val="90000"/>
              </a:lnSpc>
              <a:spcBef>
                <a:spcPts val="43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/>
              <a:t>Temporizadores</a:t>
            </a:r>
            <a:endParaRPr/>
          </a:p>
          <a:p>
            <a:pPr indent="-285750" lvl="1" marL="742950" rtl="0" algn="l">
              <a:lnSpc>
                <a:spcPct val="90000"/>
              </a:lnSpc>
              <a:spcBef>
                <a:spcPts val="43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/>
              <a:t>Señales</a:t>
            </a:r>
            <a:endParaRPr/>
          </a:p>
          <a:p>
            <a:pPr indent="-285750" lvl="1" marL="742950" rtl="0" algn="l">
              <a:lnSpc>
                <a:spcPct val="90000"/>
              </a:lnSpc>
              <a:spcBef>
                <a:spcPts val="43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/>
              <a:t>Semáforos</a:t>
            </a:r>
            <a:endParaRPr/>
          </a:p>
          <a:p>
            <a:pPr indent="-285750" lvl="1" marL="742950" rtl="0" algn="l">
              <a:lnSpc>
                <a:spcPct val="90000"/>
              </a:lnSpc>
              <a:spcBef>
                <a:spcPts val="43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/>
              <a:t>Puertos</a:t>
            </a:r>
            <a:endParaRPr/>
          </a:p>
          <a:p>
            <a:pPr indent="-146050" lvl="0" marL="342900" rtl="0" algn="l">
              <a:lnSpc>
                <a:spcPct val="100000"/>
              </a:lnSpc>
              <a:spcBef>
                <a:spcPts val="496"/>
              </a:spcBef>
              <a:spcAft>
                <a:spcPts val="0"/>
              </a:spcAft>
              <a:buSzPct val="125000"/>
              <a:buNone/>
            </a:pPr>
            <a:r>
              <a:t/>
            </a:r>
            <a:endParaRPr/>
          </a:p>
        </p:txBody>
      </p:sp>
      <p:sp>
        <p:nvSpPr>
          <p:cNvPr id="242" name="Google Shape;242;p18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243" name="Google Shape;243;p18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Calibri"/>
              <a:buNone/>
            </a:pPr>
            <a:r>
              <a:rPr lang="es-ES"/>
              <a:t>Información de un proceso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19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250" name="Google Shape;250;p19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Calibri"/>
              <a:buNone/>
            </a:pPr>
            <a:r>
              <a:rPr lang="es-ES"/>
              <a:t>Información de un proceso (II)</a:t>
            </a:r>
            <a:endParaRPr/>
          </a:p>
        </p:txBody>
      </p:sp>
      <p:pic>
        <p:nvPicPr>
          <p:cNvPr id="251" name="Google Shape;251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3568" y="1667393"/>
            <a:ext cx="8388425" cy="37778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"/>
          <p:cNvSpPr txBox="1"/>
          <p:nvPr>
            <p:ph idx="1" type="body"/>
          </p:nvPr>
        </p:nvSpPr>
        <p:spPr>
          <a:xfrm>
            <a:off x="611560" y="1196752"/>
            <a:ext cx="8352928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000"/>
              <a:buChar char="▪"/>
            </a:pPr>
            <a:r>
              <a:rPr lang="es-ES"/>
              <a:t>Procesos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SzPts val="4000"/>
              <a:buChar char="▪"/>
            </a:pPr>
            <a:r>
              <a:rPr lang="es-ES"/>
              <a:t>Multitarea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SzPts val="4000"/>
              <a:buChar char="▪"/>
            </a:pPr>
            <a:r>
              <a:rPr lang="es-ES"/>
              <a:t>Información del proceso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SzPts val="4000"/>
              <a:buChar char="▪"/>
            </a:pPr>
            <a:r>
              <a:rPr lang="es-ES"/>
              <a:t>Formación y estados de un proceso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SzPts val="4000"/>
              <a:buChar char="▪"/>
            </a:pPr>
            <a:r>
              <a:rPr lang="es-ES"/>
              <a:t>Señales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SzPts val="4000"/>
              <a:buChar char="▪"/>
            </a:pPr>
            <a:r>
              <a:rPr lang="es-ES"/>
              <a:t>Hilos o </a:t>
            </a:r>
            <a:r>
              <a:rPr i="1" lang="es-ES"/>
              <a:t>threads</a:t>
            </a:r>
            <a:endParaRPr i="1"/>
          </a:p>
        </p:txBody>
      </p:sp>
      <p:sp>
        <p:nvSpPr>
          <p:cNvPr id="112" name="Google Shape;112;p2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113" name="Google Shape;113;p2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Calibri"/>
              <a:buNone/>
            </a:pPr>
            <a:r>
              <a:rPr lang="es-ES"/>
              <a:t>Contenido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20"/>
          <p:cNvSpPr txBox="1"/>
          <p:nvPr>
            <p:ph idx="1" type="body"/>
          </p:nvPr>
        </p:nvSpPr>
        <p:spPr>
          <a:xfrm>
            <a:off x="611560" y="1196752"/>
            <a:ext cx="8352928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36195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Char char="▪"/>
            </a:pPr>
            <a:r>
              <a:rPr lang="es-ES"/>
              <a:t>Está formado por el contenido de todos sus registros:</a:t>
            </a:r>
            <a:endParaRPr/>
          </a:p>
          <a:p>
            <a:pPr indent="-299085" lvl="1" marL="742950" rtl="0" algn="l">
              <a:lnSpc>
                <a:spcPct val="10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s-ES"/>
              <a:t>Registros generales (r0-r15)</a:t>
            </a:r>
            <a:endParaRPr/>
          </a:p>
          <a:p>
            <a:pPr indent="-299085" lvl="1" marL="742950" rtl="0" algn="l">
              <a:lnSpc>
                <a:spcPct val="10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s-ES"/>
              <a:t>Contador de programa (PC)</a:t>
            </a:r>
            <a:endParaRPr/>
          </a:p>
          <a:p>
            <a:pPr indent="-299085" lvl="1" marL="742950" rtl="0" algn="l">
              <a:lnSpc>
                <a:spcPct val="10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s-ES"/>
              <a:t>Puntero de pila (SP)</a:t>
            </a:r>
            <a:endParaRPr/>
          </a:p>
          <a:p>
            <a:pPr indent="-299085" lvl="1" marL="742950" rtl="0" algn="l">
              <a:lnSpc>
                <a:spcPct val="10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s-ES"/>
              <a:t>Registro de estado</a:t>
            </a:r>
            <a:endParaRPr/>
          </a:p>
          <a:p>
            <a:pPr indent="-299085" lvl="1" marL="742950" rtl="0" algn="l">
              <a:lnSpc>
                <a:spcPct val="10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s-ES"/>
              <a:t>Registros especiales</a:t>
            </a:r>
            <a:endParaRPr/>
          </a:p>
          <a:p>
            <a:pPr indent="-361950" lvl="0" marL="342900" rtl="0" algn="l">
              <a:lnSpc>
                <a:spcPct val="100000"/>
              </a:lnSpc>
              <a:spcBef>
                <a:spcPts val="592"/>
              </a:spcBef>
              <a:spcAft>
                <a:spcPts val="0"/>
              </a:spcAft>
              <a:buClr>
                <a:srgbClr val="FF0000"/>
              </a:buClr>
              <a:buSzPts val="4000"/>
              <a:buChar char="▪"/>
            </a:pPr>
            <a:r>
              <a:rPr lang="es-ES">
                <a:solidFill>
                  <a:srgbClr val="FF0000"/>
                </a:solidFill>
              </a:rPr>
              <a:t>Cuando un proceso está ejecutando su estado reside en los registros del computador.</a:t>
            </a:r>
            <a:endParaRPr>
              <a:solidFill>
                <a:srgbClr val="FF0000"/>
              </a:solidFill>
            </a:endParaRPr>
          </a:p>
          <a:p>
            <a:pPr indent="-361950" lvl="0" marL="342900" rtl="0" algn="l">
              <a:lnSpc>
                <a:spcPct val="100000"/>
              </a:lnSpc>
              <a:spcBef>
                <a:spcPts val="592"/>
              </a:spcBef>
              <a:spcAft>
                <a:spcPts val="0"/>
              </a:spcAft>
              <a:buClr>
                <a:srgbClr val="FF0000"/>
              </a:buClr>
              <a:buSzPts val="4000"/>
              <a:buChar char="▪"/>
            </a:pPr>
            <a:r>
              <a:rPr lang="es-ES">
                <a:solidFill>
                  <a:srgbClr val="FF0000"/>
                </a:solidFill>
              </a:rPr>
              <a:t>Cuando un proceso no ejecuta su estado reside en el BCP.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258" name="Google Shape;258;p20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259" name="Google Shape;259;p20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Calibri"/>
              <a:buNone/>
            </a:pPr>
            <a:r>
              <a:rPr lang="es-ES"/>
              <a:t>Estado del procesador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21"/>
          <p:cNvSpPr txBox="1"/>
          <p:nvPr>
            <p:ph idx="1" type="body"/>
          </p:nvPr>
        </p:nvSpPr>
        <p:spPr>
          <a:xfrm>
            <a:off x="611560" y="1196752"/>
            <a:ext cx="8352928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Char char="▪"/>
            </a:pPr>
            <a:r>
              <a:rPr lang="es-ES"/>
              <a:t>La imagen de memoria está formada por el conjunto de regiones de memoria que un proceso está autorizado a utilizar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4000"/>
              <a:buChar char="▪"/>
            </a:pPr>
            <a:r>
              <a:rPr lang="es-ES"/>
              <a:t>Si un proceso genera una dirección que está fuera del espacio de direcciones el HW genera una excepción que el SO captura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4000"/>
              <a:buChar char="▪"/>
            </a:pPr>
            <a:r>
              <a:rPr lang="es-ES"/>
              <a:t>La imagen de memoria, dependiendo del computador, puede estar referida a memoria virtual o memoria física</a:t>
            </a:r>
            <a:endParaRPr/>
          </a:p>
        </p:txBody>
      </p:sp>
      <p:sp>
        <p:nvSpPr>
          <p:cNvPr id="266" name="Google Shape;266;p21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267" name="Google Shape;267;p21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Calibri"/>
              <a:buNone/>
            </a:pPr>
            <a:r>
              <a:rPr lang="es-ES"/>
              <a:t>Imagen de memoria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22"/>
          <p:cNvSpPr txBox="1"/>
          <p:nvPr>
            <p:ph idx="1" type="body"/>
          </p:nvPr>
        </p:nvSpPr>
        <p:spPr>
          <a:xfrm>
            <a:off x="611560" y="1196752"/>
            <a:ext cx="8352928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25000"/>
              <a:buChar char="▪"/>
            </a:pPr>
            <a:r>
              <a:rPr lang="es-ES"/>
              <a:t>Información de identificación:</a:t>
            </a:r>
            <a:endParaRPr/>
          </a:p>
          <a:p>
            <a:pPr indent="-285750" lvl="1" marL="742950" rtl="0" algn="l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/>
              <a:t>PID del proceso, PID del padre (PPID)</a:t>
            </a:r>
            <a:endParaRPr/>
          </a:p>
          <a:p>
            <a:pPr indent="-285750" lvl="1" marL="742950" rtl="0" algn="l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/>
              <a:t>ID de usuario y grupo reales (uid/gid reales)</a:t>
            </a:r>
            <a:endParaRPr/>
          </a:p>
          <a:p>
            <a:pPr indent="-285750" lvl="1" marL="742950" rtl="0" algn="l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/>
              <a:t>ID de usuario y grupo efectivos (uid/gid efectivos)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192"/>
              </a:spcBef>
              <a:spcAft>
                <a:spcPts val="0"/>
              </a:spcAft>
              <a:buSzPct val="125000"/>
              <a:buChar char="▪"/>
            </a:pPr>
            <a:r>
              <a:rPr lang="es-ES"/>
              <a:t>Estado del procesador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192"/>
              </a:spcBef>
              <a:spcAft>
                <a:spcPts val="0"/>
              </a:spcAft>
              <a:buSzPct val="125000"/>
              <a:buChar char="▪"/>
            </a:pPr>
            <a:r>
              <a:rPr lang="es-ES"/>
              <a:t>Información de control del proceso:</a:t>
            </a:r>
            <a:endParaRPr/>
          </a:p>
          <a:p>
            <a:pPr indent="-285750" lvl="1" marL="742950" rtl="0" algn="l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/>
              <a:t>Información de planificación y estado</a:t>
            </a:r>
            <a:endParaRPr/>
          </a:p>
          <a:p>
            <a:pPr indent="-285750" lvl="1" marL="742950" rtl="0" algn="l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/>
              <a:t>Descripción de los segmentos de memoria del proceso</a:t>
            </a:r>
            <a:endParaRPr/>
          </a:p>
          <a:p>
            <a:pPr indent="-285750" lvl="1" marL="742950" rtl="0" algn="l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/>
              <a:t>Recursos asignados (ficheros abiertos, ...)</a:t>
            </a:r>
            <a:endParaRPr/>
          </a:p>
          <a:p>
            <a:pPr indent="-285750" lvl="1" marL="742950" rtl="0" algn="l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/>
              <a:t>Recursos de comunicación entre procesos</a:t>
            </a:r>
            <a:endParaRPr/>
          </a:p>
          <a:p>
            <a:pPr indent="-285750" lvl="1" marL="742950" rtl="0" algn="l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/>
              <a:t>Punteros para estructurar los procesos en listas o colas</a:t>
            </a:r>
            <a:endParaRPr/>
          </a:p>
          <a:p>
            <a:pPr indent="-107950" lvl="0" marL="342900" rtl="0" algn="l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SzPct val="125000"/>
              <a:buNone/>
            </a:pPr>
            <a:r>
              <a:t/>
            </a:r>
            <a:endParaRPr/>
          </a:p>
        </p:txBody>
      </p:sp>
      <p:sp>
        <p:nvSpPr>
          <p:cNvPr id="274" name="Google Shape;274;p22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275" name="Google Shape;275;p22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Calibri"/>
              <a:buNone/>
            </a:pPr>
            <a:r>
              <a:rPr lang="es-ES"/>
              <a:t>Información del BCP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23"/>
          <p:cNvSpPr txBox="1"/>
          <p:nvPr>
            <p:ph idx="1" type="body"/>
          </p:nvPr>
        </p:nvSpPr>
        <p:spPr>
          <a:xfrm>
            <a:off x="611560" y="1196752"/>
            <a:ext cx="8352928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25000"/>
              <a:buChar char="▪"/>
            </a:pPr>
            <a:r>
              <a:rPr lang="es-ES" sz="2600"/>
              <a:t>Información fuera del BCP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 sz="2200"/>
              <a:t>Conveniente por implementación (la consideramos del BCP)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 sz="2200"/>
              <a:t>Para compartirla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81"/>
              </a:spcBef>
              <a:spcAft>
                <a:spcPts val="0"/>
              </a:spcAft>
              <a:buSzPct val="125000"/>
              <a:buChar char="▪"/>
            </a:pPr>
            <a:r>
              <a:rPr lang="es-ES" sz="2600"/>
              <a:t>La tabla de páginas se pone fuera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 sz="2200"/>
              <a:t>Describe la imagen de memoria del proceso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 sz="2200"/>
              <a:t>Tamaño variable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 sz="2200"/>
              <a:t>El BCP contiene el puntero a la tabla de páginas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 sz="2200"/>
              <a:t>La compartición de memoria requiere que sea externa al BCP</a:t>
            </a:r>
            <a:endParaRPr sz="2200"/>
          </a:p>
          <a:p>
            <a:pPr indent="-342900" lvl="0" marL="342900" rtl="0" algn="l">
              <a:lnSpc>
                <a:spcPct val="100000"/>
              </a:lnSpc>
              <a:spcBef>
                <a:spcPts val="481"/>
              </a:spcBef>
              <a:spcAft>
                <a:spcPts val="0"/>
              </a:spcAft>
              <a:buSzPct val="125000"/>
              <a:buChar char="▪"/>
            </a:pPr>
            <a:r>
              <a:rPr lang="es-ES" sz="2600"/>
              <a:t>Punteros de posición de los ficheros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 sz="2200"/>
              <a:t>Si se añaden a la tabla de ficheros abiertos (en el BCP) no se pueden compartir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 sz="2200"/>
              <a:t>Si se asocian al nodo-i se comparte siempre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 sz="2200"/>
              <a:t>Se ponen en una estructura común a los procesos y se asigna uno nuevo en cada servicio OPEN (recordad la TFA)</a:t>
            </a:r>
            <a:endParaRPr/>
          </a:p>
        </p:txBody>
      </p:sp>
      <p:sp>
        <p:nvSpPr>
          <p:cNvPr id="282" name="Google Shape;282;p23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283" name="Google Shape;283;p23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Calibri"/>
              <a:buNone/>
            </a:pPr>
            <a:r>
              <a:rPr lang="es-ES"/>
              <a:t>Información del BCP II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24"/>
          <p:cNvSpPr txBox="1"/>
          <p:nvPr>
            <p:ph idx="1" type="body"/>
          </p:nvPr>
        </p:nvSpPr>
        <p:spPr>
          <a:xfrm>
            <a:off x="611560" y="1196752"/>
            <a:ext cx="8352928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25000"/>
              <a:buChar char="▪"/>
            </a:pPr>
            <a:r>
              <a:rPr b="1" lang="es-ES"/>
              <a:t>Tabla de procesos</a:t>
            </a:r>
            <a:r>
              <a:rPr lang="es-ES"/>
              <a:t> (tabla de BCP)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592"/>
              </a:spcBef>
              <a:spcAft>
                <a:spcPts val="0"/>
              </a:spcAft>
              <a:buSzPct val="125000"/>
              <a:buChar char="▪"/>
            </a:pPr>
            <a:r>
              <a:rPr b="1" lang="es-ES"/>
              <a:t>Tabla de memoria</a:t>
            </a:r>
            <a:r>
              <a:rPr lang="es-ES"/>
              <a:t>: información sobre el uso de la memoria.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592"/>
              </a:spcBef>
              <a:spcAft>
                <a:spcPts val="0"/>
              </a:spcAft>
              <a:buSzPct val="125000"/>
              <a:buChar char="▪"/>
            </a:pPr>
            <a:r>
              <a:rPr b="1" lang="es-ES"/>
              <a:t>Tabla de E/S</a:t>
            </a:r>
            <a:r>
              <a:rPr lang="es-ES"/>
              <a:t>: guarda información asociada a los periféricos y a las operaciones de E/S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592"/>
              </a:spcBef>
              <a:spcAft>
                <a:spcPts val="0"/>
              </a:spcAft>
              <a:buSzPct val="125000"/>
              <a:buChar char="▪"/>
            </a:pPr>
            <a:r>
              <a:rPr b="1" lang="es-ES"/>
              <a:t>Tablas de fichero</a:t>
            </a:r>
            <a:r>
              <a:rPr lang="es-ES"/>
              <a:t>: información sobre los ficheros abiertos.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592"/>
              </a:spcBef>
              <a:spcAft>
                <a:spcPts val="0"/>
              </a:spcAft>
              <a:buSzPct val="125000"/>
              <a:buChar char="▪"/>
            </a:pPr>
            <a:r>
              <a:rPr lang="es-ES"/>
              <a:t>La información asociada a cada proceso en el BCP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592"/>
              </a:spcBef>
              <a:spcAft>
                <a:spcPts val="0"/>
              </a:spcAft>
              <a:buSzPct val="125000"/>
              <a:buChar char="▪"/>
            </a:pPr>
            <a:r>
              <a:rPr lang="es-ES"/>
              <a:t>La decisión de incluir o no una información en el BCP se toma según dos criterios: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/>
              <a:t>Eficiencia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/>
              <a:t>Compartir información</a:t>
            </a:r>
            <a:endParaRPr/>
          </a:p>
          <a:p>
            <a:pPr indent="-121284" lvl="1" marL="742950" rtl="0" algn="l">
              <a:lnSpc>
                <a:spcPct val="10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  <p:sp>
        <p:nvSpPr>
          <p:cNvPr id="290" name="Google Shape;290;p24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291" name="Google Shape;291;p24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Calibri"/>
              <a:buNone/>
            </a:pPr>
            <a:r>
              <a:rPr lang="es-ES"/>
              <a:t>Tablas del sistema operativo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25"/>
          <p:cNvSpPr txBox="1"/>
          <p:nvPr>
            <p:ph idx="1" type="body"/>
          </p:nvPr>
        </p:nvSpPr>
        <p:spPr>
          <a:xfrm>
            <a:off x="611560" y="1196752"/>
            <a:ext cx="8352928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000"/>
              <a:buChar char="▪"/>
            </a:pPr>
            <a:r>
              <a:rPr lang="es-ES">
                <a:solidFill>
                  <a:srgbClr val="BFBFBF"/>
                </a:solidFill>
              </a:rPr>
              <a:t>Procesos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SzPts val="4000"/>
              <a:buChar char="▪"/>
            </a:pPr>
            <a:r>
              <a:rPr lang="es-ES">
                <a:solidFill>
                  <a:srgbClr val="BFBFBF"/>
                </a:solidFill>
              </a:rPr>
              <a:t>Multitarea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SzPts val="4000"/>
              <a:buChar char="▪"/>
            </a:pPr>
            <a:r>
              <a:rPr lang="es-ES">
                <a:solidFill>
                  <a:srgbClr val="BFBFBF"/>
                </a:solidFill>
              </a:rPr>
              <a:t>Información del proceso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SzPts val="4000"/>
              <a:buChar char="▪"/>
            </a:pPr>
            <a:r>
              <a:rPr lang="es-ES"/>
              <a:t>Formación y estados de un proceso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SzPts val="4000"/>
              <a:buChar char="▪"/>
            </a:pPr>
            <a:r>
              <a:rPr lang="es-ES"/>
              <a:t>Señales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SzPts val="4000"/>
              <a:buChar char="▪"/>
            </a:pPr>
            <a:r>
              <a:rPr lang="es-ES"/>
              <a:t>Hilos o </a:t>
            </a:r>
            <a:r>
              <a:rPr i="1" lang="es-ES"/>
              <a:t>threads</a:t>
            </a:r>
            <a:endParaRPr i="1"/>
          </a:p>
        </p:txBody>
      </p:sp>
      <p:sp>
        <p:nvSpPr>
          <p:cNvPr id="298" name="Google Shape;298;p25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299" name="Google Shape;299;p25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Calibri"/>
              <a:buNone/>
            </a:pPr>
            <a:r>
              <a:rPr lang="es-ES"/>
              <a:t>Contenido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26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306" name="Google Shape;306;p26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400"/>
              <a:buFont typeface="Calibri"/>
              <a:buNone/>
            </a:pPr>
            <a:r>
              <a:rPr lang="es-ES"/>
              <a:t>Estados del proceso</a:t>
            </a:r>
            <a:endParaRPr/>
          </a:p>
        </p:txBody>
      </p:sp>
      <p:grpSp>
        <p:nvGrpSpPr>
          <p:cNvPr id="307" name="Google Shape;307;p26"/>
          <p:cNvGrpSpPr/>
          <p:nvPr/>
        </p:nvGrpSpPr>
        <p:grpSpPr>
          <a:xfrm>
            <a:off x="906744" y="1696990"/>
            <a:ext cx="7805716" cy="3903587"/>
            <a:chOff x="906744" y="1696990"/>
            <a:chExt cx="7805716" cy="3903587"/>
          </a:xfrm>
        </p:grpSpPr>
        <p:grpSp>
          <p:nvGrpSpPr>
            <p:cNvPr id="308" name="Google Shape;308;p26"/>
            <p:cNvGrpSpPr/>
            <p:nvPr/>
          </p:nvGrpSpPr>
          <p:grpSpPr>
            <a:xfrm>
              <a:off x="906744" y="1971324"/>
              <a:ext cx="1656184" cy="792088"/>
              <a:chOff x="1619672" y="2852936"/>
              <a:chExt cx="1656184" cy="792088"/>
            </a:xfrm>
          </p:grpSpPr>
          <p:sp>
            <p:nvSpPr>
              <p:cNvPr id="309" name="Google Shape;309;p26"/>
              <p:cNvSpPr/>
              <p:nvPr/>
            </p:nvSpPr>
            <p:spPr>
              <a:xfrm>
                <a:off x="1619672" y="2852936"/>
                <a:ext cx="1656184" cy="792088"/>
              </a:xfrm>
              <a:prstGeom prst="ellipse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10" name="Google Shape;310;p26"/>
              <p:cNvSpPr txBox="1"/>
              <p:nvPr/>
            </p:nvSpPr>
            <p:spPr>
              <a:xfrm>
                <a:off x="2012504" y="3064314"/>
                <a:ext cx="9361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b="0" i="0" lang="es-ES" sz="18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Nuevo</a:t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11" name="Google Shape;311;p26"/>
            <p:cNvGrpSpPr/>
            <p:nvPr/>
          </p:nvGrpSpPr>
          <p:grpSpPr>
            <a:xfrm>
              <a:off x="2015716" y="3355732"/>
              <a:ext cx="1656184" cy="792088"/>
              <a:chOff x="1619672" y="2852936"/>
              <a:chExt cx="1656184" cy="792088"/>
            </a:xfrm>
          </p:grpSpPr>
          <p:sp>
            <p:nvSpPr>
              <p:cNvPr id="312" name="Google Shape;312;p26"/>
              <p:cNvSpPr/>
              <p:nvPr/>
            </p:nvSpPr>
            <p:spPr>
              <a:xfrm>
                <a:off x="1619672" y="2852936"/>
                <a:ext cx="1656184" cy="792088"/>
              </a:xfrm>
              <a:prstGeom prst="ellipse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13" name="Google Shape;313;p26"/>
              <p:cNvSpPr txBox="1"/>
              <p:nvPr/>
            </p:nvSpPr>
            <p:spPr>
              <a:xfrm>
                <a:off x="2012504" y="3064314"/>
                <a:ext cx="9361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b="0" i="0" lang="es-ES" sz="18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Listo</a:t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14" name="Google Shape;314;p26"/>
            <p:cNvGrpSpPr/>
            <p:nvPr/>
          </p:nvGrpSpPr>
          <p:grpSpPr>
            <a:xfrm>
              <a:off x="3696130" y="4808489"/>
              <a:ext cx="1656184" cy="792088"/>
              <a:chOff x="1946920" y="2852936"/>
              <a:chExt cx="1656184" cy="792088"/>
            </a:xfrm>
          </p:grpSpPr>
          <p:sp>
            <p:nvSpPr>
              <p:cNvPr id="315" name="Google Shape;315;p26"/>
              <p:cNvSpPr/>
              <p:nvPr/>
            </p:nvSpPr>
            <p:spPr>
              <a:xfrm>
                <a:off x="1946920" y="2852936"/>
                <a:ext cx="1656184" cy="792088"/>
              </a:xfrm>
              <a:prstGeom prst="ellipse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16" name="Google Shape;316;p26"/>
              <p:cNvSpPr txBox="1"/>
              <p:nvPr/>
            </p:nvSpPr>
            <p:spPr>
              <a:xfrm>
                <a:off x="2012504" y="3064314"/>
                <a:ext cx="1518592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b="0" i="0" lang="es-ES" sz="18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Bloqueado</a:t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17" name="Google Shape;317;p26"/>
            <p:cNvGrpSpPr/>
            <p:nvPr/>
          </p:nvGrpSpPr>
          <p:grpSpPr>
            <a:xfrm>
              <a:off x="5365762" y="3356130"/>
              <a:ext cx="1656184" cy="792088"/>
              <a:chOff x="1619672" y="2852936"/>
              <a:chExt cx="1656184" cy="792088"/>
            </a:xfrm>
          </p:grpSpPr>
          <p:sp>
            <p:nvSpPr>
              <p:cNvPr id="318" name="Google Shape;318;p26"/>
              <p:cNvSpPr/>
              <p:nvPr/>
            </p:nvSpPr>
            <p:spPr>
              <a:xfrm>
                <a:off x="1619672" y="2852936"/>
                <a:ext cx="1656184" cy="792088"/>
              </a:xfrm>
              <a:prstGeom prst="ellipse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19" name="Google Shape;319;p26"/>
              <p:cNvSpPr txBox="1"/>
              <p:nvPr/>
            </p:nvSpPr>
            <p:spPr>
              <a:xfrm>
                <a:off x="1619672" y="3064314"/>
                <a:ext cx="165618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b="0" i="0" lang="es-ES" sz="18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En</a:t>
                </a:r>
                <a:r>
                  <a:rPr b="0" i="0" lang="es-ES" sz="1800" u="none" cap="none" strike="noStrik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 </a:t>
                </a:r>
                <a:r>
                  <a:rPr b="0" i="0" lang="es-ES" sz="18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ejecución</a:t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20" name="Google Shape;320;p26"/>
            <p:cNvGrpSpPr/>
            <p:nvPr/>
          </p:nvGrpSpPr>
          <p:grpSpPr>
            <a:xfrm>
              <a:off x="6984268" y="1696990"/>
              <a:ext cx="1728192" cy="792088"/>
              <a:chOff x="1547664" y="2852936"/>
              <a:chExt cx="1728192" cy="792088"/>
            </a:xfrm>
          </p:grpSpPr>
          <p:sp>
            <p:nvSpPr>
              <p:cNvPr id="321" name="Google Shape;321;p26"/>
              <p:cNvSpPr/>
              <p:nvPr/>
            </p:nvSpPr>
            <p:spPr>
              <a:xfrm>
                <a:off x="1619672" y="2852936"/>
                <a:ext cx="1656184" cy="792088"/>
              </a:xfrm>
              <a:prstGeom prst="ellipse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2" name="Google Shape;322;p26"/>
              <p:cNvSpPr txBox="1"/>
              <p:nvPr/>
            </p:nvSpPr>
            <p:spPr>
              <a:xfrm>
                <a:off x="1547664" y="3064314"/>
                <a:ext cx="158417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b="0" i="0" lang="es-ES" sz="18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Terminado</a:t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cxnSp>
          <p:nvCxnSpPr>
            <p:cNvPr id="323" name="Google Shape;323;p26"/>
            <p:cNvCxnSpPr/>
            <p:nvPr/>
          </p:nvCxnSpPr>
          <p:spPr>
            <a:xfrm>
              <a:off x="2503012" y="2398779"/>
              <a:ext cx="792088" cy="971502"/>
            </a:xfrm>
            <a:prstGeom prst="curvedConnector2">
              <a:avLst/>
            </a:prstGeom>
            <a:noFill/>
            <a:ln cap="flat" cmpd="sng" w="38100">
              <a:solidFill>
                <a:srgbClr val="4A7DBA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324" name="Google Shape;324;p26"/>
            <p:cNvCxnSpPr/>
            <p:nvPr/>
          </p:nvCxnSpPr>
          <p:spPr>
            <a:xfrm rot="-5400000">
              <a:off x="6044564" y="2367923"/>
              <a:ext cx="1162678" cy="792086"/>
            </a:xfrm>
            <a:prstGeom prst="curvedConnector2">
              <a:avLst/>
            </a:prstGeom>
            <a:noFill/>
            <a:ln cap="flat" cmpd="sng" w="38100">
              <a:solidFill>
                <a:srgbClr val="4A7DBA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325" name="Google Shape;325;p26"/>
            <p:cNvCxnSpPr>
              <a:stCxn id="318" idx="0"/>
              <a:endCxn id="312" idx="7"/>
            </p:cNvCxnSpPr>
            <p:nvPr/>
          </p:nvCxnSpPr>
          <p:spPr>
            <a:xfrm rot="5400000">
              <a:off x="4753854" y="2031630"/>
              <a:ext cx="115500" cy="2764500"/>
            </a:xfrm>
            <a:prstGeom prst="curvedConnector3">
              <a:avLst>
                <a:gd fmla="val -198093" name="adj1"/>
              </a:avLst>
            </a:prstGeom>
            <a:noFill/>
            <a:ln cap="flat" cmpd="sng" w="38100">
              <a:solidFill>
                <a:srgbClr val="4A7DBA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326" name="Google Shape;326;p26"/>
            <p:cNvCxnSpPr/>
            <p:nvPr/>
          </p:nvCxnSpPr>
          <p:spPr>
            <a:xfrm rot="5400000">
              <a:off x="5205374" y="4326952"/>
              <a:ext cx="1103094" cy="792086"/>
            </a:xfrm>
            <a:prstGeom prst="curvedConnector2">
              <a:avLst/>
            </a:prstGeom>
            <a:noFill/>
            <a:ln cap="flat" cmpd="sng" w="38100">
              <a:solidFill>
                <a:srgbClr val="4A7DBA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327" name="Google Shape;327;p26"/>
            <p:cNvCxnSpPr/>
            <p:nvPr/>
          </p:nvCxnSpPr>
          <p:spPr>
            <a:xfrm flipH="1" rot="-5400000">
              <a:off x="4507377" y="2920436"/>
              <a:ext cx="116397" cy="2222765"/>
            </a:xfrm>
            <a:prstGeom prst="curvedConnector2">
              <a:avLst/>
            </a:prstGeom>
            <a:noFill/>
            <a:ln cap="flat" cmpd="sng" w="38100">
              <a:solidFill>
                <a:srgbClr val="4A7DBA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328" name="Google Shape;328;p26"/>
            <p:cNvCxnSpPr/>
            <p:nvPr/>
          </p:nvCxnSpPr>
          <p:spPr>
            <a:xfrm rot="-9000000">
              <a:off x="2877810" y="4312731"/>
              <a:ext cx="1103094" cy="792086"/>
            </a:xfrm>
            <a:prstGeom prst="curvedConnector2">
              <a:avLst/>
            </a:prstGeom>
            <a:noFill/>
            <a:ln cap="flat" cmpd="sng" w="38100">
              <a:solidFill>
                <a:srgbClr val="4A7DBA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sp>
          <p:nvSpPr>
            <p:cNvPr id="329" name="Google Shape;329;p26"/>
            <p:cNvSpPr txBox="1"/>
            <p:nvPr/>
          </p:nvSpPr>
          <p:spPr>
            <a:xfrm>
              <a:off x="3030343" y="2457036"/>
              <a:ext cx="1620180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es-ES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Admitido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0" name="Google Shape;330;p26"/>
            <p:cNvSpPr txBox="1"/>
            <p:nvPr/>
          </p:nvSpPr>
          <p:spPr>
            <a:xfrm>
              <a:off x="5796135" y="2278279"/>
              <a:ext cx="7200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es-ES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exit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1" name="Google Shape;331;p26"/>
            <p:cNvSpPr txBox="1"/>
            <p:nvPr/>
          </p:nvSpPr>
          <p:spPr>
            <a:xfrm>
              <a:off x="6066166" y="4445996"/>
              <a:ext cx="1836204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es-ES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Espera por evento o E/S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2" name="Google Shape;332;p26"/>
            <p:cNvSpPr txBox="1"/>
            <p:nvPr/>
          </p:nvSpPr>
          <p:spPr>
            <a:xfrm>
              <a:off x="1148408" y="4722995"/>
              <a:ext cx="2196244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es-ES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Finaliza evento o E/S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3" name="Google Shape;333;p26"/>
            <p:cNvSpPr txBox="1"/>
            <p:nvPr/>
          </p:nvSpPr>
          <p:spPr>
            <a:xfrm>
              <a:off x="3995936" y="2733536"/>
              <a:ext cx="1734616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es-ES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Interrumpido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4" name="Google Shape;334;p26"/>
            <p:cNvSpPr txBox="1"/>
            <p:nvPr/>
          </p:nvSpPr>
          <p:spPr>
            <a:xfrm>
              <a:off x="3929794" y="4170926"/>
              <a:ext cx="1440160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es-ES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Dispatch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9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27"/>
          <p:cNvSpPr txBox="1"/>
          <p:nvPr>
            <p:ph idx="1" type="body"/>
          </p:nvPr>
        </p:nvSpPr>
        <p:spPr>
          <a:xfrm>
            <a:off x="611560" y="1143000"/>
            <a:ext cx="8532440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25000"/>
              <a:buChar char="▪"/>
            </a:pPr>
            <a:r>
              <a:rPr lang="es-ES"/>
              <a:t>Cuando se produce una interrupción o excepción mientras un proceso se ejecuta en modo usuario el procesador cambia de modo de ejecución (modo kernel)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744"/>
              </a:spcBef>
              <a:spcAft>
                <a:spcPts val="0"/>
              </a:spcAft>
              <a:buSzPct val="125000"/>
              <a:buChar char="▪"/>
            </a:pPr>
            <a:r>
              <a:rPr lang="es-ES"/>
              <a:t>Al producirse la interrupción: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/>
              <a:t>Se pasa a ejecutar la rutina de tratamiento de interrupción (RTI), bajo control del SO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/>
              <a:t>Se salva el valor de los registros (estado del procesador) en la pila del kernel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544"/>
              </a:spcBef>
              <a:spcAft>
                <a:spcPts val="0"/>
              </a:spcAft>
              <a:buSzPct val="125000"/>
              <a:buChar char="▪"/>
            </a:pPr>
            <a:r>
              <a:rPr lang="es-ES"/>
              <a:t>Al finalizar la RTI, si el proceso actual sigue “en ejecución”: 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/>
              <a:t>Restaura  los registros del procesador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/>
              <a:t>Termina con una instrucción RETI (retorno de interrupción)</a:t>
            </a:r>
            <a:endParaRPr/>
          </a:p>
          <a:p>
            <a:pPr indent="-228600" lvl="2" marL="1143000" rtl="0" algn="l">
              <a:lnSpc>
                <a:spcPct val="100000"/>
              </a:lnSpc>
              <a:spcBef>
                <a:spcPts val="408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s-ES"/>
              <a:t>Restituye el registro de estado (bit de nivel de ejecución)</a:t>
            </a:r>
            <a:endParaRPr/>
          </a:p>
          <a:p>
            <a:pPr indent="-228600" lvl="2" marL="1143000" rtl="0" algn="l">
              <a:lnSpc>
                <a:spcPct val="100000"/>
              </a:lnSpc>
              <a:spcBef>
                <a:spcPts val="408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s-ES"/>
              <a:t>Restituye el contador de programa (para el nuevo proceso).</a:t>
            </a:r>
            <a:endParaRPr/>
          </a:p>
        </p:txBody>
      </p:sp>
      <p:sp>
        <p:nvSpPr>
          <p:cNvPr id="341" name="Google Shape;341;p27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342" name="Google Shape;342;p27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Calibri"/>
              <a:buNone/>
            </a:pPr>
            <a:r>
              <a:rPr lang="es-ES"/>
              <a:t>Cambio de modo del procesador</a:t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7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28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400"/>
              <a:buFont typeface="Calibri"/>
              <a:buNone/>
            </a:pPr>
            <a:r>
              <a:rPr lang="es-ES"/>
              <a:t>Modo usuario y modo kernel</a:t>
            </a:r>
            <a:endParaRPr/>
          </a:p>
        </p:txBody>
      </p:sp>
      <p:pic>
        <p:nvPicPr>
          <p:cNvPr descr="Untitled.png" id="349" name="Google Shape;349;p28"/>
          <p:cNvPicPr preferRelativeResize="0"/>
          <p:nvPr/>
        </p:nvPicPr>
        <p:blipFill rotWithShape="1">
          <a:blip r:embed="rId3">
            <a:alphaModFix/>
          </a:blip>
          <a:srcRect b="10074" l="0" r="0" t="0"/>
          <a:stretch/>
        </p:blipFill>
        <p:spPr>
          <a:xfrm>
            <a:off x="322794" y="1066800"/>
            <a:ext cx="8821206" cy="4953000"/>
          </a:xfrm>
          <a:prstGeom prst="rect">
            <a:avLst/>
          </a:prstGeom>
          <a:noFill/>
          <a:ln>
            <a:noFill/>
          </a:ln>
        </p:spPr>
      </p:pic>
      <p:sp>
        <p:nvSpPr>
          <p:cNvPr id="350" name="Google Shape;350;p28"/>
          <p:cNvSpPr txBox="1"/>
          <p:nvPr/>
        </p:nvSpPr>
        <p:spPr>
          <a:xfrm>
            <a:off x="1447800" y="6019800"/>
            <a:ext cx="213360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1" lang="es-E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Modo usuario </a:t>
            </a:r>
            <a:endParaRPr b="1" i="1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1" name="Google Shape;351;p28"/>
          <p:cNvSpPr txBox="1"/>
          <p:nvPr/>
        </p:nvSpPr>
        <p:spPr>
          <a:xfrm>
            <a:off x="5181600" y="6019800"/>
            <a:ext cx="342900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1" lang="es-E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Modo núcleo o modo kernel</a:t>
            </a:r>
            <a:endParaRPr b="1" i="1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52" name="Google Shape;352;p28"/>
          <p:cNvCxnSpPr/>
          <p:nvPr/>
        </p:nvCxnSpPr>
        <p:spPr>
          <a:xfrm flipH="1" rot="-5400000">
            <a:off x="2053907" y="3806507"/>
            <a:ext cx="5158105" cy="30480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</p:cxn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7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p29"/>
          <p:cNvSpPr txBox="1"/>
          <p:nvPr>
            <p:ph idx="1" type="body"/>
          </p:nvPr>
        </p:nvSpPr>
        <p:spPr>
          <a:xfrm>
            <a:off x="611560" y="1066800"/>
            <a:ext cx="8352928" cy="54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7500" lnSpcReduction="20000"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25000"/>
              <a:buChar char="▪"/>
            </a:pPr>
            <a:r>
              <a:rPr lang="es-ES"/>
              <a:t>El </a:t>
            </a:r>
            <a:r>
              <a:rPr b="1" lang="es-ES"/>
              <a:t>cambio de contexto </a:t>
            </a:r>
            <a:r>
              <a:rPr lang="es-ES"/>
              <a:t>es el conjunto de acciones que realiza el SO para cambiar el proceso que está actualmente en ejecución en una CPU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96"/>
              </a:spcBef>
              <a:spcAft>
                <a:spcPts val="0"/>
              </a:spcAft>
              <a:buSzPct val="125000"/>
              <a:buChar char="▪"/>
            </a:pPr>
            <a:r>
              <a:rPr lang="es-ES"/>
              <a:t>Acciones (simplificación):</a:t>
            </a:r>
            <a:endParaRPr/>
          </a:p>
          <a:p>
            <a:pPr indent="-457200" lvl="2" marL="1371600" rtl="0" algn="l">
              <a:lnSpc>
                <a:spcPct val="100000"/>
              </a:lnSpc>
              <a:spcBef>
                <a:spcPts val="372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s-ES"/>
              <a:t>Salvar el contexto del proceso saliente (registros del modelo de programación) en su BCP</a:t>
            </a:r>
            <a:endParaRPr/>
          </a:p>
          <a:p>
            <a:pPr indent="-457200" lvl="2" marL="1371600" rtl="0" algn="l">
              <a:lnSpc>
                <a:spcPct val="100000"/>
              </a:lnSpc>
              <a:spcBef>
                <a:spcPts val="372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s-ES"/>
              <a:t>Cambiar el estado del proceso saliente (En ejecución -&gt; Otro Estado)</a:t>
            </a:r>
            <a:endParaRPr/>
          </a:p>
          <a:p>
            <a:pPr indent="-457200" lvl="2" marL="1371600" rtl="0" algn="l">
              <a:lnSpc>
                <a:spcPct val="100000"/>
              </a:lnSpc>
              <a:spcBef>
                <a:spcPts val="372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s-ES"/>
              <a:t>Intercambio de los espacios de direcciones</a:t>
            </a:r>
            <a:endParaRPr/>
          </a:p>
          <a:p>
            <a:pPr indent="-152400" lvl="3" marL="1524000" rtl="0" algn="l">
              <a:lnSpc>
                <a:spcPct val="100000"/>
              </a:lnSpc>
              <a:spcBef>
                <a:spcPts val="31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Char char="▪"/>
            </a:pPr>
            <a:r>
              <a:rPr lang="es-ES"/>
              <a:t>Segmentos o regiones de memoria que puede usar un proceso</a:t>
            </a:r>
            <a:endParaRPr/>
          </a:p>
          <a:p>
            <a:pPr indent="-152400" lvl="3" marL="1524000" rtl="0" algn="l">
              <a:lnSpc>
                <a:spcPct val="100000"/>
              </a:lnSpc>
              <a:spcBef>
                <a:spcPts val="31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Char char="▪"/>
            </a:pPr>
            <a:r>
              <a:rPr lang="es-ES"/>
              <a:t>En x86. GDT (Global descriptor Table)</a:t>
            </a:r>
            <a:endParaRPr/>
          </a:p>
          <a:p>
            <a:pPr indent="-152400" lvl="3" marL="1524000" rtl="0" algn="l">
              <a:lnSpc>
                <a:spcPct val="100000"/>
              </a:lnSpc>
              <a:spcBef>
                <a:spcPts val="31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Char char="▪"/>
            </a:pPr>
            <a:r>
              <a:rPr lang="es-ES"/>
              <a:t>En algunas arquitecturas 🡪 Invalidación de entradas de la TLB</a:t>
            </a:r>
            <a:endParaRPr/>
          </a:p>
          <a:p>
            <a:pPr indent="-457200" lvl="2" marL="1371600" rtl="0" algn="l">
              <a:lnSpc>
                <a:spcPct val="100000"/>
              </a:lnSpc>
              <a:spcBef>
                <a:spcPts val="372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s-ES"/>
              <a:t>Cambiar el estado del proceso entrante, (Listo -&gt; En ejecución)  Restaurar su contexto (BCP -&gt; registros) y volver a modo usuario</a:t>
            </a:r>
            <a:endParaRPr/>
          </a:p>
          <a:p>
            <a:pPr indent="-342931" lvl="0" marL="342900" rtl="0" algn="l">
              <a:lnSpc>
                <a:spcPct val="100000"/>
              </a:lnSpc>
              <a:spcBef>
                <a:spcPts val="1092"/>
              </a:spcBef>
              <a:spcAft>
                <a:spcPts val="0"/>
              </a:spcAft>
              <a:buSzPct val="125000"/>
              <a:buChar char="▪"/>
            </a:pPr>
            <a:r>
              <a:rPr lang="es-ES" sz="3176"/>
              <a:t>Puede llegar a ser una operación bastante costosa </a:t>
            </a:r>
            <a:endParaRPr/>
          </a:p>
          <a:p>
            <a:pPr indent="-342965" lvl="0" marL="342900" rtl="0" algn="l">
              <a:lnSpc>
                <a:spcPct val="100000"/>
              </a:lnSpc>
              <a:spcBef>
                <a:spcPts val="1087"/>
              </a:spcBef>
              <a:spcAft>
                <a:spcPts val="0"/>
              </a:spcAft>
              <a:buSzPct val="124999"/>
              <a:buChar char="▪"/>
            </a:pPr>
            <a:r>
              <a:rPr i="1" lang="es-ES" sz="3143"/>
              <a:t>El cambio de modo de ejecución del procesador no siempre desencadena un cambio de contexto </a:t>
            </a:r>
            <a:endParaRPr/>
          </a:p>
          <a:p>
            <a:pPr indent="-147558" lvl="0" marL="342900" rtl="0" algn="l">
              <a:lnSpc>
                <a:spcPct val="100000"/>
              </a:lnSpc>
              <a:spcBef>
                <a:spcPts val="492"/>
              </a:spcBef>
              <a:spcAft>
                <a:spcPts val="0"/>
              </a:spcAft>
              <a:buSzPct val="125000"/>
              <a:buNone/>
            </a:pPr>
            <a:r>
              <a:t/>
            </a:r>
            <a:endParaRPr sz="3176"/>
          </a:p>
          <a:p>
            <a:pPr indent="-319405" lvl="1" marL="971550" rtl="0" algn="l">
              <a:lnSpc>
                <a:spcPct val="100000"/>
              </a:lnSpc>
              <a:spcBef>
                <a:spcPts val="434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359" name="Google Shape;359;p29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360" name="Google Shape;360;p29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400"/>
              <a:buFont typeface="Calibri"/>
              <a:buNone/>
            </a:pPr>
            <a:r>
              <a:rPr lang="es-ES"/>
              <a:t>Cambio de contexto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3"/>
          <p:cNvSpPr txBox="1"/>
          <p:nvPr>
            <p:ph idx="1" type="body"/>
          </p:nvPr>
        </p:nvSpPr>
        <p:spPr>
          <a:xfrm>
            <a:off x="611560" y="1196752"/>
            <a:ext cx="8352928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250"/>
              <a:buChar char="▪"/>
            </a:pPr>
            <a:r>
              <a:rPr lang="es-ES" sz="2600"/>
              <a:t>Programa: fichero ejecutable en un dispositivo de almacenamiento permanente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SzPts val="3250"/>
              <a:buChar char="▪"/>
            </a:pPr>
            <a:r>
              <a:rPr lang="es-ES" sz="2600"/>
              <a:t>Proceso:</a:t>
            </a:r>
            <a:endParaRPr sz="2600"/>
          </a:p>
          <a:p>
            <a:pPr indent="-285750" lvl="1" marL="74295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</a:pPr>
            <a:r>
              <a:rPr lang="es-ES" sz="2400"/>
              <a:t>Programa en ejecución</a:t>
            </a:r>
            <a:endParaRPr/>
          </a:p>
          <a:p>
            <a:pPr indent="-285750" lvl="1" marL="74295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</a:pPr>
            <a:r>
              <a:rPr lang="es-ES" sz="2400"/>
              <a:t>Unidad de procesamiento gestionada por el SO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s-ES" sz="2200"/>
              <a:t>En realidad, la unidad </a:t>
            </a:r>
            <a:r>
              <a:rPr i="1" lang="es-ES" sz="2200"/>
              <a:t>mínima</a:t>
            </a:r>
            <a:r>
              <a:rPr lang="es-ES" sz="2200"/>
              <a:t> de procesamiento es el hilo (</a:t>
            </a:r>
            <a:r>
              <a:rPr i="1" lang="es-ES" sz="2200"/>
              <a:t>thread</a:t>
            </a:r>
            <a:r>
              <a:rPr lang="es-ES" sz="2200"/>
              <a:t>) 🡺 Un proceso puede constar de uno o varios hilos</a:t>
            </a:r>
            <a:r>
              <a:rPr i="1" lang="es-ES" sz="2200"/>
              <a:t> 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SzPts val="3250"/>
              <a:buChar char="▪"/>
            </a:pPr>
            <a:r>
              <a:rPr lang="es-ES" sz="2600"/>
              <a:t>Información del proceso:</a:t>
            </a:r>
            <a:endParaRPr sz="2600"/>
          </a:p>
          <a:p>
            <a:pPr indent="-285750" lvl="1" marL="74295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</a:pPr>
            <a:r>
              <a:rPr lang="es-ES" sz="2400"/>
              <a:t>Imagen de memoria: </a:t>
            </a:r>
            <a:r>
              <a:rPr i="1" lang="es-ES" sz="2400"/>
              <a:t>core image</a:t>
            </a:r>
            <a:endParaRPr sz="2400"/>
          </a:p>
          <a:p>
            <a:pPr indent="-285750" lvl="1" marL="74295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</a:pPr>
            <a:r>
              <a:rPr lang="es-ES" sz="2400"/>
              <a:t>Estado del procesador: registros del modelo de programación</a:t>
            </a:r>
            <a:endParaRPr sz="2400"/>
          </a:p>
          <a:p>
            <a:pPr indent="-285750" lvl="1" marL="74295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</a:pPr>
            <a:r>
              <a:rPr lang="es-ES" sz="2400"/>
              <a:t>Bloque de control del proceso </a:t>
            </a:r>
            <a:r>
              <a:rPr b="1" lang="es-ES" sz="2400"/>
              <a:t>BCP</a:t>
            </a:r>
            <a:endParaRPr b="1" sz="2400"/>
          </a:p>
        </p:txBody>
      </p:sp>
      <p:sp>
        <p:nvSpPr>
          <p:cNvPr id="120" name="Google Shape;120;p3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121" name="Google Shape;121;p3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Calibri"/>
              <a:buNone/>
            </a:pPr>
            <a:r>
              <a:rPr lang="es-ES"/>
              <a:t>Concepto de proceso</a:t>
            </a: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5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p30"/>
          <p:cNvSpPr txBox="1"/>
          <p:nvPr>
            <p:ph idx="1" type="body"/>
          </p:nvPr>
        </p:nvSpPr>
        <p:spPr>
          <a:xfrm>
            <a:off x="611560" y="1196752"/>
            <a:ext cx="8352928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Char char="▪"/>
            </a:pPr>
            <a:r>
              <a:rPr lang="es-ES"/>
              <a:t>Se salva el estado:</a:t>
            </a:r>
            <a:endParaRPr/>
          </a:p>
        </p:txBody>
      </p:sp>
      <p:sp>
        <p:nvSpPr>
          <p:cNvPr id="367" name="Google Shape;367;p30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368" name="Google Shape;368;p30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Calibri"/>
              <a:buNone/>
            </a:pPr>
            <a:r>
              <a:rPr lang="es-ES"/>
              <a:t>Cambio de contexto</a:t>
            </a:r>
            <a:endParaRPr/>
          </a:p>
        </p:txBody>
      </p:sp>
      <p:pic>
        <p:nvPicPr>
          <p:cNvPr id="369" name="Google Shape;369;p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11560" y="2420888"/>
            <a:ext cx="8077200" cy="35639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3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p32"/>
          <p:cNvSpPr txBox="1"/>
          <p:nvPr>
            <p:ph idx="1" type="body"/>
          </p:nvPr>
        </p:nvSpPr>
        <p:spPr>
          <a:xfrm>
            <a:off x="611560" y="1196752"/>
            <a:ext cx="8352928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Char char="▪"/>
            </a:pPr>
            <a:r>
              <a:rPr lang="es-ES"/>
              <a:t>Si tenemos nuestro fichero binario ejecutable </a:t>
            </a:r>
            <a:r>
              <a:rPr i="1" lang="es-ES"/>
              <a:t>X, </a:t>
            </a:r>
            <a:r>
              <a:rPr lang="es-ES"/>
              <a:t>lo ejecutamos y sin esperar a que termine lo volvemos a ejecutar….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s-ES"/>
              <a:t>¿Tendré uno o dos procesos?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s-ES"/>
              <a:t>Si tengo dos, ¿comparten todas las zonas de memoria?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s-ES"/>
              <a:t>Si uno abre un fichero, ¿el otro ya lo tiene abierto?</a:t>
            </a:r>
            <a:endParaRPr/>
          </a:p>
        </p:txBody>
      </p:sp>
      <p:sp>
        <p:nvSpPr>
          <p:cNvPr id="375" name="Google Shape;375;p32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376" name="Google Shape;376;p32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400"/>
              <a:buFont typeface="Calibri"/>
              <a:buNone/>
            </a:pPr>
            <a:r>
              <a:rPr lang="es-ES"/>
              <a:t>Proceso </a:t>
            </a:r>
            <a:r>
              <a:rPr i="1" lang="es-ES"/>
              <a:t>vs.</a:t>
            </a:r>
            <a:r>
              <a:rPr lang="es-ES"/>
              <a:t> Ejecutable</a:t>
            </a: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2" name="Google Shape;382;p31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11188" y="1761210"/>
            <a:ext cx="8353425" cy="3983280"/>
          </a:xfrm>
          <a:prstGeom prst="rect">
            <a:avLst/>
          </a:prstGeom>
          <a:noFill/>
          <a:ln>
            <a:noFill/>
          </a:ln>
        </p:spPr>
      </p:pic>
      <p:sp>
        <p:nvSpPr>
          <p:cNvPr id="383" name="Google Shape;383;p31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384" name="Google Shape;384;p31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Calibri"/>
              <a:buNone/>
            </a:pPr>
            <a:r>
              <a:rPr lang="es-ES"/>
              <a:t>Formación de un proceso</a:t>
            </a:r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9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0" name="Google Shape;390;p3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14263" y="1805136"/>
            <a:ext cx="8150225" cy="4648200"/>
          </a:xfrm>
          <a:prstGeom prst="rect">
            <a:avLst/>
          </a:prstGeom>
          <a:noFill/>
          <a:ln>
            <a:noFill/>
          </a:ln>
        </p:spPr>
      </p:pic>
      <p:sp>
        <p:nvSpPr>
          <p:cNvPr id="391" name="Google Shape;391;p33"/>
          <p:cNvSpPr txBox="1"/>
          <p:nvPr>
            <p:ph idx="1" type="body"/>
          </p:nvPr>
        </p:nvSpPr>
        <p:spPr>
          <a:xfrm>
            <a:off x="611560" y="1196752"/>
            <a:ext cx="8352928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Char char="▪"/>
            </a:pPr>
            <a:r>
              <a:rPr lang="es-ES"/>
              <a:t>Crea un proceso clonando al padre</a:t>
            </a:r>
            <a:endParaRPr/>
          </a:p>
        </p:txBody>
      </p:sp>
      <p:sp>
        <p:nvSpPr>
          <p:cNvPr id="392" name="Google Shape;392;p33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393" name="Google Shape;393;p33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400"/>
              <a:buFont typeface="Calibri"/>
              <a:buNone/>
            </a:pPr>
            <a:r>
              <a:rPr lang="es-ES"/>
              <a:t>Servicios POSIX: fork</a:t>
            </a:r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8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Google Shape;399;p34"/>
          <p:cNvSpPr txBox="1"/>
          <p:nvPr>
            <p:ph idx="1" type="body"/>
          </p:nvPr>
        </p:nvSpPr>
        <p:spPr>
          <a:xfrm>
            <a:off x="611560" y="1196752"/>
            <a:ext cx="4722440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62500" lnSpcReduction="20000"/>
          </a:bodyPr>
          <a:lstStyle/>
          <a:p>
            <a:pPr indent="-319087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25000"/>
              <a:buChar char="▪"/>
            </a:pPr>
            <a:r>
              <a:rPr lang="es-ES" sz="4000"/>
              <a:t>Servicio</a:t>
            </a:r>
            <a:r>
              <a:rPr lang="es-ES"/>
              <a:t>: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SzPct val="320000"/>
              <a:buNone/>
            </a:pPr>
            <a:r>
              <a:rPr lang="es-ES"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s-ES" sz="2900">
                <a:latin typeface="Courier New"/>
                <a:ea typeface="Courier New"/>
                <a:cs typeface="Courier New"/>
                <a:sym typeface="Courier New"/>
              </a:rPr>
              <a:t>pid_t fork(void);</a:t>
            </a:r>
            <a:endParaRPr sz="2000">
              <a:latin typeface="Courier New"/>
              <a:ea typeface="Courier New"/>
              <a:cs typeface="Courier New"/>
              <a:sym typeface="Courier New"/>
            </a:endParaRPr>
          </a:p>
          <a:p>
            <a:pPr indent="-319087" lvl="0" marL="34290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ct val="125000"/>
              <a:buChar char="▪"/>
            </a:pPr>
            <a:r>
              <a:rPr lang="es-ES" sz="4000"/>
              <a:t>Devuelve:</a:t>
            </a:r>
            <a:endParaRPr/>
          </a:p>
          <a:p>
            <a:pPr indent="-270510" lvl="1" marL="742950" rtl="0" algn="l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 sz="3200"/>
              <a:t>El identificador (PID) de proceso hijo al proceso padre y 0 al hijo</a:t>
            </a:r>
            <a:endParaRPr/>
          </a:p>
          <a:p>
            <a:pPr indent="-270510" lvl="1" marL="742950" rtl="0" algn="l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 sz="3200"/>
              <a:t>-1 el caso de error</a:t>
            </a:r>
            <a:endParaRPr/>
          </a:p>
          <a:p>
            <a:pPr indent="-319087" lvl="0" marL="34290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ct val="125000"/>
              <a:buChar char="▪"/>
            </a:pPr>
            <a:r>
              <a:rPr lang="es-ES" sz="4000"/>
              <a:t>Descripción:</a:t>
            </a:r>
            <a:endParaRPr/>
          </a:p>
          <a:p>
            <a:pPr indent="-270510" lvl="1" marL="742950" rtl="0" algn="l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 sz="3200"/>
              <a:t>Crea un proceso hijo que ejecuta el mismo programa que el padre</a:t>
            </a:r>
            <a:endParaRPr/>
          </a:p>
          <a:p>
            <a:pPr indent="-270510" lvl="1" marL="742950" rtl="0" algn="l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 sz="3200"/>
              <a:t>Hereda los ficheros abiertos (se copian los descriptores).</a:t>
            </a:r>
            <a:endParaRPr/>
          </a:p>
          <a:p>
            <a:pPr indent="-270510" lvl="1" marL="742950" rtl="0" algn="l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 sz="3200"/>
              <a:t>Las alarmas pendientes se desactivan.</a:t>
            </a:r>
            <a:endParaRPr/>
          </a:p>
          <a:p>
            <a:pPr indent="-270510" lvl="1" marL="742950" rtl="0" algn="l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 sz="3200"/>
              <a:t>El proceso hijo sólo tiene un hilo.</a:t>
            </a:r>
            <a:endParaRPr/>
          </a:p>
          <a:p>
            <a:pPr indent="-165100" lvl="0" marL="342900" rtl="0" algn="l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1250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400" name="Google Shape;400;p34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401" name="Google Shape;401;p34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000"/>
              <a:buFont typeface="Calibri"/>
              <a:buNone/>
            </a:pPr>
            <a:r>
              <a:rPr lang="es-ES" sz="4000"/>
              <a:t>fork. Crea un proceso</a:t>
            </a:r>
            <a:endParaRPr sz="4000"/>
          </a:p>
        </p:txBody>
      </p:sp>
      <p:sp>
        <p:nvSpPr>
          <p:cNvPr id="402" name="Google Shape;402;p34"/>
          <p:cNvSpPr txBox="1"/>
          <p:nvPr/>
        </p:nvSpPr>
        <p:spPr>
          <a:xfrm>
            <a:off x="5334000" y="1371600"/>
            <a:ext cx="3581400" cy="5257800"/>
          </a:xfrm>
          <a:prstGeom prst="rect">
            <a:avLst/>
          </a:prstGeom>
          <a:noFill/>
          <a:ln cap="flat" cmpd="sng" w="254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250"/>
              <a:buFont typeface="Courier New"/>
              <a:buNone/>
            </a:pPr>
            <a:r>
              <a:t/>
            </a:r>
            <a:endParaRPr b="1" sz="18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250"/>
              <a:buFont typeface="Courier New"/>
              <a:buNone/>
            </a:pPr>
            <a:r>
              <a:rPr b="1" i="0" lang="es-ES" sz="18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void</a:t>
            </a:r>
            <a:r>
              <a:rPr b="0" i="0" lang="es-ES" sz="18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main()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333"/>
              </a:spcBef>
              <a:spcAft>
                <a:spcPts val="0"/>
              </a:spcAft>
              <a:buClr>
                <a:srgbClr val="0070C0"/>
              </a:buClr>
              <a:buSzPts val="2250"/>
              <a:buFont typeface="Courier New"/>
              <a:buNone/>
            </a:pPr>
            <a:r>
              <a:rPr b="0" i="0" lang="es-ES" sz="18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333"/>
              </a:spcBef>
              <a:spcAft>
                <a:spcPts val="0"/>
              </a:spcAft>
              <a:buClr>
                <a:srgbClr val="0070C0"/>
              </a:buClr>
              <a:buSzPts val="2250"/>
              <a:buFont typeface="Courier New"/>
              <a:buNone/>
            </a:pPr>
            <a:r>
              <a:rPr b="0" i="0" lang="es-ES" sz="18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pid_t </a:t>
            </a:r>
            <a:r>
              <a:rPr lang="es-E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retval</a:t>
            </a:r>
            <a:r>
              <a:rPr b="0" i="0" lang="es-ES" sz="18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333"/>
              </a:spcBef>
              <a:spcAft>
                <a:spcPts val="0"/>
              </a:spcAft>
              <a:buClr>
                <a:srgbClr val="0070C0"/>
              </a:buClr>
              <a:buSzPts val="2250"/>
              <a:buFont typeface="Courier New"/>
              <a:buNone/>
            </a:pPr>
            <a:r>
              <a:rPr b="0" i="0" lang="es-ES" sz="18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…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333"/>
              </a:spcBef>
              <a:spcAft>
                <a:spcPts val="0"/>
              </a:spcAft>
              <a:buClr>
                <a:srgbClr val="0070C0"/>
              </a:buClr>
              <a:buSzPts val="2250"/>
              <a:buFont typeface="Courier New"/>
              <a:buNone/>
            </a:pPr>
            <a:r>
              <a:rPr b="0" i="0" lang="es-ES" sz="18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	</a:t>
            </a:r>
            <a:r>
              <a:rPr lang="es-E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retval</a:t>
            </a:r>
            <a:r>
              <a:rPr b="0" i="0" lang="es-ES" sz="18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= </a:t>
            </a:r>
            <a:r>
              <a:rPr b="1" i="0" lang="es-ES" sz="18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fork</a:t>
            </a:r>
            <a:r>
              <a:rPr b="0" i="0" lang="es-ES" sz="18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();</a:t>
            </a:r>
            <a:endParaRPr b="0" i="0" sz="18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333"/>
              </a:spcBef>
              <a:spcAft>
                <a:spcPts val="0"/>
              </a:spcAft>
              <a:buClr>
                <a:srgbClr val="0070C0"/>
              </a:buClr>
              <a:buSzPts val="2250"/>
              <a:buFont typeface="Courier New"/>
              <a:buNone/>
            </a:pPr>
            <a:br>
              <a:rPr b="0" i="0" lang="es-ES" sz="18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es-ES" sz="18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if (</a:t>
            </a:r>
            <a:r>
              <a:rPr lang="es-E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retval</a:t>
            </a:r>
            <a:r>
              <a:rPr b="0" i="0" lang="es-ES" sz="18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== 0) {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333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/* proceso hijo */</a:t>
            </a:r>
            <a:br>
              <a:rPr b="0" i="0" lang="es-ES" sz="18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es-ES" sz="18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 b="0" i="0" sz="18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333"/>
              </a:spcBef>
              <a:spcAft>
                <a:spcPts val="0"/>
              </a:spcAft>
              <a:buClr>
                <a:srgbClr val="0070C0"/>
              </a:buClr>
              <a:buSzPts val="2250"/>
              <a:buFont typeface="Courier New"/>
              <a:buNone/>
            </a:pPr>
            <a:r>
              <a:rPr b="0" i="0" lang="es-ES" sz="18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}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333"/>
              </a:spcBef>
              <a:spcAft>
                <a:spcPts val="0"/>
              </a:spcAft>
              <a:buClr>
                <a:srgbClr val="0070C0"/>
              </a:buClr>
              <a:buSzPts val="2250"/>
              <a:buFont typeface="Courier New"/>
              <a:buNone/>
            </a:pPr>
            <a:r>
              <a:rPr b="0" i="0" lang="es-ES" sz="18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else if (</a:t>
            </a:r>
            <a:r>
              <a:rPr lang="es-E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retval</a:t>
            </a:r>
            <a:r>
              <a:rPr b="0" i="0" lang="es-ES" sz="18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&gt;0){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333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/* proceso padre */</a:t>
            </a:r>
            <a:endParaRPr b="0" i="0" sz="18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333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...</a:t>
            </a:r>
            <a:endParaRPr b="0" i="0" sz="18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333"/>
              </a:spcBef>
              <a:spcAft>
                <a:spcPts val="0"/>
              </a:spcAft>
              <a:buClr>
                <a:srgbClr val="0070C0"/>
              </a:buClr>
              <a:buSzPts val="2250"/>
              <a:buFont typeface="Courier New"/>
              <a:buNone/>
            </a:pPr>
            <a:r>
              <a:rPr b="0" i="0" lang="es-ES" sz="18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}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333"/>
              </a:spcBef>
              <a:spcAft>
                <a:spcPts val="0"/>
              </a:spcAft>
              <a:buClr>
                <a:srgbClr val="0070C0"/>
              </a:buClr>
              <a:buSzPts val="2250"/>
              <a:buFont typeface="Courier New"/>
              <a:buNone/>
            </a:pPr>
            <a:r>
              <a:rPr b="0" i="0" lang="es-ES" sz="18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else{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333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/* error al crear */</a:t>
            </a:r>
            <a:endParaRPr b="0" i="0" sz="18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333"/>
              </a:spcBef>
              <a:spcAft>
                <a:spcPts val="0"/>
              </a:spcAft>
              <a:buClr>
                <a:srgbClr val="0070C0"/>
              </a:buClr>
              <a:buSzPts val="2250"/>
              <a:buFont typeface="Courier New"/>
              <a:buNone/>
            </a:pPr>
            <a:r>
              <a:rPr b="0" i="0" lang="es-ES" sz="18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...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333"/>
              </a:spcBef>
              <a:spcAft>
                <a:spcPts val="0"/>
              </a:spcAft>
              <a:buClr>
                <a:srgbClr val="0070C0"/>
              </a:buClr>
              <a:buSzPts val="2250"/>
              <a:buFont typeface="Courier New"/>
              <a:buNone/>
            </a:pPr>
            <a:r>
              <a:rPr b="0" i="0" lang="es-ES" sz="18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 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333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 b="0" i="0" sz="18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7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p35"/>
          <p:cNvSpPr txBox="1"/>
          <p:nvPr>
            <p:ph idx="1" type="body"/>
          </p:nvPr>
        </p:nvSpPr>
        <p:spPr>
          <a:xfrm>
            <a:off x="762000" y="1143000"/>
            <a:ext cx="8352928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Char char="▪"/>
            </a:pPr>
            <a:r>
              <a:rPr lang="es-ES"/>
              <a:t>Cambia el programa de un proceso</a:t>
            </a:r>
            <a:endParaRPr/>
          </a:p>
        </p:txBody>
      </p:sp>
      <p:sp>
        <p:nvSpPr>
          <p:cNvPr id="409" name="Google Shape;409;p35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410" name="Google Shape;410;p35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400"/>
              <a:buFont typeface="Calibri"/>
              <a:buNone/>
            </a:pPr>
            <a:r>
              <a:rPr lang="es-ES"/>
              <a:t>Servicios POSIX: exec</a:t>
            </a:r>
            <a:endParaRPr/>
          </a:p>
        </p:txBody>
      </p:sp>
      <p:pic>
        <p:nvPicPr>
          <p:cNvPr id="411" name="Google Shape;411;p3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66800" y="1770062"/>
            <a:ext cx="7620000" cy="47069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6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Google Shape;417;p36"/>
          <p:cNvSpPr txBox="1"/>
          <p:nvPr>
            <p:ph idx="1" type="body"/>
          </p:nvPr>
        </p:nvSpPr>
        <p:spPr>
          <a:xfrm>
            <a:off x="611560" y="1196752"/>
            <a:ext cx="8352928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25000"/>
              <a:buChar char="▪"/>
            </a:pPr>
            <a:r>
              <a:rPr lang="es-ES"/>
              <a:t>Servicios:</a:t>
            </a:r>
            <a:endParaRPr/>
          </a:p>
          <a:p>
            <a:pPr indent="-285750" lvl="1" marL="742950" rtl="0" algn="l">
              <a:lnSpc>
                <a:spcPct val="90000"/>
              </a:lnSpc>
              <a:spcBef>
                <a:spcPts val="306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None/>
            </a:pPr>
            <a:r>
              <a:rPr lang="es-ES" sz="1800">
                <a:latin typeface="Courier New"/>
                <a:ea typeface="Courier New"/>
                <a:cs typeface="Courier New"/>
                <a:sym typeface="Courier New"/>
              </a:rPr>
              <a:t>int </a:t>
            </a:r>
            <a:r>
              <a:rPr b="1" lang="es-ES" sz="1800">
                <a:latin typeface="Courier New"/>
                <a:ea typeface="Courier New"/>
                <a:cs typeface="Courier New"/>
                <a:sym typeface="Courier New"/>
              </a:rPr>
              <a:t>execl </a:t>
            </a:r>
            <a:r>
              <a:rPr lang="es-ES" sz="1800">
                <a:latin typeface="Courier New"/>
                <a:ea typeface="Courier New"/>
                <a:cs typeface="Courier New"/>
                <a:sym typeface="Courier New"/>
              </a:rPr>
              <a:t>(const char *path, const char *arg, ...)</a:t>
            </a:r>
            <a:endParaRPr/>
          </a:p>
          <a:p>
            <a:pPr indent="-285750" lvl="1" marL="742950" rtl="0" algn="l">
              <a:lnSpc>
                <a:spcPct val="90000"/>
              </a:lnSpc>
              <a:spcBef>
                <a:spcPts val="306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None/>
            </a:pPr>
            <a:r>
              <a:rPr lang="es-ES" sz="1800">
                <a:latin typeface="Courier New"/>
                <a:ea typeface="Courier New"/>
                <a:cs typeface="Courier New"/>
                <a:sym typeface="Courier New"/>
              </a:rPr>
              <a:t>int </a:t>
            </a:r>
            <a:r>
              <a:rPr b="1" lang="es-ES" sz="1800">
                <a:latin typeface="Courier New"/>
                <a:ea typeface="Courier New"/>
                <a:cs typeface="Courier New"/>
                <a:sym typeface="Courier New"/>
              </a:rPr>
              <a:t>execlp</a:t>
            </a:r>
            <a:r>
              <a:rPr lang="es-ES" sz="1800">
                <a:latin typeface="Courier New"/>
                <a:ea typeface="Courier New"/>
                <a:cs typeface="Courier New"/>
                <a:sym typeface="Courier New"/>
              </a:rPr>
              <a:t>(const char *file, const char *arg, ...)</a:t>
            </a:r>
            <a:endParaRPr/>
          </a:p>
          <a:p>
            <a:pPr indent="-285750" lvl="1" marL="742950" rtl="0" algn="l">
              <a:lnSpc>
                <a:spcPct val="90000"/>
              </a:lnSpc>
              <a:spcBef>
                <a:spcPts val="306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None/>
            </a:pPr>
            <a:r>
              <a:rPr lang="es-ES" sz="1800">
                <a:latin typeface="Courier New"/>
                <a:ea typeface="Courier New"/>
                <a:cs typeface="Courier New"/>
                <a:sym typeface="Courier New"/>
              </a:rPr>
              <a:t>int </a:t>
            </a:r>
            <a:r>
              <a:rPr b="1" lang="es-ES" sz="1800">
                <a:latin typeface="Courier New"/>
                <a:ea typeface="Courier New"/>
                <a:cs typeface="Courier New"/>
                <a:sym typeface="Courier New"/>
              </a:rPr>
              <a:t>execvp</a:t>
            </a:r>
            <a:r>
              <a:rPr lang="es-ES" sz="1800">
                <a:latin typeface="Courier New"/>
                <a:ea typeface="Courier New"/>
                <a:cs typeface="Courier New"/>
                <a:sym typeface="Courier New"/>
              </a:rPr>
              <a:t>(const char *file, char *const argv[])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544"/>
              </a:spcBef>
              <a:spcAft>
                <a:spcPts val="0"/>
              </a:spcAft>
              <a:buSzPct val="125000"/>
              <a:buChar char="▪"/>
            </a:pPr>
            <a:r>
              <a:rPr lang="es-ES"/>
              <a:t>Argumentos:</a:t>
            </a:r>
            <a:endParaRPr/>
          </a:p>
          <a:p>
            <a:pPr indent="-285750" lvl="1" marL="742950" rtl="0" algn="l">
              <a:lnSpc>
                <a:spcPct val="9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>
                <a:latin typeface="Courier New"/>
                <a:ea typeface="Courier New"/>
                <a:cs typeface="Courier New"/>
                <a:sym typeface="Courier New"/>
              </a:rPr>
              <a:t>path, file</a:t>
            </a:r>
            <a:r>
              <a:rPr lang="es-ES"/>
              <a:t>: nombre del archivo ejecutable</a:t>
            </a:r>
            <a:endParaRPr/>
          </a:p>
          <a:p>
            <a:pPr indent="-285750" lvl="1" marL="742950" rtl="0" algn="l">
              <a:lnSpc>
                <a:spcPct val="9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>
                <a:latin typeface="Courier New"/>
                <a:ea typeface="Courier New"/>
                <a:cs typeface="Courier New"/>
                <a:sym typeface="Courier New"/>
              </a:rPr>
              <a:t>arg</a:t>
            </a:r>
            <a:r>
              <a:rPr lang="es-ES"/>
              <a:t>: argumentos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544"/>
              </a:spcBef>
              <a:spcAft>
                <a:spcPts val="0"/>
              </a:spcAft>
              <a:buSzPct val="125000"/>
              <a:buChar char="▪"/>
            </a:pPr>
            <a:r>
              <a:rPr lang="es-ES"/>
              <a:t>Descripción:</a:t>
            </a:r>
            <a:endParaRPr/>
          </a:p>
          <a:p>
            <a:pPr indent="-285750" lvl="1" marL="742950" rtl="0" algn="l">
              <a:lnSpc>
                <a:spcPct val="9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/>
              <a:t>Devuelve -1 en caso de error, en caso contrario </a:t>
            </a:r>
            <a:r>
              <a:rPr b="1" lang="es-ES"/>
              <a:t>no</a:t>
            </a:r>
            <a:r>
              <a:rPr lang="es-ES"/>
              <a:t> retorna.</a:t>
            </a:r>
            <a:endParaRPr/>
          </a:p>
          <a:p>
            <a:pPr indent="-285750" lvl="1" marL="742950" rtl="0" algn="l">
              <a:lnSpc>
                <a:spcPct val="9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/>
              <a:t>Cambia la imagen de memoria del proceso.</a:t>
            </a:r>
            <a:endParaRPr/>
          </a:p>
          <a:p>
            <a:pPr indent="-285750" lvl="1" marL="742950" rtl="0" algn="l">
              <a:lnSpc>
                <a:spcPct val="9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/>
              <a:t>El mismo proceso ejecuta otro programa.</a:t>
            </a:r>
            <a:endParaRPr/>
          </a:p>
          <a:p>
            <a:pPr indent="-285750" lvl="1" marL="742950" rtl="0" algn="l">
              <a:lnSpc>
                <a:spcPct val="9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/>
              <a:t>Los ficheros abiertos permanecen abiertos</a:t>
            </a:r>
            <a:endParaRPr/>
          </a:p>
          <a:p>
            <a:pPr indent="-285750" lvl="1" marL="742950" rtl="0" algn="l">
              <a:lnSpc>
                <a:spcPct val="9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/>
              <a:t>Las señales con la acción por defecto seguirán por defecto, las señales con manejador tomarán la acción por defecto.</a:t>
            </a:r>
            <a:endParaRPr/>
          </a:p>
          <a:p>
            <a:pPr indent="-134619" lvl="1" marL="742950" rtl="0" algn="l">
              <a:lnSpc>
                <a:spcPct val="9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  <p:sp>
        <p:nvSpPr>
          <p:cNvPr id="418" name="Google Shape;418;p36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419" name="Google Shape;419;p36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libri"/>
              <a:buNone/>
            </a:pPr>
            <a:r>
              <a:rPr lang="es-ES" sz="3600"/>
              <a:t>exec. Cambio del programa de un proceso</a:t>
            </a:r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4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Google Shape;425;p37"/>
          <p:cNvSpPr txBox="1"/>
          <p:nvPr>
            <p:ph idx="1" type="body"/>
          </p:nvPr>
        </p:nvSpPr>
        <p:spPr>
          <a:xfrm>
            <a:off x="611560" y="1196752"/>
            <a:ext cx="8352928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Char char="▪"/>
            </a:pPr>
            <a:r>
              <a:rPr lang="es-ES"/>
              <a:t>Servicios: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2250"/>
              <a:buNone/>
            </a:pPr>
            <a:r>
              <a:rPr lang="es-ES" sz="1800">
                <a:latin typeface="Courier New"/>
                <a:ea typeface="Courier New"/>
                <a:cs typeface="Courier New"/>
                <a:sym typeface="Courier New"/>
              </a:rPr>
              <a:t>	int </a:t>
            </a:r>
            <a:r>
              <a:rPr b="1" lang="es-ES" sz="1800">
                <a:latin typeface="Courier New"/>
                <a:ea typeface="Courier New"/>
                <a:cs typeface="Courier New"/>
                <a:sym typeface="Courier New"/>
              </a:rPr>
              <a:t>exit</a:t>
            </a:r>
            <a:r>
              <a:rPr lang="es-ES" sz="1800">
                <a:latin typeface="Courier New"/>
                <a:ea typeface="Courier New"/>
                <a:cs typeface="Courier New"/>
                <a:sym typeface="Courier New"/>
              </a:rPr>
              <a:t>(int status);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4000"/>
              <a:buChar char="▪"/>
            </a:pPr>
            <a:r>
              <a:rPr lang="es-ES"/>
              <a:t>Argumentos: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s-ES"/>
              <a:t>Código de retorno al proceso padre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4000"/>
              <a:buChar char="▪"/>
            </a:pPr>
            <a:r>
              <a:rPr lang="es-ES"/>
              <a:t>Descripción: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s-ES"/>
              <a:t>Finaliza la ejecución del proceso.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s-ES"/>
              <a:t>Se cierran todos los descriptores de ficheros abiertos.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s-ES"/>
              <a:t>Se liberan todos los recursos del proceso</a:t>
            </a:r>
            <a:endParaRPr/>
          </a:p>
        </p:txBody>
      </p:sp>
      <p:sp>
        <p:nvSpPr>
          <p:cNvPr id="426" name="Google Shape;426;p37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427" name="Google Shape;427;p37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000"/>
              <a:buFont typeface="Calibri"/>
              <a:buNone/>
            </a:pPr>
            <a:r>
              <a:rPr lang="es-ES" sz="4000"/>
              <a:t>exit. Terminación de un proceso</a:t>
            </a:r>
            <a:endParaRPr sz="400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2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38"/>
          <p:cNvSpPr txBox="1"/>
          <p:nvPr>
            <p:ph idx="1" type="body"/>
          </p:nvPr>
        </p:nvSpPr>
        <p:spPr>
          <a:xfrm>
            <a:off x="611560" y="1196752"/>
            <a:ext cx="8352928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25000"/>
              <a:buChar char="▪"/>
            </a:pPr>
            <a:r>
              <a:rPr lang="es-ES"/>
              <a:t>Servicios: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388"/>
              </a:spcBef>
              <a:spcAft>
                <a:spcPts val="0"/>
              </a:spcAft>
              <a:buSzPct val="125000"/>
              <a:buNone/>
            </a:pPr>
            <a:r>
              <a:rPr lang="es-ES" sz="2100">
                <a:latin typeface="Courier New"/>
                <a:ea typeface="Courier New"/>
                <a:cs typeface="Courier New"/>
                <a:sym typeface="Courier New"/>
              </a:rPr>
              <a:t>	#include &lt;sys/types.h&gt;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388"/>
              </a:spcBef>
              <a:spcAft>
                <a:spcPts val="0"/>
              </a:spcAft>
              <a:buSzPct val="125000"/>
              <a:buNone/>
            </a:pPr>
            <a:r>
              <a:rPr lang="es-ES" sz="2100">
                <a:latin typeface="Courier New"/>
                <a:ea typeface="Courier New"/>
                <a:cs typeface="Courier New"/>
                <a:sym typeface="Courier New"/>
              </a:rPr>
              <a:t>	pid_t </a:t>
            </a:r>
            <a:r>
              <a:rPr b="1" lang="es-ES" sz="2100">
                <a:latin typeface="Courier New"/>
                <a:ea typeface="Courier New"/>
                <a:cs typeface="Courier New"/>
                <a:sym typeface="Courier New"/>
              </a:rPr>
              <a:t>wait</a:t>
            </a:r>
            <a:r>
              <a:rPr lang="es-ES" sz="2100">
                <a:latin typeface="Courier New"/>
                <a:ea typeface="Courier New"/>
                <a:cs typeface="Courier New"/>
                <a:sym typeface="Courier New"/>
              </a:rPr>
              <a:t>(int *status);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592"/>
              </a:spcBef>
              <a:spcAft>
                <a:spcPts val="0"/>
              </a:spcAft>
              <a:buSzPct val="125000"/>
              <a:buChar char="▪"/>
            </a:pPr>
            <a:r>
              <a:rPr lang="es-ES"/>
              <a:t>Argumentos: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/>
              <a:t>Devuelve el código de terminación del proceso hijo.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592"/>
              </a:spcBef>
              <a:spcAft>
                <a:spcPts val="0"/>
              </a:spcAft>
              <a:buSzPct val="125000"/>
              <a:buChar char="▪"/>
            </a:pPr>
            <a:r>
              <a:rPr lang="es-ES"/>
              <a:t>Descripción: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/>
              <a:t>Devuelve el identificador del proceso hijo o -1 en caso de error.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/>
              <a:t>Permite a un proceso padre esperar hasta que termine un proceso hijo. Devuelve el identificador del proceso hijo y el estado de   terminación del mismo.</a:t>
            </a:r>
            <a:endParaRPr/>
          </a:p>
        </p:txBody>
      </p:sp>
      <p:sp>
        <p:nvSpPr>
          <p:cNvPr id="434" name="Google Shape;434;p38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435" name="Google Shape;435;p38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200"/>
              <a:buFont typeface="Calibri"/>
              <a:buNone/>
            </a:pPr>
            <a:r>
              <a:rPr lang="es-ES" sz="3200"/>
              <a:t>wait. Espera la terminación de un proceso hijo</a:t>
            </a:r>
            <a:endParaRPr sz="320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0" name="Shape 4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Google Shape;441;p39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442" name="Google Shape;442;p39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Calibri"/>
              <a:buNone/>
            </a:pPr>
            <a:r>
              <a:rPr lang="es-ES"/>
              <a:t>Uso normal de los servicios</a:t>
            </a:r>
            <a:endParaRPr/>
          </a:p>
        </p:txBody>
      </p:sp>
      <p:pic>
        <p:nvPicPr>
          <p:cNvPr id="443" name="Google Shape;443;p3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15280" y="1544984"/>
            <a:ext cx="8077200" cy="4332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4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128" name="Google Shape;128;p4"/>
          <p:cNvSpPr txBox="1"/>
          <p:nvPr>
            <p:ph type="title"/>
          </p:nvPr>
        </p:nvSpPr>
        <p:spPr>
          <a:xfrm>
            <a:off x="611560" y="208310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Calibri"/>
              <a:buNone/>
            </a:pPr>
            <a:r>
              <a:rPr lang="es-ES"/>
              <a:t>Preparación del código de un proceso</a:t>
            </a:r>
            <a:endParaRPr/>
          </a:p>
        </p:txBody>
      </p:sp>
      <p:pic>
        <p:nvPicPr>
          <p:cNvPr id="129" name="Google Shape;129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24000" y="1143000"/>
            <a:ext cx="6324600" cy="5000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8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40"/>
          <p:cNvSpPr txBox="1"/>
          <p:nvPr>
            <p:ph idx="1" type="body"/>
          </p:nvPr>
        </p:nvSpPr>
        <p:spPr>
          <a:xfrm>
            <a:off x="611560" y="1196752"/>
            <a:ext cx="8352928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Char char="▪"/>
            </a:pPr>
            <a:r>
              <a:rPr lang="es-ES"/>
              <a:t>El padre muere: </a:t>
            </a:r>
            <a:r>
              <a:rPr i="1" lang="es-ES"/>
              <a:t>INIT</a:t>
            </a:r>
            <a:r>
              <a:rPr lang="es-ES"/>
              <a:t> acepta los hijos</a:t>
            </a:r>
            <a:endParaRPr/>
          </a:p>
        </p:txBody>
      </p:sp>
      <p:sp>
        <p:nvSpPr>
          <p:cNvPr id="450" name="Google Shape;450;p40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451" name="Google Shape;451;p40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Calibri"/>
              <a:buNone/>
            </a:pPr>
            <a:r>
              <a:rPr lang="es-ES"/>
              <a:t> Evolución de procesos I</a:t>
            </a:r>
            <a:endParaRPr/>
          </a:p>
        </p:txBody>
      </p:sp>
      <p:pic>
        <p:nvPicPr>
          <p:cNvPr id="452" name="Google Shape;452;p4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8200" y="2209800"/>
            <a:ext cx="7481888" cy="37353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7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Google Shape;458;p41"/>
          <p:cNvSpPr txBox="1"/>
          <p:nvPr>
            <p:ph idx="1" type="body"/>
          </p:nvPr>
        </p:nvSpPr>
        <p:spPr>
          <a:xfrm>
            <a:off x="611560" y="1196752"/>
            <a:ext cx="8352928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Char char="▪"/>
            </a:pPr>
            <a:r>
              <a:rPr i="1" lang="es-ES"/>
              <a:t>Zombie</a:t>
            </a:r>
            <a:r>
              <a:rPr lang="es-ES"/>
              <a:t>: el hijo muere y el padre no hace </a:t>
            </a:r>
            <a:r>
              <a:rPr i="1" lang="es-ES"/>
              <a:t>wait</a:t>
            </a:r>
            <a:endParaRPr i="1"/>
          </a:p>
        </p:txBody>
      </p:sp>
      <p:sp>
        <p:nvSpPr>
          <p:cNvPr id="459" name="Google Shape;459;p41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460" name="Google Shape;460;p41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Calibri"/>
              <a:buNone/>
            </a:pPr>
            <a:r>
              <a:rPr lang="es-ES"/>
              <a:t> Evolución de procesos II</a:t>
            </a:r>
            <a:endParaRPr/>
          </a:p>
        </p:txBody>
      </p:sp>
      <p:pic>
        <p:nvPicPr>
          <p:cNvPr id="461" name="Google Shape;461;p4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2000" y="2286000"/>
            <a:ext cx="7481888" cy="37353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6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Google Shape;467;p42"/>
          <p:cNvSpPr txBox="1"/>
          <p:nvPr>
            <p:ph idx="1" type="body"/>
          </p:nvPr>
        </p:nvSpPr>
        <p:spPr>
          <a:xfrm>
            <a:off x="611560" y="1196752"/>
            <a:ext cx="8352928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50"/>
              <a:buFont typeface="Courier New"/>
              <a:buNone/>
            </a:pPr>
            <a:r>
              <a:rPr lang="es-ES" sz="1800">
                <a:latin typeface="Courier New"/>
                <a:ea typeface="Courier New"/>
                <a:cs typeface="Courier New"/>
                <a:sym typeface="Courier New"/>
              </a:rPr>
              <a:t>#include &lt;sys/types.h&gt;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2250"/>
              <a:buFont typeface="Courier New"/>
              <a:buNone/>
            </a:pPr>
            <a:r>
              <a:rPr lang="es-ES" sz="1800">
                <a:latin typeface="Courier New"/>
                <a:ea typeface="Courier New"/>
                <a:cs typeface="Courier New"/>
                <a:sym typeface="Courier New"/>
              </a:rPr>
              <a:t>#include &lt;stdio.h&gt;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2250"/>
              <a:buFont typeface="Courier New"/>
              <a:buNone/>
            </a:pPr>
            <a:r>
              <a:rPr lang="es-ES" sz="1800">
                <a:latin typeface="Courier New"/>
                <a:ea typeface="Courier New"/>
                <a:cs typeface="Courier New"/>
                <a:sym typeface="Courier New"/>
              </a:rPr>
              <a:t>/* programa que ejecuta el mandato ls -l */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2250"/>
              <a:buFont typeface="Courier New"/>
              <a:buNone/>
            </a:pPr>
            <a:r>
              <a:rPr lang="es-ES" sz="1800">
                <a:latin typeface="Courier New"/>
                <a:ea typeface="Courier New"/>
                <a:cs typeface="Courier New"/>
                <a:sym typeface="Courier New"/>
              </a:rPr>
              <a:t>main() {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2250"/>
              <a:buFont typeface="Courier New"/>
              <a:buNone/>
            </a:pPr>
            <a:r>
              <a:rPr lang="es-ES" sz="1800">
                <a:latin typeface="Courier New"/>
                <a:ea typeface="Courier New"/>
                <a:cs typeface="Courier New"/>
                <a:sym typeface="Courier New"/>
              </a:rPr>
              <a:t>	pid_t pid;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2250"/>
              <a:buFont typeface="Courier New"/>
              <a:buNone/>
            </a:pPr>
            <a:r>
              <a:rPr lang="es-ES" sz="1800">
                <a:latin typeface="Courier New"/>
                <a:ea typeface="Courier New"/>
                <a:cs typeface="Courier New"/>
                <a:sym typeface="Courier New"/>
              </a:rPr>
              <a:t>	int status;  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2250"/>
              <a:buFont typeface="Courier New"/>
              <a:buNone/>
            </a:pPr>
            <a:r>
              <a:rPr lang="es-ES" sz="1800">
                <a:latin typeface="Courier New"/>
                <a:ea typeface="Courier New"/>
                <a:cs typeface="Courier New"/>
                <a:sym typeface="Courier New"/>
              </a:rPr>
              <a:t> 	pid = </a:t>
            </a:r>
            <a:r>
              <a:rPr b="1" lang="es-ES" sz="1800">
                <a:latin typeface="Courier New"/>
                <a:ea typeface="Courier New"/>
                <a:cs typeface="Courier New"/>
                <a:sym typeface="Courier New"/>
              </a:rPr>
              <a:t>fork</a:t>
            </a:r>
            <a:r>
              <a:rPr lang="es-ES" sz="1800">
                <a:latin typeface="Courier New"/>
                <a:ea typeface="Courier New"/>
                <a:cs typeface="Courier New"/>
                <a:sym typeface="Courier New"/>
              </a:rPr>
              <a:t>();</a:t>
            </a:r>
            <a:br>
              <a:rPr lang="es-ES" sz="18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s-ES" sz="1800">
                <a:latin typeface="Courier New"/>
                <a:ea typeface="Courier New"/>
                <a:cs typeface="Courier New"/>
                <a:sym typeface="Courier New"/>
              </a:rPr>
              <a:t>if (pid == 0) { /* proceso hijo */</a:t>
            </a:r>
            <a:br>
              <a:rPr lang="es-ES" sz="18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s-ES" sz="1800"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b="1" lang="es-ES" sz="1800">
                <a:latin typeface="Courier New"/>
                <a:ea typeface="Courier New"/>
                <a:cs typeface="Courier New"/>
                <a:sym typeface="Courier New"/>
              </a:rPr>
              <a:t>execlp</a:t>
            </a:r>
            <a:r>
              <a:rPr lang="es-ES" sz="1800">
                <a:latin typeface="Courier New"/>
                <a:ea typeface="Courier New"/>
                <a:cs typeface="Courier New"/>
                <a:sym typeface="Courier New"/>
              </a:rPr>
              <a:t>("ls","ls","-l",NULL);</a:t>
            </a:r>
            <a:br>
              <a:rPr lang="es-ES" sz="18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s-ES" sz="1800"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b="1" lang="es-ES" sz="1800">
                <a:latin typeface="Courier New"/>
                <a:ea typeface="Courier New"/>
                <a:cs typeface="Courier New"/>
                <a:sym typeface="Courier New"/>
              </a:rPr>
              <a:t>exit</a:t>
            </a:r>
            <a:r>
              <a:rPr lang="es-ES" sz="1800">
                <a:latin typeface="Courier New"/>
                <a:ea typeface="Courier New"/>
                <a:cs typeface="Courier New"/>
                <a:sym typeface="Courier New"/>
              </a:rPr>
              <a:t>(-1);</a:t>
            </a:r>
            <a:br>
              <a:rPr lang="es-ES" sz="18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s-ES" sz="1800">
                <a:latin typeface="Courier New"/>
                <a:ea typeface="Courier New"/>
                <a:cs typeface="Courier New"/>
                <a:sym typeface="Courier New"/>
              </a:rPr>
              <a:t>}   </a:t>
            </a:r>
            <a:br>
              <a:rPr lang="es-ES" sz="18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s-ES" sz="1800">
                <a:latin typeface="Courier New"/>
                <a:ea typeface="Courier New"/>
                <a:cs typeface="Courier New"/>
                <a:sym typeface="Courier New"/>
              </a:rPr>
              <a:t>else		/* proceso padre */</a:t>
            </a:r>
            <a:br>
              <a:rPr lang="es-ES" sz="18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s-ES" sz="1800">
                <a:latin typeface="Courier New"/>
                <a:ea typeface="Courier New"/>
                <a:cs typeface="Courier New"/>
                <a:sym typeface="Courier New"/>
              </a:rPr>
              <a:t>  while (pid != </a:t>
            </a:r>
            <a:r>
              <a:rPr b="1" lang="es-ES" sz="1800">
                <a:latin typeface="Courier New"/>
                <a:ea typeface="Courier New"/>
                <a:cs typeface="Courier New"/>
                <a:sym typeface="Courier New"/>
              </a:rPr>
              <a:t>wait</a:t>
            </a:r>
            <a:r>
              <a:rPr lang="es-ES" sz="1800">
                <a:latin typeface="Courier New"/>
                <a:ea typeface="Courier New"/>
                <a:cs typeface="Courier New"/>
                <a:sym typeface="Courier New"/>
              </a:rPr>
              <a:t>(&amp;status));</a:t>
            </a:r>
            <a:br>
              <a:rPr lang="es-ES" sz="18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s-ES" sz="1800">
                <a:latin typeface="Courier New"/>
                <a:ea typeface="Courier New"/>
                <a:cs typeface="Courier New"/>
                <a:sym typeface="Courier New"/>
              </a:rPr>
              <a:t>exit(0);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2250"/>
              <a:buFont typeface="Courier New"/>
              <a:buNone/>
            </a:pPr>
            <a:r>
              <a:rPr lang="es-ES" sz="1800"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</p:txBody>
      </p:sp>
      <p:sp>
        <p:nvSpPr>
          <p:cNvPr id="468" name="Google Shape;468;p42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469" name="Google Shape;469;p42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Calibri"/>
              <a:buNone/>
            </a:pPr>
            <a:r>
              <a:rPr lang="es-ES"/>
              <a:t>Programa de ejemplo</a:t>
            </a:r>
            <a:endParaRPr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4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Google Shape;475;p43"/>
          <p:cNvSpPr txBox="1"/>
          <p:nvPr>
            <p:ph idx="1" type="body"/>
          </p:nvPr>
        </p:nvSpPr>
        <p:spPr>
          <a:xfrm>
            <a:off x="611560" y="1196752"/>
            <a:ext cx="8352928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000"/>
              <a:buChar char="▪"/>
            </a:pPr>
            <a:r>
              <a:rPr lang="es-ES">
                <a:solidFill>
                  <a:srgbClr val="BFBFBF"/>
                </a:solidFill>
              </a:rPr>
              <a:t>Procesos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SzPts val="4000"/>
              <a:buChar char="▪"/>
            </a:pPr>
            <a:r>
              <a:rPr lang="es-ES">
                <a:solidFill>
                  <a:srgbClr val="BFBFBF"/>
                </a:solidFill>
              </a:rPr>
              <a:t>Multitarea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SzPts val="4000"/>
              <a:buChar char="▪"/>
            </a:pPr>
            <a:r>
              <a:rPr lang="es-ES">
                <a:solidFill>
                  <a:srgbClr val="BFBFBF"/>
                </a:solidFill>
              </a:rPr>
              <a:t>Información del proceso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SzPts val="4000"/>
              <a:buChar char="▪"/>
            </a:pPr>
            <a:r>
              <a:rPr lang="es-ES">
                <a:solidFill>
                  <a:srgbClr val="BFBFBF"/>
                </a:solidFill>
              </a:rPr>
              <a:t>Formación y estados de un proceso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SzPts val="4000"/>
              <a:buChar char="▪"/>
            </a:pPr>
            <a:r>
              <a:rPr lang="es-ES"/>
              <a:t>Señales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SzPts val="4000"/>
              <a:buChar char="▪"/>
            </a:pPr>
            <a:r>
              <a:rPr lang="es-ES"/>
              <a:t>Hilos o </a:t>
            </a:r>
            <a:r>
              <a:rPr i="1" lang="es-ES"/>
              <a:t>threads</a:t>
            </a:r>
            <a:endParaRPr i="1"/>
          </a:p>
        </p:txBody>
      </p:sp>
      <p:sp>
        <p:nvSpPr>
          <p:cNvPr id="476" name="Google Shape;476;p43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477" name="Google Shape;477;p43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Calibri"/>
              <a:buNone/>
            </a:pPr>
            <a:r>
              <a:rPr lang="es-ES"/>
              <a:t>Contenido</a:t>
            </a:r>
            <a:endParaRPr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2" name="Shape 4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Google Shape;483;p44"/>
          <p:cNvSpPr txBox="1"/>
          <p:nvPr>
            <p:ph idx="1" type="body"/>
          </p:nvPr>
        </p:nvSpPr>
        <p:spPr>
          <a:xfrm>
            <a:off x="611560" y="1196752"/>
            <a:ext cx="8352928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Char char="▪"/>
            </a:pPr>
            <a:r>
              <a:rPr lang="es-ES"/>
              <a:t>Las señales son interrupciones al proceso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4000"/>
              <a:buChar char="▪"/>
            </a:pPr>
            <a:r>
              <a:rPr lang="es-ES"/>
              <a:t>Envío o generación: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s-ES"/>
              <a:t>Proceso → Proceso (con mismo </a:t>
            </a:r>
            <a:r>
              <a:rPr i="1" lang="es-ES"/>
              <a:t>uid</a:t>
            </a:r>
            <a:r>
              <a:rPr lang="es-ES"/>
              <a:t>) con </a:t>
            </a:r>
            <a:r>
              <a:rPr i="1" lang="es-ES"/>
              <a:t>kill</a:t>
            </a:r>
            <a:endParaRPr i="1"/>
          </a:p>
          <a:p>
            <a:pPr indent="-285750" lvl="1" marL="74295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s-ES"/>
              <a:t>SO → Proceso</a:t>
            </a:r>
            <a:endParaRPr/>
          </a:p>
        </p:txBody>
      </p:sp>
      <p:sp>
        <p:nvSpPr>
          <p:cNvPr id="484" name="Google Shape;484;p44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485" name="Google Shape;485;p44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Calibri"/>
              <a:buNone/>
            </a:pPr>
            <a:r>
              <a:rPr lang="es-ES"/>
              <a:t>Señales </a:t>
            </a:r>
            <a:endParaRPr/>
          </a:p>
        </p:txBody>
      </p:sp>
      <p:pic>
        <p:nvPicPr>
          <p:cNvPr id="486" name="Google Shape;486;p4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31044" y="3960961"/>
            <a:ext cx="4929188" cy="2492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Google Shape;492;p45"/>
          <p:cNvSpPr txBox="1"/>
          <p:nvPr>
            <p:ph idx="1" type="body"/>
          </p:nvPr>
        </p:nvSpPr>
        <p:spPr>
          <a:xfrm>
            <a:off x="611560" y="1196752"/>
            <a:ext cx="8352928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25000"/>
              <a:buChar char="▪"/>
            </a:pPr>
            <a:r>
              <a:rPr lang="es-ES"/>
              <a:t>Hay muchos tipos de señales, según su origen</a:t>
            </a:r>
            <a:endParaRPr/>
          </a:p>
          <a:p>
            <a:pPr indent="-228600" lvl="2" marL="1143000" rtl="0" algn="l">
              <a:lnSpc>
                <a:spcPct val="100000"/>
              </a:lnSpc>
              <a:spcBef>
                <a:spcPts val="4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s-ES"/>
              <a:t>SIGILL instrucción ilegal</a:t>
            </a:r>
            <a:endParaRPr/>
          </a:p>
          <a:p>
            <a:pPr indent="-228600" lvl="2" marL="1143000" rtl="0" algn="l">
              <a:lnSpc>
                <a:spcPct val="100000"/>
              </a:lnSpc>
              <a:spcBef>
                <a:spcPts val="4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s-ES"/>
              <a:t>SIGALRM vence el temporizador</a:t>
            </a:r>
            <a:endParaRPr/>
          </a:p>
          <a:p>
            <a:pPr indent="-228600" lvl="2" marL="1143000" rtl="0" algn="l">
              <a:lnSpc>
                <a:spcPct val="100000"/>
              </a:lnSpc>
              <a:spcBef>
                <a:spcPts val="4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s-ES"/>
              <a:t>SIGKILL mata al proceso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592"/>
              </a:spcBef>
              <a:spcAft>
                <a:spcPts val="0"/>
              </a:spcAft>
              <a:buSzPct val="125000"/>
              <a:buChar char="▪"/>
            </a:pPr>
            <a:r>
              <a:rPr lang="es-ES"/>
              <a:t>El SO las transmite al proceso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/>
              <a:t>El proceso debe estar preparado para recibirla</a:t>
            </a:r>
            <a:endParaRPr/>
          </a:p>
          <a:p>
            <a:pPr indent="-228600" lvl="2" marL="1143000" rtl="0" algn="l">
              <a:lnSpc>
                <a:spcPct val="100000"/>
              </a:lnSpc>
              <a:spcBef>
                <a:spcPts val="4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s-ES"/>
              <a:t>Especificando un </a:t>
            </a:r>
            <a:r>
              <a:rPr i="1" lang="es-ES" u="sng"/>
              <a:t>manejador </a:t>
            </a:r>
            <a:r>
              <a:rPr lang="es-ES" u="sng"/>
              <a:t>de señal</a:t>
            </a:r>
            <a:r>
              <a:rPr lang="es-ES"/>
              <a:t> con </a:t>
            </a:r>
            <a:r>
              <a:rPr i="1" lang="es-ES"/>
              <a:t>sigaction</a:t>
            </a:r>
            <a:endParaRPr/>
          </a:p>
          <a:p>
            <a:pPr indent="-228600" lvl="2" marL="1143000" rtl="0" algn="l">
              <a:lnSpc>
                <a:spcPct val="100000"/>
              </a:lnSpc>
              <a:spcBef>
                <a:spcPts val="4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s-ES"/>
              <a:t>Enmascarando la señal con </a:t>
            </a:r>
            <a:r>
              <a:rPr i="1" lang="es-ES"/>
              <a:t>sigprogmask</a:t>
            </a:r>
            <a:endParaRPr i="1"/>
          </a:p>
          <a:p>
            <a:pPr indent="-285750" lvl="1" marL="742950" rtl="0" algn="l">
              <a:lnSpc>
                <a:spcPct val="10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/>
              <a:t>Si no está preparado → acción por defecto</a:t>
            </a:r>
            <a:endParaRPr/>
          </a:p>
          <a:p>
            <a:pPr indent="-228600" lvl="2" marL="1143000" rtl="0" algn="l">
              <a:lnSpc>
                <a:spcPct val="100000"/>
              </a:lnSpc>
              <a:spcBef>
                <a:spcPts val="4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s-ES"/>
              <a:t>El proceso, en general, muere</a:t>
            </a:r>
            <a:endParaRPr/>
          </a:p>
          <a:p>
            <a:pPr indent="-228600" lvl="2" marL="1143000" rtl="0" algn="l">
              <a:lnSpc>
                <a:spcPct val="100000"/>
              </a:lnSpc>
              <a:spcBef>
                <a:spcPts val="4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s-ES"/>
              <a:t>Hay algunas señales que se ignoran o tienen otro efecto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592"/>
              </a:spcBef>
              <a:spcAft>
                <a:spcPts val="0"/>
              </a:spcAft>
              <a:buSzPct val="125000"/>
              <a:buChar char="▪"/>
            </a:pPr>
            <a:r>
              <a:rPr lang="es-ES"/>
              <a:t>El servicio </a:t>
            </a:r>
            <a:r>
              <a:rPr i="1" lang="es-ES"/>
              <a:t>pause</a:t>
            </a:r>
            <a:r>
              <a:rPr lang="es-ES"/>
              <a:t> para el proceso hasta que recibe una señal</a:t>
            </a:r>
            <a:endParaRPr/>
          </a:p>
        </p:txBody>
      </p:sp>
      <p:sp>
        <p:nvSpPr>
          <p:cNvPr id="493" name="Google Shape;493;p45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494" name="Google Shape;494;p45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Calibri"/>
              <a:buNone/>
            </a:pPr>
            <a:r>
              <a:rPr lang="es-ES"/>
              <a:t>Señales II</a:t>
            </a:r>
            <a:endParaRPr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8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46"/>
          <p:cNvSpPr txBox="1"/>
          <p:nvPr>
            <p:ph idx="1" type="body"/>
          </p:nvPr>
        </p:nvSpPr>
        <p:spPr>
          <a:xfrm>
            <a:off x="611560" y="1196752"/>
            <a:ext cx="8352928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Char char="▪"/>
            </a:pPr>
            <a:r>
              <a:rPr b="1" lang="es-ES" sz="2000"/>
              <a:t>int kill(pid_t pid, int sig)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Char char="–"/>
            </a:pPr>
            <a:r>
              <a:rPr lang="es-ES" sz="2200"/>
              <a:t>Envía al proceso </a:t>
            </a:r>
            <a:r>
              <a:rPr i="1" lang="es-ES" sz="2200"/>
              <a:t>pid</a:t>
            </a:r>
            <a:r>
              <a:rPr lang="es-ES" sz="2200"/>
              <a:t> la señal </a:t>
            </a:r>
            <a:r>
              <a:rPr i="1" lang="es-ES" sz="2200"/>
              <a:t>sig</a:t>
            </a:r>
            <a:endParaRPr i="1" sz="2200"/>
          </a:p>
          <a:p>
            <a:pPr indent="-34290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500"/>
              <a:buChar char="▪"/>
            </a:pPr>
            <a:r>
              <a:rPr b="1" lang="es-ES" sz="2000"/>
              <a:t>int sigaction(int signum, const struct sigaction *act, struct sigaction *oldact); </a:t>
            </a:r>
            <a:endParaRPr b="1" sz="2000"/>
          </a:p>
          <a:p>
            <a:pPr indent="-285750" lvl="1" marL="742950" rtl="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Char char="–"/>
            </a:pPr>
            <a:r>
              <a:rPr lang="es-ES" sz="2200"/>
              <a:t>Permite especificar la acción a realizar </a:t>
            </a:r>
            <a:r>
              <a:rPr i="1" lang="es-ES" sz="2200"/>
              <a:t>act</a:t>
            </a:r>
            <a:r>
              <a:rPr lang="es-ES" sz="2200"/>
              <a:t> como tratamiento de la señal </a:t>
            </a:r>
            <a:r>
              <a:rPr i="1" lang="es-ES" sz="2200"/>
              <a:t>signum</a:t>
            </a:r>
            <a:r>
              <a:rPr lang="es-ES" sz="2200"/>
              <a:t>. Permite almacenar la acción previa en </a:t>
            </a:r>
            <a:r>
              <a:rPr i="1" lang="es-ES" sz="2200"/>
              <a:t>oldact</a:t>
            </a:r>
            <a:endParaRPr i="1" sz="2200"/>
          </a:p>
          <a:p>
            <a:pPr indent="-34290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500"/>
              <a:buChar char="▪"/>
            </a:pPr>
            <a:r>
              <a:rPr b="1" lang="es-ES" sz="2000"/>
              <a:t>int pause(void)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Char char="–"/>
            </a:pPr>
            <a:r>
              <a:rPr lang="es-ES" sz="2200"/>
              <a:t>Bloquea al proceso hasta la recepción de una señal.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500"/>
              <a:buChar char="▪"/>
            </a:pPr>
            <a:r>
              <a:rPr lang="es-ES" sz="2000"/>
              <a:t>Ejemplo: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500"/>
              <a:buNone/>
            </a:pPr>
            <a:r>
              <a:rPr b="1" lang="es-ES" sz="2000">
                <a:solidFill>
                  <a:srgbClr val="0070C0"/>
                </a:solidFill>
              </a:rPr>
              <a:t>$ kill -SIGINT pid</a:t>
            </a:r>
            <a:endParaRPr b="1" sz="2000">
              <a:solidFill>
                <a:srgbClr val="0070C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500"/>
              <a:buNone/>
            </a:pPr>
            <a:r>
              <a:rPr lang="es-ES" sz="2000"/>
              <a:t>	Envía al proceso con identificador pid la señal de interrupción (Ctrl C).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500"/>
              <a:buNone/>
            </a:pPr>
            <a:r>
              <a:rPr lang="es-ES" sz="2000"/>
              <a:t>	Si el proceso tiene un manejador para esa señal ejecutará el código del manejador.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500"/>
              <a:buNone/>
            </a:pPr>
            <a:r>
              <a:rPr lang="es-ES" sz="2000"/>
              <a:t>	En caso contrario, el proceso muere.</a:t>
            </a:r>
            <a:endParaRPr sz="2000"/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500"/>
              <a:buNone/>
            </a:pPr>
            <a:r>
              <a:t/>
            </a:r>
            <a:endParaRPr sz="2000"/>
          </a:p>
        </p:txBody>
      </p:sp>
      <p:sp>
        <p:nvSpPr>
          <p:cNvPr id="500" name="Google Shape;500;p46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>
                <a:solidFill>
                  <a:srgbClr val="888888"/>
                </a:solidFill>
              </a:rPr>
              <a:t>‹#›</a:t>
            </a:fld>
            <a:endParaRPr>
              <a:solidFill>
                <a:srgbClr val="888888"/>
              </a:solidFill>
            </a:endParaRPr>
          </a:p>
        </p:txBody>
      </p:sp>
      <p:sp>
        <p:nvSpPr>
          <p:cNvPr id="501" name="Google Shape;501;p46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400"/>
              <a:buFont typeface="Calibri"/>
              <a:buNone/>
            </a:pPr>
            <a:r>
              <a:rPr lang="es-ES"/>
              <a:t>Señales: servicios POSIX</a:t>
            </a:r>
            <a:endParaRPr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6" name="Shape 5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" name="Google Shape;507;p47"/>
          <p:cNvSpPr txBox="1"/>
          <p:nvPr>
            <p:ph idx="1" type="body"/>
          </p:nvPr>
        </p:nvSpPr>
        <p:spPr>
          <a:xfrm>
            <a:off x="611560" y="1196752"/>
            <a:ext cx="8352928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000"/>
              <a:buChar char="▪"/>
            </a:pPr>
            <a:r>
              <a:rPr lang="es-ES">
                <a:solidFill>
                  <a:srgbClr val="BFBFBF"/>
                </a:solidFill>
              </a:rPr>
              <a:t>Procesos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SzPts val="4000"/>
              <a:buChar char="▪"/>
            </a:pPr>
            <a:r>
              <a:rPr lang="es-ES">
                <a:solidFill>
                  <a:srgbClr val="BFBFBF"/>
                </a:solidFill>
              </a:rPr>
              <a:t>Multitarea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SzPts val="4000"/>
              <a:buChar char="▪"/>
            </a:pPr>
            <a:r>
              <a:rPr lang="es-ES">
                <a:solidFill>
                  <a:srgbClr val="BFBFBF"/>
                </a:solidFill>
              </a:rPr>
              <a:t>Información del proceso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SzPts val="4000"/>
              <a:buChar char="▪"/>
            </a:pPr>
            <a:r>
              <a:rPr lang="es-ES">
                <a:solidFill>
                  <a:srgbClr val="BFBFBF"/>
                </a:solidFill>
              </a:rPr>
              <a:t>Formación y estados de un proceso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SzPts val="4000"/>
              <a:buChar char="▪"/>
            </a:pPr>
            <a:r>
              <a:rPr lang="es-ES">
                <a:solidFill>
                  <a:srgbClr val="BFBFBF"/>
                </a:solidFill>
              </a:rPr>
              <a:t>Señales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SzPts val="4000"/>
              <a:buChar char="▪"/>
            </a:pPr>
            <a:r>
              <a:rPr lang="es-ES"/>
              <a:t>Hilos o </a:t>
            </a:r>
            <a:r>
              <a:rPr i="1" lang="es-ES"/>
              <a:t>threads</a:t>
            </a:r>
            <a:endParaRPr i="1"/>
          </a:p>
        </p:txBody>
      </p:sp>
      <p:sp>
        <p:nvSpPr>
          <p:cNvPr id="508" name="Google Shape;508;p47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509" name="Google Shape;509;p47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Calibri"/>
              <a:buNone/>
            </a:pPr>
            <a:r>
              <a:rPr lang="es-ES"/>
              <a:t>Contenido</a:t>
            </a:r>
            <a:endParaRPr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4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5" name="Google Shape;515;p48"/>
          <p:cNvPicPr preferRelativeResize="0"/>
          <p:nvPr/>
        </p:nvPicPr>
        <p:blipFill rotWithShape="1">
          <a:blip r:embed="rId3">
            <a:alphaModFix/>
          </a:blip>
          <a:srcRect b="9718" l="0" r="0" t="0"/>
          <a:stretch/>
        </p:blipFill>
        <p:spPr>
          <a:xfrm>
            <a:off x="4495800" y="2819400"/>
            <a:ext cx="4191000" cy="1828800"/>
          </a:xfrm>
          <a:prstGeom prst="rect">
            <a:avLst/>
          </a:prstGeom>
          <a:noFill/>
          <a:ln>
            <a:noFill/>
          </a:ln>
        </p:spPr>
      </p:pic>
      <p:sp>
        <p:nvSpPr>
          <p:cNvPr id="516" name="Google Shape;516;p48"/>
          <p:cNvSpPr txBox="1"/>
          <p:nvPr>
            <p:ph idx="1" type="body"/>
          </p:nvPr>
        </p:nvSpPr>
        <p:spPr>
          <a:xfrm>
            <a:off x="685800" y="1295400"/>
            <a:ext cx="4343400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342900" lvl="0" marL="3429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3000"/>
              <a:buChar char="▪"/>
            </a:pPr>
            <a:r>
              <a:rPr lang="es-ES" sz="2400"/>
              <a:t>Por Hilo</a:t>
            </a:r>
            <a:endParaRPr/>
          </a:p>
          <a:p>
            <a:pPr indent="-285750" lvl="1" marL="742950" rtl="0" algn="l">
              <a:lnSpc>
                <a:spcPct val="95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</a:pPr>
            <a:r>
              <a:rPr lang="es-ES" sz="2000"/>
              <a:t>Contador de programa, Registros</a:t>
            </a:r>
            <a:endParaRPr/>
          </a:p>
          <a:p>
            <a:pPr indent="-285750" lvl="1" marL="742950" rtl="0" algn="l">
              <a:lnSpc>
                <a:spcPct val="95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</a:pPr>
            <a:r>
              <a:rPr lang="es-ES" sz="2000"/>
              <a:t>Pila</a:t>
            </a:r>
            <a:endParaRPr/>
          </a:p>
          <a:p>
            <a:pPr indent="-285750" lvl="1" marL="742950" rtl="0" algn="l">
              <a:lnSpc>
                <a:spcPct val="95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</a:pPr>
            <a:r>
              <a:rPr lang="es-ES" sz="2000"/>
              <a:t>Estado (ejecutando, listo o bloqueado)</a:t>
            </a:r>
            <a:endParaRPr/>
          </a:p>
          <a:p>
            <a:pPr indent="-285750" lvl="1" marL="742950" rtl="0" algn="l">
              <a:lnSpc>
                <a:spcPct val="95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</a:pPr>
            <a:r>
              <a:rPr lang="es-ES" sz="2000"/>
              <a:t>Bloque de control de </a:t>
            </a:r>
            <a:r>
              <a:rPr i="1" lang="es-ES" sz="2000"/>
              <a:t>thread</a:t>
            </a:r>
            <a:endParaRPr/>
          </a:p>
          <a:p>
            <a:pPr indent="-158750" lvl="1" marL="742950" rtl="0" algn="l">
              <a:lnSpc>
                <a:spcPct val="95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i="1" sz="2000"/>
          </a:p>
          <a:p>
            <a:pPr indent="-342900" lvl="0" marL="342900" rtl="0" algn="l">
              <a:lnSpc>
                <a:spcPct val="95000"/>
              </a:lnSpc>
              <a:spcBef>
                <a:spcPts val="480"/>
              </a:spcBef>
              <a:spcAft>
                <a:spcPts val="0"/>
              </a:spcAft>
              <a:buSzPts val="3000"/>
              <a:buChar char="▪"/>
            </a:pPr>
            <a:r>
              <a:rPr lang="es-ES" sz="2400"/>
              <a:t>Por proceso</a:t>
            </a:r>
            <a:endParaRPr/>
          </a:p>
          <a:p>
            <a:pPr indent="-285750" lvl="1" marL="742950" rtl="0" algn="l">
              <a:lnSpc>
                <a:spcPct val="95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</a:pPr>
            <a:r>
              <a:rPr lang="es-ES" sz="2000"/>
              <a:t>Espacio de direcciones de memoria</a:t>
            </a:r>
            <a:endParaRPr sz="2000"/>
          </a:p>
          <a:p>
            <a:pPr indent="-285750" lvl="1" marL="742950" rtl="0" algn="l">
              <a:lnSpc>
                <a:spcPct val="95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</a:pPr>
            <a:r>
              <a:rPr lang="es-ES" sz="2000"/>
              <a:t>Variables globales</a:t>
            </a:r>
            <a:endParaRPr/>
          </a:p>
          <a:p>
            <a:pPr indent="-285750" lvl="1" marL="742950" rtl="0" algn="l">
              <a:lnSpc>
                <a:spcPct val="95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</a:pPr>
            <a:r>
              <a:rPr lang="es-ES" sz="2000"/>
              <a:t>Ficheros abiertos</a:t>
            </a:r>
            <a:endParaRPr/>
          </a:p>
          <a:p>
            <a:pPr indent="-285750" lvl="1" marL="742950" rtl="0" algn="l">
              <a:lnSpc>
                <a:spcPct val="95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</a:pPr>
            <a:r>
              <a:rPr lang="es-ES" sz="2000"/>
              <a:t>Procesos hijos</a:t>
            </a:r>
            <a:endParaRPr/>
          </a:p>
          <a:p>
            <a:pPr indent="-285750" lvl="1" marL="742950" rtl="0" algn="l">
              <a:lnSpc>
                <a:spcPct val="95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</a:pPr>
            <a:r>
              <a:rPr lang="es-ES" sz="2000"/>
              <a:t>Temporizadores</a:t>
            </a:r>
            <a:endParaRPr/>
          </a:p>
          <a:p>
            <a:pPr indent="-285750" lvl="1" marL="742950" rtl="0" algn="l">
              <a:lnSpc>
                <a:spcPct val="95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</a:pPr>
            <a:r>
              <a:rPr lang="es-ES" sz="2000"/>
              <a:t>Señales y semáforos</a:t>
            </a:r>
            <a:endParaRPr/>
          </a:p>
        </p:txBody>
      </p:sp>
      <p:sp>
        <p:nvSpPr>
          <p:cNvPr id="517" name="Google Shape;517;p48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518" name="Google Shape;518;p48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Calibri"/>
              <a:buNone/>
            </a:pPr>
            <a:r>
              <a:rPr lang="es-ES"/>
              <a:t>Hilos o threads</a:t>
            </a:r>
            <a:endParaRPr/>
          </a:p>
        </p:txBody>
      </p:sp>
      <p:sp>
        <p:nvSpPr>
          <p:cNvPr id="519" name="Google Shape;519;p48"/>
          <p:cNvSpPr txBox="1"/>
          <p:nvPr/>
        </p:nvSpPr>
        <p:spPr>
          <a:xfrm>
            <a:off x="6248400" y="4419600"/>
            <a:ext cx="213360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s-E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Hilos</a:t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4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" name="Google Shape;525;p49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526" name="Google Shape;526;p49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400"/>
              <a:buFont typeface="Calibri"/>
              <a:buNone/>
            </a:pPr>
            <a:r>
              <a:rPr lang="es-ES"/>
              <a:t>Mono-hilo vs Multi-hilo</a:t>
            </a:r>
            <a:endParaRPr/>
          </a:p>
        </p:txBody>
      </p:sp>
      <p:sp>
        <p:nvSpPr>
          <p:cNvPr id="527" name="Google Shape;527;p49"/>
          <p:cNvSpPr/>
          <p:nvPr/>
        </p:nvSpPr>
        <p:spPr>
          <a:xfrm>
            <a:off x="1601788" y="2363788"/>
            <a:ext cx="1825625" cy="2587625"/>
          </a:xfrm>
          <a:prstGeom prst="rect">
            <a:avLst/>
          </a:prstGeom>
          <a:solidFill>
            <a:srgbClr val="DDDDDD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  <a:effectLst>
            <a:outerShdw rotWithShape="0" algn="ctr" dir="2700000" dist="107763">
              <a:schemeClr val="lt2"/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8" name="Google Shape;528;p49"/>
          <p:cNvSpPr/>
          <p:nvPr/>
        </p:nvSpPr>
        <p:spPr>
          <a:xfrm>
            <a:off x="4344988" y="2287588"/>
            <a:ext cx="3425825" cy="3197225"/>
          </a:xfrm>
          <a:prstGeom prst="rect">
            <a:avLst/>
          </a:prstGeom>
          <a:solidFill>
            <a:srgbClr val="DDDDDD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  <a:effectLst>
            <a:outerShdw rotWithShape="0" algn="ctr" dir="2700000" dist="107763">
              <a:schemeClr val="lt2"/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9" name="Google Shape;529;p49"/>
          <p:cNvSpPr/>
          <p:nvPr/>
        </p:nvSpPr>
        <p:spPr>
          <a:xfrm>
            <a:off x="5259388" y="3582988"/>
            <a:ext cx="530225" cy="1520825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0" name="Google Shape;530;p49"/>
          <p:cNvSpPr/>
          <p:nvPr/>
        </p:nvSpPr>
        <p:spPr>
          <a:xfrm>
            <a:off x="5259388" y="3049588"/>
            <a:ext cx="530225" cy="454025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1" name="Google Shape;531;p49"/>
          <p:cNvSpPr/>
          <p:nvPr/>
        </p:nvSpPr>
        <p:spPr>
          <a:xfrm>
            <a:off x="4409281" y="4573588"/>
            <a:ext cx="682625" cy="606425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2" name="Google Shape;532;p49"/>
          <p:cNvSpPr/>
          <p:nvPr/>
        </p:nvSpPr>
        <p:spPr>
          <a:xfrm>
            <a:off x="4409281" y="3735388"/>
            <a:ext cx="682625" cy="606425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3" name="Google Shape;533;p49"/>
          <p:cNvSpPr/>
          <p:nvPr/>
        </p:nvSpPr>
        <p:spPr>
          <a:xfrm>
            <a:off x="2705752" y="2897188"/>
            <a:ext cx="530225" cy="1597025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4" name="Google Shape;534;p49"/>
          <p:cNvSpPr/>
          <p:nvPr/>
        </p:nvSpPr>
        <p:spPr>
          <a:xfrm>
            <a:off x="1802606" y="3049588"/>
            <a:ext cx="682625" cy="606425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5" name="Google Shape;535;p49"/>
          <p:cNvSpPr/>
          <p:nvPr/>
        </p:nvSpPr>
        <p:spPr>
          <a:xfrm>
            <a:off x="1802606" y="3887788"/>
            <a:ext cx="682625" cy="606425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36" name="Google Shape;536;p49"/>
          <p:cNvCxnSpPr/>
          <p:nvPr/>
        </p:nvCxnSpPr>
        <p:spPr>
          <a:xfrm>
            <a:off x="2699792" y="3657600"/>
            <a:ext cx="528637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37" name="Google Shape;537;p49"/>
          <p:cNvCxnSpPr/>
          <p:nvPr/>
        </p:nvCxnSpPr>
        <p:spPr>
          <a:xfrm>
            <a:off x="5262563" y="4343400"/>
            <a:ext cx="528637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38" name="Google Shape;538;p49"/>
          <p:cNvCxnSpPr/>
          <p:nvPr/>
        </p:nvCxnSpPr>
        <p:spPr>
          <a:xfrm>
            <a:off x="5186363" y="2971800"/>
            <a:ext cx="681037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</p:cxnSp>
      <p:cxnSp>
        <p:nvCxnSpPr>
          <p:cNvPr id="539" name="Google Shape;539;p49"/>
          <p:cNvCxnSpPr/>
          <p:nvPr/>
        </p:nvCxnSpPr>
        <p:spPr>
          <a:xfrm>
            <a:off x="5867400" y="2976563"/>
            <a:ext cx="0" cy="2205037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</p:cxnSp>
      <p:cxnSp>
        <p:nvCxnSpPr>
          <p:cNvPr id="540" name="Google Shape;540;p49"/>
          <p:cNvCxnSpPr/>
          <p:nvPr/>
        </p:nvCxnSpPr>
        <p:spPr>
          <a:xfrm>
            <a:off x="5181600" y="2976563"/>
            <a:ext cx="0" cy="2205037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</p:cxnSp>
      <p:cxnSp>
        <p:nvCxnSpPr>
          <p:cNvPr id="541" name="Google Shape;541;p49"/>
          <p:cNvCxnSpPr/>
          <p:nvPr/>
        </p:nvCxnSpPr>
        <p:spPr>
          <a:xfrm>
            <a:off x="5186363" y="5181600"/>
            <a:ext cx="681037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</p:cxnSp>
      <p:sp>
        <p:nvSpPr>
          <p:cNvPr id="542" name="Google Shape;542;p49"/>
          <p:cNvSpPr/>
          <p:nvPr/>
        </p:nvSpPr>
        <p:spPr>
          <a:xfrm>
            <a:off x="5235936" y="2995613"/>
            <a:ext cx="579310" cy="55464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s-E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Bloque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s-E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Control</a:t>
            </a:r>
            <a:endParaRPr b="1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s-E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Hilo</a:t>
            </a:r>
            <a:endParaRPr b="1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3" name="Google Shape;543;p49"/>
          <p:cNvSpPr/>
          <p:nvPr/>
        </p:nvSpPr>
        <p:spPr>
          <a:xfrm>
            <a:off x="5202521" y="3810000"/>
            <a:ext cx="597920" cy="400752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s-E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Pila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s-E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Usuario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4" name="Google Shape;544;p49"/>
          <p:cNvSpPr/>
          <p:nvPr/>
        </p:nvSpPr>
        <p:spPr>
          <a:xfrm>
            <a:off x="2671904" y="3124200"/>
            <a:ext cx="597920" cy="400752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s-E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Pila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s-E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Usuario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5" name="Google Shape;545;p49"/>
          <p:cNvSpPr/>
          <p:nvPr/>
        </p:nvSpPr>
        <p:spPr>
          <a:xfrm>
            <a:off x="5271903" y="4572000"/>
            <a:ext cx="530594" cy="400752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s-E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Pila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s-E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Kernel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6" name="Google Shape;546;p49"/>
          <p:cNvSpPr/>
          <p:nvPr/>
        </p:nvSpPr>
        <p:spPr>
          <a:xfrm>
            <a:off x="2705567" y="3886200"/>
            <a:ext cx="530594" cy="400752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s-E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Pila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s-E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Kernel</a:t>
            </a:r>
            <a:endParaRPr b="1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7" name="Google Shape;547;p49"/>
          <p:cNvSpPr/>
          <p:nvPr/>
        </p:nvSpPr>
        <p:spPr>
          <a:xfrm>
            <a:off x="4351446" y="4572000"/>
            <a:ext cx="798295" cy="55464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s-E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Espacio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s-E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Direcciones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s-E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Usuario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8" name="Google Shape;548;p49"/>
          <p:cNvSpPr/>
          <p:nvPr/>
        </p:nvSpPr>
        <p:spPr>
          <a:xfrm>
            <a:off x="1744771" y="3886200"/>
            <a:ext cx="798295" cy="55464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s-E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Espacio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s-E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Direcciones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s-E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Usuario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9" name="Google Shape;549;p49"/>
          <p:cNvSpPr/>
          <p:nvPr/>
        </p:nvSpPr>
        <p:spPr>
          <a:xfrm>
            <a:off x="4447626" y="3810000"/>
            <a:ext cx="605935" cy="55464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s-E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Bloque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s-E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Control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s-E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Proceso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0" name="Google Shape;550;p49"/>
          <p:cNvSpPr/>
          <p:nvPr/>
        </p:nvSpPr>
        <p:spPr>
          <a:xfrm>
            <a:off x="1840951" y="3124200"/>
            <a:ext cx="605935" cy="55464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s-E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Bloque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s-E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Control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s-E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Proceso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1" name="Google Shape;551;p49"/>
          <p:cNvSpPr/>
          <p:nvPr/>
        </p:nvSpPr>
        <p:spPr>
          <a:xfrm>
            <a:off x="5181600" y="2743200"/>
            <a:ext cx="398785" cy="246863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s-E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Hilo</a:t>
            </a:r>
            <a:endParaRPr b="1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2" name="Google Shape;552;p49"/>
          <p:cNvSpPr/>
          <p:nvPr/>
        </p:nvSpPr>
        <p:spPr>
          <a:xfrm>
            <a:off x="1665677" y="2362200"/>
            <a:ext cx="1620059" cy="523862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s-ES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Modelo de Proceso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s-ES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Mono-Hilo</a:t>
            </a:r>
            <a:endParaRPr b="1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3" name="Google Shape;553;p49"/>
          <p:cNvSpPr/>
          <p:nvPr/>
        </p:nvSpPr>
        <p:spPr>
          <a:xfrm>
            <a:off x="5093090" y="2286000"/>
            <a:ext cx="1620059" cy="523862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s-ES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Modelo de Proceso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s-ES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Multi-Hilo</a:t>
            </a:r>
            <a:endParaRPr b="1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4" name="Google Shape;554;p49"/>
          <p:cNvSpPr/>
          <p:nvPr/>
        </p:nvSpPr>
        <p:spPr>
          <a:xfrm>
            <a:off x="6097588" y="3582988"/>
            <a:ext cx="530225" cy="1520825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5" name="Google Shape;555;p49"/>
          <p:cNvSpPr/>
          <p:nvPr/>
        </p:nvSpPr>
        <p:spPr>
          <a:xfrm>
            <a:off x="6097588" y="3049588"/>
            <a:ext cx="530225" cy="454025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56" name="Google Shape;556;p49"/>
          <p:cNvCxnSpPr/>
          <p:nvPr/>
        </p:nvCxnSpPr>
        <p:spPr>
          <a:xfrm>
            <a:off x="6100763" y="4343400"/>
            <a:ext cx="528637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57" name="Google Shape;557;p49"/>
          <p:cNvCxnSpPr/>
          <p:nvPr/>
        </p:nvCxnSpPr>
        <p:spPr>
          <a:xfrm>
            <a:off x="6024563" y="2971800"/>
            <a:ext cx="681037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</p:cxnSp>
      <p:cxnSp>
        <p:nvCxnSpPr>
          <p:cNvPr id="558" name="Google Shape;558;p49"/>
          <p:cNvCxnSpPr/>
          <p:nvPr/>
        </p:nvCxnSpPr>
        <p:spPr>
          <a:xfrm>
            <a:off x="6705600" y="2976563"/>
            <a:ext cx="0" cy="2205037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</p:cxnSp>
      <p:cxnSp>
        <p:nvCxnSpPr>
          <p:cNvPr id="559" name="Google Shape;559;p49"/>
          <p:cNvCxnSpPr/>
          <p:nvPr/>
        </p:nvCxnSpPr>
        <p:spPr>
          <a:xfrm>
            <a:off x="6019800" y="2976563"/>
            <a:ext cx="0" cy="2205037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</p:cxnSp>
      <p:cxnSp>
        <p:nvCxnSpPr>
          <p:cNvPr id="560" name="Google Shape;560;p49"/>
          <p:cNvCxnSpPr/>
          <p:nvPr/>
        </p:nvCxnSpPr>
        <p:spPr>
          <a:xfrm>
            <a:off x="6024563" y="5181600"/>
            <a:ext cx="681037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</p:cxnSp>
      <p:sp>
        <p:nvSpPr>
          <p:cNvPr id="561" name="Google Shape;561;p49"/>
          <p:cNvSpPr/>
          <p:nvPr/>
        </p:nvSpPr>
        <p:spPr>
          <a:xfrm>
            <a:off x="6074136" y="2995613"/>
            <a:ext cx="581891" cy="55464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s-E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Bloque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s-E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Control</a:t>
            </a:r>
            <a:endParaRPr b="1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s-E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Hilo</a:t>
            </a:r>
            <a:endParaRPr b="1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2" name="Google Shape;562;p49"/>
          <p:cNvSpPr/>
          <p:nvPr/>
        </p:nvSpPr>
        <p:spPr>
          <a:xfrm>
            <a:off x="6040721" y="3810000"/>
            <a:ext cx="597920" cy="400752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s-E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Pila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s-E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Usuario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3" name="Google Shape;563;p49"/>
          <p:cNvSpPr/>
          <p:nvPr/>
        </p:nvSpPr>
        <p:spPr>
          <a:xfrm>
            <a:off x="6110103" y="4572000"/>
            <a:ext cx="530594" cy="400752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s-E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Pila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s-E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Kernel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4" name="Google Shape;564;p49"/>
          <p:cNvSpPr/>
          <p:nvPr/>
        </p:nvSpPr>
        <p:spPr>
          <a:xfrm>
            <a:off x="6019800" y="2743200"/>
            <a:ext cx="398785" cy="246863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s-E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Hilo</a:t>
            </a:r>
            <a:endParaRPr b="1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5" name="Google Shape;565;p49"/>
          <p:cNvSpPr/>
          <p:nvPr/>
        </p:nvSpPr>
        <p:spPr>
          <a:xfrm>
            <a:off x="6935788" y="3582988"/>
            <a:ext cx="530225" cy="1520825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6" name="Google Shape;566;p49"/>
          <p:cNvSpPr/>
          <p:nvPr/>
        </p:nvSpPr>
        <p:spPr>
          <a:xfrm>
            <a:off x="6935788" y="3049588"/>
            <a:ext cx="530225" cy="454025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67" name="Google Shape;567;p49"/>
          <p:cNvCxnSpPr/>
          <p:nvPr/>
        </p:nvCxnSpPr>
        <p:spPr>
          <a:xfrm>
            <a:off x="6938963" y="4343400"/>
            <a:ext cx="528637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68" name="Google Shape;568;p49"/>
          <p:cNvCxnSpPr/>
          <p:nvPr/>
        </p:nvCxnSpPr>
        <p:spPr>
          <a:xfrm>
            <a:off x="6862763" y="2971800"/>
            <a:ext cx="681037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</p:cxnSp>
      <p:cxnSp>
        <p:nvCxnSpPr>
          <p:cNvPr id="569" name="Google Shape;569;p49"/>
          <p:cNvCxnSpPr/>
          <p:nvPr/>
        </p:nvCxnSpPr>
        <p:spPr>
          <a:xfrm>
            <a:off x="7543800" y="2976563"/>
            <a:ext cx="0" cy="2205037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</p:cxnSp>
      <p:cxnSp>
        <p:nvCxnSpPr>
          <p:cNvPr id="570" name="Google Shape;570;p49"/>
          <p:cNvCxnSpPr/>
          <p:nvPr/>
        </p:nvCxnSpPr>
        <p:spPr>
          <a:xfrm>
            <a:off x="6858000" y="2976563"/>
            <a:ext cx="0" cy="2205037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</p:cxnSp>
      <p:cxnSp>
        <p:nvCxnSpPr>
          <p:cNvPr id="571" name="Google Shape;571;p49"/>
          <p:cNvCxnSpPr/>
          <p:nvPr/>
        </p:nvCxnSpPr>
        <p:spPr>
          <a:xfrm>
            <a:off x="6862763" y="5181600"/>
            <a:ext cx="681037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</p:cxnSp>
      <p:sp>
        <p:nvSpPr>
          <p:cNvPr id="572" name="Google Shape;572;p49"/>
          <p:cNvSpPr/>
          <p:nvPr/>
        </p:nvSpPr>
        <p:spPr>
          <a:xfrm>
            <a:off x="6912336" y="2995613"/>
            <a:ext cx="581891" cy="55464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s-E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Bloque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s-E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Control</a:t>
            </a:r>
            <a:endParaRPr b="1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s-E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Hilo</a:t>
            </a:r>
            <a:endParaRPr b="1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3" name="Google Shape;573;p49"/>
          <p:cNvSpPr/>
          <p:nvPr/>
        </p:nvSpPr>
        <p:spPr>
          <a:xfrm>
            <a:off x="6878921" y="3810000"/>
            <a:ext cx="597920" cy="400752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s-E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Pila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s-E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Usuario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4" name="Google Shape;574;p49"/>
          <p:cNvSpPr/>
          <p:nvPr/>
        </p:nvSpPr>
        <p:spPr>
          <a:xfrm>
            <a:off x="6948303" y="4572000"/>
            <a:ext cx="530594" cy="400752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s-E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Pila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s-E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Kernel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5" name="Google Shape;575;p49"/>
          <p:cNvSpPr/>
          <p:nvPr/>
        </p:nvSpPr>
        <p:spPr>
          <a:xfrm>
            <a:off x="6858000" y="2743200"/>
            <a:ext cx="398785" cy="246863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s-E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Hilo</a:t>
            </a:r>
            <a:endParaRPr b="1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5"/>
          <p:cNvSpPr txBox="1"/>
          <p:nvPr>
            <p:ph idx="1" type="body"/>
          </p:nvPr>
        </p:nvSpPr>
        <p:spPr>
          <a:xfrm>
            <a:off x="611560" y="1196752"/>
            <a:ext cx="8352928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Char char="▪"/>
            </a:pPr>
            <a:r>
              <a:rPr lang="es-ES"/>
              <a:t>gcc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s-ES"/>
              <a:t>Compilador C de GNU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s-ES"/>
              <a:t>Realiza todas las etapas</a:t>
            </a:r>
            <a:endParaRPr sz="2400">
              <a:latin typeface="Consolas"/>
              <a:ea typeface="Consolas"/>
              <a:cs typeface="Consolas"/>
              <a:sym typeface="Consolas"/>
            </a:endParaRPr>
          </a:p>
          <a:p>
            <a:pPr indent="0" lvl="1" marL="4572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ES" sz="2400">
                <a:latin typeface="Consolas"/>
                <a:ea typeface="Consolas"/>
                <a:cs typeface="Consolas"/>
                <a:sym typeface="Consolas"/>
              </a:rPr>
              <a:t>&gt; gcc –save-temps hello.c –o hello.o</a:t>
            </a:r>
            <a:endParaRPr sz="2400">
              <a:latin typeface="Consolas"/>
              <a:ea typeface="Consolas"/>
              <a:cs typeface="Consolas"/>
              <a:sym typeface="Consolas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4000"/>
              <a:buChar char="▪"/>
            </a:pPr>
            <a:r>
              <a:rPr lang="es-ES"/>
              <a:t>ldd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s-ES"/>
              <a:t>Permite ver las librerías con las que hemos enlazado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4000"/>
              <a:buChar char="▪"/>
            </a:pPr>
            <a:r>
              <a:rPr lang="es-ES"/>
              <a:t>nm / objdump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s-ES"/>
              <a:t>Permiten visualizar partes de un ejecutable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s-ES"/>
              <a:t>Opciones típicas de objdump: -S,  -t, -f, -h</a:t>
            </a:r>
            <a:endParaRPr/>
          </a:p>
        </p:txBody>
      </p:sp>
      <p:sp>
        <p:nvSpPr>
          <p:cNvPr id="135" name="Google Shape;135;p5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136" name="Google Shape;136;p5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400"/>
              <a:buFont typeface="Calibri"/>
              <a:buNone/>
            </a:pPr>
            <a:r>
              <a:rPr lang="es-ES"/>
              <a:t>Recuerda: comandos útiles</a:t>
            </a:r>
            <a:endParaRPr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0" name="Shape 5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1" name="Google Shape;581;p5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2000" y="1600200"/>
            <a:ext cx="7543800" cy="3975100"/>
          </a:xfrm>
          <a:prstGeom prst="rect">
            <a:avLst/>
          </a:prstGeom>
          <a:noFill/>
          <a:ln>
            <a:noFill/>
          </a:ln>
        </p:spPr>
      </p:pic>
      <p:sp>
        <p:nvSpPr>
          <p:cNvPr id="582" name="Google Shape;582;p50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583" name="Google Shape;583;p50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libri"/>
              <a:buNone/>
            </a:pPr>
            <a:r>
              <a:rPr lang="es-ES" sz="3600"/>
              <a:t>Paralelización utilizando hilos</a:t>
            </a:r>
            <a:endParaRPr sz="200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8" name="Shape 5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Google Shape;589;p51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590" name="Google Shape;590;p51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Calibri"/>
              <a:buNone/>
            </a:pPr>
            <a:r>
              <a:rPr lang="es-ES"/>
              <a:t>Estados de un hilo</a:t>
            </a:r>
            <a:endParaRPr/>
          </a:p>
        </p:txBody>
      </p:sp>
      <p:pic>
        <p:nvPicPr>
          <p:cNvPr id="591" name="Google Shape;591;p5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5576" y="2057400"/>
            <a:ext cx="8280400" cy="3022600"/>
          </a:xfrm>
          <a:prstGeom prst="rect">
            <a:avLst/>
          </a:prstGeom>
          <a:noFill/>
          <a:ln>
            <a:noFill/>
          </a:ln>
        </p:spPr>
      </p:pic>
      <p:sp>
        <p:nvSpPr>
          <p:cNvPr id="592" name="Google Shape;592;p51"/>
          <p:cNvSpPr/>
          <p:nvPr/>
        </p:nvSpPr>
        <p:spPr>
          <a:xfrm>
            <a:off x="609600" y="4724400"/>
            <a:ext cx="2514600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s-E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Hilos</a:t>
            </a:r>
            <a:endParaRPr b="0" i="0" sz="24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7" name="Shape 5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" name="Google Shape;598;p52"/>
          <p:cNvSpPr txBox="1"/>
          <p:nvPr>
            <p:ph idx="1" type="body"/>
          </p:nvPr>
        </p:nvSpPr>
        <p:spPr>
          <a:xfrm>
            <a:off x="611560" y="1196752"/>
            <a:ext cx="8352928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Char char="▪"/>
            </a:pPr>
            <a:r>
              <a:rPr lang="es-ES" sz="2400"/>
              <a:t>Tiempo de procesador para operaciones relacionadas con creación, destrucción, planificación y sicronización: 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</a:pPr>
            <a:r>
              <a:rPr lang="es-ES" sz="2000"/>
              <a:t>10 hils  </a:t>
            </a:r>
            <a:r>
              <a:rPr i="1" lang="es-ES" sz="2000"/>
              <a:t>vs</a:t>
            </a:r>
            <a:r>
              <a:rPr lang="es-ES" sz="2000"/>
              <a:t> 100 proceso.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3000"/>
              <a:buChar char="▪"/>
            </a:pPr>
            <a:r>
              <a:rPr lang="es-ES" sz="2400"/>
              <a:t>El cambio de contexto entre hilos (de kernel) de un mismo proceso es menos costoso 🡺 No es necesario cambiar el espacio de direcciones “activo” de usuario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3000"/>
              <a:buChar char="▪"/>
            </a:pPr>
            <a:r>
              <a:rPr lang="es-ES" sz="2400"/>
              <a:t>Permiten compartir memoria entre ellos de forma fácil y eficiente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</a:pPr>
            <a:r>
              <a:rPr lang="es-ES" sz="2000"/>
              <a:t>¡¡Todos tienen el mismo espacio de direcciones!!</a:t>
            </a:r>
            <a:endParaRPr sz="2000"/>
          </a:p>
        </p:txBody>
      </p:sp>
      <p:sp>
        <p:nvSpPr>
          <p:cNvPr id="599" name="Google Shape;599;p52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600" name="Google Shape;600;p52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Calibri"/>
              <a:buNone/>
            </a:pPr>
            <a:r>
              <a:rPr lang="es-ES"/>
              <a:t>Ventajas threads vs. procesos</a:t>
            </a:r>
            <a:endParaRPr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5" name="Shape 6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" name="Google Shape;606;p53"/>
          <p:cNvSpPr txBox="1"/>
          <p:nvPr>
            <p:ph idx="1" type="body"/>
          </p:nvPr>
        </p:nvSpPr>
        <p:spPr>
          <a:xfrm>
            <a:off x="611560" y="1135832"/>
            <a:ext cx="8352928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25000"/>
              <a:buChar char="▪"/>
            </a:pPr>
            <a:r>
              <a:rPr lang="es-ES"/>
              <a:t>Permite separación de tareas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592"/>
              </a:spcBef>
              <a:spcAft>
                <a:spcPts val="0"/>
              </a:spcAft>
              <a:buSzPct val="125000"/>
              <a:buChar char="▪"/>
            </a:pPr>
            <a:r>
              <a:rPr lang="es-ES"/>
              <a:t>Paralelismo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/>
              <a:t>Aumenta la velocidad de ejecución del trabajo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592"/>
              </a:spcBef>
              <a:spcAft>
                <a:spcPts val="0"/>
              </a:spcAft>
              <a:buSzPct val="125000"/>
              <a:buChar char="▪"/>
            </a:pPr>
            <a:r>
              <a:rPr lang="es-ES"/>
              <a:t>Programación concurrente (memoria compartida)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/>
              <a:t>Variables o estructuras de datos compartidas 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/>
              <a:t>Funciones reentrantes</a:t>
            </a:r>
            <a:endParaRPr/>
          </a:p>
          <a:p>
            <a:pPr indent="-228600" lvl="2" marL="1143000" rtl="0" algn="l">
              <a:lnSpc>
                <a:spcPct val="100000"/>
              </a:lnSpc>
              <a:spcBef>
                <a:spcPts val="4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s-ES"/>
              <a:t>Imaginar otra llamada al mismo código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/>
              <a:t>Mecanismos de sincronización entre hilos (mutex, semáforos,…) 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/>
              <a:t>Variables globales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/>
              <a:t>Simplicidad vs exclusión en el acceso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-87630" lvl="2" marL="1143000" rtl="0" algn="l">
              <a:lnSpc>
                <a:spcPct val="100000"/>
              </a:lnSpc>
              <a:spcBef>
                <a:spcPts val="4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  <p:sp>
        <p:nvSpPr>
          <p:cNvPr id="607" name="Google Shape;607;p53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608" name="Google Shape;608;p53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Calibri"/>
              <a:buNone/>
            </a:pPr>
            <a:r>
              <a:rPr lang="es-ES"/>
              <a:t>Diseño con hilos</a:t>
            </a:r>
            <a:endParaRPr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3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p54"/>
          <p:cNvSpPr txBox="1"/>
          <p:nvPr>
            <p:ph idx="1" type="body"/>
          </p:nvPr>
        </p:nvSpPr>
        <p:spPr>
          <a:xfrm>
            <a:off x="611560" y="1196752"/>
            <a:ext cx="8352928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Char char="▪"/>
            </a:pPr>
            <a:r>
              <a:rPr lang="es-ES"/>
              <a:t>Proceso con un solo hilo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s-ES"/>
              <a:t>No hay paralelismo</a:t>
            </a:r>
            <a:endParaRPr/>
          </a:p>
          <a:p>
            <a:pPr indent="-228600" lvl="2" marL="11430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s-ES"/>
              <a:t>Llamadas al sistema bloqueantes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s-ES"/>
              <a:t>Paralelismo gestionado por el programador</a:t>
            </a:r>
            <a:endParaRPr/>
          </a:p>
          <a:p>
            <a:pPr indent="-228600" lvl="2" marL="11430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s-ES"/>
              <a:t>Llamadas al sistema no bloqueantes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4000"/>
              <a:buChar char="▪"/>
            </a:pPr>
            <a:r>
              <a:rPr lang="es-ES"/>
              <a:t>Múltiples procesos convencionales cooperando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s-ES"/>
              <a:t>Permite paralelismo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s-ES"/>
              <a:t>No comparten variables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s-ES"/>
              <a:t>Mayor sobrecarga de ejecución</a:t>
            </a:r>
            <a:endParaRPr/>
          </a:p>
        </p:txBody>
      </p:sp>
      <p:sp>
        <p:nvSpPr>
          <p:cNvPr id="615" name="Google Shape;615;p54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616" name="Google Shape;616;p54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libri"/>
              <a:buNone/>
            </a:pPr>
            <a:r>
              <a:rPr lang="es-ES" sz="3600"/>
              <a:t>Alternativas al diseño multihilo </a:t>
            </a:r>
            <a:endParaRPr sz="360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1" name="Shape 6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" name="Google Shape;622;p55"/>
          <p:cNvSpPr txBox="1"/>
          <p:nvPr>
            <p:ph idx="1" type="body"/>
          </p:nvPr>
        </p:nvSpPr>
        <p:spPr>
          <a:xfrm>
            <a:off x="611560" y="1196752"/>
            <a:ext cx="8352928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Char char="▪"/>
            </a:pPr>
            <a:r>
              <a:rPr b="1" lang="es-ES" sz="2000"/>
              <a:t>int pthread_create(pthread_t *thread, const pthread_attr_t  *attr,  </a:t>
            </a:r>
            <a:br>
              <a:rPr b="1" lang="es-ES" sz="2000"/>
            </a:br>
            <a:r>
              <a:rPr b="1" lang="es-ES" sz="2000"/>
              <a:t>		          void *(*func)(void *), void *arg)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</a:pPr>
            <a:r>
              <a:rPr lang="es-ES" sz="1800"/>
              <a:t>Crea un hilo que ejecuta "func" con argumento "arg" y atributos "attr".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</a:pPr>
            <a:r>
              <a:rPr lang="es-ES" sz="1800"/>
              <a:t>Los atributos permiten especificar: tamaño de la pila, prioridad, política de planificación, etc.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</a:pPr>
            <a:r>
              <a:rPr lang="es-ES" sz="1800"/>
              <a:t>Existen diversas llamadas para modificar los atributos.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500"/>
              <a:buChar char="▪"/>
            </a:pPr>
            <a:r>
              <a:rPr b="1" lang="es-ES" sz="2000"/>
              <a:t>int pthread_join(pthread_t thid, void **value)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</a:pPr>
            <a:r>
              <a:rPr lang="es-ES" sz="1800"/>
              <a:t>Suspende la ejecución de un hilo hasta que termina el hilo con identificador "thid". 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</a:pPr>
            <a:r>
              <a:rPr lang="es-ES" sz="1800"/>
              <a:t>Devuelve el estado de terminación del hilo.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500"/>
              <a:buChar char="▪"/>
            </a:pPr>
            <a:r>
              <a:rPr b="1" lang="es-ES" sz="2000"/>
              <a:t>int pthread_exit(void *value)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</a:pPr>
            <a:r>
              <a:rPr lang="es-ES" sz="1800"/>
              <a:t>Permite a un hilo finalizar su ejecución, indicando el estado de terminación del mismo.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500"/>
              <a:buChar char="▪"/>
            </a:pPr>
            <a:r>
              <a:rPr b="1" lang="es-ES" sz="2000"/>
              <a:t>pthread_t pthread_self(void)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</a:pPr>
            <a:r>
              <a:rPr lang="es-ES" sz="1800"/>
              <a:t>Devuelve el identificador del thread que ejecuta la llamada.</a:t>
            </a:r>
            <a:endParaRPr/>
          </a:p>
        </p:txBody>
      </p:sp>
      <p:sp>
        <p:nvSpPr>
          <p:cNvPr id="623" name="Google Shape;623;p55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624" name="Google Shape;624;p55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libri"/>
              <a:buNone/>
            </a:pPr>
            <a:r>
              <a:rPr lang="es-ES" sz="3600"/>
              <a:t> POSIX para la gestión de hilos</a:t>
            </a:r>
            <a:endParaRPr sz="360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9" name="Shape 6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0" name="Google Shape;630;p56"/>
          <p:cNvSpPr txBox="1"/>
          <p:nvPr>
            <p:ph idx="1" type="body"/>
          </p:nvPr>
        </p:nvSpPr>
        <p:spPr>
          <a:xfrm>
            <a:off x="611560" y="1196752"/>
            <a:ext cx="8352928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8415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</a:pPr>
            <a:r>
              <a:t/>
            </a:r>
            <a:endParaRPr b="1" sz="2000"/>
          </a:p>
          <a:p>
            <a:pPr indent="-34290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500"/>
              <a:buChar char="▪"/>
            </a:pPr>
            <a:r>
              <a:rPr b="1" lang="es-ES" sz="2000"/>
              <a:t>int pthread_attr_setdetachstate(pthread_attr_t *attr, int detachstate)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</a:pPr>
            <a:r>
              <a:rPr lang="es-ES" sz="1800"/>
              <a:t>Establece el estado de terminación de un hilo.</a:t>
            </a:r>
            <a:endParaRPr sz="1800"/>
          </a:p>
          <a:p>
            <a:pPr indent="-285750" lvl="1" marL="74295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</a:pPr>
            <a:r>
              <a:rPr lang="es-ES" sz="1800"/>
              <a:t>Si </a:t>
            </a:r>
            <a:r>
              <a:rPr i="1" lang="es-ES" sz="1800"/>
              <a:t>detachstate</a:t>
            </a:r>
            <a:r>
              <a:rPr lang="es-ES" sz="1800"/>
              <a:t> = PTHREAD_CREATE_DETACHED el hilo liberará sus recursos cuando finalice su ejecución.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</a:pPr>
            <a:r>
              <a:rPr lang="es-ES" sz="1800"/>
              <a:t>Si </a:t>
            </a:r>
            <a:r>
              <a:rPr i="1" lang="es-ES" sz="1800"/>
              <a:t>detachstate</a:t>
            </a:r>
            <a:r>
              <a:rPr lang="es-ES" sz="1800"/>
              <a:t> = PTHREAD_CREATE_JOINABLE no se liberarán</a:t>
            </a:r>
            <a:br>
              <a:rPr lang="es-ES" sz="1800"/>
            </a:br>
            <a:r>
              <a:rPr lang="es-ES" sz="1800"/>
              <a:t>   los recursos, es necesario utilizar pthread_join().</a:t>
            </a:r>
            <a:endParaRPr/>
          </a:p>
        </p:txBody>
      </p:sp>
      <p:sp>
        <p:nvSpPr>
          <p:cNvPr id="631" name="Google Shape;631;p56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632" name="Google Shape;632;p56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libri"/>
              <a:buNone/>
            </a:pPr>
            <a:r>
              <a:rPr lang="es-ES" sz="3600"/>
              <a:t>POSIX para la gestión hilos (II)</a:t>
            </a:r>
            <a:endParaRPr sz="360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7" name="Shape 6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8" name="Google Shape;638;p57"/>
          <p:cNvSpPr txBox="1"/>
          <p:nvPr>
            <p:ph idx="1" type="body"/>
          </p:nvPr>
        </p:nvSpPr>
        <p:spPr>
          <a:xfrm>
            <a:off x="611560" y="1196752"/>
            <a:ext cx="8352928" cy="53564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50"/>
              <a:buFont typeface="Courier New"/>
              <a:buNone/>
            </a:pPr>
            <a:r>
              <a:rPr lang="es-ES" sz="1800">
                <a:latin typeface="Courier New"/>
                <a:ea typeface="Courier New"/>
                <a:cs typeface="Courier New"/>
                <a:sym typeface="Courier New"/>
              </a:rPr>
              <a:t>#include &lt;stdio.h&gt;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2250"/>
              <a:buFont typeface="Courier New"/>
              <a:buNone/>
            </a:pPr>
            <a:r>
              <a:rPr lang="es-ES" sz="1800">
                <a:latin typeface="Courier New"/>
                <a:ea typeface="Courier New"/>
                <a:cs typeface="Courier New"/>
                <a:sym typeface="Courier New"/>
              </a:rPr>
              <a:t>#include &lt;pthread.h&gt;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2250"/>
              <a:buFont typeface="Courier New"/>
              <a:buNone/>
            </a:pPr>
            <a:r>
              <a:rPr lang="es-ES" sz="1800">
                <a:latin typeface="Courier New"/>
                <a:ea typeface="Courier New"/>
                <a:cs typeface="Courier New"/>
                <a:sym typeface="Courier New"/>
              </a:rPr>
              <a:t>#define MAX_THREADS 10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2250"/>
              <a:buFont typeface="Courier New"/>
              <a:buNone/>
            </a:pPr>
            <a:r>
              <a:rPr lang="es-ES" sz="1800">
                <a:latin typeface="Courier New"/>
                <a:ea typeface="Courier New"/>
                <a:cs typeface="Courier New"/>
                <a:sym typeface="Courier New"/>
              </a:rPr>
              <a:t>void* func(void* arg)  {</a:t>
            </a:r>
            <a:endParaRPr sz="1800"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2250"/>
              <a:buFont typeface="Courier New"/>
              <a:buNone/>
            </a:pPr>
            <a:r>
              <a:rPr lang="es-ES" sz="1800">
                <a:latin typeface="Courier New"/>
                <a:ea typeface="Courier New"/>
                <a:cs typeface="Courier New"/>
                <a:sym typeface="Courier New"/>
              </a:rPr>
              <a:t>  int a;</a:t>
            </a:r>
            <a:endParaRPr sz="1800"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2250"/>
              <a:buFont typeface="Courier New"/>
              <a:buNone/>
            </a:pPr>
            <a:r>
              <a:rPr lang="es-ES" sz="1800">
                <a:latin typeface="Courier New"/>
                <a:ea typeface="Courier New"/>
                <a:cs typeface="Courier New"/>
                <a:sym typeface="Courier New"/>
              </a:rPr>
              <a:t>	printf("Thread %d \n", pthread_self());</a:t>
            </a:r>
            <a:br>
              <a:rPr lang="es-ES" sz="1800"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s-ES" sz="1800">
                <a:latin typeface="Courier New"/>
                <a:ea typeface="Courier New"/>
                <a:cs typeface="Courier New"/>
                <a:sym typeface="Courier New"/>
              </a:rPr>
              <a:t>pthread_exit</a:t>
            </a:r>
            <a:r>
              <a:rPr lang="es-ES" sz="1800">
                <a:latin typeface="Courier New"/>
                <a:ea typeface="Courier New"/>
                <a:cs typeface="Courier New"/>
                <a:sym typeface="Courier New"/>
              </a:rPr>
              <a:t>(0);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2250"/>
              <a:buFont typeface="Courier New"/>
              <a:buNone/>
            </a:pPr>
            <a:r>
              <a:rPr lang="es-ES" sz="1800"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2250"/>
              <a:buFont typeface="Courier New"/>
              <a:buNone/>
            </a:pPr>
            <a:r>
              <a:rPr lang="es-ES" sz="1800">
                <a:latin typeface="Courier New"/>
                <a:ea typeface="Courier New"/>
                <a:cs typeface="Courier New"/>
                <a:sym typeface="Courier New"/>
              </a:rPr>
              <a:t>int main(void)   {</a:t>
            </a:r>
            <a:br>
              <a:rPr lang="es-ES" sz="18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s-ES" sz="1800">
                <a:latin typeface="Courier New"/>
                <a:ea typeface="Courier New"/>
                <a:cs typeface="Courier New"/>
                <a:sym typeface="Courier New"/>
              </a:rPr>
              <a:t>int j;</a:t>
            </a:r>
            <a:br>
              <a:rPr lang="es-ES" sz="18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s-ES" sz="1800">
                <a:latin typeface="Courier New"/>
                <a:ea typeface="Courier New"/>
                <a:cs typeface="Courier New"/>
                <a:sym typeface="Courier New"/>
              </a:rPr>
              <a:t>pthread_attr_t attr;</a:t>
            </a:r>
            <a:br>
              <a:rPr lang="es-ES" sz="18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s-ES" sz="1800">
                <a:latin typeface="Courier New"/>
                <a:ea typeface="Courier New"/>
                <a:cs typeface="Courier New"/>
                <a:sym typeface="Courier New"/>
              </a:rPr>
              <a:t>pthread_t thid[MAX_THREADS];</a:t>
            </a:r>
            <a:br>
              <a:rPr lang="es-ES" sz="18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s-ES" sz="1800">
                <a:latin typeface="Courier New"/>
                <a:ea typeface="Courier New"/>
                <a:cs typeface="Courier New"/>
                <a:sym typeface="Courier New"/>
              </a:rPr>
              <a:t>pthread_attr_init(&amp;attr);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2250"/>
              <a:buFont typeface="Courier New"/>
              <a:buNone/>
            </a:pPr>
            <a:r>
              <a:rPr lang="es-ES" sz="1800">
                <a:latin typeface="Courier New"/>
                <a:ea typeface="Courier New"/>
                <a:cs typeface="Courier New"/>
                <a:sym typeface="Courier New"/>
              </a:rPr>
              <a:t>	for(j = 0; j &lt; MAX_THREADS; j ++)</a:t>
            </a:r>
            <a:br>
              <a:rPr lang="es-ES" sz="18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s-ES" sz="1800">
                <a:latin typeface="Courier New"/>
                <a:ea typeface="Courier New"/>
                <a:cs typeface="Courier New"/>
                <a:sym typeface="Courier New"/>
              </a:rPr>
              <a:t>     </a:t>
            </a:r>
            <a:r>
              <a:rPr b="1" lang="es-ES" sz="1800">
                <a:latin typeface="Courier New"/>
                <a:ea typeface="Courier New"/>
                <a:cs typeface="Courier New"/>
                <a:sym typeface="Courier New"/>
              </a:rPr>
              <a:t>pthread_create</a:t>
            </a:r>
            <a:r>
              <a:rPr lang="es-ES" sz="1800">
                <a:latin typeface="Courier New"/>
                <a:ea typeface="Courier New"/>
                <a:cs typeface="Courier New"/>
                <a:sym typeface="Courier New"/>
              </a:rPr>
              <a:t>(&amp;thid[j], &amp;attr,  func, NULL);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2250"/>
              <a:buFont typeface="Courier New"/>
              <a:buNone/>
            </a:pPr>
            <a:r>
              <a:rPr lang="es-ES" sz="1800">
                <a:latin typeface="Courier New"/>
                <a:ea typeface="Courier New"/>
                <a:cs typeface="Courier New"/>
                <a:sym typeface="Courier New"/>
              </a:rPr>
              <a:t>	for(j = 0; j &lt; MAX_THREADS; j ++)</a:t>
            </a:r>
            <a:br>
              <a:rPr lang="es-ES" sz="18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s-ES" sz="1800">
                <a:latin typeface="Courier New"/>
                <a:ea typeface="Courier New"/>
                <a:cs typeface="Courier New"/>
                <a:sym typeface="Courier New"/>
              </a:rPr>
              <a:t>     </a:t>
            </a:r>
            <a:r>
              <a:rPr b="1" lang="es-ES" sz="1800">
                <a:latin typeface="Courier New"/>
                <a:ea typeface="Courier New"/>
                <a:cs typeface="Courier New"/>
                <a:sym typeface="Courier New"/>
              </a:rPr>
              <a:t>pthread_join</a:t>
            </a:r>
            <a:r>
              <a:rPr lang="es-ES" sz="1800">
                <a:latin typeface="Courier New"/>
                <a:ea typeface="Courier New"/>
                <a:cs typeface="Courier New"/>
                <a:sym typeface="Courier New"/>
              </a:rPr>
              <a:t>(thid[j], NULL);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2250"/>
              <a:buFont typeface="Courier New"/>
              <a:buNone/>
            </a:pPr>
            <a:r>
              <a:rPr lang="es-ES" sz="1800">
                <a:latin typeface="Courier New"/>
                <a:ea typeface="Courier New"/>
                <a:cs typeface="Courier New"/>
                <a:sym typeface="Courier New"/>
              </a:rPr>
              <a:t>	return 0;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2250"/>
              <a:buFont typeface="Courier New"/>
              <a:buNone/>
            </a:pPr>
            <a:r>
              <a:rPr lang="es-ES" sz="1800"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8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39" name="Google Shape;639;p57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640" name="Google Shape;640;p57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Calibri"/>
              <a:buNone/>
            </a:pPr>
            <a:r>
              <a:rPr lang="es-ES"/>
              <a:t>Programa de ejemplo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6"/>
          <p:cNvSpPr txBox="1"/>
          <p:nvPr>
            <p:ph idx="1" type="body"/>
          </p:nvPr>
        </p:nvSpPr>
        <p:spPr>
          <a:xfrm>
            <a:off x="611560" y="1196752"/>
            <a:ext cx="8352928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Char char="▪"/>
            </a:pPr>
            <a:r>
              <a:rPr lang="es-ES"/>
              <a:t>Directorio /proc contiene un directorio por cada proceso en ejecución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4000"/>
              <a:buChar char="▪"/>
            </a:pPr>
            <a:r>
              <a:rPr lang="es-ES"/>
              <a:t>Permite consultar información sobre el proceso: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s-ES"/>
              <a:t>Línea de comando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s-ES"/>
              <a:t>Mapa de memoria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s-ES"/>
              <a:t>Tabla de páginas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s-ES"/>
              <a:t>…</a:t>
            </a:r>
            <a:endParaRPr/>
          </a:p>
        </p:txBody>
      </p:sp>
      <p:sp>
        <p:nvSpPr>
          <p:cNvPr id="142" name="Google Shape;142;p6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143" name="Google Shape;143;p6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400"/>
              <a:buFont typeface="Calibri"/>
              <a:buNone/>
            </a:pPr>
            <a:r>
              <a:rPr lang="es-ES"/>
              <a:t>Curiosidades  Linux: /proc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7"/>
          <p:cNvSpPr txBox="1"/>
          <p:nvPr>
            <p:ph idx="1" type="body"/>
          </p:nvPr>
        </p:nvSpPr>
        <p:spPr>
          <a:xfrm>
            <a:off x="611560" y="1196752"/>
            <a:ext cx="8352928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0000" lnSpcReduction="20000"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25000"/>
              <a:buChar char="▪"/>
            </a:pPr>
            <a:r>
              <a:rPr lang="es-ES"/>
              <a:t>En ejecución (uno por procesador/core)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SzPct val="125000"/>
              <a:buChar char="▪"/>
            </a:pPr>
            <a:r>
              <a:rPr lang="es-ES"/>
              <a:t>Bloqueado (en espera de completar E/S o por motivos de sincronización)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SzPct val="125000"/>
              <a:buChar char="▪"/>
            </a:pPr>
            <a:r>
              <a:rPr lang="es-ES"/>
              <a:t>Listo para ejecutar</a:t>
            </a:r>
            <a:endParaRPr/>
          </a:p>
          <a:p>
            <a:pPr indent="-165100" lvl="0" marL="342900" rtl="0" algn="l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SzPct val="125000"/>
              <a:buNone/>
            </a:pPr>
            <a:r>
              <a:t/>
            </a:r>
            <a:endParaRPr/>
          </a:p>
          <a:p>
            <a:pPr indent="-165100" lvl="0" marL="342900" rtl="0" algn="l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SzPct val="125000"/>
              <a:buNone/>
            </a:pPr>
            <a:r>
              <a:t/>
            </a:r>
            <a:endParaRPr/>
          </a:p>
          <a:p>
            <a:pPr indent="-165100" lvl="0" marL="342900" rtl="0" algn="l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SzPct val="125000"/>
              <a:buNone/>
            </a:pPr>
            <a:r>
              <a:t/>
            </a:r>
            <a:endParaRPr/>
          </a:p>
          <a:p>
            <a:pPr indent="-165100" lvl="0" marL="342900" rtl="0" algn="l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SzPct val="125000"/>
              <a:buNone/>
            </a:pPr>
            <a:r>
              <a:t/>
            </a:r>
            <a:endParaRPr/>
          </a:p>
          <a:p>
            <a:pPr indent="-165100" lvl="0" marL="342900" rtl="0" algn="l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SzPct val="125000"/>
              <a:buNone/>
            </a:pPr>
            <a:r>
              <a:t/>
            </a:r>
            <a:endParaRPr/>
          </a:p>
          <a:p>
            <a:pPr indent="-165100" lvl="0" marL="342900" rtl="0" algn="l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SzPct val="125000"/>
              <a:buNone/>
            </a:pPr>
            <a:r>
              <a:t/>
            </a:r>
            <a:endParaRPr/>
          </a:p>
          <a:p>
            <a:pPr indent="-165100" lvl="0" marL="342900" rtl="0" algn="l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SzPct val="125000"/>
              <a:buNone/>
            </a:pPr>
            <a:r>
              <a:t/>
            </a:r>
            <a:endParaRPr/>
          </a:p>
          <a:p>
            <a:pPr indent="-165100" lvl="0" marL="342900" rtl="0" algn="l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SzPct val="125000"/>
              <a:buNone/>
            </a:pPr>
            <a:r>
              <a:t/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SzPct val="125000"/>
              <a:buChar char="▪"/>
            </a:pPr>
            <a:r>
              <a:rPr lang="es-ES"/>
              <a:t>Planificador: Componente del SO que decide qué proceso se ejecuta en cada procesador y en qué instante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SzPct val="125000"/>
              <a:buChar char="▪"/>
            </a:pPr>
            <a:r>
              <a:rPr lang="es-ES"/>
              <a:t>Proceso nulo o </a:t>
            </a:r>
            <a:r>
              <a:rPr i="1" lang="es-ES"/>
              <a:t>idle </a:t>
            </a:r>
            <a:r>
              <a:rPr lang="es-ES"/>
              <a:t>(uno por cada procesador)</a:t>
            </a:r>
            <a:endParaRPr/>
          </a:p>
        </p:txBody>
      </p:sp>
      <p:sp>
        <p:nvSpPr>
          <p:cNvPr id="150" name="Google Shape;150;p7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151" name="Google Shape;151;p7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Calibri"/>
              <a:buNone/>
            </a:pPr>
            <a:r>
              <a:rPr lang="es-ES"/>
              <a:t>Estados básicos de un proceso</a:t>
            </a:r>
            <a:endParaRPr/>
          </a:p>
        </p:txBody>
      </p:sp>
      <p:pic>
        <p:nvPicPr>
          <p:cNvPr id="152" name="Google Shape;152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63972" y="2779886"/>
            <a:ext cx="6148388" cy="1873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8"/>
          <p:cNvSpPr txBox="1"/>
          <p:nvPr>
            <p:ph idx="1" type="body"/>
          </p:nvPr>
        </p:nvSpPr>
        <p:spPr>
          <a:xfrm>
            <a:off x="611560" y="1196752"/>
            <a:ext cx="8352928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7500" lnSpcReduction="20000"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25000"/>
              <a:buChar char="▪"/>
            </a:pPr>
            <a:r>
              <a:rPr lang="es-ES"/>
              <a:t>Tabla </a:t>
            </a:r>
            <a:r>
              <a:rPr i="1" lang="es-ES"/>
              <a:t>NOMBRE-VALOR</a:t>
            </a:r>
            <a:r>
              <a:rPr lang="es-ES"/>
              <a:t> que se pasa al proceso en su creación 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96"/>
              </a:spcBef>
              <a:spcAft>
                <a:spcPts val="0"/>
              </a:spcAft>
              <a:buSzPct val="125000"/>
              <a:buChar char="▪"/>
            </a:pPr>
            <a:r>
              <a:rPr lang="es-ES"/>
              <a:t>Se establece: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43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/>
              <a:t>Por defecto (heredados del proceso padre)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43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/>
              <a:t>Mediante comandos del </a:t>
            </a:r>
            <a:r>
              <a:rPr i="1" lang="es-ES"/>
              <a:t>shell</a:t>
            </a:r>
            <a:r>
              <a:rPr lang="es-ES"/>
              <a:t> (</a:t>
            </a:r>
            <a:r>
              <a:rPr i="1" lang="es-ES" sz="2600">
                <a:latin typeface="Consolas"/>
                <a:ea typeface="Consolas"/>
                <a:cs typeface="Consolas"/>
                <a:sym typeface="Consolas"/>
              </a:rPr>
              <a:t>export NOMBRE=valor</a:t>
            </a:r>
            <a:r>
              <a:rPr lang="es-ES"/>
              <a:t>)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43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/>
              <a:t>Mediante funciones de la biblioteca estandar de “C” ( </a:t>
            </a:r>
            <a:r>
              <a:rPr i="1" lang="es-ES" sz="2600">
                <a:latin typeface="Consolas"/>
                <a:ea typeface="Consolas"/>
                <a:cs typeface="Consolas"/>
                <a:sym typeface="Consolas"/>
              </a:rPr>
              <a:t>putenv</a:t>
            </a:r>
            <a:r>
              <a:rPr lang="es-ES" sz="2600">
                <a:latin typeface="Consolas"/>
                <a:ea typeface="Consolas"/>
                <a:cs typeface="Consolas"/>
                <a:sym typeface="Consolas"/>
              </a:rPr>
              <a:t>, </a:t>
            </a:r>
            <a:r>
              <a:rPr i="1" lang="es-ES" sz="2600">
                <a:latin typeface="Consolas"/>
                <a:ea typeface="Consolas"/>
                <a:cs typeface="Consolas"/>
                <a:sym typeface="Consolas"/>
              </a:rPr>
              <a:t>getenv</a:t>
            </a:r>
            <a:r>
              <a:rPr lang="es-ES"/>
              <a:t>)</a:t>
            </a:r>
            <a:endParaRPr/>
          </a:p>
          <a:p>
            <a:pPr indent="-147955" lvl="1" marL="742950" rtl="0" algn="l">
              <a:lnSpc>
                <a:spcPct val="100000"/>
              </a:lnSpc>
              <a:spcBef>
                <a:spcPts val="43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96"/>
              </a:spcBef>
              <a:spcAft>
                <a:spcPts val="0"/>
              </a:spcAft>
              <a:buSzPct val="125000"/>
              <a:buChar char="▪"/>
            </a:pPr>
            <a:r>
              <a:rPr lang="es-ES"/>
              <a:t>Ejemplo: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96"/>
              </a:spcBef>
              <a:spcAft>
                <a:spcPts val="0"/>
              </a:spcAft>
              <a:buSzPct val="125000"/>
              <a:buFont typeface="Consolas"/>
              <a:buNone/>
            </a:pPr>
            <a:r>
              <a:rPr lang="es-ES">
                <a:latin typeface="Consolas"/>
                <a:ea typeface="Consolas"/>
                <a:cs typeface="Consolas"/>
                <a:sym typeface="Consolas"/>
              </a:rPr>
              <a:t>		PATH=/usr/bin:/home/pepe/bin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496"/>
              </a:spcBef>
              <a:spcAft>
                <a:spcPts val="0"/>
              </a:spcAft>
              <a:buSzPct val="125000"/>
              <a:buFont typeface="Consolas"/>
              <a:buNone/>
            </a:pPr>
            <a:r>
              <a:rPr lang="es-ES">
                <a:latin typeface="Consolas"/>
                <a:ea typeface="Consolas"/>
                <a:cs typeface="Consolas"/>
                <a:sym typeface="Consolas"/>
              </a:rPr>
              <a:t>		TERM=vt100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96"/>
              </a:spcBef>
              <a:spcAft>
                <a:spcPts val="0"/>
              </a:spcAft>
              <a:buSzPct val="125000"/>
              <a:buFont typeface="Consolas"/>
              <a:buNone/>
            </a:pPr>
            <a:r>
              <a:rPr lang="es-ES">
                <a:latin typeface="Consolas"/>
                <a:ea typeface="Consolas"/>
                <a:cs typeface="Consolas"/>
                <a:sym typeface="Consolas"/>
              </a:rPr>
              <a:t>		HOME=/home/pepe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96"/>
              </a:spcBef>
              <a:spcAft>
                <a:spcPts val="0"/>
              </a:spcAft>
              <a:buSzPct val="125000"/>
              <a:buFont typeface="Consolas"/>
              <a:buNone/>
            </a:pPr>
            <a:r>
              <a:rPr lang="es-ES">
                <a:latin typeface="Consolas"/>
                <a:ea typeface="Consolas"/>
                <a:cs typeface="Consolas"/>
                <a:sym typeface="Consolas"/>
              </a:rPr>
              <a:t>		PWD=/home/pepe/libros/primero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96"/>
              </a:spcBef>
              <a:spcAft>
                <a:spcPts val="0"/>
              </a:spcAft>
              <a:buSzPct val="125000"/>
              <a:buFont typeface="Consolas"/>
              <a:buNone/>
            </a:pPr>
            <a:r>
              <a:rPr lang="es-ES">
                <a:latin typeface="Consolas"/>
                <a:ea typeface="Consolas"/>
                <a:cs typeface="Consolas"/>
                <a:sym typeface="Consolas"/>
              </a:rPr>
              <a:t>		TIMEZONE=EDT</a:t>
            </a:r>
            <a:endParaRPr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59" name="Google Shape;159;p8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160" name="Google Shape;160;p8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Calibri"/>
              <a:buNone/>
            </a:pPr>
            <a:r>
              <a:rPr lang="es-ES"/>
              <a:t>Entorno del proceso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9"/>
          <p:cNvSpPr txBox="1"/>
          <p:nvPr>
            <p:ph idx="1" type="body"/>
          </p:nvPr>
        </p:nvSpPr>
        <p:spPr>
          <a:xfrm>
            <a:off x="611560" y="1196752"/>
            <a:ext cx="8352928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25000"/>
              <a:buChar char="▪"/>
            </a:pPr>
            <a:r>
              <a:rPr lang="es-ES"/>
              <a:t>Familia de procesos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/>
              <a:t>Proceso hijo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/>
              <a:t>Proceso padre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/>
              <a:t>Proceso hermano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/>
              <a:t>Proceso abuelo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592"/>
              </a:spcBef>
              <a:spcAft>
                <a:spcPts val="0"/>
              </a:spcAft>
              <a:buSzPct val="125000"/>
              <a:buChar char="▪"/>
            </a:pPr>
            <a:r>
              <a:rPr lang="es-ES"/>
              <a:t>Vida de un proceso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/>
              <a:t>Crea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/>
              <a:t>Ejecuta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/>
              <a:t>Muere o termina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592"/>
              </a:spcBef>
              <a:spcAft>
                <a:spcPts val="0"/>
              </a:spcAft>
              <a:buSzPct val="125000"/>
              <a:buChar char="▪"/>
            </a:pPr>
            <a:r>
              <a:rPr lang="es-ES"/>
              <a:t>Ejecución del proceso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/>
              <a:t>Batch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s-ES"/>
              <a:t>Interactivo</a:t>
            </a:r>
            <a:endParaRPr/>
          </a:p>
        </p:txBody>
      </p:sp>
      <p:sp>
        <p:nvSpPr>
          <p:cNvPr id="167" name="Google Shape;167;p9"/>
          <p:cNvSpPr txBox="1"/>
          <p:nvPr>
            <p:ph idx="12" type="sldNum"/>
          </p:nvPr>
        </p:nvSpPr>
        <p:spPr>
          <a:xfrm>
            <a:off x="8172400" y="6448251"/>
            <a:ext cx="514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168" name="Google Shape;168;p9"/>
          <p:cNvSpPr txBox="1"/>
          <p:nvPr>
            <p:ph type="title"/>
          </p:nvPr>
        </p:nvSpPr>
        <p:spPr>
          <a:xfrm>
            <a:off x="611560" y="274638"/>
            <a:ext cx="8363272" cy="70609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0000">
              <a:srgbClr val="000000">
                <a:alpha val="37254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Calibri"/>
              <a:buNone/>
            </a:pPr>
            <a:r>
              <a:rPr lang="es-ES"/>
              <a:t>Jerarquía de procesos (UNIX)</a:t>
            </a:r>
            <a:endParaRPr/>
          </a:p>
        </p:txBody>
      </p:sp>
      <p:pic>
        <p:nvPicPr>
          <p:cNvPr id="169" name="Google Shape;169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706688" y="2133600"/>
            <a:ext cx="5257800" cy="2797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1_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2_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2013-10-31T14:02:03Z</dcterms:created>
  <dc:creator>Joaquín Recas Piorno</dc:creator>
</cp:coreProperties>
</file>