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docx" ContentType="application/vnd.openxmlformats-officedocument.wordprocessingml.document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93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9" r:id="rId3"/>
    <p:sldId id="261" r:id="rId4"/>
    <p:sldId id="260" r:id="rId5"/>
    <p:sldId id="268" r:id="rId6"/>
    <p:sldId id="269" r:id="rId7"/>
    <p:sldId id="267" r:id="rId8"/>
    <p:sldId id="270" r:id="rId9"/>
    <p:sldId id="271" r:id="rId10"/>
    <p:sldId id="286" r:id="rId11"/>
    <p:sldId id="291" r:id="rId12"/>
    <p:sldId id="292" r:id="rId13"/>
    <p:sldId id="287" r:id="rId14"/>
    <p:sldId id="288" r:id="rId15"/>
    <p:sldId id="289" r:id="rId16"/>
    <p:sldId id="290" r:id="rId17"/>
    <p:sldId id="293" r:id="rId18"/>
    <p:sldId id="272" r:id="rId19"/>
    <p:sldId id="295" r:id="rId20"/>
    <p:sldId id="273" r:id="rId21"/>
    <p:sldId id="278" r:id="rId22"/>
    <p:sldId id="274" r:id="rId23"/>
    <p:sldId id="275" r:id="rId24"/>
    <p:sldId id="276" r:id="rId25"/>
    <p:sldId id="277" r:id="rId26"/>
    <p:sldId id="294" r:id="rId27"/>
    <p:sldId id="279" r:id="rId28"/>
    <p:sldId id="285" r:id="rId29"/>
    <p:sldId id="284" r:id="rId30"/>
    <p:sldId id="280" r:id="rId31"/>
  </p:sldIdLst>
  <p:sldSz cx="9144000" cy="6858000" type="screen4x3"/>
  <p:notesSz cx="6796088" cy="99266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990033"/>
    <a:srgbClr val="3039F0"/>
    <a:srgbClr val="FFCC99"/>
    <a:srgbClr val="FF9900"/>
    <a:srgbClr val="339966"/>
    <a:srgbClr val="E79439"/>
    <a:srgbClr val="FBE0DB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71609" autoAdjust="0"/>
  </p:normalViewPr>
  <p:slideViewPr>
    <p:cSldViewPr snapToGrid="0">
      <p:cViewPr varScale="1">
        <p:scale>
          <a:sx n="78" d="100"/>
          <a:sy n="78" d="100"/>
        </p:scale>
        <p:origin x="-249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468"/>
    </p:cViewPr>
  </p:sorterViewPr>
  <p:notesViewPr>
    <p:cSldViewPr snapToGrid="0">
      <p:cViewPr varScale="1">
        <p:scale>
          <a:sx n="51" d="100"/>
          <a:sy n="51" d="100"/>
        </p:scale>
        <p:origin x="-1278" y="-102"/>
      </p:cViewPr>
      <p:guideLst>
        <p:guide orient="horz" pos="3126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image" Target="../media/image7.emf"/><Relationship Id="rId1" Type="http://schemas.openxmlformats.org/officeDocument/2006/relationships/image" Target="../media/image6.emf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9.emf"/><Relationship Id="rId4" Type="http://schemas.openxmlformats.org/officeDocument/2006/relationships/image" Target="../media/image22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image" Target="../media/image41.emf"/><Relationship Id="rId6" Type="http://schemas.openxmlformats.org/officeDocument/2006/relationships/image" Target="../media/image37.emf"/><Relationship Id="rId5" Type="http://schemas.openxmlformats.org/officeDocument/2006/relationships/image" Target="../media/image45.emf"/><Relationship Id="rId4" Type="http://schemas.openxmlformats.org/officeDocument/2006/relationships/image" Target="../media/image44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emf"/><Relationship Id="rId1" Type="http://schemas.openxmlformats.org/officeDocument/2006/relationships/image" Target="../media/image48.emf"/><Relationship Id="rId5" Type="http://schemas.openxmlformats.org/officeDocument/2006/relationships/image" Target="../media/image52.emf"/><Relationship Id="rId4" Type="http://schemas.openxmlformats.org/officeDocument/2006/relationships/image" Target="../media/image51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image" Target="../media/image53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Relationship Id="rId5" Type="http://schemas.openxmlformats.org/officeDocument/2006/relationships/image" Target="../media/image59.emf"/><Relationship Id="rId4" Type="http://schemas.openxmlformats.org/officeDocument/2006/relationships/image" Target="../media/image58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image" Target="../media/image61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25500" y="4718050"/>
            <a:ext cx="5145088" cy="4178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2141" tIns="45262" rIns="92141" bIns="452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 smtClean="0"/>
              <a:t>Click to edit Master notes styles</a:t>
            </a:r>
          </a:p>
          <a:p>
            <a:pPr lvl="1"/>
            <a:r>
              <a:rPr lang="es-ES_tradnl" noProof="0" smtClean="0"/>
              <a:t>Second Level</a:t>
            </a:r>
          </a:p>
          <a:p>
            <a:pPr lvl="2"/>
            <a:r>
              <a:rPr lang="es-ES_tradnl" noProof="0" smtClean="0"/>
              <a:t>Third Level</a:t>
            </a:r>
          </a:p>
          <a:p>
            <a:pPr lvl="3"/>
            <a:r>
              <a:rPr lang="es-ES_tradnl" noProof="0" smtClean="0"/>
              <a:t>Fourth Level</a:t>
            </a:r>
          </a:p>
          <a:p>
            <a:pPr lvl="4"/>
            <a:r>
              <a:rPr lang="es-ES_tradnl" noProof="0" smtClean="0"/>
              <a:t>Fifth Level</a:t>
            </a:r>
          </a:p>
        </p:txBody>
      </p:sp>
      <p:sp>
        <p:nvSpPr>
          <p:cNvPr id="1638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2950"/>
            <a:ext cx="4964113" cy="37226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21" name="20 Rectángulo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32 Rectángulo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Rectángulo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457200" y="152399"/>
            <a:ext cx="8229600" cy="557893"/>
          </a:xfrm>
        </p:spPr>
        <p:txBody>
          <a:bodyPr/>
          <a:lstStyle>
            <a:lvl1pPr>
              <a:defRPr/>
            </a:lvl1pPr>
          </a:lstStyle>
          <a:p>
            <a:r>
              <a:rPr kumimoji="0" lang="es-ES" dirty="0" smtClean="0"/>
              <a:t>Prueba</a:t>
            </a:r>
            <a:endParaRPr kumimoji="0" lang="en-U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853440"/>
            <a:ext cx="8229600" cy="5384074"/>
          </a:xfrm>
        </p:spPr>
        <p:txBody>
          <a:bodyPr/>
          <a:lstStyle>
            <a:lvl3pPr>
              <a:defRPr>
                <a:solidFill>
                  <a:schemeClr val="tx1"/>
                </a:solidFill>
              </a:defRPr>
            </a:lvl3pPr>
          </a:lstStyle>
          <a:p>
            <a:pPr lvl="0" eaLnBrk="1" latinLnBrk="0" hangingPunct="1"/>
            <a:r>
              <a:rPr lang="es-ES" dirty="0" smtClean="0"/>
              <a:t>Haga clic para modificar el estilo de texto del patrón</a:t>
            </a:r>
          </a:p>
          <a:p>
            <a:pPr lvl="1" eaLnBrk="1" latinLnBrk="0" hangingPunct="1"/>
            <a:r>
              <a:rPr lang="es-ES" dirty="0" smtClean="0"/>
              <a:t>Segundo nivel</a:t>
            </a:r>
          </a:p>
          <a:p>
            <a:pPr lvl="2" eaLnBrk="1" latinLnBrk="0" hangingPunct="1"/>
            <a:r>
              <a:rPr lang="es-ES" dirty="0" smtClean="0"/>
              <a:t>Tercer nivel</a:t>
            </a:r>
          </a:p>
          <a:p>
            <a:pPr lvl="3" eaLnBrk="1" latinLnBrk="0" hangingPunct="1"/>
            <a:r>
              <a:rPr lang="es-ES" dirty="0" smtClean="0"/>
              <a:t>Cuarto nivel</a:t>
            </a:r>
          </a:p>
          <a:p>
            <a:pPr lvl="4" eaLnBrk="1" latinLnBrk="0" hangingPunct="1"/>
            <a:r>
              <a:rPr lang="es-ES" dirty="0" smtClean="0"/>
              <a:t>Quinto nivel</a:t>
            </a:r>
            <a:endParaRPr kumimoji="0" lang="en-US" dirty="0"/>
          </a:p>
        </p:txBody>
      </p:sp>
      <p:cxnSp>
        <p:nvCxnSpPr>
          <p:cNvPr id="11" name="10 Conector recto"/>
          <p:cNvCxnSpPr/>
          <p:nvPr userDrawn="1"/>
        </p:nvCxnSpPr>
        <p:spPr>
          <a:xfrm flipV="1">
            <a:off x="522515" y="677636"/>
            <a:ext cx="8041821" cy="16329"/>
          </a:xfrm>
          <a:prstGeom prst="line">
            <a:avLst/>
          </a:prstGeom>
          <a:ln w="2222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457200" y="228600"/>
            <a:ext cx="8229600" cy="481693"/>
          </a:xfrm>
        </p:spPr>
        <p:txBody>
          <a:bodyPr vert="horz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lang="en-US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dirty="0" smtClean="0"/>
              <a:t>Prueba</a:t>
            </a:r>
            <a:endParaRPr kumimoji="0" lang="en-U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 userDrawn="1"/>
        </p:nvCxnSpPr>
        <p:spPr>
          <a:xfrm flipV="1">
            <a:off x="547007" y="653143"/>
            <a:ext cx="8107136" cy="8164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s-ES" dirty="0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2/24/2014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974DF9-AD47-4691-BA21-BBFCE3637A9A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28" name="2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Conector recto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8"/>
          <p:cNvSpPr>
            <a:spLocks noChangeArrowheads="1"/>
          </p:cNvSpPr>
          <p:nvPr userDrawn="1"/>
        </p:nvSpPr>
        <p:spPr bwMode="auto">
          <a:xfrm>
            <a:off x="179388" y="-28575"/>
            <a:ext cx="180975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>
              <a:defRPr/>
            </a:pPr>
            <a:endParaRPr lang="es-ES" sz="16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Documento_de_Microsoft_Office_Word1.docx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package" Target="../embeddings/Documento_de_Microsoft_Office_Word2.docx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package" Target="../embeddings/Documento_de_Microsoft_Office_Word4.docx"/><Relationship Id="rId4" Type="http://schemas.openxmlformats.org/officeDocument/2006/relationships/package" Target="../embeddings/Documento_de_Microsoft_Office_Word3.doc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9.emf"/><Relationship Id="rId4" Type="http://schemas.openxmlformats.org/officeDocument/2006/relationships/package" Target="../embeddings/Documento_de_Microsoft_Office_Word5.doc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4" Type="http://schemas.openxmlformats.org/officeDocument/2006/relationships/package" Target="../embeddings/Documento_de_Microsoft_Office_Word6.doc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2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2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25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1.bin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Relationship Id="rId9" Type="http://schemas.openxmlformats.org/officeDocument/2006/relationships/oleObject" Target="../embeddings/oleObject34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5" Type="http://schemas.openxmlformats.org/officeDocument/2006/relationships/oleObject" Target="../embeddings/oleObject36.bin"/><Relationship Id="rId4" Type="http://schemas.openxmlformats.org/officeDocument/2006/relationships/oleObject" Target="../embeddings/oleObject35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3" Type="http://schemas.openxmlformats.org/officeDocument/2006/relationships/notesSlide" Target="../notesSlides/notesSlide24.xml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39.bin"/><Relationship Id="rId5" Type="http://schemas.openxmlformats.org/officeDocument/2006/relationships/oleObject" Target="../embeddings/oleObject38.bin"/><Relationship Id="rId4" Type="http://schemas.openxmlformats.org/officeDocument/2006/relationships/oleObject" Target="../embeddings/oleObject37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9.vml"/><Relationship Id="rId5" Type="http://schemas.openxmlformats.org/officeDocument/2006/relationships/oleObject" Target="../embeddings/oleObject43.bin"/><Relationship Id="rId4" Type="http://schemas.openxmlformats.org/officeDocument/2006/relationships/oleObject" Target="../embeddings/oleObject42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notesSlide" Target="../notesSlides/notesSlide27.xml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6.bin"/><Relationship Id="rId5" Type="http://schemas.openxmlformats.org/officeDocument/2006/relationships/oleObject" Target="../embeddings/oleObject45.bin"/><Relationship Id="rId4" Type="http://schemas.openxmlformats.org/officeDocument/2006/relationships/oleObject" Target="../embeddings/oleObject44.bin"/><Relationship Id="rId9" Type="http://schemas.openxmlformats.org/officeDocument/2006/relationships/image" Target="../media/image6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60.emf"/><Relationship Id="rId5" Type="http://schemas.openxmlformats.org/officeDocument/2006/relationships/oleObject" Target="../embeddings/oleObject50.bin"/><Relationship Id="rId4" Type="http://schemas.openxmlformats.org/officeDocument/2006/relationships/oleObject" Target="../embeddings/oleObject49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2.vml"/><Relationship Id="rId5" Type="http://schemas.openxmlformats.org/officeDocument/2006/relationships/oleObject" Target="../embeddings/oleObject51.bin"/><Relationship Id="rId4" Type="http://schemas.openxmlformats.org/officeDocument/2006/relationships/image" Target="../media/image63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ctrTitle"/>
          </p:nvPr>
        </p:nvSpPr>
        <p:spPr/>
        <p:txBody>
          <a:bodyPr anchor="ctr">
            <a:noAutofit/>
          </a:bodyPr>
          <a:lstStyle/>
          <a:p>
            <a:r>
              <a:rPr lang="es-ES_tradnl" sz="2000" dirty="0" smtClean="0"/>
              <a:t/>
            </a:r>
            <a:br>
              <a:rPr lang="es-ES_tradnl" sz="2000" dirty="0" smtClean="0"/>
            </a:br>
            <a:r>
              <a:rPr lang="es-ES_tradnl" sz="2800" dirty="0" smtClean="0"/>
              <a:t>Diseño estructurado</a:t>
            </a:r>
            <a:br>
              <a:rPr lang="es-ES_tradnl" sz="2800" dirty="0" smtClean="0"/>
            </a:br>
            <a:r>
              <a:rPr lang="es-ES_tradnl" sz="2800" dirty="0" smtClean="0"/>
              <a:t> GRAFCET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s-ES" dirty="0" smtClean="0"/>
              <a:t>Pablo San Segundo C-206</a:t>
            </a:r>
          </a:p>
          <a:p>
            <a:r>
              <a:rPr lang="es-ES" dirty="0" smtClean="0"/>
              <a:t>pablo.sansegundo@upm.es</a:t>
            </a:r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Introducción</a:t>
            </a:r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IEC 60848</a:t>
            </a:r>
          </a:p>
          <a:p>
            <a:r>
              <a:rPr lang="es-ES" dirty="0" smtClean="0"/>
              <a:t>IEC 61131-3: Diagramas de funciones secuenciales (SFC)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Elementos básicos del diagrama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4294967295"/>
          </p:nvPr>
        </p:nvSpPr>
        <p:spPr>
          <a:xfrm>
            <a:off x="473337" y="1144533"/>
            <a:ext cx="4087906" cy="3180041"/>
          </a:xfrm>
        </p:spPr>
        <p:txBody>
          <a:bodyPr>
            <a:normAutofit fontScale="70000" lnSpcReduction="20000"/>
          </a:bodyPr>
          <a:lstStyle/>
          <a:p>
            <a:r>
              <a:rPr lang="es-ES" dirty="0" smtClean="0"/>
              <a:t>Grafo dirigido con dos tipos de vértices</a:t>
            </a:r>
          </a:p>
          <a:p>
            <a:pPr lvl="1"/>
            <a:r>
              <a:rPr lang="es-ES" dirty="0" smtClean="0"/>
              <a:t>Etapas (estados)</a:t>
            </a:r>
          </a:p>
          <a:p>
            <a:pPr lvl="1"/>
            <a:r>
              <a:rPr lang="es-ES" dirty="0" smtClean="0"/>
              <a:t>Transiciones</a:t>
            </a:r>
          </a:p>
          <a:p>
            <a:r>
              <a:rPr lang="es-ES" dirty="0" smtClean="0"/>
              <a:t>Los arcos dirigidos enlazan siempre vértices distintos. </a:t>
            </a:r>
          </a:p>
          <a:p>
            <a:r>
              <a:rPr lang="es-ES" dirty="0" smtClean="0"/>
              <a:t>Se denomina receptividad a la función lógica que define la transición.</a:t>
            </a:r>
          </a:p>
          <a:p>
            <a:r>
              <a:rPr lang="es-ES" dirty="0" smtClean="0"/>
              <a:t>Se pueden añadir comentarios entrecomillados en los vértices</a:t>
            </a:r>
          </a:p>
          <a:p>
            <a:r>
              <a:rPr lang="es-ES" dirty="0" smtClean="0"/>
              <a:t>Las etapas se numeran. La numeración de las receptividades es opcional.</a:t>
            </a: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09273" y="1541836"/>
            <a:ext cx="1720201" cy="20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94730" y="1401048"/>
            <a:ext cx="1775012" cy="2808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1297735" y="4911594"/>
          <a:ext cx="6491240" cy="1510721"/>
        </p:xfrm>
        <a:graphic>
          <a:graphicData uri="http://schemas.openxmlformats.org/presentationml/2006/ole">
            <p:oleObj spid="_x0000_s2051" name="Documento" r:id="rId6" imgW="5710017" imgH="1337293" progId="Word.Document.12">
              <p:embed/>
            </p:oleObj>
          </a:graphicData>
        </a:graphic>
      </p:graphicFrame>
      <p:sp>
        <p:nvSpPr>
          <p:cNvPr id="7" name="6 CuadroTexto"/>
          <p:cNvSpPr txBox="1"/>
          <p:nvPr/>
        </p:nvSpPr>
        <p:spPr>
          <a:xfrm>
            <a:off x="2334409" y="6314739"/>
            <a:ext cx="42492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Ejemplos de sintaxis válidas para receptividades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087906" y="763792"/>
            <a:ext cx="1484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Etapa  inicial o de reposo</a:t>
            </a:r>
            <a:endParaRPr lang="es-ES" dirty="0"/>
          </a:p>
        </p:txBody>
      </p:sp>
      <p:cxnSp>
        <p:nvCxnSpPr>
          <p:cNvPr id="10" name="9 Conector recto de flecha"/>
          <p:cNvCxnSpPr>
            <a:stCxn id="8" idx="2"/>
          </p:cNvCxnSpPr>
          <p:nvPr/>
        </p:nvCxnSpPr>
        <p:spPr>
          <a:xfrm>
            <a:off x="4830184" y="1287012"/>
            <a:ext cx="494851" cy="4557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5927463" y="806823"/>
            <a:ext cx="1269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Marca de Etapa activa</a:t>
            </a:r>
            <a:endParaRPr lang="es-ES" dirty="0"/>
          </a:p>
        </p:txBody>
      </p:sp>
      <p:cxnSp>
        <p:nvCxnSpPr>
          <p:cNvPr id="18" name="17 Conector recto de flecha"/>
          <p:cNvCxnSpPr>
            <a:stCxn id="13" idx="2"/>
          </p:cNvCxnSpPr>
          <p:nvPr/>
        </p:nvCxnSpPr>
        <p:spPr>
          <a:xfrm>
            <a:off x="6562164" y="1330043"/>
            <a:ext cx="731521" cy="4879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Niveles</a:t>
            </a:r>
            <a:endParaRPr lang="es-ES" dirty="0"/>
          </a:p>
        </p:txBody>
      </p:sp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765213" y="1497704"/>
          <a:ext cx="7542213" cy="4006850"/>
        </p:xfrm>
        <a:graphic>
          <a:graphicData uri="http://schemas.openxmlformats.org/presentationml/2006/ole">
            <p:oleObj spid="_x0000_s1029" name="Documento" r:id="rId4" imgW="5889221" imgH="3129466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Estructuras lógicas fundamentales</a:t>
            </a:r>
            <a:endParaRPr lang="es-ES" dirty="0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26625" name="Object 1"/>
          <p:cNvGraphicFramePr>
            <a:graphicFrameLocks noChangeAspect="1"/>
          </p:cNvGraphicFramePr>
          <p:nvPr/>
        </p:nvGraphicFramePr>
        <p:xfrm>
          <a:off x="1430767" y="978945"/>
          <a:ext cx="1190625" cy="1924050"/>
        </p:xfrm>
        <a:graphic>
          <a:graphicData uri="http://schemas.openxmlformats.org/presentationml/2006/ole">
            <p:oleObj spid="_x0000_s26625" name="Visio" r:id="rId4" imgW="1189899" imgH="1874149" progId="Visio.Drawing.11">
              <p:embed/>
            </p:oleObj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1258644" y="2979867"/>
            <a:ext cx="1118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Secuencia</a:t>
            </a:r>
            <a:endParaRPr lang="es-ES" dirty="0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26627" name="Object 3"/>
          <p:cNvGraphicFramePr>
            <a:graphicFrameLocks noChangeAspect="1"/>
          </p:cNvGraphicFramePr>
          <p:nvPr/>
        </p:nvGraphicFramePr>
        <p:xfrm>
          <a:off x="3356385" y="1366220"/>
          <a:ext cx="1447800" cy="1190625"/>
        </p:xfrm>
        <a:graphic>
          <a:graphicData uri="http://schemas.openxmlformats.org/presentationml/2006/ole">
            <p:oleObj spid="_x0000_s26627" name="Visio" r:id="rId5" imgW="1467129" imgH="1211462" progId="Visio.Drawing.11">
              <p:embed/>
            </p:oleObj>
          </a:graphicData>
        </a:graphic>
      </p:graphicFrame>
      <p:sp>
        <p:nvSpPr>
          <p:cNvPr id="8" name="7 CuadroTexto"/>
          <p:cNvSpPr txBox="1"/>
          <p:nvPr/>
        </p:nvSpPr>
        <p:spPr>
          <a:xfrm>
            <a:off x="3347421" y="2979867"/>
            <a:ext cx="13213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Divergencia Y</a:t>
            </a:r>
            <a:endParaRPr lang="es-ES" dirty="0"/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26629" name="Object 5"/>
          <p:cNvGraphicFramePr>
            <a:graphicFrameLocks noChangeAspect="1"/>
          </p:cNvGraphicFramePr>
          <p:nvPr/>
        </p:nvGraphicFramePr>
        <p:xfrm>
          <a:off x="5798371" y="1290917"/>
          <a:ext cx="1552575" cy="1352550"/>
        </p:xfrm>
        <a:graphic>
          <a:graphicData uri="http://schemas.openxmlformats.org/presentationml/2006/ole">
            <p:oleObj spid="_x0000_s26629" name="Visio" r:id="rId6" imgW="1527602" imgH="1325700" progId="Visio.Drawing.11">
              <p:embed/>
            </p:oleObj>
          </a:graphicData>
        </a:graphic>
      </p:graphicFrame>
      <p:sp>
        <p:nvSpPr>
          <p:cNvPr id="13" name="12 CuadroTexto"/>
          <p:cNvSpPr txBox="1"/>
          <p:nvPr/>
        </p:nvSpPr>
        <p:spPr>
          <a:xfrm>
            <a:off x="6049383" y="2979867"/>
            <a:ext cx="15347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Convergencia Y</a:t>
            </a:r>
            <a:endParaRPr lang="es-ES" dirty="0"/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26633" name="Object 9"/>
          <p:cNvGraphicFramePr>
            <a:graphicFrameLocks noChangeAspect="1"/>
          </p:cNvGraphicFramePr>
          <p:nvPr/>
        </p:nvGraphicFramePr>
        <p:xfrm>
          <a:off x="1161826" y="4571999"/>
          <a:ext cx="1266825" cy="1190625"/>
        </p:xfrm>
        <a:graphic>
          <a:graphicData uri="http://schemas.openxmlformats.org/presentationml/2006/ole">
            <p:oleObj spid="_x0000_s26633" name="Visio" r:id="rId7" imgW="1327839" imgH="1141279" progId="Visio.Drawing.11">
              <p:embed/>
            </p:oleObj>
          </a:graphicData>
        </a:graphic>
      </p:graphicFrame>
      <p:sp>
        <p:nvSpPr>
          <p:cNvPr id="266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26635" name="Object 11"/>
          <p:cNvGraphicFramePr>
            <a:graphicFrameLocks noChangeAspect="1"/>
          </p:cNvGraphicFramePr>
          <p:nvPr/>
        </p:nvGraphicFramePr>
        <p:xfrm>
          <a:off x="3453204" y="4615030"/>
          <a:ext cx="1352550" cy="1104900"/>
        </p:xfrm>
        <a:graphic>
          <a:graphicData uri="http://schemas.openxmlformats.org/presentationml/2006/ole">
            <p:oleObj spid="_x0000_s26635" name="Visio" r:id="rId8" imgW="1340256" imgH="1067587" progId="Visio.Drawing.11">
              <p:embed/>
            </p:oleObj>
          </a:graphicData>
        </a:graphic>
      </p:graphicFrame>
      <p:sp>
        <p:nvSpPr>
          <p:cNvPr id="266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26637" name="Object 13"/>
          <p:cNvGraphicFramePr>
            <a:graphicFrameLocks noChangeAspect="1"/>
          </p:cNvGraphicFramePr>
          <p:nvPr/>
        </p:nvGraphicFramePr>
        <p:xfrm>
          <a:off x="6067313" y="3797449"/>
          <a:ext cx="1076325" cy="2171700"/>
        </p:xfrm>
        <a:graphic>
          <a:graphicData uri="http://schemas.openxmlformats.org/presentationml/2006/ole">
            <p:oleObj spid="_x0000_s26637" name="Visio" r:id="rId9" imgW="1077604" imgH="2169456" progId="Visio.Drawing.11">
              <p:embed/>
            </p:oleObj>
          </a:graphicData>
        </a:graphic>
      </p:graphicFrame>
      <p:sp>
        <p:nvSpPr>
          <p:cNvPr id="266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26639" name="Object 15"/>
          <p:cNvGraphicFramePr>
            <a:graphicFrameLocks noChangeAspect="1"/>
          </p:cNvGraphicFramePr>
          <p:nvPr/>
        </p:nvGraphicFramePr>
        <p:xfrm>
          <a:off x="7207623" y="3818965"/>
          <a:ext cx="1076325" cy="2114550"/>
        </p:xfrm>
        <a:graphic>
          <a:graphicData uri="http://schemas.openxmlformats.org/presentationml/2006/ole">
            <p:oleObj spid="_x0000_s26639" name="Visio" r:id="rId10" imgW="1077604" imgH="2138684" progId="Visio.Drawing.11">
              <p:embed/>
            </p:oleObj>
          </a:graphicData>
        </a:graphic>
      </p:graphicFrame>
      <p:sp>
        <p:nvSpPr>
          <p:cNvPr id="22" name="21 CuadroTexto"/>
          <p:cNvSpPr txBox="1"/>
          <p:nvPr/>
        </p:nvSpPr>
        <p:spPr>
          <a:xfrm>
            <a:off x="1131346" y="6090621"/>
            <a:ext cx="14827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Divergencia OR</a:t>
            </a:r>
            <a:endParaRPr lang="es-ES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392246" y="6090621"/>
            <a:ext cx="17929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Convergencia OR</a:t>
            </a: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6858001" y="6090621"/>
            <a:ext cx="726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Saltos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Evolución del grafcet</a:t>
            </a:r>
            <a:endParaRPr lang="es-ES" dirty="0"/>
          </a:p>
        </p:txBody>
      </p:sp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2092606" y="1484818"/>
          <a:ext cx="4835319" cy="2886167"/>
        </p:xfrm>
        <a:graphic>
          <a:graphicData uri="http://schemas.openxmlformats.org/presentationml/2006/ole">
            <p:oleObj spid="_x0000_s29698" name="Visio" r:id="rId4" imgW="3883701" imgH="2317680" progId="Visio.Drawing.11">
              <p:embed/>
            </p:oleObj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1559862" y="4399874"/>
            <a:ext cx="20762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Cilindro expandiendo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842738" y="4412424"/>
            <a:ext cx="20762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Cilindro expandido</a:t>
            </a:r>
            <a:endParaRPr lang="es-ES" dirty="0"/>
          </a:p>
        </p:txBody>
      </p:sp>
      <p:graphicFrame>
        <p:nvGraphicFramePr>
          <p:cNvPr id="29703" name="Object 7"/>
          <p:cNvGraphicFramePr>
            <a:graphicFrameLocks noChangeAspect="1"/>
          </p:cNvGraphicFramePr>
          <p:nvPr/>
        </p:nvGraphicFramePr>
        <p:xfrm>
          <a:off x="3507290" y="4817478"/>
          <a:ext cx="1714416" cy="1404782"/>
        </p:xfrm>
        <a:graphic>
          <a:graphicData uri="http://schemas.openxmlformats.org/presentationml/2006/ole">
            <p:oleObj spid="_x0000_s29703" name="Visio" r:id="rId5" imgW="1309561" imgH="1072896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Reglas de evolución</a:t>
            </a:r>
            <a:endParaRPr lang="es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1-Regla de inicio:  </a:t>
            </a:r>
            <a:r>
              <a:rPr lang="es-ES" sz="2000" i="1" dirty="0" smtClean="0"/>
              <a:t>El arranque del sistema supone la activación de todas las etapas iniciales y solamente estas</a:t>
            </a:r>
          </a:p>
          <a:p>
            <a:r>
              <a:rPr lang="es-ES" dirty="0" smtClean="0"/>
              <a:t>II-Regla de evolución de una transición: </a:t>
            </a:r>
            <a:r>
              <a:rPr lang="es-ES" sz="2000" i="1" dirty="0" smtClean="0"/>
              <a:t>Una transición franqueable debe ser inmediatamente franqueada</a:t>
            </a:r>
          </a:p>
          <a:p>
            <a:r>
              <a:rPr lang="es-ES" dirty="0" smtClean="0"/>
              <a:t>III- Regla de evolución de las etapas activas: </a:t>
            </a:r>
            <a:r>
              <a:rPr lang="es-ES" sz="2000" i="1" dirty="0" smtClean="0"/>
              <a:t>El franqueo de una transición supone la activación simultánea de todas las etapas inmediatamente posteriores y desactivación simultánea de todas las etapas inmediatamente anteriores</a:t>
            </a:r>
          </a:p>
          <a:p>
            <a:r>
              <a:rPr lang="es-ES" dirty="0" smtClean="0"/>
              <a:t>IV-Regla de franqueamiento simultáneo: </a:t>
            </a:r>
            <a:r>
              <a:rPr lang="es-ES" sz="2000" i="1" dirty="0" smtClean="0"/>
              <a:t>Todas las transiciones franqueables se franquearán inmediata y simultáneamente</a:t>
            </a:r>
          </a:p>
          <a:p>
            <a:r>
              <a:rPr lang="es-ES" dirty="0" smtClean="0"/>
              <a:t>V-Regla de prioridad de etapa activa: </a:t>
            </a:r>
            <a:r>
              <a:rPr lang="es-ES" sz="2000" i="1" dirty="0" smtClean="0"/>
              <a:t>Si la evolución de un GRAFCET (debido a las reglas anteriores) implica la activación y desactivación simultánea de una etapa, ésta deberá permanecer activa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Ejemplos</a:t>
            </a:r>
            <a:endParaRPr lang="es-ES" dirty="0"/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31745" name="Object 1"/>
          <p:cNvGraphicFramePr>
            <a:graphicFrameLocks noChangeAspect="1"/>
          </p:cNvGraphicFramePr>
          <p:nvPr/>
        </p:nvGraphicFramePr>
        <p:xfrm>
          <a:off x="1491915" y="938462"/>
          <a:ext cx="938464" cy="1544308"/>
        </p:xfrm>
        <a:graphic>
          <a:graphicData uri="http://schemas.openxmlformats.org/presentationml/2006/ole">
            <p:oleObj spid="_x0000_s31745" name="Visio" r:id="rId4" imgW="731250" imgH="1187454" progId="Visio.Drawing.11">
              <p:embed/>
            </p:oleObj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565484" y="2703096"/>
            <a:ext cx="3693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Estado prohibido: transición franqueable </a:t>
            </a:r>
          </a:p>
          <a:p>
            <a:pPr algn="ctr"/>
            <a:r>
              <a:rPr lang="es-ES" dirty="0" smtClean="0"/>
              <a:t>REGLA  II</a:t>
            </a:r>
            <a:endParaRPr lang="es-ES" dirty="0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898357" y="5783180"/>
            <a:ext cx="30359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Franqueo simultáneo (d=1, f=1)</a:t>
            </a:r>
          </a:p>
          <a:p>
            <a:pPr algn="ctr"/>
            <a:r>
              <a:rPr lang="es-ES" dirty="0" smtClean="0"/>
              <a:t>REGLA  IV</a:t>
            </a:r>
            <a:endParaRPr lang="es-ES" dirty="0"/>
          </a:p>
        </p:txBody>
      </p:sp>
      <p:graphicFrame>
        <p:nvGraphicFramePr>
          <p:cNvPr id="31750" name="Object 6"/>
          <p:cNvGraphicFramePr>
            <a:graphicFrameLocks noChangeAspect="1"/>
          </p:cNvGraphicFramePr>
          <p:nvPr/>
        </p:nvGraphicFramePr>
        <p:xfrm>
          <a:off x="4314318" y="854242"/>
          <a:ext cx="4247472" cy="1612232"/>
        </p:xfrm>
        <a:graphic>
          <a:graphicData uri="http://schemas.openxmlformats.org/presentationml/2006/ole">
            <p:oleObj spid="_x0000_s31750" name="Visio" r:id="rId5" imgW="3731238" imgH="1416839" progId="Visio.Drawing.11">
              <p:embed/>
            </p:oleObj>
          </a:graphicData>
        </a:graphic>
      </p:graphicFrame>
      <p:sp>
        <p:nvSpPr>
          <p:cNvPr id="12" name="11 CuadroTexto"/>
          <p:cNvSpPr txBox="1"/>
          <p:nvPr/>
        </p:nvSpPr>
        <p:spPr>
          <a:xfrm>
            <a:off x="5458326" y="2703096"/>
            <a:ext cx="2843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Franqueamiento habitual (c=1)</a:t>
            </a:r>
          </a:p>
          <a:p>
            <a:pPr algn="ctr"/>
            <a:r>
              <a:rPr lang="es-ES" dirty="0" smtClean="0"/>
              <a:t>REGLA  III</a:t>
            </a:r>
            <a:endParaRPr lang="es-ES" dirty="0"/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31751" name="Object 7"/>
          <p:cNvGraphicFramePr>
            <a:graphicFrameLocks noChangeAspect="1"/>
          </p:cNvGraphicFramePr>
          <p:nvPr/>
        </p:nvGraphicFramePr>
        <p:xfrm>
          <a:off x="4981074" y="3633538"/>
          <a:ext cx="836838" cy="1792705"/>
        </p:xfrm>
        <a:graphic>
          <a:graphicData uri="http://schemas.openxmlformats.org/presentationml/2006/ole">
            <p:oleObj spid="_x0000_s31751" name="Visio" r:id="rId6" imgW="731250" imgH="1517077" progId="Visio.Drawing.11">
              <p:embed/>
            </p:oleObj>
          </a:graphicData>
        </a:graphic>
      </p:graphicFrame>
      <p:graphicFrame>
        <p:nvGraphicFramePr>
          <p:cNvPr id="31753" name="Object 9"/>
          <p:cNvGraphicFramePr>
            <a:graphicFrameLocks noChangeAspect="1"/>
          </p:cNvGraphicFramePr>
          <p:nvPr/>
        </p:nvGraphicFramePr>
        <p:xfrm>
          <a:off x="7169401" y="3597192"/>
          <a:ext cx="838200" cy="1792287"/>
        </p:xfrm>
        <a:graphic>
          <a:graphicData uri="http://schemas.openxmlformats.org/presentationml/2006/ole">
            <p:oleObj spid="_x0000_s31753" name="Visio" r:id="rId7" imgW="731250" imgH="1517077" progId="Visio.Drawing.11">
              <p:embed/>
            </p:oleObj>
          </a:graphicData>
        </a:graphic>
      </p:graphicFrame>
      <p:sp>
        <p:nvSpPr>
          <p:cNvPr id="16" name="15 Flecha derecha"/>
          <p:cNvSpPr/>
          <p:nvPr/>
        </p:nvSpPr>
        <p:spPr>
          <a:xfrm>
            <a:off x="6148137" y="4331368"/>
            <a:ext cx="842210" cy="2165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6063916" y="4030579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a=1, b=1</a:t>
            </a:r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5129463" y="5783180"/>
            <a:ext cx="3292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Activación y Desactivación simultánea REGLA  V</a:t>
            </a:r>
            <a:endParaRPr lang="es-ES" dirty="0"/>
          </a:p>
        </p:txBody>
      </p:sp>
      <p:graphicFrame>
        <p:nvGraphicFramePr>
          <p:cNvPr id="31756" name="Object 12"/>
          <p:cNvGraphicFramePr>
            <a:graphicFrameLocks noChangeAspect="1"/>
          </p:cNvGraphicFramePr>
          <p:nvPr/>
        </p:nvGraphicFramePr>
        <p:xfrm>
          <a:off x="1239253" y="3456923"/>
          <a:ext cx="1713362" cy="2122104"/>
        </p:xfrm>
        <a:graphic>
          <a:graphicData uri="http://schemas.openxmlformats.org/presentationml/2006/ole">
            <p:oleObj spid="_x0000_s31756" name="Visio" r:id="rId8" imgW="1457915" imgH="1805091" progId="Visio.Drawing.11">
              <p:embed/>
            </p:oleObj>
          </a:graphicData>
        </a:graphic>
      </p:graphicFrame>
      <p:sp>
        <p:nvSpPr>
          <p:cNvPr id="22" name="21 Flecha derecha"/>
          <p:cNvSpPr/>
          <p:nvPr/>
        </p:nvSpPr>
        <p:spPr>
          <a:xfrm>
            <a:off x="6120063" y="1295400"/>
            <a:ext cx="842210" cy="2165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6168190" y="1018675"/>
            <a:ext cx="6055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c=1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Prioridad en estructuras O</a:t>
            </a:r>
            <a:endParaRPr lang="es-ES" dirty="0"/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36865" name="Object 1"/>
          <p:cNvGraphicFramePr>
            <a:graphicFrameLocks noChangeAspect="1"/>
          </p:cNvGraphicFramePr>
          <p:nvPr/>
        </p:nvGraphicFramePr>
        <p:xfrm>
          <a:off x="770021" y="1070810"/>
          <a:ext cx="1523391" cy="1431758"/>
        </p:xfrm>
        <a:graphic>
          <a:graphicData uri="http://schemas.openxmlformats.org/presentationml/2006/ole">
            <p:oleObj spid="_x0000_s36865" name="Visio" r:id="rId4" imgW="1327839" imgH="1141279" progId="Visio.Drawing.11">
              <p:embed/>
            </p:oleObj>
          </a:graphicData>
        </a:graphic>
      </p:graphicFrame>
      <p:sp>
        <p:nvSpPr>
          <p:cNvPr id="8" name="7 CuadroTexto"/>
          <p:cNvSpPr txBox="1"/>
          <p:nvPr/>
        </p:nvSpPr>
        <p:spPr>
          <a:xfrm>
            <a:off x="2779295" y="1395665"/>
            <a:ext cx="50171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estructura en su forma mas simple no indica prioridad. Si es posible que C2=C3=1 simultáneamente entonces existe un error de diseño.</a:t>
            </a:r>
            <a:endParaRPr lang="es-ES" dirty="0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36867" name="Object 3"/>
          <p:cNvGraphicFramePr>
            <a:graphicFrameLocks noChangeAspect="1"/>
          </p:cNvGraphicFramePr>
          <p:nvPr/>
        </p:nvGraphicFramePr>
        <p:xfrm>
          <a:off x="962526" y="3693694"/>
          <a:ext cx="1746172" cy="1672390"/>
        </p:xfrm>
        <a:graphic>
          <a:graphicData uri="http://schemas.openxmlformats.org/presentationml/2006/ole">
            <p:oleObj spid="_x0000_s36867" name="Visio" r:id="rId5" imgW="1334858" imgH="1261939" progId="Visio.Drawing.11">
              <p:embed/>
            </p:oleObj>
          </a:graphicData>
        </a:graphic>
      </p:graphicFrame>
      <p:sp>
        <p:nvSpPr>
          <p:cNvPr id="11" name="10 CuadroTexto"/>
          <p:cNvSpPr txBox="1"/>
          <p:nvPr/>
        </p:nvSpPr>
        <p:spPr>
          <a:xfrm>
            <a:off x="778043" y="5638802"/>
            <a:ext cx="2338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Modelado de prioridad en la receptividad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33136" y="3007895"/>
            <a:ext cx="3019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SOLUCIONES</a:t>
            </a:r>
            <a:endParaRPr lang="es-ES" sz="2800" dirty="0"/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36872" name="Object 8"/>
          <p:cNvGraphicFramePr>
            <a:graphicFrameLocks noChangeAspect="1"/>
          </p:cNvGraphicFramePr>
          <p:nvPr/>
        </p:nvGraphicFramePr>
        <p:xfrm>
          <a:off x="6593304" y="3693694"/>
          <a:ext cx="1708485" cy="1636295"/>
        </p:xfrm>
        <a:graphic>
          <a:graphicData uri="http://schemas.openxmlformats.org/presentationml/2006/ole">
            <p:oleObj spid="_x0000_s36872" name="Visio" r:id="rId6" imgW="1334858" imgH="1261939" progId="Visio.Drawing.11">
              <p:embed/>
            </p:oleObj>
          </a:graphicData>
        </a:graphic>
      </p:graphicFrame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36874" name="Object 10"/>
          <p:cNvGraphicFramePr>
            <a:graphicFrameLocks noChangeAspect="1"/>
          </p:cNvGraphicFramePr>
          <p:nvPr/>
        </p:nvGraphicFramePr>
        <p:xfrm>
          <a:off x="4391527" y="3693694"/>
          <a:ext cx="1658234" cy="1588168"/>
        </p:xfrm>
        <a:graphic>
          <a:graphicData uri="http://schemas.openxmlformats.org/presentationml/2006/ole">
            <p:oleObj spid="_x0000_s36874" name="Visio" r:id="rId7" imgW="1334858" imgH="1261939" progId="Visio.Drawing.11">
              <p:embed/>
            </p:oleObj>
          </a:graphicData>
        </a:graphic>
      </p:graphicFrame>
      <p:sp>
        <p:nvSpPr>
          <p:cNvPr id="21" name="20 CuadroTexto"/>
          <p:cNvSpPr txBox="1"/>
          <p:nvPr/>
        </p:nvSpPr>
        <p:spPr>
          <a:xfrm>
            <a:off x="5165557" y="5670885"/>
            <a:ext cx="2338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Norma IEC 61131-3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Representación de actuadores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853440"/>
            <a:ext cx="8229600" cy="964602"/>
          </a:xfrm>
        </p:spPr>
        <p:txBody>
          <a:bodyPr/>
          <a:lstStyle/>
          <a:p>
            <a:r>
              <a:rPr lang="es-ES" dirty="0" smtClean="0"/>
              <a:t>Cada actuador se añade como una caja a la izquierda de </a:t>
            </a:r>
            <a:r>
              <a:rPr lang="es-ES" dirty="0" err="1" smtClean="0"/>
              <a:t>de</a:t>
            </a:r>
            <a:r>
              <a:rPr lang="es-ES" dirty="0" smtClean="0"/>
              <a:t> la etapa a la que va asociada. </a:t>
            </a:r>
          </a:p>
          <a:p>
            <a:pPr>
              <a:buNone/>
            </a:pPr>
            <a:endParaRPr lang="es-ES" dirty="0"/>
          </a:p>
        </p:txBody>
      </p:sp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1354754" y="1999877"/>
          <a:ext cx="5530850" cy="1244600"/>
        </p:xfrm>
        <a:graphic>
          <a:graphicData uri="http://schemas.openxmlformats.org/presentationml/2006/ole">
            <p:oleObj spid="_x0000_s69634" name="Documento" r:id="rId4" imgW="5530605" imgH="1245165" progId="Word.Document.12">
              <p:embed/>
            </p:oleObj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6336253" y="1452282"/>
            <a:ext cx="2065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Ejemplos de acciones continuas con la etapa</a:t>
            </a:r>
            <a:endParaRPr lang="es-ES" dirty="0"/>
          </a:p>
        </p:txBody>
      </p:sp>
      <p:sp>
        <p:nvSpPr>
          <p:cNvPr id="8" name="2 Marcador de contenido"/>
          <p:cNvSpPr txBox="1">
            <a:spLocks/>
          </p:cNvSpPr>
          <p:nvPr/>
        </p:nvSpPr>
        <p:spPr>
          <a:xfrm>
            <a:off x="512782" y="3297219"/>
            <a:ext cx="8229600" cy="96460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Char char=""/>
              <a:tabLst/>
              <a:defRPr/>
            </a:pPr>
            <a:r>
              <a:rPr kumimoji="0" lang="es-E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Acción condicionada:</a:t>
            </a:r>
            <a:r>
              <a:rPr kumimoji="0" lang="es-E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Condiciona la acción de control a un evento (endógeno o exógeno)</a:t>
            </a:r>
            <a:endParaRPr kumimoji="0" lang="es-E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3"/>
              <a:buNone/>
              <a:tabLst/>
              <a:defRPr/>
            </a:pPr>
            <a:endParaRPr kumimoji="0" lang="es-E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857064" y="4543258"/>
          <a:ext cx="7346938" cy="1728451"/>
        </p:xfrm>
        <a:graphic>
          <a:graphicData uri="http://schemas.openxmlformats.org/presentationml/2006/ole">
            <p:oleObj spid="_x0000_s69635" name="Documento" r:id="rId5" imgW="5709104" imgH="1343410" progId="Word.Document.12">
              <p:embed/>
            </p:oleObj>
          </a:graphicData>
        </a:graphic>
      </p:graphicFrame>
      <p:sp>
        <p:nvSpPr>
          <p:cNvPr id="10" name="9 CuadroTexto"/>
          <p:cNvSpPr txBox="1"/>
          <p:nvPr/>
        </p:nvSpPr>
        <p:spPr>
          <a:xfrm>
            <a:off x="3422724" y="6015317"/>
            <a:ext cx="20654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Norma IEC 60848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Ejemplo: Máquina taladradora</a:t>
            </a:r>
            <a:endParaRPr lang="es-ES" dirty="0"/>
          </a:p>
        </p:txBody>
      </p:sp>
      <p:graphicFrame>
        <p:nvGraphicFramePr>
          <p:cNvPr id="56322" name="Object 4"/>
          <p:cNvGraphicFramePr>
            <a:graphicFrameLocks noChangeAspect="1"/>
          </p:cNvGraphicFramePr>
          <p:nvPr/>
        </p:nvGraphicFramePr>
        <p:xfrm>
          <a:off x="231274" y="1670050"/>
          <a:ext cx="4171950" cy="4122738"/>
        </p:xfrm>
        <a:graphic>
          <a:graphicData uri="http://schemas.openxmlformats.org/presentationml/2006/ole">
            <p:oleObj spid="_x0000_s91138" name="Imagen de mapa de bits" r:id="rId4" imgW="3828571" imgH="3352381" progId="PBrush">
              <p:embed/>
            </p:oleObj>
          </a:graphicData>
        </a:graphic>
      </p:graphicFrame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4608513" y="1989138"/>
            <a:ext cx="4140200" cy="4175125"/>
            <a:chOff x="2591" y="1572"/>
            <a:chExt cx="2159" cy="1893"/>
          </a:xfrm>
        </p:grpSpPr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3002" y="3169"/>
              <a:ext cx="320" cy="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0" hangingPunct="0">
                <a:defRPr/>
              </a:pPr>
              <a:r>
                <a:rPr lang="es-ES_tradnl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B</a:t>
              </a:r>
              <a:endParaRPr lang="es-ES_tradnl" sz="1200" b="1">
                <a:latin typeface="Times New Roman" pitchFamily="18" charset="0"/>
              </a:endParaRPr>
            </a:p>
          </p:txBody>
        </p:sp>
        <p:graphicFrame>
          <p:nvGraphicFramePr>
            <p:cNvPr id="6" name="Object 7"/>
            <p:cNvGraphicFramePr>
              <a:graphicFrameLocks noChangeAspect="1"/>
            </p:cNvGraphicFramePr>
            <p:nvPr/>
          </p:nvGraphicFramePr>
          <p:xfrm>
            <a:off x="2591" y="1595"/>
            <a:ext cx="1824" cy="1417"/>
          </p:xfrm>
          <a:graphic>
            <a:graphicData uri="http://schemas.openxmlformats.org/presentationml/2006/ole">
              <p:oleObj spid="_x0000_s91139" name="Imagen de mapa de bits" r:id="rId5" imgW="4161905" imgH="3219899" progId="PBrush">
                <p:embed/>
              </p:oleObj>
            </a:graphicData>
          </a:graphic>
        </p:graphicFrame>
        <p:sp>
          <p:nvSpPr>
            <p:cNvPr id="7" name="AutoShape 8"/>
            <p:cNvSpPr>
              <a:spLocks noChangeArrowheads="1"/>
            </p:cNvSpPr>
            <p:nvPr/>
          </p:nvSpPr>
          <p:spPr bwMode="auto">
            <a:xfrm>
              <a:off x="2796" y="3032"/>
              <a:ext cx="137" cy="136"/>
            </a:xfrm>
            <a:prstGeom prst="cube">
              <a:avLst>
                <a:gd name="adj" fmla="val 25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8" name="Text Box 9"/>
            <p:cNvSpPr txBox="1">
              <a:spLocks noChangeArrowheads="1"/>
            </p:cNvSpPr>
            <p:nvPr/>
          </p:nvSpPr>
          <p:spPr bwMode="auto">
            <a:xfrm>
              <a:off x="2751" y="3168"/>
              <a:ext cx="205" cy="1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0" hangingPunct="0">
                <a:defRPr/>
              </a:pPr>
              <a:r>
                <a:rPr lang="es-ES_tradnl" sz="14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A</a:t>
              </a:r>
              <a:endParaRPr lang="es-ES_tradnl" sz="1200" b="1">
                <a:latin typeface="Times New Roman" pitchFamily="18" charset="0"/>
              </a:endParaRPr>
            </a:p>
          </p:txBody>
        </p:sp>
        <p:sp>
          <p:nvSpPr>
            <p:cNvPr id="9" name="AutoShape 10"/>
            <p:cNvSpPr>
              <a:spLocks noChangeArrowheads="1"/>
            </p:cNvSpPr>
            <p:nvPr/>
          </p:nvSpPr>
          <p:spPr bwMode="auto">
            <a:xfrm>
              <a:off x="3024" y="3032"/>
              <a:ext cx="137" cy="136"/>
            </a:xfrm>
            <a:prstGeom prst="cube">
              <a:avLst>
                <a:gd name="adj" fmla="val 25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" name="AutoShape 11"/>
            <p:cNvSpPr>
              <a:spLocks noChangeArrowheads="1"/>
            </p:cNvSpPr>
            <p:nvPr/>
          </p:nvSpPr>
          <p:spPr bwMode="auto">
            <a:xfrm flipV="1">
              <a:off x="3594" y="2826"/>
              <a:ext cx="92" cy="92"/>
            </a:xfrm>
            <a:custGeom>
              <a:avLst/>
              <a:gdLst>
                <a:gd name="T0" fmla="*/ 81 w 21600"/>
                <a:gd name="T1" fmla="*/ 46 h 21600"/>
                <a:gd name="T2" fmla="*/ 46 w 21600"/>
                <a:gd name="T3" fmla="*/ 92 h 21600"/>
                <a:gd name="T4" fmla="*/ 12 w 21600"/>
                <a:gd name="T5" fmla="*/ 46 h 21600"/>
                <a:gd name="T6" fmla="*/ 4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61 w 21600"/>
                <a:gd name="T13" fmla="*/ 4461 h 21600"/>
                <a:gd name="T14" fmla="*/ 17139 w 21600"/>
                <a:gd name="T15" fmla="*/ 17139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" name="Text Box 12"/>
            <p:cNvSpPr txBox="1">
              <a:spLocks noChangeArrowheads="1"/>
            </p:cNvSpPr>
            <p:nvPr/>
          </p:nvSpPr>
          <p:spPr bwMode="auto">
            <a:xfrm>
              <a:off x="3583" y="2886"/>
              <a:ext cx="182" cy="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_tradnl" sz="1400" b="1">
                  <a:solidFill>
                    <a:srgbClr val="FF0000"/>
                  </a:solidFill>
                  <a:latin typeface="Times New Roman" pitchFamily="18" charset="0"/>
                </a:rPr>
                <a:t>P</a:t>
              </a:r>
              <a:endParaRPr lang="es-ES_tradnl" sz="12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3845" y="2051"/>
              <a:ext cx="319" cy="23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3845" y="2211"/>
              <a:ext cx="319" cy="22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4164" y="1983"/>
              <a:ext cx="183" cy="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_tradnl" sz="1400" b="1">
                  <a:solidFill>
                    <a:srgbClr val="FF0000"/>
                  </a:solidFill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164" y="2144"/>
              <a:ext cx="183" cy="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_tradnl" sz="1400" b="1">
                  <a:solidFill>
                    <a:srgbClr val="FF0000"/>
                  </a:solidFill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4175" y="2292"/>
              <a:ext cx="183" cy="1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_tradnl" sz="1400" b="1">
                  <a:solidFill>
                    <a:srgbClr val="FF0000"/>
                  </a:solidFill>
                  <a:latin typeface="Times New Roman" pitchFamily="18" charset="0"/>
                </a:rPr>
                <a:t>Z</a:t>
              </a:r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3845" y="2393"/>
              <a:ext cx="319" cy="23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3845" y="2051"/>
              <a:ext cx="319" cy="23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9" name="Line 20"/>
            <p:cNvSpPr>
              <a:spLocks noChangeShapeType="1"/>
            </p:cNvSpPr>
            <p:nvPr/>
          </p:nvSpPr>
          <p:spPr bwMode="auto">
            <a:xfrm flipH="1">
              <a:off x="3868" y="2735"/>
              <a:ext cx="456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0" name="Text Box 21"/>
            <p:cNvSpPr txBox="1">
              <a:spLocks noChangeArrowheads="1"/>
            </p:cNvSpPr>
            <p:nvPr/>
          </p:nvSpPr>
          <p:spPr bwMode="auto">
            <a:xfrm>
              <a:off x="4174" y="2598"/>
              <a:ext cx="57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_tradnl" sz="1200" b="1">
                  <a:solidFill>
                    <a:schemeClr val="bg2"/>
                  </a:solidFill>
                  <a:latin typeface="Times New Roman" pitchFamily="18" charset="0"/>
                </a:rPr>
                <a:t>C </a:t>
              </a:r>
              <a:endParaRPr lang="es-ES_tradnl" sz="12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21" name="Text Box 22"/>
            <p:cNvSpPr txBox="1">
              <a:spLocks noChangeArrowheads="1"/>
            </p:cNvSpPr>
            <p:nvPr/>
          </p:nvSpPr>
          <p:spPr bwMode="auto">
            <a:xfrm>
              <a:off x="3526" y="1572"/>
              <a:ext cx="316" cy="4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_tradnl" sz="1400" b="1" dirty="0">
                  <a:solidFill>
                    <a:srgbClr val="FF0000"/>
                  </a:solidFill>
                  <a:latin typeface="Times New Roman" pitchFamily="18" charset="0"/>
                </a:rPr>
                <a:t>M</a:t>
              </a:r>
            </a:p>
            <a:p>
              <a:pPr eaLnBrk="0" hangingPunct="0"/>
              <a:r>
                <a:rPr lang="es-ES_tradnl" sz="1400" b="1" dirty="0">
                  <a:solidFill>
                    <a:srgbClr val="FF0000"/>
                  </a:solidFill>
                  <a:latin typeface="Times New Roman" pitchFamily="18" charset="0"/>
                </a:rPr>
                <a:t>BR</a:t>
              </a:r>
            </a:p>
            <a:p>
              <a:pPr eaLnBrk="0" hangingPunct="0"/>
              <a:r>
                <a:rPr lang="es-ES_tradnl" sz="1400" b="1" dirty="0">
                  <a:solidFill>
                    <a:srgbClr val="FF0000"/>
                  </a:solidFill>
                  <a:latin typeface="Times New Roman" pitchFamily="18" charset="0"/>
                </a:rPr>
                <a:t>BL</a:t>
              </a:r>
            </a:p>
            <a:p>
              <a:pPr eaLnBrk="0" hangingPunct="0"/>
              <a:r>
                <a:rPr lang="es-ES_tradnl" sz="1400" b="1" dirty="0">
                  <a:solidFill>
                    <a:srgbClr val="FF0000"/>
                  </a:solidFill>
                  <a:latin typeface="Times New Roman" pitchFamily="18" charset="0"/>
                </a:rPr>
                <a:t>SR</a:t>
              </a:r>
              <a:endParaRPr lang="es-ES_tradnl" sz="1200" dirty="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</a:t>
            </a:r>
            <a:endParaRPr lang="es-ES" dirty="0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s-ES_tradnl" dirty="0" smtClean="0"/>
              <a:t>Funcionamiento de la taladradora:</a:t>
            </a:r>
          </a:p>
          <a:p>
            <a:pPr lvl="1" algn="just"/>
            <a:r>
              <a:rPr lang="es-ES_tradnl" sz="2100" dirty="0" smtClean="0"/>
              <a:t>Existe un pulsador </a:t>
            </a:r>
            <a:r>
              <a:rPr lang="es-ES_tradnl" sz="2100" dirty="0" smtClean="0">
                <a:solidFill>
                  <a:srgbClr val="FF0000"/>
                </a:solidFill>
              </a:rPr>
              <a:t>“B”</a:t>
            </a:r>
            <a:r>
              <a:rPr lang="es-ES_tradnl" sz="2100" dirty="0" smtClean="0"/>
              <a:t>, de inicialización del sistema, con objeto de que el motor adquiera una velocidad de giro de régimen permanente, que se obtiene accionando </a:t>
            </a:r>
            <a:r>
              <a:rPr lang="es-ES_tradnl" sz="2100" dirty="0" smtClean="0">
                <a:solidFill>
                  <a:srgbClr val="FF0000"/>
                </a:solidFill>
              </a:rPr>
              <a:t>M</a:t>
            </a:r>
            <a:r>
              <a:rPr lang="es-ES_tradnl" sz="2100" dirty="0" smtClean="0"/>
              <a:t>. El taladro posee varias velocidades en el sentido longitudinal del eje, léase bajada lenta del utensilio del taladro </a:t>
            </a:r>
            <a:r>
              <a:rPr lang="es-ES_tradnl" sz="2100" dirty="0" smtClean="0">
                <a:solidFill>
                  <a:srgbClr val="FF0000"/>
                </a:solidFill>
              </a:rPr>
              <a:t>BL</a:t>
            </a:r>
            <a:r>
              <a:rPr lang="es-ES_tradnl" sz="2100" dirty="0" smtClean="0"/>
              <a:t>, bajada rápida </a:t>
            </a:r>
            <a:r>
              <a:rPr lang="es-ES_tradnl" sz="2100" dirty="0" smtClean="0">
                <a:solidFill>
                  <a:srgbClr val="FF0000"/>
                </a:solidFill>
              </a:rPr>
              <a:t>BR</a:t>
            </a:r>
            <a:r>
              <a:rPr lang="es-ES_tradnl" sz="2100" dirty="0" smtClean="0"/>
              <a:t> y subida rápida </a:t>
            </a:r>
            <a:r>
              <a:rPr lang="es-ES_tradnl" sz="2100" dirty="0" smtClean="0">
                <a:solidFill>
                  <a:srgbClr val="FF0000"/>
                </a:solidFill>
              </a:rPr>
              <a:t>SR</a:t>
            </a:r>
            <a:r>
              <a:rPr lang="es-ES_tradnl" sz="2100" dirty="0" smtClean="0"/>
              <a:t>.</a:t>
            </a:r>
          </a:p>
          <a:p>
            <a:pPr lvl="1" algn="just"/>
            <a:r>
              <a:rPr lang="es-ES_tradnl" sz="2100" dirty="0" smtClean="0"/>
              <a:t>La pieza en la que se va a realizar el taladro se detecta mediante un detector inductivo </a:t>
            </a:r>
            <a:r>
              <a:rPr lang="es-ES_tradnl" sz="2100" dirty="0" smtClean="0">
                <a:solidFill>
                  <a:srgbClr val="FF0000"/>
                </a:solidFill>
              </a:rPr>
              <a:t>P</a:t>
            </a:r>
            <a:r>
              <a:rPr lang="es-ES_tradnl" sz="2100" dirty="0" smtClean="0"/>
              <a:t>, y se sujeta mediante dos sujeciones accionadas por </a:t>
            </a:r>
            <a:r>
              <a:rPr lang="es-ES_tradnl" sz="2100" dirty="0" smtClean="0">
                <a:solidFill>
                  <a:srgbClr val="FF0000"/>
                </a:solidFill>
              </a:rPr>
              <a:t>C</a:t>
            </a:r>
            <a:r>
              <a:rPr lang="es-ES_tradnl" sz="2100" dirty="0" smtClean="0"/>
              <a:t>. La tarea de realizar un taladro sigue la siguiente secuencia: primero se detecta la pieza mediante el detector inductivo, posteriormente se pulsa el botón </a:t>
            </a:r>
            <a:r>
              <a:rPr lang="es-ES_tradnl" sz="2100" dirty="0" smtClean="0">
                <a:solidFill>
                  <a:srgbClr val="FF0000"/>
                </a:solidFill>
              </a:rPr>
              <a:t>“A”</a:t>
            </a:r>
            <a:r>
              <a:rPr lang="es-ES_tradnl" sz="2100" dirty="0" smtClean="0"/>
              <a:t> de inicio de operación con lo que actúan las sujeciones de la pieza y al mismo tiempo se inicia el descenso rápido de la broca </a:t>
            </a:r>
            <a:r>
              <a:rPr lang="es-ES_tradnl" sz="2100" dirty="0" smtClean="0">
                <a:solidFill>
                  <a:srgbClr val="FF0000"/>
                </a:solidFill>
              </a:rPr>
              <a:t>“BR”</a:t>
            </a:r>
            <a:r>
              <a:rPr lang="es-ES_tradnl" sz="2100" dirty="0" smtClean="0"/>
              <a:t>.</a:t>
            </a:r>
          </a:p>
          <a:p>
            <a:pPr lvl="1" algn="just"/>
            <a:r>
              <a:rPr lang="es-ES_tradnl" sz="2100" dirty="0" smtClean="0"/>
              <a:t>Antes de empezar a realizar el taladro propiamente dicho a la pieza, el detector </a:t>
            </a:r>
            <a:r>
              <a:rPr lang="es-ES_tradnl" sz="2100" dirty="0" smtClean="0">
                <a:solidFill>
                  <a:srgbClr val="FF0000"/>
                </a:solidFill>
              </a:rPr>
              <a:t>“Y”</a:t>
            </a:r>
            <a:r>
              <a:rPr lang="es-ES_tradnl" sz="2100" dirty="0" smtClean="0"/>
              <a:t> provoca el paso de descenso rápido de la broca a descenso lento </a:t>
            </a:r>
            <a:r>
              <a:rPr lang="es-ES_tradnl" sz="2100" dirty="0" smtClean="0">
                <a:solidFill>
                  <a:srgbClr val="FF0000"/>
                </a:solidFill>
              </a:rPr>
              <a:t>“BL”</a:t>
            </a:r>
            <a:r>
              <a:rPr lang="es-ES_tradnl" sz="2100" dirty="0" smtClean="0"/>
              <a:t>, el cual se interrumpe cuando se detecta el final de carrera </a:t>
            </a:r>
            <a:r>
              <a:rPr lang="es-ES_tradnl" sz="2100" dirty="0" smtClean="0">
                <a:solidFill>
                  <a:srgbClr val="FF0000"/>
                </a:solidFill>
              </a:rPr>
              <a:t>“Z”</a:t>
            </a:r>
            <a:r>
              <a:rPr lang="es-ES_tradnl" sz="2100" dirty="0" smtClean="0"/>
              <a:t>. Inmediatamente se produce la subida rápida de la broca hasta alcanzar la posición de reposo </a:t>
            </a:r>
            <a:r>
              <a:rPr lang="es-ES_tradnl" sz="2100" dirty="0" smtClean="0">
                <a:solidFill>
                  <a:srgbClr val="FF0000"/>
                </a:solidFill>
              </a:rPr>
              <a:t>“X”</a:t>
            </a:r>
            <a:r>
              <a:rPr lang="es-ES_tradnl" sz="2100" dirty="0" smtClean="0"/>
              <a:t>.</a:t>
            </a: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457200" y="228600"/>
            <a:ext cx="8229600" cy="481693"/>
          </a:xfrm>
          <a:prstGeom prst="rect">
            <a:avLst/>
          </a:prstGeom>
        </p:spPr>
        <p:txBody>
          <a:bodyPr vert="horz" anchor="b" anchorCtr="0">
            <a:normAutofit fontScale="9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Ejemplo: Máquina taladradora</a:t>
            </a: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Actuadores SFC (IEC 61131-3)</a:t>
            </a:r>
            <a:endParaRPr lang="es-ES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1992" y="1012359"/>
            <a:ext cx="2299863" cy="794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463041" y="1807286"/>
            <a:ext cx="1000461" cy="307777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calificador</a:t>
            </a:r>
            <a:endParaRPr lang="es-ES" dirty="0"/>
          </a:p>
        </p:txBody>
      </p:sp>
      <p:cxnSp>
        <p:nvCxnSpPr>
          <p:cNvPr id="7" name="6 Conector recto de flecha"/>
          <p:cNvCxnSpPr>
            <a:stCxn id="5" idx="3"/>
          </p:cNvCxnSpPr>
          <p:nvPr/>
        </p:nvCxnSpPr>
        <p:spPr>
          <a:xfrm flipV="1">
            <a:off x="2463502" y="1269403"/>
            <a:ext cx="1215613" cy="6917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5637006" y="2291379"/>
            <a:ext cx="1635162" cy="307777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Actuador (lógico)</a:t>
            </a:r>
            <a:endParaRPr lang="es-ES" dirty="0"/>
          </a:p>
        </p:txBody>
      </p:sp>
      <p:cxnSp>
        <p:nvCxnSpPr>
          <p:cNvPr id="11" name="10 Conector recto de flecha"/>
          <p:cNvCxnSpPr/>
          <p:nvPr/>
        </p:nvCxnSpPr>
        <p:spPr>
          <a:xfrm flipH="1" flipV="1">
            <a:off x="4701091" y="1247887"/>
            <a:ext cx="1581374" cy="10219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348807" y="1324984"/>
            <a:ext cx="1020181" cy="307777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indicador</a:t>
            </a:r>
            <a:endParaRPr lang="es-ES" dirty="0"/>
          </a:p>
        </p:txBody>
      </p:sp>
      <p:cxnSp>
        <p:nvCxnSpPr>
          <p:cNvPr id="16" name="15 Conector recto de flecha"/>
          <p:cNvCxnSpPr>
            <a:stCxn id="14" idx="1"/>
          </p:cNvCxnSpPr>
          <p:nvPr/>
        </p:nvCxnSpPr>
        <p:spPr>
          <a:xfrm flipH="1" flipV="1">
            <a:off x="5206701" y="1269408"/>
            <a:ext cx="1142106" cy="2094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CuadroTexto"/>
          <p:cNvSpPr txBox="1"/>
          <p:nvPr/>
        </p:nvSpPr>
        <p:spPr>
          <a:xfrm>
            <a:off x="1038225" y="2639546"/>
            <a:ext cx="4838700" cy="52322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Acción no asociable a la imagen de entradas/salidas de un PLC (</a:t>
            </a:r>
            <a:r>
              <a:rPr lang="es-ES" dirty="0" err="1" smtClean="0"/>
              <a:t>i.e.</a:t>
            </a:r>
            <a:r>
              <a:rPr lang="es-ES" dirty="0" smtClean="0"/>
              <a:t> endógena, no booleana)</a:t>
            </a:r>
            <a:endParaRPr lang="es-ES" dirty="0"/>
          </a:p>
        </p:txBody>
      </p:sp>
      <p:cxnSp>
        <p:nvCxnSpPr>
          <p:cNvPr id="24" name="23 Conector recto de flecha"/>
          <p:cNvCxnSpPr>
            <a:stCxn id="22" idx="0"/>
            <a:endCxn id="20482" idx="2"/>
          </p:cNvCxnSpPr>
          <p:nvPr/>
        </p:nvCxnSpPr>
        <p:spPr>
          <a:xfrm flipV="1">
            <a:off x="3457575" y="1807285"/>
            <a:ext cx="704349" cy="8322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7956" y="4537093"/>
            <a:ext cx="3142345" cy="148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2" name="41 CuadroTexto"/>
          <p:cNvSpPr txBox="1"/>
          <p:nvPr/>
        </p:nvSpPr>
        <p:spPr>
          <a:xfrm>
            <a:off x="516367" y="3345628"/>
            <a:ext cx="2452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EJEMPLOS</a:t>
            </a:r>
            <a:endParaRPr lang="es-ES" sz="2800" dirty="0"/>
          </a:p>
        </p:txBody>
      </p:sp>
      <p:sp>
        <p:nvSpPr>
          <p:cNvPr id="43" name="42 CuadroTexto"/>
          <p:cNvSpPr txBox="1"/>
          <p:nvPr/>
        </p:nvSpPr>
        <p:spPr>
          <a:xfrm>
            <a:off x="460786" y="4442908"/>
            <a:ext cx="11833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IEC 60848</a:t>
            </a:r>
            <a:endParaRPr lang="es-ES" dirty="0"/>
          </a:p>
        </p:txBody>
      </p:sp>
      <p:cxnSp>
        <p:nvCxnSpPr>
          <p:cNvPr id="45" name="44 Conector recto de flecha"/>
          <p:cNvCxnSpPr>
            <a:stCxn id="43" idx="2"/>
          </p:cNvCxnSpPr>
          <p:nvPr/>
        </p:nvCxnSpPr>
        <p:spPr>
          <a:xfrm>
            <a:off x="1052457" y="4750685"/>
            <a:ext cx="806823" cy="2408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45 CuadroTexto"/>
          <p:cNvSpPr txBox="1"/>
          <p:nvPr/>
        </p:nvSpPr>
        <p:spPr>
          <a:xfrm>
            <a:off x="215153" y="5143949"/>
            <a:ext cx="10739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IEC 61131</a:t>
            </a:r>
            <a:endParaRPr lang="es-ES" dirty="0"/>
          </a:p>
        </p:txBody>
      </p:sp>
      <p:cxnSp>
        <p:nvCxnSpPr>
          <p:cNvPr id="49" name="48 Conector recto de flecha"/>
          <p:cNvCxnSpPr>
            <a:stCxn id="46" idx="2"/>
          </p:cNvCxnSpPr>
          <p:nvPr/>
        </p:nvCxnSpPr>
        <p:spPr>
          <a:xfrm>
            <a:off x="752139" y="5451726"/>
            <a:ext cx="730623" cy="1207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1222" y="4147541"/>
            <a:ext cx="2366963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8642" y="5423125"/>
            <a:ext cx="2573337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2" name="51 CuadroTexto"/>
          <p:cNvSpPr txBox="1"/>
          <p:nvPr/>
        </p:nvSpPr>
        <p:spPr>
          <a:xfrm>
            <a:off x="6004560" y="3596640"/>
            <a:ext cx="12439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IEC 61131-3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Calificadores (IEC 61131-3)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853440"/>
            <a:ext cx="4706471" cy="2190974"/>
          </a:xfrm>
        </p:spPr>
        <p:txBody>
          <a:bodyPr/>
          <a:lstStyle/>
          <a:p>
            <a:r>
              <a:rPr lang="es-ES" dirty="0" smtClean="0"/>
              <a:t>Acciones retardadas (D)</a:t>
            </a:r>
          </a:p>
          <a:p>
            <a:r>
              <a:rPr lang="es-ES" dirty="0" smtClean="0"/>
              <a:t>Acciones limitadas (L)</a:t>
            </a:r>
          </a:p>
          <a:p>
            <a:r>
              <a:rPr lang="es-ES" dirty="0" smtClean="0"/>
              <a:t>Acciones mantenidas (S) y (R)</a:t>
            </a:r>
          </a:p>
          <a:p>
            <a:r>
              <a:rPr lang="es-ES" dirty="0" smtClean="0"/>
              <a:t>Acciones impulsionales (P)</a:t>
            </a:r>
            <a:endParaRPr lang="es-ES" dirty="0"/>
          </a:p>
        </p:txBody>
      </p:sp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964302" y="3365107"/>
          <a:ext cx="7458936" cy="3186300"/>
        </p:xfrm>
        <a:graphic>
          <a:graphicData uri="http://schemas.openxmlformats.org/presentationml/2006/ole">
            <p:oleObj spid="_x0000_s70658" name="Documento" r:id="rId4" imgW="5536710" imgH="2365813" progId="Word.Document.12">
              <p:embed/>
            </p:oleObj>
          </a:graphicData>
        </a:graphic>
      </p:graphicFrame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3228" y="1215614"/>
            <a:ext cx="3272459" cy="152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Ejemplos actuadores (IEC 61131-3)</a:t>
            </a:r>
            <a:endParaRPr lang="es-ES" dirty="0"/>
          </a:p>
        </p:txBody>
      </p:sp>
      <p:graphicFrame>
        <p:nvGraphicFramePr>
          <p:cNvPr id="25605" name="Object 5"/>
          <p:cNvGraphicFramePr>
            <a:graphicFrameLocks noChangeAspect="1"/>
          </p:cNvGraphicFramePr>
          <p:nvPr/>
        </p:nvGraphicFramePr>
        <p:xfrm>
          <a:off x="1238250" y="981075"/>
          <a:ext cx="6829425" cy="5553075"/>
        </p:xfrm>
        <a:graphic>
          <a:graphicData uri="http://schemas.openxmlformats.org/presentationml/2006/ole">
            <p:oleObj spid="_x0000_s71682" name="Documento" r:id="rId4" imgW="5994148" imgH="4873798" progId="Word.Document.12">
              <p:embed/>
            </p:oleObj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257175" y="1066800"/>
            <a:ext cx="1133475" cy="16004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U X2</a:t>
            </a:r>
          </a:p>
          <a:p>
            <a:r>
              <a:rPr lang="es-ES" dirty="0" smtClean="0"/>
              <a:t>L S5T#0.5s</a:t>
            </a:r>
          </a:p>
          <a:p>
            <a:r>
              <a:rPr lang="es-ES" dirty="0" smtClean="0"/>
              <a:t>SE T1</a:t>
            </a:r>
          </a:p>
          <a:p>
            <a:endParaRPr lang="es-ES" dirty="0" smtClean="0"/>
          </a:p>
          <a:p>
            <a:r>
              <a:rPr lang="es-ES" dirty="0" smtClean="0"/>
              <a:t>U X2</a:t>
            </a:r>
          </a:p>
          <a:p>
            <a:r>
              <a:rPr lang="es-ES" dirty="0" smtClean="0"/>
              <a:t>U T1</a:t>
            </a:r>
          </a:p>
          <a:p>
            <a:r>
              <a:rPr lang="es-ES" dirty="0" smtClean="0"/>
              <a:t>= Luz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57175" y="4124325"/>
            <a:ext cx="1133475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U X5</a:t>
            </a:r>
          </a:p>
          <a:p>
            <a:r>
              <a:rPr lang="es-ES" dirty="0" smtClean="0"/>
              <a:t>FP M100.0 = </a:t>
            </a:r>
            <a:r>
              <a:rPr lang="es-ES" dirty="0" err="1" smtClean="0"/>
              <a:t>Mpulso</a:t>
            </a:r>
            <a:endParaRPr lang="es-ES" dirty="0" smtClean="0"/>
          </a:p>
        </p:txBody>
      </p:sp>
      <p:sp>
        <p:nvSpPr>
          <p:cNvPr id="8" name="7 CuadroTexto"/>
          <p:cNvSpPr txBox="1"/>
          <p:nvPr/>
        </p:nvSpPr>
        <p:spPr>
          <a:xfrm>
            <a:off x="7800975" y="3457575"/>
            <a:ext cx="1133475" cy="16004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U X6</a:t>
            </a:r>
          </a:p>
          <a:p>
            <a:r>
              <a:rPr lang="es-ES" dirty="0" smtClean="0"/>
              <a:t>S Expandir</a:t>
            </a:r>
          </a:p>
          <a:p>
            <a:r>
              <a:rPr lang="es-ES" dirty="0" smtClean="0"/>
              <a:t>//…</a:t>
            </a:r>
          </a:p>
          <a:p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U X8</a:t>
            </a:r>
          </a:p>
          <a:p>
            <a:r>
              <a:rPr lang="es-ES" dirty="0" smtClean="0"/>
              <a:t>R Expandir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820025" y="1000125"/>
            <a:ext cx="1133475" cy="16004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U X4</a:t>
            </a:r>
          </a:p>
          <a:p>
            <a:r>
              <a:rPr lang="es-ES" dirty="0" smtClean="0"/>
              <a:t>L S5T#10S</a:t>
            </a:r>
          </a:p>
          <a:p>
            <a:r>
              <a:rPr lang="es-ES" dirty="0" smtClean="0"/>
              <a:t>SI T1</a:t>
            </a:r>
          </a:p>
          <a:p>
            <a:endParaRPr lang="es-ES" dirty="0" smtClean="0"/>
          </a:p>
          <a:p>
            <a:r>
              <a:rPr lang="es-ES" dirty="0" smtClean="0"/>
              <a:t>U X4</a:t>
            </a:r>
          </a:p>
          <a:p>
            <a:r>
              <a:rPr lang="es-ES" dirty="0" smtClean="0"/>
              <a:t>U T1</a:t>
            </a:r>
          </a:p>
          <a:p>
            <a:r>
              <a:rPr lang="es-ES" dirty="0" smtClean="0"/>
              <a:t>= Bombilla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Representación de eventos temporizados</a:t>
            </a: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757989" y="1106905"/>
            <a:ext cx="2033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SINTAXIS IEC 60848 (</a:t>
            </a:r>
            <a:r>
              <a:rPr lang="es-ES" dirty="0" smtClean="0">
                <a:solidFill>
                  <a:srgbClr val="C00000"/>
                </a:solidFill>
              </a:rPr>
              <a:t>tiempo/evento</a:t>
            </a:r>
            <a:r>
              <a:rPr lang="es-ES" dirty="0" smtClean="0"/>
              <a:t>)</a:t>
            </a:r>
            <a:endParaRPr lang="es-ES" dirty="0"/>
          </a:p>
        </p:txBody>
      </p:sp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4467550" y="1803652"/>
            <a:ext cx="2775459" cy="1456905"/>
            <a:chOff x="2368" y="2054"/>
            <a:chExt cx="2228" cy="1162"/>
          </a:xfrm>
        </p:grpSpPr>
        <p:sp>
          <p:nvSpPr>
            <p:cNvPr id="7" name="Line 13"/>
            <p:cNvSpPr>
              <a:spLocks noChangeShapeType="1"/>
            </p:cNvSpPr>
            <p:nvPr/>
          </p:nvSpPr>
          <p:spPr bwMode="auto">
            <a:xfrm>
              <a:off x="3259" y="2349"/>
              <a:ext cx="891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8" name="Line 14"/>
            <p:cNvSpPr>
              <a:spLocks noChangeShapeType="1"/>
            </p:cNvSpPr>
            <p:nvPr/>
          </p:nvSpPr>
          <p:spPr bwMode="auto">
            <a:xfrm>
              <a:off x="4150" y="2144"/>
              <a:ext cx="446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 flipV="1">
              <a:off x="4150" y="2144"/>
              <a:ext cx="0" cy="20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" name="Line 16"/>
            <p:cNvSpPr>
              <a:spLocks noChangeShapeType="1"/>
            </p:cNvSpPr>
            <p:nvPr/>
          </p:nvSpPr>
          <p:spPr bwMode="auto">
            <a:xfrm>
              <a:off x="3238" y="2714"/>
              <a:ext cx="183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" name="Line 17"/>
            <p:cNvSpPr>
              <a:spLocks noChangeShapeType="1"/>
            </p:cNvSpPr>
            <p:nvPr/>
          </p:nvSpPr>
          <p:spPr bwMode="auto">
            <a:xfrm flipV="1">
              <a:off x="3421" y="2509"/>
              <a:ext cx="0" cy="20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2" name="Line 18"/>
            <p:cNvSpPr>
              <a:spLocks noChangeShapeType="1"/>
            </p:cNvSpPr>
            <p:nvPr/>
          </p:nvSpPr>
          <p:spPr bwMode="auto">
            <a:xfrm>
              <a:off x="3421" y="2509"/>
              <a:ext cx="729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3" name="Line 19"/>
            <p:cNvSpPr>
              <a:spLocks noChangeShapeType="1"/>
            </p:cNvSpPr>
            <p:nvPr/>
          </p:nvSpPr>
          <p:spPr bwMode="auto">
            <a:xfrm flipV="1">
              <a:off x="4150" y="2509"/>
              <a:ext cx="0" cy="20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4" name="Line 20"/>
            <p:cNvSpPr>
              <a:spLocks noChangeShapeType="1"/>
            </p:cNvSpPr>
            <p:nvPr/>
          </p:nvSpPr>
          <p:spPr bwMode="auto">
            <a:xfrm flipV="1">
              <a:off x="3421" y="2235"/>
              <a:ext cx="0" cy="47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5" name="Line 21"/>
            <p:cNvSpPr>
              <a:spLocks noChangeShapeType="1"/>
            </p:cNvSpPr>
            <p:nvPr/>
          </p:nvSpPr>
          <p:spPr bwMode="auto">
            <a:xfrm>
              <a:off x="4150" y="2714"/>
              <a:ext cx="446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6" name="Line 22"/>
            <p:cNvSpPr>
              <a:spLocks noChangeShapeType="1"/>
            </p:cNvSpPr>
            <p:nvPr/>
          </p:nvSpPr>
          <p:spPr bwMode="auto">
            <a:xfrm>
              <a:off x="3441" y="2258"/>
              <a:ext cx="69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7" name="Text Box 23"/>
            <p:cNvSpPr txBox="1">
              <a:spLocks noChangeArrowheads="1"/>
            </p:cNvSpPr>
            <p:nvPr/>
          </p:nvSpPr>
          <p:spPr bwMode="auto">
            <a:xfrm>
              <a:off x="3543" y="2054"/>
              <a:ext cx="463" cy="174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0" hangingPunct="0">
                <a:defRPr/>
              </a:pPr>
              <a:r>
                <a:rPr lang="es-ES_tradnl" sz="1200" dirty="0" err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temp</a:t>
              </a:r>
              <a:endPara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18" name="Text Box 24"/>
            <p:cNvSpPr txBox="1">
              <a:spLocks noChangeArrowheads="1"/>
            </p:cNvSpPr>
            <p:nvPr/>
          </p:nvSpPr>
          <p:spPr bwMode="auto">
            <a:xfrm>
              <a:off x="2368" y="2151"/>
              <a:ext cx="871" cy="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r" eaLnBrk="0" hangingPunct="0">
                <a:defRPr/>
              </a:pPr>
              <a:r>
                <a:rPr lang="es-ES_tradnl" sz="12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Variable de temporización</a:t>
              </a:r>
            </a:p>
          </p:txBody>
        </p:sp>
        <p:sp>
          <p:nvSpPr>
            <p:cNvPr id="19" name="Text Box 25"/>
            <p:cNvSpPr txBox="1">
              <a:spLocks noChangeArrowheads="1"/>
            </p:cNvSpPr>
            <p:nvPr/>
          </p:nvSpPr>
          <p:spPr bwMode="auto">
            <a:xfrm>
              <a:off x="2689" y="2592"/>
              <a:ext cx="512" cy="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0" hangingPunct="0">
                <a:defRPr/>
              </a:pPr>
              <a:r>
                <a:rPr lang="es-ES_tradnl" sz="12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Etapa1</a:t>
              </a:r>
              <a:endPara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20" name="Line 26"/>
            <p:cNvSpPr>
              <a:spLocks noChangeShapeType="1"/>
            </p:cNvSpPr>
            <p:nvPr/>
          </p:nvSpPr>
          <p:spPr bwMode="auto">
            <a:xfrm flipV="1">
              <a:off x="3421" y="2623"/>
              <a:ext cx="0" cy="59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1" name="Text Box 27"/>
            <p:cNvSpPr txBox="1">
              <a:spLocks noChangeArrowheads="1"/>
            </p:cNvSpPr>
            <p:nvPr/>
          </p:nvSpPr>
          <p:spPr bwMode="auto">
            <a:xfrm>
              <a:off x="2593" y="2940"/>
              <a:ext cx="707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0" hangingPunct="0">
                <a:defRPr/>
              </a:pPr>
              <a:r>
                <a:rPr lang="es-ES_tradnl" sz="12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Acción  </a:t>
              </a:r>
              <a:r>
                <a:rPr lang="es-ES_tradnl" sz="12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A</a:t>
              </a:r>
              <a:endParaRPr lang="es-ES_tradnl" sz="1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22" name="Line 28"/>
            <p:cNvSpPr>
              <a:spLocks noChangeShapeType="1"/>
            </p:cNvSpPr>
            <p:nvPr/>
          </p:nvSpPr>
          <p:spPr bwMode="auto">
            <a:xfrm>
              <a:off x="3238" y="3056"/>
              <a:ext cx="183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" name="Line 29"/>
            <p:cNvSpPr>
              <a:spLocks noChangeShapeType="1"/>
            </p:cNvSpPr>
            <p:nvPr/>
          </p:nvSpPr>
          <p:spPr bwMode="auto">
            <a:xfrm flipV="1">
              <a:off x="3421" y="2851"/>
              <a:ext cx="0" cy="20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4" name="Line 30"/>
            <p:cNvSpPr>
              <a:spLocks noChangeShapeType="1"/>
            </p:cNvSpPr>
            <p:nvPr/>
          </p:nvSpPr>
          <p:spPr bwMode="auto">
            <a:xfrm>
              <a:off x="3421" y="2851"/>
              <a:ext cx="729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5" name="Line 31"/>
            <p:cNvSpPr>
              <a:spLocks noChangeShapeType="1"/>
            </p:cNvSpPr>
            <p:nvPr/>
          </p:nvSpPr>
          <p:spPr bwMode="auto">
            <a:xfrm flipV="1">
              <a:off x="4150" y="2851"/>
              <a:ext cx="0" cy="20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6" name="Line 32"/>
            <p:cNvSpPr>
              <a:spLocks noChangeShapeType="1"/>
            </p:cNvSpPr>
            <p:nvPr/>
          </p:nvSpPr>
          <p:spPr bwMode="auto">
            <a:xfrm>
              <a:off x="4150" y="3056"/>
              <a:ext cx="446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7" name="Line 33"/>
            <p:cNvSpPr>
              <a:spLocks noChangeShapeType="1"/>
            </p:cNvSpPr>
            <p:nvPr/>
          </p:nvSpPr>
          <p:spPr bwMode="auto">
            <a:xfrm flipV="1">
              <a:off x="4150" y="2600"/>
              <a:ext cx="0" cy="59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grpSp>
        <p:nvGrpSpPr>
          <p:cNvPr id="5" name="27 Grupo"/>
          <p:cNvGrpSpPr/>
          <p:nvPr/>
        </p:nvGrpSpPr>
        <p:grpSpPr>
          <a:xfrm>
            <a:off x="1332330" y="1960562"/>
            <a:ext cx="2117726" cy="1436687"/>
            <a:chOff x="1368425" y="3789363"/>
            <a:chExt cx="2117726" cy="1436687"/>
          </a:xfrm>
        </p:grpSpPr>
        <p:sp>
          <p:nvSpPr>
            <p:cNvPr id="29" name="Line 4"/>
            <p:cNvSpPr>
              <a:spLocks noChangeShapeType="1"/>
            </p:cNvSpPr>
            <p:nvPr/>
          </p:nvSpPr>
          <p:spPr bwMode="auto">
            <a:xfrm>
              <a:off x="2014538" y="3940175"/>
              <a:ext cx="3175" cy="46355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" name="Line 5"/>
            <p:cNvSpPr>
              <a:spLocks noChangeShapeType="1"/>
            </p:cNvSpPr>
            <p:nvPr/>
          </p:nvSpPr>
          <p:spPr bwMode="auto">
            <a:xfrm>
              <a:off x="2014538" y="4675188"/>
              <a:ext cx="3175" cy="48895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" name="Line 6"/>
            <p:cNvSpPr>
              <a:spLocks noChangeShapeType="1"/>
            </p:cNvSpPr>
            <p:nvPr/>
          </p:nvSpPr>
          <p:spPr bwMode="auto">
            <a:xfrm rot="5400000">
              <a:off x="2012950" y="3933825"/>
              <a:ext cx="1587" cy="26193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" name="Line 7"/>
            <p:cNvSpPr>
              <a:spLocks noChangeShapeType="1"/>
            </p:cNvSpPr>
            <p:nvPr/>
          </p:nvSpPr>
          <p:spPr bwMode="auto">
            <a:xfrm rot="5400000">
              <a:off x="2012950" y="4851400"/>
              <a:ext cx="3175" cy="26193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3" name="Text Box 8"/>
            <p:cNvSpPr txBox="1">
              <a:spLocks noChangeArrowheads="1"/>
            </p:cNvSpPr>
            <p:nvPr/>
          </p:nvSpPr>
          <p:spPr bwMode="auto">
            <a:xfrm>
              <a:off x="1368425" y="3789363"/>
              <a:ext cx="687388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0" hangingPunct="0">
                <a:defRPr/>
              </a:pPr>
              <a:r>
                <a:rPr lang="es-ES_tradnl" sz="14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Tr</a:t>
              </a:r>
              <a:r>
                <a:rPr lang="es-ES_tradnl" sz="1400" baseline="-250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n-1</a:t>
              </a:r>
              <a:endParaRPr lang="es-ES_tradnl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34" name="Line 9"/>
            <p:cNvSpPr>
              <a:spLocks noChangeShapeType="1"/>
            </p:cNvSpPr>
            <p:nvPr/>
          </p:nvSpPr>
          <p:spPr bwMode="auto">
            <a:xfrm flipV="1">
              <a:off x="2233612" y="4610100"/>
              <a:ext cx="434991" cy="31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1793875" y="4368800"/>
              <a:ext cx="444500" cy="461962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 anchorCtr="0"/>
            <a:lstStyle/>
            <a:p>
              <a:pPr algn="ctr" eaLnBrk="0" hangingPunct="0"/>
              <a:r>
                <a:rPr lang="es-ES_tradnl" sz="1200" dirty="0" smtClean="0">
                  <a:solidFill>
                    <a:srgbClr val="FF0000"/>
                  </a:solidFill>
                  <a:latin typeface="Times New Roman" pitchFamily="18" charset="0"/>
                </a:rPr>
                <a:t>1</a:t>
              </a:r>
              <a:endParaRPr lang="es-ES_tradnl" sz="1200" dirty="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36" name="Text Box 11"/>
            <p:cNvSpPr txBox="1">
              <a:spLocks noChangeArrowheads="1"/>
            </p:cNvSpPr>
            <p:nvPr/>
          </p:nvSpPr>
          <p:spPr bwMode="auto">
            <a:xfrm>
              <a:off x="2673350" y="4419098"/>
              <a:ext cx="436563" cy="366712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s-ES_tradnl" sz="1200" dirty="0">
                  <a:solidFill>
                    <a:srgbClr val="FF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37" name="Text Box 12"/>
            <p:cNvSpPr txBox="1">
              <a:spLocks noChangeArrowheads="1"/>
            </p:cNvSpPr>
            <p:nvPr/>
          </p:nvSpPr>
          <p:spPr bwMode="auto">
            <a:xfrm>
              <a:off x="2103438" y="4795838"/>
              <a:ext cx="1382713" cy="430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0" hangingPunct="0">
                <a:defRPr/>
              </a:pPr>
              <a:r>
                <a:rPr lang="es-ES_tradnl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tiempo/ X1</a:t>
              </a:r>
              <a:endParaRPr lang="es-ES_tradnl" sz="140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</p:grpSp>
      <p:sp>
        <p:nvSpPr>
          <p:cNvPr id="38" name="37 CuadroTexto"/>
          <p:cNvSpPr txBox="1"/>
          <p:nvPr/>
        </p:nvSpPr>
        <p:spPr>
          <a:xfrm>
            <a:off x="3934829" y="1028700"/>
            <a:ext cx="2009274" cy="30777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Operador tiempo: TON</a:t>
            </a:r>
            <a:endParaRPr lang="es-ES" dirty="0"/>
          </a:p>
        </p:txBody>
      </p:sp>
      <p:cxnSp>
        <p:nvCxnSpPr>
          <p:cNvPr id="40" name="39 Conector recto de flecha"/>
          <p:cNvCxnSpPr>
            <a:stCxn id="38" idx="2"/>
          </p:cNvCxnSpPr>
          <p:nvPr/>
        </p:nvCxnSpPr>
        <p:spPr>
          <a:xfrm flipH="1">
            <a:off x="3152776" y="1336477"/>
            <a:ext cx="1786690" cy="18162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40 CuadroTexto"/>
          <p:cNvSpPr txBox="1"/>
          <p:nvPr/>
        </p:nvSpPr>
        <p:spPr>
          <a:xfrm>
            <a:off x="814136" y="4224588"/>
            <a:ext cx="2241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SINTAXIS IEC 61131 (</a:t>
            </a:r>
            <a:r>
              <a:rPr lang="es-ES" dirty="0" err="1" smtClean="0">
                <a:solidFill>
                  <a:srgbClr val="C00000"/>
                </a:solidFill>
              </a:rPr>
              <a:t>evento.tiempo</a:t>
            </a:r>
            <a:r>
              <a:rPr lang="es-ES" dirty="0" smtClean="0"/>
              <a:t>)</a:t>
            </a:r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8369" name="Object 1"/>
          <p:cNvGraphicFramePr>
            <a:graphicFrameLocks noChangeAspect="1"/>
          </p:cNvGraphicFramePr>
          <p:nvPr/>
        </p:nvGraphicFramePr>
        <p:xfrm>
          <a:off x="4487779" y="3826041"/>
          <a:ext cx="3332748" cy="2733333"/>
        </p:xfrm>
        <a:graphic>
          <a:graphicData uri="http://schemas.openxmlformats.org/presentationml/2006/ole">
            <p:oleObj spid="_x0000_s73730" name="Visio" r:id="rId4" imgW="2680622" imgH="2206853" progId="Visio.Drawing.11">
              <p:embed/>
            </p:oleObj>
          </a:graphicData>
        </a:graphic>
      </p:graphicFrame>
      <p:sp>
        <p:nvSpPr>
          <p:cNvPr id="43" name="42 CuadroTexto"/>
          <p:cNvSpPr txBox="1"/>
          <p:nvPr/>
        </p:nvSpPr>
        <p:spPr>
          <a:xfrm>
            <a:off x="704850" y="4943475"/>
            <a:ext cx="3390900" cy="30777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s1.T: retardo desde activación de etapa</a:t>
            </a:r>
            <a:endParaRPr lang="es-ES" dirty="0"/>
          </a:p>
        </p:txBody>
      </p:sp>
      <p:grpSp>
        <p:nvGrpSpPr>
          <p:cNvPr id="50" name="49 Grupo"/>
          <p:cNvGrpSpPr/>
          <p:nvPr/>
        </p:nvGrpSpPr>
        <p:grpSpPr>
          <a:xfrm>
            <a:off x="704850" y="5343525"/>
            <a:ext cx="3867150" cy="523875"/>
            <a:chOff x="704850" y="5343525"/>
            <a:chExt cx="3867150" cy="523875"/>
          </a:xfrm>
        </p:grpSpPr>
        <p:sp>
          <p:nvSpPr>
            <p:cNvPr id="42" name="41 CuadroTexto"/>
            <p:cNvSpPr txBox="1"/>
            <p:nvPr/>
          </p:nvSpPr>
          <p:spPr>
            <a:xfrm>
              <a:off x="704850" y="5343525"/>
              <a:ext cx="2362200" cy="307777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rtlCol="0">
              <a:spAutoFit/>
            </a:bodyPr>
            <a:lstStyle/>
            <a:p>
              <a:r>
                <a:rPr lang="es-ES" dirty="0" smtClean="0"/>
                <a:t>s1.X: Activación de tapa X1</a:t>
              </a:r>
              <a:endParaRPr lang="es-ES" dirty="0"/>
            </a:p>
          </p:txBody>
        </p:sp>
        <p:cxnSp>
          <p:nvCxnSpPr>
            <p:cNvPr id="45" name="44 Conector recto de flecha"/>
            <p:cNvCxnSpPr>
              <a:stCxn id="42" idx="3"/>
            </p:cNvCxnSpPr>
            <p:nvPr/>
          </p:nvCxnSpPr>
          <p:spPr>
            <a:xfrm>
              <a:off x="3067050" y="5497414"/>
              <a:ext cx="1504950" cy="36998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7" name="56 Conector recto de flecha"/>
          <p:cNvCxnSpPr>
            <a:stCxn id="38" idx="2"/>
            <a:endCxn id="17" idx="1"/>
          </p:cNvCxnSpPr>
          <p:nvPr/>
        </p:nvCxnSpPr>
        <p:spPr>
          <a:xfrm>
            <a:off x="4939466" y="1336477"/>
            <a:ext cx="991802" cy="5762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Ejercicio de programación </a:t>
            </a:r>
            <a:endParaRPr lang="es-ES" dirty="0"/>
          </a:p>
        </p:txBody>
      </p:sp>
      <p:graphicFrame>
        <p:nvGraphicFramePr>
          <p:cNvPr id="108546" name="Object 2"/>
          <p:cNvGraphicFramePr>
            <a:graphicFrameLocks noChangeAspect="1"/>
          </p:cNvGraphicFramePr>
          <p:nvPr/>
        </p:nvGraphicFramePr>
        <p:xfrm>
          <a:off x="786459" y="802873"/>
          <a:ext cx="2761630" cy="2157304"/>
        </p:xfrm>
        <a:graphic>
          <a:graphicData uri="http://schemas.openxmlformats.org/presentationml/2006/ole">
            <p:oleObj spid="_x0000_s108546" name="Visio" r:id="rId4" imgW="1248058" imgH="974899" progId="Visio.Drawing.11">
              <p:embed/>
            </p:oleObj>
          </a:graphicData>
        </a:graphic>
      </p:graphicFrame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2453896" y="3316637"/>
          <a:ext cx="4064000" cy="2309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</a:tblGrid>
              <a:tr h="419487">
                <a:tc gridSpan="2"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OB1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 	X4</a:t>
                      </a:r>
                    </a:p>
                    <a:p>
                      <a:r>
                        <a:rPr lang="fr-FR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 	“T1”</a:t>
                      </a:r>
                    </a:p>
                    <a:p>
                      <a:r>
                        <a:rPr lang="fr-FR" sz="1400" b="1" dirty="0" smtClean="0">
                          <a:solidFill>
                            <a:schemeClr val="tx1"/>
                          </a:solidFill>
                        </a:rPr>
                        <a:t>U	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 “T2”</a:t>
                      </a:r>
                    </a:p>
                    <a:p>
                      <a:r>
                        <a:rPr lang="fr-FR" sz="1400" b="1" dirty="0" smtClean="0">
                          <a:solidFill>
                            <a:schemeClr val="tx1"/>
                          </a:solidFill>
                        </a:rPr>
                        <a:t>=	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“</a:t>
                      </a:r>
                      <a:r>
                        <a:rPr lang="fr-FR" sz="1400" b="0" dirty="0" err="1" smtClean="0">
                          <a:solidFill>
                            <a:schemeClr val="tx1"/>
                          </a:solidFill>
                        </a:rPr>
                        <a:t>Luz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</a:p>
                    <a:p>
                      <a:endParaRPr lang="es-E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“a”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S5T#2s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SS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T1</a:t>
                      </a:r>
                    </a:p>
                    <a:p>
                      <a:endParaRPr lang="es-ES" sz="14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s-E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400" b="1" dirty="0" smtClean="0">
                          <a:solidFill>
                            <a:schemeClr val="tx1"/>
                          </a:solidFill>
                        </a:rPr>
                        <a:t>UN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 	 T2</a:t>
                      </a:r>
                    </a:p>
                    <a:p>
                      <a:r>
                        <a:rPr lang="fr-FR" sz="1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 	T1</a:t>
                      </a:r>
                    </a:p>
                    <a:p>
                      <a:endParaRPr lang="es-E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“a”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S5T#10s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SA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T2</a:t>
                      </a:r>
                      <a:endParaRPr lang="es-E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4120896" y="1133856"/>
            <a:ext cx="3974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Estando X4 activa la luz se enciende con la activación de ‘a’ tras 2s y se apaga con la desactivación de ‘a’ tras 10s</a:t>
            </a:r>
            <a:endParaRPr lang="es-E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Etapas inestables (</a:t>
            </a:r>
            <a:r>
              <a:rPr lang="es-ES" i="1" dirty="0" smtClean="0"/>
              <a:t>evolución fugaz</a:t>
            </a:r>
            <a:r>
              <a:rPr lang="es-ES" dirty="0" smtClean="0"/>
              <a:t>)</a:t>
            </a:r>
            <a:endParaRPr lang="es-ES" dirty="0"/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38913" name="Object 1"/>
          <p:cNvGraphicFramePr>
            <a:graphicFrameLocks noChangeAspect="1"/>
          </p:cNvGraphicFramePr>
          <p:nvPr/>
        </p:nvGraphicFramePr>
        <p:xfrm>
          <a:off x="5101388" y="1275346"/>
          <a:ext cx="2495294" cy="3537285"/>
        </p:xfrm>
        <a:graphic>
          <a:graphicData uri="http://schemas.openxmlformats.org/presentationml/2006/ole">
            <p:oleObj spid="_x0000_s38913" name="Visio" r:id="rId4" imgW="1699597" imgH="2518914" progId="Visio.Drawing.11">
              <p:embed/>
            </p:oleObj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843332" y="1201313"/>
            <a:ext cx="757990" cy="738664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c1=1</a:t>
            </a:r>
          </a:p>
          <a:p>
            <a:endParaRPr lang="es-ES" dirty="0" smtClean="0"/>
          </a:p>
          <a:p>
            <a:r>
              <a:rPr lang="es-ES" dirty="0" smtClean="0"/>
              <a:t>c2=1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949117" y="5342021"/>
            <a:ext cx="4788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EVOLUCIÓN FUGAZ (REGLA  IV): ETAPA 7 INESTABLE  </a:t>
            </a:r>
            <a:endParaRPr lang="es-ES" dirty="0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38915" name="Object 3"/>
          <p:cNvGraphicFramePr>
            <a:graphicFrameLocks noChangeAspect="1"/>
          </p:cNvGraphicFramePr>
          <p:nvPr/>
        </p:nvGraphicFramePr>
        <p:xfrm>
          <a:off x="1780675" y="1318565"/>
          <a:ext cx="2115227" cy="3590319"/>
        </p:xfrm>
        <a:graphic>
          <a:graphicData uri="http://schemas.openxmlformats.org/presentationml/2006/ole">
            <p:oleObj spid="_x0000_s38915" name="Visio" r:id="rId5" imgW="1437685" imgH="2518914" progId="Visio.Drawing.11">
              <p:embed/>
            </p:oleObj>
          </a:graphicData>
        </a:graphic>
      </p:graphicFrame>
      <p:sp>
        <p:nvSpPr>
          <p:cNvPr id="9" name="8 CuadroTexto"/>
          <p:cNvSpPr txBox="1"/>
          <p:nvPr/>
        </p:nvSpPr>
        <p:spPr>
          <a:xfrm>
            <a:off x="6071616" y="4693920"/>
            <a:ext cx="804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3039F0"/>
                </a:solidFill>
              </a:rPr>
              <a:t>AWL?</a:t>
            </a:r>
            <a:endParaRPr lang="es-ES" sz="1600" b="1" dirty="0">
              <a:solidFill>
                <a:srgbClr val="3039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Ejercicio: implementación REGLA V</a:t>
            </a:r>
            <a:endParaRPr lang="es-ES" dirty="0"/>
          </a:p>
        </p:txBody>
      </p:sp>
      <p:graphicFrame>
        <p:nvGraphicFramePr>
          <p:cNvPr id="131074" name="Object 2"/>
          <p:cNvGraphicFramePr>
            <a:graphicFrameLocks noChangeAspect="1"/>
          </p:cNvGraphicFramePr>
          <p:nvPr/>
        </p:nvGraphicFramePr>
        <p:xfrm>
          <a:off x="632206" y="1970785"/>
          <a:ext cx="2013458" cy="3223251"/>
        </p:xfrm>
        <a:graphic>
          <a:graphicData uri="http://schemas.openxmlformats.org/presentationml/2006/ole">
            <p:oleObj spid="_x0000_s131074" name="Visio" r:id="rId4" imgW="1518875" imgH="2450018" progId="Visio.Drawing.11">
              <p:embed/>
            </p:oleObj>
          </a:graphicData>
        </a:graphic>
      </p:graphicFrame>
      <p:sp>
        <p:nvSpPr>
          <p:cNvPr id="4" name="3 CuadroTexto"/>
          <p:cNvSpPr txBox="1"/>
          <p:nvPr/>
        </p:nvSpPr>
        <p:spPr>
          <a:xfrm>
            <a:off x="316992" y="1633728"/>
            <a:ext cx="2548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REGISTRO DE DECALAJE</a:t>
            </a:r>
            <a:endParaRPr lang="es-ES" b="1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015787" y="1317149"/>
          <a:ext cx="5504815" cy="2168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2455"/>
                <a:gridCol w="1821180"/>
                <a:gridCol w="1821180"/>
              </a:tblGrid>
              <a:tr h="426307">
                <a:tc gridSpan="3"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OB1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Seg1: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  flanco avance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Seg2: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  x1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x2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smtClean="0">
                          <a:solidFill>
                            <a:schemeClr val="tx1"/>
                          </a:solidFill>
                        </a:rPr>
                        <a:t>Seg3:</a:t>
                      </a:r>
                      <a:r>
                        <a:rPr lang="es-ES" sz="1400" b="1" baseline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x2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x3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 	“avance”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FP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	“</a:t>
                      </a:r>
                      <a:r>
                        <a:rPr lang="es-ES" sz="1400" b="0" baseline="0" dirty="0" err="1" smtClean="0">
                          <a:solidFill>
                            <a:schemeClr val="tx1"/>
                          </a:solidFill>
                        </a:rPr>
                        <a:t>Mflanco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	“</a:t>
                      </a:r>
                      <a:r>
                        <a:rPr lang="es-ES" sz="1400" b="0" baseline="0" dirty="0" err="1" smtClean="0">
                          <a:solidFill>
                            <a:schemeClr val="tx1"/>
                          </a:solidFill>
                        </a:rPr>
                        <a:t>Mpulso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  <a:endParaRPr lang="es-E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“x1”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</a:t>
                      </a:r>
                      <a:r>
                        <a:rPr lang="es-ES" sz="1400" b="0" dirty="0" err="1" smtClean="0">
                          <a:solidFill>
                            <a:schemeClr val="tx1"/>
                          </a:solidFill>
                        </a:rPr>
                        <a:t>Mpulso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“x2”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“x1”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990033"/>
                          </a:solidFill>
                        </a:rPr>
                        <a:t>=</a:t>
                      </a:r>
                      <a:r>
                        <a:rPr lang="es-ES" sz="1400" b="0" dirty="0" smtClean="0">
                          <a:solidFill>
                            <a:srgbClr val="990033"/>
                          </a:solidFill>
                        </a:rPr>
                        <a:t>	“</a:t>
                      </a:r>
                      <a:r>
                        <a:rPr lang="es-ES" sz="1400" b="0" dirty="0" err="1" smtClean="0">
                          <a:solidFill>
                            <a:srgbClr val="990033"/>
                          </a:solidFill>
                        </a:rPr>
                        <a:t>Maux</a:t>
                      </a:r>
                      <a:r>
                        <a:rPr lang="es-ES" sz="1400" b="0" dirty="0" smtClean="0">
                          <a:solidFill>
                            <a:srgbClr val="990033"/>
                          </a:solidFill>
                        </a:rPr>
                        <a:t>”</a:t>
                      </a:r>
                      <a:endParaRPr lang="es-ES" sz="1400" b="0" dirty="0">
                        <a:solidFill>
                          <a:srgbClr val="990033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“x2”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</a:t>
                      </a:r>
                      <a:r>
                        <a:rPr lang="es-ES" sz="1400" b="0" dirty="0" err="1" smtClean="0">
                          <a:solidFill>
                            <a:schemeClr val="tx1"/>
                          </a:solidFill>
                        </a:rPr>
                        <a:t>Mpulso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990033"/>
                          </a:solidFill>
                        </a:rPr>
                        <a:t>UN</a:t>
                      </a:r>
                      <a:r>
                        <a:rPr lang="es-ES" sz="1400" b="0" dirty="0" smtClean="0">
                          <a:solidFill>
                            <a:srgbClr val="990033"/>
                          </a:solidFill>
                        </a:rPr>
                        <a:t>	“</a:t>
                      </a:r>
                      <a:r>
                        <a:rPr lang="es-ES" sz="1400" b="0" dirty="0" err="1" smtClean="0">
                          <a:solidFill>
                            <a:srgbClr val="990033"/>
                          </a:solidFill>
                        </a:rPr>
                        <a:t>Maux</a:t>
                      </a:r>
                      <a:r>
                        <a:rPr lang="es-ES" sz="1400" b="0" dirty="0" smtClean="0">
                          <a:solidFill>
                            <a:srgbClr val="990033"/>
                          </a:solidFill>
                        </a:rPr>
                        <a:t>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“x3”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“x2”</a:t>
                      </a:r>
                    </a:p>
                    <a:p>
                      <a:endParaRPr lang="es-E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046267" y="4078637"/>
          <a:ext cx="5504815" cy="1948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2455"/>
                <a:gridCol w="1821180"/>
                <a:gridCol w="1821180"/>
              </a:tblGrid>
              <a:tr h="419487">
                <a:tc gridSpan="3"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OB1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Seg1: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  flanco avance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Seg2: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  x1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x2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smtClean="0">
                          <a:solidFill>
                            <a:schemeClr val="tx1"/>
                          </a:solidFill>
                        </a:rPr>
                        <a:t>Seg3:</a:t>
                      </a:r>
                      <a:r>
                        <a:rPr lang="es-ES" sz="1400" b="1" baseline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x2</a:t>
                      </a: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  <a:sym typeface="Wingdings" pitchFamily="2" charset="2"/>
                        </a:rPr>
                        <a:t>x3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 	“avance”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FP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	“</a:t>
                      </a:r>
                      <a:r>
                        <a:rPr lang="es-ES" sz="1400" b="0" baseline="0" dirty="0" err="1" smtClean="0">
                          <a:solidFill>
                            <a:schemeClr val="tx1"/>
                          </a:solidFill>
                        </a:rPr>
                        <a:t>Mflanco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baseline="0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	“</a:t>
                      </a:r>
                      <a:r>
                        <a:rPr lang="es-ES" sz="1400" b="0" baseline="0" dirty="0" err="1" smtClean="0">
                          <a:solidFill>
                            <a:schemeClr val="tx1"/>
                          </a:solidFill>
                        </a:rPr>
                        <a:t>Mpulso</a:t>
                      </a:r>
                      <a:r>
                        <a:rPr lang="es-ES" sz="1400" b="0" baseline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  <a:endParaRPr lang="es-E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“x1”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</a:t>
                      </a:r>
                      <a:r>
                        <a:rPr lang="es-ES" sz="1400" b="0" dirty="0" err="1" smtClean="0">
                          <a:solidFill>
                            <a:schemeClr val="tx1"/>
                          </a:solidFill>
                        </a:rPr>
                        <a:t>Mpulso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“x2”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“x1”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990033"/>
                          </a:solidFill>
                        </a:rPr>
                        <a:t>R</a:t>
                      </a:r>
                      <a:r>
                        <a:rPr lang="es-ES" sz="1400" b="0" dirty="0" smtClean="0">
                          <a:solidFill>
                            <a:srgbClr val="990033"/>
                          </a:solidFill>
                        </a:rPr>
                        <a:t>	“</a:t>
                      </a:r>
                      <a:r>
                        <a:rPr lang="es-ES" sz="1400" b="0" dirty="0" err="1" smtClean="0">
                          <a:solidFill>
                            <a:srgbClr val="990033"/>
                          </a:solidFill>
                        </a:rPr>
                        <a:t>Mpulso</a:t>
                      </a:r>
                      <a:r>
                        <a:rPr lang="es-ES" sz="1400" b="0" dirty="0" smtClean="0">
                          <a:solidFill>
                            <a:srgbClr val="990033"/>
                          </a:solidFill>
                        </a:rPr>
                        <a:t>”</a:t>
                      </a:r>
                      <a:endParaRPr lang="es-ES" sz="1400" b="0" dirty="0">
                        <a:solidFill>
                          <a:srgbClr val="990033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“x2”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</a:t>
                      </a:r>
                      <a:r>
                        <a:rPr lang="es-ES" sz="1400" b="0" dirty="0" err="1" smtClean="0">
                          <a:solidFill>
                            <a:schemeClr val="tx1"/>
                          </a:solidFill>
                        </a:rPr>
                        <a:t>Mpulso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“x3”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“x2”</a:t>
                      </a:r>
                    </a:p>
                    <a:p>
                      <a:r>
                        <a:rPr lang="es-ES" sz="1400" b="1" dirty="0" smtClean="0">
                          <a:solidFill>
                            <a:srgbClr val="990033"/>
                          </a:solidFill>
                        </a:rPr>
                        <a:t>R</a:t>
                      </a:r>
                      <a:r>
                        <a:rPr lang="es-ES" sz="1400" b="0" dirty="0" smtClean="0">
                          <a:solidFill>
                            <a:srgbClr val="990033"/>
                          </a:solidFill>
                        </a:rPr>
                        <a:t>	“</a:t>
                      </a:r>
                      <a:r>
                        <a:rPr lang="es-ES" sz="1400" b="0" dirty="0" err="1" smtClean="0">
                          <a:solidFill>
                            <a:srgbClr val="990033"/>
                          </a:solidFill>
                        </a:rPr>
                        <a:t>Mpulso</a:t>
                      </a:r>
                      <a:endParaRPr lang="es-ES" sz="1400" b="0" dirty="0">
                        <a:solidFill>
                          <a:srgbClr val="990033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Grafcet no seguros (</a:t>
            </a:r>
            <a:r>
              <a:rPr lang="es-ES" i="1" dirty="0" err="1" smtClean="0"/>
              <a:t>insecure</a:t>
            </a:r>
            <a:r>
              <a:rPr lang="es-ES" dirty="0" smtClean="0"/>
              <a:t>)</a:t>
            </a:r>
            <a:endParaRPr lang="es-ES" dirty="0"/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1985" name="Object 1"/>
          <p:cNvGraphicFramePr>
            <a:graphicFrameLocks noChangeAspect="1"/>
          </p:cNvGraphicFramePr>
          <p:nvPr/>
        </p:nvGraphicFramePr>
        <p:xfrm>
          <a:off x="565482" y="2394282"/>
          <a:ext cx="3247041" cy="3597443"/>
        </p:xfrm>
        <a:graphic>
          <a:graphicData uri="http://schemas.openxmlformats.org/presentationml/2006/ole">
            <p:oleObj spid="_x0000_s41985" name="Visio" r:id="rId4" imgW="2640832" imgH="2953883" progId="Visio.Drawing.11">
              <p:embed/>
            </p:oleObj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637671" y="1215190"/>
            <a:ext cx="2947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Grafcets normalizados poco consistentes o simplemente sin sentido físico </a:t>
            </a:r>
            <a:endParaRPr lang="es-ES" sz="1600" dirty="0"/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1987" name="Object 3"/>
          <p:cNvGraphicFramePr>
            <a:graphicFrameLocks noChangeAspect="1"/>
          </p:cNvGraphicFramePr>
          <p:nvPr/>
        </p:nvGraphicFramePr>
        <p:xfrm>
          <a:off x="4451682" y="1937084"/>
          <a:ext cx="1804737" cy="3128654"/>
        </p:xfrm>
        <a:graphic>
          <a:graphicData uri="http://schemas.openxmlformats.org/presentationml/2006/ole">
            <p:oleObj spid="_x0000_s41987" name="Visio" r:id="rId5" imgW="1811807" imgH="3329193" progId="Visio.Drawing.11">
              <p:embed/>
            </p:oleObj>
          </a:graphicData>
        </a:graphic>
      </p:graphicFrame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1989" name="Object 5"/>
          <p:cNvGraphicFramePr>
            <a:graphicFrameLocks noChangeAspect="1"/>
          </p:cNvGraphicFramePr>
          <p:nvPr/>
        </p:nvGraphicFramePr>
        <p:xfrm>
          <a:off x="6725651" y="1925494"/>
          <a:ext cx="1732548" cy="3140244"/>
        </p:xfrm>
        <a:graphic>
          <a:graphicData uri="http://schemas.openxmlformats.org/presentationml/2006/ole">
            <p:oleObj spid="_x0000_s41989" name="Visio" r:id="rId6" imgW="1811807" imgH="3329193" progId="Visio.Drawing.11">
              <p:embed/>
            </p:oleObj>
          </a:graphicData>
        </a:graphic>
      </p:graphicFrame>
      <p:sp>
        <p:nvSpPr>
          <p:cNvPr id="10" name="9 CuadroTexto"/>
          <p:cNvSpPr txBox="1"/>
          <p:nvPr/>
        </p:nvSpPr>
        <p:spPr>
          <a:xfrm>
            <a:off x="4596062" y="5185610"/>
            <a:ext cx="14919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¿INSEGURO?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6926177" y="5185610"/>
            <a:ext cx="14919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¿INSEGURO?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Etapas/transiciones fuente y pozo</a:t>
            </a:r>
            <a:endParaRPr lang="es-ES" dirty="0"/>
          </a:p>
        </p:txBody>
      </p:sp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1201" name="Object 1"/>
          <p:cNvGraphicFramePr>
            <a:graphicFrameLocks noChangeAspect="1"/>
          </p:cNvGraphicFramePr>
          <p:nvPr/>
        </p:nvGraphicFramePr>
        <p:xfrm>
          <a:off x="794085" y="1251284"/>
          <a:ext cx="1450991" cy="1648326"/>
        </p:xfrm>
        <a:graphic>
          <a:graphicData uri="http://schemas.openxmlformats.org/presentationml/2006/ole">
            <p:oleObj spid="_x0000_s51201" name="Visio" r:id="rId4" imgW="1189899" imgH="1410673" progId="Visio.Drawing.11">
              <p:embed/>
            </p:oleObj>
          </a:graphicData>
        </a:graphic>
      </p:graphicFrame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1203" name="Object 3"/>
          <p:cNvGraphicFramePr>
            <a:graphicFrameLocks noChangeAspect="1"/>
          </p:cNvGraphicFramePr>
          <p:nvPr/>
        </p:nvGraphicFramePr>
        <p:xfrm>
          <a:off x="3224463" y="1022682"/>
          <a:ext cx="1687043" cy="2334128"/>
        </p:xfrm>
        <a:graphic>
          <a:graphicData uri="http://schemas.openxmlformats.org/presentationml/2006/ole">
            <p:oleObj spid="_x0000_s51203" name="Visio" r:id="rId5" imgW="1329521" imgH="1873448" progId="Visio.Drawing.11">
              <p:embed/>
            </p:oleObj>
          </a:graphicData>
        </a:graphic>
      </p:graphicFrame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1205" name="Object 5"/>
          <p:cNvGraphicFramePr>
            <a:graphicFrameLocks noChangeAspect="1"/>
          </p:cNvGraphicFramePr>
          <p:nvPr/>
        </p:nvGraphicFramePr>
        <p:xfrm>
          <a:off x="5811253" y="1118937"/>
          <a:ext cx="2838450" cy="2209800"/>
        </p:xfrm>
        <a:graphic>
          <a:graphicData uri="http://schemas.openxmlformats.org/presentationml/2006/ole">
            <p:oleObj spid="_x0000_s51205" name="Visio" r:id="rId6" imgW="2805495" imgH="2215885" progId="Visio.Drawing.11">
              <p:embed/>
            </p:oleObj>
          </a:graphicData>
        </a:graphic>
      </p:graphicFrame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1207" name="Object 7"/>
          <p:cNvGraphicFramePr>
            <a:graphicFrameLocks noChangeAspect="1"/>
          </p:cNvGraphicFramePr>
          <p:nvPr/>
        </p:nvGraphicFramePr>
        <p:xfrm>
          <a:off x="1106906" y="3994484"/>
          <a:ext cx="657225" cy="1476375"/>
        </p:xfrm>
        <a:graphic>
          <a:graphicData uri="http://schemas.openxmlformats.org/presentationml/2006/ole">
            <p:oleObj spid="_x0000_s51207" name="Visio" r:id="rId7" imgW="635711" imgH="1444685" progId="Visio.Drawing.11">
              <p:embed/>
            </p:oleObj>
          </a:graphicData>
        </a:graphic>
      </p:graphicFrame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1209" name="Object 9"/>
          <p:cNvGraphicFramePr>
            <a:graphicFrameLocks noChangeAspect="1"/>
          </p:cNvGraphicFramePr>
          <p:nvPr/>
        </p:nvGraphicFramePr>
        <p:xfrm>
          <a:off x="3260558" y="4078704"/>
          <a:ext cx="1251285" cy="2126077"/>
        </p:xfrm>
        <a:graphic>
          <a:graphicData uri="http://schemas.openxmlformats.org/presentationml/2006/ole">
            <p:oleObj spid="_x0000_s51209" name="Visio" r:id="rId8" imgW="1235114" imgH="2074464" progId="Visio.Drawing.11">
              <p:embed/>
            </p:oleObj>
          </a:graphicData>
        </a:graphic>
      </p:graphicFrame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1211" name="Object 11"/>
          <p:cNvGraphicFramePr>
            <a:graphicFrameLocks noChangeAspect="1"/>
          </p:cNvGraphicFramePr>
          <p:nvPr/>
        </p:nvGraphicFramePr>
        <p:xfrm>
          <a:off x="6509084" y="4006516"/>
          <a:ext cx="1487767" cy="2382252"/>
        </p:xfrm>
        <a:graphic>
          <a:graphicData uri="http://schemas.openxmlformats.org/presentationml/2006/ole">
            <p:oleObj spid="_x0000_s51211" name="Visio" r:id="rId9" imgW="1518875" imgH="2450018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Coordinación entre grafcets parciales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Coordinación horizontal</a:t>
            </a:r>
          </a:p>
          <a:p>
            <a:pPr lvl="1"/>
            <a:r>
              <a:rPr lang="es-ES" dirty="0" smtClean="0"/>
              <a:t>Típicamente etapas de una secuencia en receptividades de otra secuencia</a:t>
            </a:r>
          </a:p>
          <a:p>
            <a:pPr lvl="1"/>
            <a:r>
              <a:rPr lang="es-ES" dirty="0" smtClean="0"/>
              <a:t>Macroetapas</a:t>
            </a:r>
          </a:p>
          <a:p>
            <a:r>
              <a:rPr lang="es-ES" dirty="0" smtClean="0"/>
              <a:t>Coordinación jerárquica (relación maestro-esclavo)</a:t>
            </a:r>
          </a:p>
          <a:p>
            <a:pPr lvl="1"/>
            <a:r>
              <a:rPr lang="es-ES" dirty="0" smtClean="0"/>
              <a:t>Encapsulación de un grafcet parcial dentro de otro</a:t>
            </a:r>
          </a:p>
          <a:p>
            <a:pPr lvl="1"/>
            <a:r>
              <a:rPr lang="es-ES" dirty="0" smtClean="0"/>
              <a:t>Forzado			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Coordinación horizontal: Macroetapas</a:t>
            </a:r>
            <a:endParaRPr lang="es-ES" dirty="0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4033" name="Object 1"/>
          <p:cNvGraphicFramePr>
            <a:graphicFrameLocks noChangeAspect="1"/>
          </p:cNvGraphicFramePr>
          <p:nvPr/>
        </p:nvGraphicFramePr>
        <p:xfrm>
          <a:off x="950493" y="1900989"/>
          <a:ext cx="2668632" cy="2791327"/>
        </p:xfrm>
        <a:graphic>
          <a:graphicData uri="http://schemas.openxmlformats.org/presentationml/2006/ole">
            <p:oleObj spid="_x0000_s44033" name="Visio" r:id="rId4" imgW="1680985" imgH="1774831" progId="Visio.Drawing.11">
              <p:embed/>
            </p:oleObj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1022684" y="1271335"/>
            <a:ext cx="1792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MACROETAPA  M1</a:t>
            </a:r>
            <a:endParaRPr lang="es-ES" dirty="0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4035" name="Object 3"/>
          <p:cNvGraphicFramePr>
            <a:graphicFrameLocks noChangeAspect="1"/>
          </p:cNvGraphicFramePr>
          <p:nvPr/>
        </p:nvGraphicFramePr>
        <p:xfrm>
          <a:off x="4680283" y="2009272"/>
          <a:ext cx="3800977" cy="3800977"/>
        </p:xfrm>
        <a:graphic>
          <a:graphicData uri="http://schemas.openxmlformats.org/presentationml/2006/ole">
            <p:oleObj spid="_x0000_s44035" name="Visio" r:id="rId5" imgW="2829643" imgH="2791800" progId="Visio.Drawing.11">
              <p:embed/>
            </p:oleObj>
          </a:graphicData>
        </a:graphic>
      </p:graphicFrame>
      <p:sp>
        <p:nvSpPr>
          <p:cNvPr id="8" name="7 CuadroTexto"/>
          <p:cNvSpPr txBox="1"/>
          <p:nvPr/>
        </p:nvSpPr>
        <p:spPr>
          <a:xfrm>
            <a:off x="5338010" y="1295399"/>
            <a:ext cx="20854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MÁQUINA TRÁNSFER</a:t>
            </a:r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589547" y="4860758"/>
            <a:ext cx="38019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REGLAS DE EVOLUCIÓN</a:t>
            </a:r>
          </a:p>
          <a:p>
            <a:r>
              <a:rPr lang="es-ES" dirty="0" smtClean="0"/>
              <a:t>1-Franqueo de (5) y activación E1 simultáneo</a:t>
            </a:r>
          </a:p>
          <a:p>
            <a:r>
              <a:rPr lang="es-ES" dirty="0" smtClean="0"/>
              <a:t>2-(6) no será validada hasta que se active S1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Coordinación jerárquica: Encapsulación (1/2)</a:t>
            </a:r>
            <a:endParaRPr lang="es-ES" sz="2400" dirty="0"/>
          </a:p>
        </p:txBody>
      </p:sp>
      <p:sp>
        <p:nvSpPr>
          <p:cNvPr id="3" name="2 CuadroTexto"/>
          <p:cNvSpPr txBox="1"/>
          <p:nvPr/>
        </p:nvSpPr>
        <p:spPr>
          <a:xfrm>
            <a:off x="481263" y="1022684"/>
            <a:ext cx="2165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NORMA IEC 60848</a:t>
            </a:r>
            <a:endParaRPr lang="es-ES" sz="1600" dirty="0"/>
          </a:p>
        </p:txBody>
      </p:sp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6081" name="Object 1"/>
          <p:cNvGraphicFramePr>
            <a:graphicFrameLocks noChangeAspect="1"/>
          </p:cNvGraphicFramePr>
          <p:nvPr/>
        </p:nvGraphicFramePr>
        <p:xfrm>
          <a:off x="2598822" y="902368"/>
          <a:ext cx="1190625" cy="638175"/>
        </p:xfrm>
        <a:graphic>
          <a:graphicData uri="http://schemas.openxmlformats.org/presentationml/2006/ole">
            <p:oleObj spid="_x0000_s46081" name="Visio" r:id="rId4" imgW="825657" imgH="439047" progId="Visio.Drawing.11">
              <p:embed/>
            </p:oleObj>
          </a:graphicData>
        </a:graphic>
      </p:graphicFrame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6083" name="Object 3"/>
          <p:cNvGraphicFramePr>
            <a:graphicFrameLocks noChangeAspect="1"/>
          </p:cNvGraphicFramePr>
          <p:nvPr/>
        </p:nvGraphicFramePr>
        <p:xfrm>
          <a:off x="4307306" y="950494"/>
          <a:ext cx="1009650" cy="571500"/>
        </p:xfrm>
        <a:graphic>
          <a:graphicData uri="http://schemas.openxmlformats.org/presentationml/2006/ole">
            <p:oleObj spid="_x0000_s46083" name="Visio" r:id="rId5" imgW="825657" imgH="439047" progId="Visio.Drawing.11">
              <p:embed/>
            </p:oleObj>
          </a:graphicData>
        </a:graphic>
      </p:graphicFrame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6085" name="Object 5"/>
          <p:cNvGraphicFramePr>
            <a:graphicFrameLocks noChangeAspect="1"/>
          </p:cNvGraphicFramePr>
          <p:nvPr/>
        </p:nvGraphicFramePr>
        <p:xfrm>
          <a:off x="6160167" y="866274"/>
          <a:ext cx="438150" cy="819150"/>
        </p:xfrm>
        <a:graphic>
          <a:graphicData uri="http://schemas.openxmlformats.org/presentationml/2006/ole">
            <p:oleObj spid="_x0000_s46085" name="Visio" r:id="rId6" imgW="494423" imgH="862694" progId="Visio.Drawing.11">
              <p:embed/>
            </p:oleObj>
          </a:graphicData>
        </a:graphic>
      </p:graphicFrame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6087" name="Object 7"/>
          <p:cNvGraphicFramePr>
            <a:graphicFrameLocks noChangeAspect="1"/>
          </p:cNvGraphicFramePr>
          <p:nvPr/>
        </p:nvGraphicFramePr>
        <p:xfrm>
          <a:off x="1684421" y="3356810"/>
          <a:ext cx="962525" cy="1522133"/>
        </p:xfrm>
        <a:graphic>
          <a:graphicData uri="http://schemas.openxmlformats.org/presentationml/2006/ole">
            <p:oleObj spid="_x0000_s46087" name="Visio" r:id="rId7" imgW="825657" imgH="1253648" progId="Visio.Drawing.11">
              <p:embed/>
            </p:oleObj>
          </a:graphicData>
        </a:graphic>
      </p:graphicFrame>
      <p:sp>
        <p:nvSpPr>
          <p:cNvPr id="4609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6089" name="Object 9"/>
          <p:cNvGraphicFramePr>
            <a:graphicFrameLocks noChangeAspect="1"/>
          </p:cNvGraphicFramePr>
          <p:nvPr/>
        </p:nvGraphicFramePr>
        <p:xfrm>
          <a:off x="3585411" y="2334127"/>
          <a:ext cx="3380873" cy="3776831"/>
        </p:xfrm>
        <a:graphic>
          <a:graphicData uri="http://schemas.openxmlformats.org/presentationml/2006/ole">
            <p:oleObj spid="_x0000_s46089" name="Visio" r:id="rId8" imgW="3166683" imgH="3538855" progId="Visio.Drawing.11">
              <p:embed/>
            </p:oleObj>
          </a:graphicData>
        </a:graphic>
      </p:graphicFrame>
      <p:sp>
        <p:nvSpPr>
          <p:cNvPr id="14" name="13 CuadroTexto"/>
          <p:cNvSpPr txBox="1"/>
          <p:nvPr/>
        </p:nvSpPr>
        <p:spPr>
          <a:xfrm>
            <a:off x="2454441" y="1608221"/>
            <a:ext cx="14798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Encapsulación</a:t>
            </a: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4519863" y="1608221"/>
            <a:ext cx="9304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Reposo</a:t>
            </a:r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5747084" y="1608221"/>
            <a:ext cx="1941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Nexo de activación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Coordinación jerárquica: Encapsulación (2/2)</a:t>
            </a:r>
            <a:endParaRPr lang="es-ES" sz="2400" dirty="0"/>
          </a:p>
        </p:txBody>
      </p:sp>
      <p:sp>
        <p:nvSpPr>
          <p:cNvPr id="3" name="2 CuadroTexto"/>
          <p:cNvSpPr txBox="1"/>
          <p:nvPr/>
        </p:nvSpPr>
        <p:spPr>
          <a:xfrm>
            <a:off x="481263" y="1022684"/>
            <a:ext cx="2165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NORMA IEC 61131-3</a:t>
            </a:r>
            <a:endParaRPr lang="es-ES" sz="1600" dirty="0"/>
          </a:p>
        </p:txBody>
      </p:sp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609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813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8135" name="Object 7"/>
          <p:cNvGraphicFramePr>
            <a:graphicFrameLocks noChangeAspect="1"/>
          </p:cNvGraphicFramePr>
          <p:nvPr/>
        </p:nvGraphicFramePr>
        <p:xfrm>
          <a:off x="1576135" y="2033336"/>
          <a:ext cx="3872902" cy="3176337"/>
        </p:xfrm>
        <a:graphic>
          <a:graphicData uri="http://schemas.openxmlformats.org/presentationml/2006/ole">
            <p:oleObj spid="_x0000_s48135" name="Visio" r:id="rId4" imgW="2680799" imgH="2206980" progId="Visio.Drawing.11">
              <p:embed/>
            </p:oleObj>
          </a:graphicData>
        </a:graphic>
      </p:graphicFrame>
      <p:sp>
        <p:nvSpPr>
          <p:cNvPr id="4813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48137" name="Object 9"/>
          <p:cNvGraphicFramePr>
            <a:graphicFrameLocks noChangeAspect="1"/>
          </p:cNvGraphicFramePr>
          <p:nvPr/>
        </p:nvGraphicFramePr>
        <p:xfrm>
          <a:off x="6148137" y="1961145"/>
          <a:ext cx="1323474" cy="3418975"/>
        </p:xfrm>
        <a:graphic>
          <a:graphicData uri="http://schemas.openxmlformats.org/presentationml/2006/ole">
            <p:oleObj spid="_x0000_s48137" name="Visio" r:id="rId5" imgW="910893" imgH="2368963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Coordinación jerárquica: Forzado(1/2)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 smtClean="0"/>
              <a:t>Definición:  Se dice que un grafcet “fuerza” a otro cuando controla su dinámica impidiendo que obedezca las reglas de evolución</a:t>
            </a:r>
          </a:p>
          <a:p>
            <a:endParaRPr lang="es-ES" dirty="0" smtClean="0"/>
          </a:p>
          <a:p>
            <a:r>
              <a:rPr lang="es-ES" dirty="0" smtClean="0"/>
              <a:t>Restricciones</a:t>
            </a:r>
          </a:p>
          <a:p>
            <a:pPr lvl="1"/>
            <a:r>
              <a:rPr lang="es-ES" dirty="0" smtClean="0"/>
              <a:t>Dos grafcets no pueden forzarse mutuamente (no simetría)</a:t>
            </a:r>
          </a:p>
          <a:p>
            <a:pPr lvl="1"/>
            <a:r>
              <a:rPr lang="es-ES" dirty="0" smtClean="0"/>
              <a:t>Un grafcet no puede forzarse a sí mismo (no reflexividad)</a:t>
            </a:r>
          </a:p>
          <a:p>
            <a:pPr lvl="1"/>
            <a:r>
              <a:rPr lang="es-ES" dirty="0" smtClean="0"/>
              <a:t>Un grafcet solo puede tener un grafcet maestro (unicidad)</a:t>
            </a:r>
          </a:p>
          <a:p>
            <a:pPr lvl="1"/>
            <a:endParaRPr lang="es-ES" dirty="0" smtClean="0"/>
          </a:p>
          <a:p>
            <a:pPr lvl="1"/>
            <a:endParaRPr lang="es-ES" dirty="0" smtClean="0"/>
          </a:p>
          <a:p>
            <a:pPr lvl="1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Coordinación jerárquica: Forzado (2/2)</a:t>
            </a: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467544" y="1052736"/>
            <a:ext cx="2237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SINTAXIS DE ACCIÓN DE FORZADO</a:t>
            </a:r>
            <a:endParaRPr lang="es-ES" dirty="0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2225" name="Object 1"/>
          <p:cNvGraphicFramePr>
            <a:graphicFrameLocks noChangeAspect="1"/>
          </p:cNvGraphicFramePr>
          <p:nvPr/>
        </p:nvGraphicFramePr>
        <p:xfrm>
          <a:off x="3068067" y="943894"/>
          <a:ext cx="1455821" cy="463801"/>
        </p:xfrm>
        <a:graphic>
          <a:graphicData uri="http://schemas.openxmlformats.org/presentationml/2006/ole">
            <p:oleObj spid="_x0000_s52225" name="Visio" r:id="rId4" imgW="1120747" imgH="344753" progId="Visio.Drawing.11">
              <p:embed/>
            </p:oleObj>
          </a:graphicData>
        </a:graphic>
      </p:graphicFrame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2227" name="Object 3"/>
          <p:cNvGraphicFramePr>
            <a:graphicFrameLocks noChangeAspect="1"/>
          </p:cNvGraphicFramePr>
          <p:nvPr/>
        </p:nvGraphicFramePr>
        <p:xfrm>
          <a:off x="4943321" y="938463"/>
          <a:ext cx="1472867" cy="469232"/>
        </p:xfrm>
        <a:graphic>
          <a:graphicData uri="http://schemas.openxmlformats.org/presentationml/2006/ole">
            <p:oleObj spid="_x0000_s52227" name="Visio" r:id="rId5" imgW="1120747" imgH="344753" progId="Visio.Drawing.11">
              <p:embed/>
            </p:oleObj>
          </a:graphicData>
        </a:graphic>
      </p:graphicFrame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2229" name="Object 5"/>
          <p:cNvGraphicFramePr>
            <a:graphicFrameLocks noChangeAspect="1"/>
          </p:cNvGraphicFramePr>
          <p:nvPr/>
        </p:nvGraphicFramePr>
        <p:xfrm>
          <a:off x="6894109" y="982225"/>
          <a:ext cx="1335505" cy="425470"/>
        </p:xfrm>
        <a:graphic>
          <a:graphicData uri="http://schemas.openxmlformats.org/presentationml/2006/ole">
            <p:oleObj spid="_x0000_s52229" name="Visio" r:id="rId6" imgW="1120747" imgH="344753" progId="Visio.Drawing.11">
              <p:embed/>
            </p:oleObj>
          </a:graphicData>
        </a:graphic>
      </p:graphicFrame>
      <p:sp>
        <p:nvSpPr>
          <p:cNvPr id="10" name="9 CuadroTexto"/>
          <p:cNvSpPr txBox="1"/>
          <p:nvPr/>
        </p:nvSpPr>
        <p:spPr>
          <a:xfrm>
            <a:off x="2839450" y="1503947"/>
            <a:ext cx="19611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Activación X13 y X17</a:t>
            </a:r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6817893" y="1515979"/>
            <a:ext cx="1676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Activación Reposo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5241747" y="1515979"/>
            <a:ext cx="1243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Congelación</a:t>
            </a:r>
            <a:endParaRPr lang="es-ES" dirty="0"/>
          </a:p>
        </p:txBody>
      </p:sp>
      <p:sp>
        <p:nvSpPr>
          <p:cNvPr id="522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52231" name="Object 7"/>
          <p:cNvGraphicFramePr>
            <a:graphicFrameLocks noChangeAspect="1"/>
          </p:cNvGraphicFramePr>
          <p:nvPr/>
        </p:nvGraphicFramePr>
        <p:xfrm>
          <a:off x="1744578" y="2454440"/>
          <a:ext cx="2150155" cy="2622885"/>
        </p:xfrm>
        <a:graphic>
          <a:graphicData uri="http://schemas.openxmlformats.org/presentationml/2006/ole">
            <p:oleObj spid="_x0000_s52231" name="Visio" r:id="rId7" imgW="1325002" imgH="1625400" progId="Visio.Drawing.11">
              <p:embed/>
            </p:oleObj>
          </a:graphicData>
        </a:graphic>
      </p:graphicFrame>
      <p:graphicFrame>
        <p:nvGraphicFramePr>
          <p:cNvPr id="52234" name="Object 10"/>
          <p:cNvGraphicFramePr>
            <a:graphicFrameLocks noChangeAspect="1"/>
          </p:cNvGraphicFramePr>
          <p:nvPr/>
        </p:nvGraphicFramePr>
        <p:xfrm>
          <a:off x="5150603" y="2466474"/>
          <a:ext cx="1986728" cy="3573379"/>
        </p:xfrm>
        <a:graphic>
          <a:graphicData uri="http://schemas.openxmlformats.org/presentationml/2006/ole">
            <p:oleObj spid="_x0000_s52234" name="Visio" r:id="rId8" imgW="1527602" imgH="2327940" progId="Visio.Drawing.11">
              <p:embed/>
            </p:oleObj>
          </a:graphicData>
        </a:graphic>
      </p:graphicFrame>
      <p:sp>
        <p:nvSpPr>
          <p:cNvPr id="18" name="17 CuadroTexto"/>
          <p:cNvSpPr txBox="1"/>
          <p:nvPr/>
        </p:nvSpPr>
        <p:spPr>
          <a:xfrm>
            <a:off x="7531768" y="2586789"/>
            <a:ext cx="770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G1</a:t>
            </a:r>
            <a:endParaRPr lang="es-ES" sz="2400" dirty="0"/>
          </a:p>
        </p:txBody>
      </p:sp>
      <p:pic>
        <p:nvPicPr>
          <p:cNvPr id="52235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13625" y="4686300"/>
            <a:ext cx="1035050" cy="1538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18 CuadroTexto"/>
          <p:cNvSpPr txBox="1"/>
          <p:nvPr/>
        </p:nvSpPr>
        <p:spPr>
          <a:xfrm>
            <a:off x="7743826" y="4476750"/>
            <a:ext cx="14001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“etapa fuente”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Programación de grafcets parciales</a:t>
            </a:r>
            <a:endParaRPr lang="es-ES" dirty="0"/>
          </a:p>
        </p:txBody>
      </p:sp>
      <p:graphicFrame>
        <p:nvGraphicFramePr>
          <p:cNvPr id="74754" name="Object 2"/>
          <p:cNvGraphicFramePr>
            <a:graphicFrameLocks noChangeAspect="1"/>
          </p:cNvGraphicFramePr>
          <p:nvPr/>
        </p:nvGraphicFramePr>
        <p:xfrm>
          <a:off x="1201738" y="1311275"/>
          <a:ext cx="2149475" cy="2622550"/>
        </p:xfrm>
        <a:graphic>
          <a:graphicData uri="http://schemas.openxmlformats.org/presentationml/2006/ole">
            <p:oleObj spid="_x0000_s74754" name="Visio" r:id="rId4" imgW="1325002" imgH="1625400" progId="Visio.Drawing.11">
              <p:embed/>
            </p:oleObj>
          </a:graphicData>
        </a:graphic>
      </p:graphicFrame>
      <p:graphicFrame>
        <p:nvGraphicFramePr>
          <p:cNvPr id="74755" name="Object 3"/>
          <p:cNvGraphicFramePr>
            <a:graphicFrameLocks noChangeAspect="1"/>
          </p:cNvGraphicFramePr>
          <p:nvPr/>
        </p:nvGraphicFramePr>
        <p:xfrm>
          <a:off x="4826381" y="1323975"/>
          <a:ext cx="1987550" cy="3573463"/>
        </p:xfrm>
        <a:graphic>
          <a:graphicData uri="http://schemas.openxmlformats.org/presentationml/2006/ole">
            <p:oleObj spid="_x0000_s74755" name="Visio" r:id="rId5" imgW="1527602" imgH="2327940" progId="Visio.Drawing.11">
              <p:embed/>
            </p:oleObj>
          </a:graphicData>
        </a:graphic>
      </p:graphicFrame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6356" y="4082034"/>
            <a:ext cx="1035050" cy="1538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7496557" y="3848100"/>
            <a:ext cx="14001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“etapa fuente”</a:t>
            </a:r>
            <a:endParaRPr lang="es-ES" dirty="0"/>
          </a:p>
        </p:txBody>
      </p:sp>
      <p:graphicFrame>
        <p:nvGraphicFramePr>
          <p:cNvPr id="11" name="10 Tabla"/>
          <p:cNvGraphicFramePr>
            <a:graphicFrameLocks noGrp="1"/>
          </p:cNvGraphicFramePr>
          <p:nvPr/>
        </p:nvGraphicFramePr>
        <p:xfrm>
          <a:off x="551944" y="4535837"/>
          <a:ext cx="4064000" cy="1791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</a:tblGrid>
              <a:tr h="419487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OB100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OB1 (forzado)</a:t>
                      </a:r>
                      <a:endParaRPr lang="es-E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SET</a:t>
                      </a:r>
                      <a:endParaRPr lang="es-ES" sz="14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fr-FR" sz="14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 	“</a:t>
                      </a:r>
                      <a:r>
                        <a:rPr lang="fr-FR" sz="1400" b="0" dirty="0" smtClean="0">
                          <a:solidFill>
                            <a:srgbClr val="990033"/>
                          </a:solidFill>
                        </a:rPr>
                        <a:t>X10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</a:p>
                    <a:p>
                      <a:r>
                        <a:rPr lang="fr-FR" sz="1400" b="1" dirty="0" smtClean="0">
                          <a:solidFill>
                            <a:schemeClr val="tx1"/>
                          </a:solidFill>
                        </a:rPr>
                        <a:t>S	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 “</a:t>
                      </a:r>
                      <a:r>
                        <a:rPr lang="fr-FR" sz="1400" b="0" dirty="0" smtClean="0">
                          <a:solidFill>
                            <a:srgbClr val="990033"/>
                          </a:solidFill>
                        </a:rPr>
                        <a:t>X0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”</a:t>
                      </a:r>
                    </a:p>
                    <a:p>
                      <a:r>
                        <a:rPr lang="fr-FR" sz="1400" b="1" dirty="0" smtClean="0">
                          <a:solidFill>
                            <a:schemeClr val="tx1"/>
                          </a:solidFill>
                        </a:rPr>
                        <a:t>R	</a:t>
                      </a:r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…. </a:t>
                      </a:r>
                    </a:p>
                    <a:p>
                      <a:endParaRPr lang="es-E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“X11”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“X20”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“X0”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“X1”</a:t>
                      </a:r>
                    </a:p>
                    <a:p>
                      <a:r>
                        <a:rPr lang="es-ES" sz="1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r>
                        <a:rPr lang="es-ES" sz="1400" b="0" dirty="0" smtClean="0">
                          <a:solidFill>
                            <a:schemeClr val="tx1"/>
                          </a:solidFill>
                        </a:rPr>
                        <a:t>	“X2”</a:t>
                      </a:r>
                    </a:p>
                    <a:p>
                      <a:endParaRPr lang="es-E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11 CuadroTexto"/>
          <p:cNvSpPr txBox="1"/>
          <p:nvPr/>
        </p:nvSpPr>
        <p:spPr>
          <a:xfrm>
            <a:off x="6620256" y="1182624"/>
            <a:ext cx="658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G1</a:t>
            </a:r>
            <a:endParaRPr lang="es-E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Modelado de defecto: secuencia de escape</a:t>
            </a:r>
            <a:endParaRPr lang="es-ES" dirty="0"/>
          </a:p>
        </p:txBody>
      </p:sp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7553" y="1477570"/>
            <a:ext cx="3622548" cy="3240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4086225" y="5367528"/>
            <a:ext cx="1152525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3039F0"/>
                </a:solidFill>
              </a:rPr>
              <a:t>AWL?</a:t>
            </a:r>
            <a:endParaRPr lang="es-ES" sz="2400" dirty="0">
              <a:solidFill>
                <a:srgbClr val="3039F0"/>
              </a:solidFill>
            </a:endParaRPr>
          </a:p>
        </p:txBody>
      </p:sp>
      <p:graphicFrame>
        <p:nvGraphicFramePr>
          <p:cNvPr id="119811" name="Object 3"/>
          <p:cNvGraphicFramePr>
            <a:graphicFrameLocks noChangeAspect="1"/>
          </p:cNvGraphicFramePr>
          <p:nvPr/>
        </p:nvGraphicFramePr>
        <p:xfrm>
          <a:off x="5015547" y="1450848"/>
          <a:ext cx="3156201" cy="3194304"/>
        </p:xfrm>
        <a:graphic>
          <a:graphicData uri="http://schemas.openxmlformats.org/presentationml/2006/ole">
            <p:oleObj spid="_x0000_s119811" name="Visio" r:id="rId5" imgW="2283434" imgH="2332260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Ejemplo: Tramos de escaleras mecánicas</a:t>
            </a:r>
            <a:endParaRPr lang="es-ES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7221" y="1340177"/>
            <a:ext cx="6504713" cy="384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en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e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0</TotalTime>
  <Words>1075</Words>
  <Application>Microsoft Office PowerPoint</Application>
  <PresentationFormat>Presentación en pantalla (4:3)</PresentationFormat>
  <Paragraphs>238</Paragraphs>
  <Slides>30</Slides>
  <Notes>30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3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Origen</vt:lpstr>
      <vt:lpstr>Documento</vt:lpstr>
      <vt:lpstr>Visio</vt:lpstr>
      <vt:lpstr>Imagen de mapa de bits</vt:lpstr>
      <vt:lpstr> Diseño estructurado  GRAFCET</vt:lpstr>
      <vt:lpstr>Introducción</vt:lpstr>
      <vt:lpstr>Elementos básicos del diagrama</vt:lpstr>
      <vt:lpstr>Niveles</vt:lpstr>
      <vt:lpstr>Estructuras lógicas fundamentales</vt:lpstr>
      <vt:lpstr>Evolución del grafcet</vt:lpstr>
      <vt:lpstr>Reglas de evolución</vt:lpstr>
      <vt:lpstr>Ejemplos</vt:lpstr>
      <vt:lpstr>Prioridad en estructuras O</vt:lpstr>
      <vt:lpstr>Representación de actuadores</vt:lpstr>
      <vt:lpstr>Ejemplo: Máquina taladradora</vt:lpstr>
      <vt:lpstr>E</vt:lpstr>
      <vt:lpstr>Actuadores SFC (IEC 61131-3)</vt:lpstr>
      <vt:lpstr>Calificadores (IEC 61131-3)</vt:lpstr>
      <vt:lpstr>Ejemplos actuadores (IEC 61131-3)</vt:lpstr>
      <vt:lpstr>Representación de eventos temporizados</vt:lpstr>
      <vt:lpstr>Ejercicio de programación </vt:lpstr>
      <vt:lpstr>Etapas inestables (evolución fugaz)</vt:lpstr>
      <vt:lpstr>Ejercicio: implementación REGLA V</vt:lpstr>
      <vt:lpstr>Grafcet no seguros (insecure)</vt:lpstr>
      <vt:lpstr>Etapas/transiciones fuente y pozo</vt:lpstr>
      <vt:lpstr>Coordinación entre grafcets parciales</vt:lpstr>
      <vt:lpstr>Coordinación horizontal: Macroetapas</vt:lpstr>
      <vt:lpstr>Coordinación jerárquica: Encapsulación (1/2)</vt:lpstr>
      <vt:lpstr>Coordinación jerárquica: Encapsulación (2/2)</vt:lpstr>
      <vt:lpstr>Coordinación jerárquica: Forzado(1/2)</vt:lpstr>
      <vt:lpstr>Coordinación jerárquica: Forzado (2/2)</vt:lpstr>
      <vt:lpstr>Programación de grafcets parciales</vt:lpstr>
      <vt:lpstr>Modelado de defecto: secuencia de escape</vt:lpstr>
      <vt:lpstr>Ejemplo: Tramos de escaleras mecánicas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2014-02-24T08:49:21Z</dcterms:created>
  <dcterms:modified xsi:type="dcterms:W3CDTF">2014-02-24T08:52:26Z</dcterms:modified>
</cp:coreProperties>
</file>