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468" r:id="rId2"/>
    <p:sldId id="660" r:id="rId3"/>
    <p:sldId id="719" r:id="rId4"/>
    <p:sldId id="745" r:id="rId5"/>
    <p:sldId id="746" r:id="rId6"/>
    <p:sldId id="747" r:id="rId7"/>
    <p:sldId id="748" r:id="rId8"/>
    <p:sldId id="749" r:id="rId9"/>
    <p:sldId id="750" r:id="rId10"/>
    <p:sldId id="751" r:id="rId11"/>
    <p:sldId id="752" r:id="rId12"/>
    <p:sldId id="753" r:id="rId13"/>
    <p:sldId id="754" r:id="rId14"/>
    <p:sldId id="755" r:id="rId15"/>
    <p:sldId id="756" r:id="rId16"/>
    <p:sldId id="757" r:id="rId17"/>
    <p:sldId id="758" r:id="rId18"/>
    <p:sldId id="759" r:id="rId19"/>
    <p:sldId id="760" r:id="rId20"/>
    <p:sldId id="761" r:id="rId21"/>
    <p:sldId id="762" r:id="rId22"/>
    <p:sldId id="763" r:id="rId23"/>
    <p:sldId id="764" r:id="rId24"/>
    <p:sldId id="765" r:id="rId25"/>
    <p:sldId id="766" r:id="rId26"/>
  </p:sldIdLst>
  <p:sldSz cx="9144000" cy="6858000" type="screen4x3"/>
  <p:notesSz cx="6811963" cy="994251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1418"/>
    <a:srgbClr val="404040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44" autoAdjust="0"/>
    <p:restoredTop sz="94653" autoAdjust="0"/>
  </p:normalViewPr>
  <p:slideViewPr>
    <p:cSldViewPr>
      <p:cViewPr>
        <p:scale>
          <a:sx n="80" d="100"/>
          <a:sy n="80" d="100"/>
        </p:scale>
        <p:origin x="-1506" y="-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74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52593" cy="497683"/>
          </a:xfrm>
          <a:prstGeom prst="rect">
            <a:avLst/>
          </a:prstGeom>
        </p:spPr>
        <p:txBody>
          <a:bodyPr vert="horz" lIns="91605" tIns="45802" rIns="91605" bIns="4580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57780" y="1"/>
            <a:ext cx="2952593" cy="497683"/>
          </a:xfrm>
          <a:prstGeom prst="rect">
            <a:avLst/>
          </a:prstGeom>
        </p:spPr>
        <p:txBody>
          <a:bodyPr vert="horz" lIns="91605" tIns="45802" rIns="91605" bIns="45802" rtlCol="0"/>
          <a:lstStyle>
            <a:lvl1pPr algn="r">
              <a:defRPr sz="1200"/>
            </a:lvl1pPr>
          </a:lstStyle>
          <a:p>
            <a:fld id="{B90A115B-6DF0-5047-A63B-47344EE11739}" type="datetimeFigureOut">
              <a:rPr lang="es-ES" smtClean="0"/>
              <a:t>10/02/2017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43242"/>
            <a:ext cx="2952593" cy="497682"/>
          </a:xfrm>
          <a:prstGeom prst="rect">
            <a:avLst/>
          </a:prstGeom>
        </p:spPr>
        <p:txBody>
          <a:bodyPr vert="horz" lIns="91605" tIns="45802" rIns="91605" bIns="4580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57780" y="9443242"/>
            <a:ext cx="2952593" cy="497682"/>
          </a:xfrm>
          <a:prstGeom prst="rect">
            <a:avLst/>
          </a:prstGeom>
        </p:spPr>
        <p:txBody>
          <a:bodyPr vert="horz" lIns="91605" tIns="45802" rIns="91605" bIns="45802" rtlCol="0" anchor="b"/>
          <a:lstStyle>
            <a:lvl1pPr algn="r">
              <a:defRPr sz="1200"/>
            </a:lvl1pPr>
          </a:lstStyle>
          <a:p>
            <a:fld id="{9A851B26-A07A-A342-89EA-F3AFAA27B46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42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52593" cy="497683"/>
          </a:xfrm>
          <a:prstGeom prst="rect">
            <a:avLst/>
          </a:prstGeom>
        </p:spPr>
        <p:txBody>
          <a:bodyPr vert="horz" lIns="91605" tIns="45802" rIns="91605" bIns="4580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7780" y="1"/>
            <a:ext cx="2952593" cy="497683"/>
          </a:xfrm>
          <a:prstGeom prst="rect">
            <a:avLst/>
          </a:prstGeom>
        </p:spPr>
        <p:txBody>
          <a:bodyPr vert="horz" wrap="square" lIns="91605" tIns="45802" rIns="91605" bIns="4580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E82166A5-2CE9-6A48-8284-EC610F62D02C}" type="datetimeFigureOut">
              <a:rPr lang="es-ES"/>
              <a:pPr/>
              <a:t>10/02/2017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05" tIns="45802" rIns="91605" bIns="45802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0879" y="4722416"/>
            <a:ext cx="5450207" cy="4474370"/>
          </a:xfrm>
          <a:prstGeom prst="rect">
            <a:avLst/>
          </a:prstGeom>
        </p:spPr>
        <p:txBody>
          <a:bodyPr vert="horz" wrap="square" lIns="91605" tIns="45802" rIns="91605" bIns="4580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43242"/>
            <a:ext cx="2952593" cy="497682"/>
          </a:xfrm>
          <a:prstGeom prst="rect">
            <a:avLst/>
          </a:prstGeom>
        </p:spPr>
        <p:txBody>
          <a:bodyPr vert="horz" lIns="91605" tIns="45802" rIns="91605" bIns="4580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7780" y="9443242"/>
            <a:ext cx="2952593" cy="497682"/>
          </a:xfrm>
          <a:prstGeom prst="rect">
            <a:avLst/>
          </a:prstGeom>
        </p:spPr>
        <p:txBody>
          <a:bodyPr vert="horz" wrap="square" lIns="91605" tIns="45802" rIns="91605" bIns="4580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4619F43B-2E48-B745-A4FE-9B69CAC8FD6F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09287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>
              <a:latin typeface="Garamond"/>
              <a:cs typeface="Garamond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9F43B-2E48-B745-A4FE-9B69CAC8FD6F}" type="slidenum">
              <a:rPr lang="es-ES" smtClean="0"/>
              <a:pPr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03558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B1E60-B71C-1743-9A70-55231009BEC1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3339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B1E60-B71C-1743-9A70-55231009BEC1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3339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B1E60-B71C-1743-9A70-55231009BEC1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3339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B1E60-B71C-1743-9A70-55231009BEC1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3339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B1E60-B71C-1743-9A70-55231009BEC1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3339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B1E60-B71C-1743-9A70-55231009BEC1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3339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B1E60-B71C-1743-9A70-55231009BEC1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3339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B1E60-B71C-1743-9A70-55231009BEC1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33397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B1E60-B71C-1743-9A70-55231009BEC1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33397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B1E60-B71C-1743-9A70-55231009BEC1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333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B1E60-B71C-1743-9A70-55231009BEC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3339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B1E60-B71C-1743-9A70-55231009BEC1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3339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B1E60-B71C-1743-9A70-55231009BEC1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33397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B1E60-B71C-1743-9A70-55231009BEC1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33397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B1E60-B71C-1743-9A70-55231009BEC1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33397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B1E60-B71C-1743-9A70-55231009BEC1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3339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B1E60-B71C-1743-9A70-55231009BEC1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3339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B1E60-B71C-1743-9A70-55231009BEC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3339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B1E60-B71C-1743-9A70-55231009BEC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3339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B1E60-B71C-1743-9A70-55231009BEC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3339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B1E60-B71C-1743-9A70-55231009BEC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3339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B1E60-B71C-1743-9A70-55231009BEC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3339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B1E60-B71C-1743-9A70-55231009BEC1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3339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B1E60-B71C-1743-9A70-55231009BEC1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333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ORTADA PRESENT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7" r="4198" b="20192"/>
          <a:stretch>
            <a:fillRect/>
          </a:stretch>
        </p:blipFill>
        <p:spPr bwMode="auto">
          <a:xfrm>
            <a:off x="0" y="5589588"/>
            <a:ext cx="9144000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0" y="1484313"/>
            <a:ext cx="612775" cy="611187"/>
          </a:xfrm>
          <a:prstGeom prst="rect">
            <a:avLst/>
          </a:prstGeom>
          <a:solidFill>
            <a:schemeClr val="tx1">
              <a:lumMod val="85000"/>
              <a:lumOff val="15000"/>
              <a:alpha val="6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Rectángulo"/>
          <p:cNvSpPr/>
          <p:nvPr/>
        </p:nvSpPr>
        <p:spPr>
          <a:xfrm>
            <a:off x="0" y="0"/>
            <a:ext cx="612775" cy="1268413"/>
          </a:xfrm>
          <a:prstGeom prst="rect">
            <a:avLst/>
          </a:prstGeom>
          <a:solidFill>
            <a:srgbClr val="9814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cxnSp>
        <p:nvCxnSpPr>
          <p:cNvPr id="7" name="6 Conector recto"/>
          <p:cNvCxnSpPr/>
          <p:nvPr/>
        </p:nvCxnSpPr>
        <p:spPr>
          <a:xfrm rot="5400000">
            <a:off x="-958850" y="1714500"/>
            <a:ext cx="3429000" cy="0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71600" y="764704"/>
            <a:ext cx="7848872" cy="576064"/>
          </a:xfrm>
          <a:noFill/>
        </p:spPr>
        <p:txBody>
          <a:bodyPr anchor="b"/>
          <a:lstStyle>
            <a:lvl1pPr algn="l">
              <a:defRPr sz="4400">
                <a:solidFill>
                  <a:schemeClr val="tx1"/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2924944"/>
            <a:ext cx="6800800" cy="3600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400" b="1" baseline="0">
                <a:solidFill>
                  <a:srgbClr val="981418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  <p:sp>
        <p:nvSpPr>
          <p:cNvPr id="8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2987824" y="63452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</a:defRPr>
            </a:lvl1pPr>
          </a:lstStyle>
          <a:p>
            <a:fld id="{9450A8F6-97C4-E341-99F2-2A3BD5F59C2B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3535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3635896" y="6381328"/>
            <a:ext cx="2133600" cy="365125"/>
          </a:xfrm>
          <a:prstGeom prst="rect">
            <a:avLst/>
          </a:prstGeom>
        </p:spPr>
        <p:txBody>
          <a:bodyPr/>
          <a:lstStyle/>
          <a:p>
            <a:fld id="{3AF9DFE6-F2BD-42BC-B769-8EC54C415AF4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70653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3203848" y="6381328"/>
            <a:ext cx="2133600" cy="365125"/>
          </a:xfrm>
          <a:prstGeom prst="rect">
            <a:avLst/>
          </a:prstGeom>
        </p:spPr>
        <p:txBody>
          <a:bodyPr/>
          <a:lstStyle/>
          <a:p>
            <a:fld id="{3AF9DFE6-F2BD-42BC-B769-8EC54C415AF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77045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3563888" y="6309320"/>
            <a:ext cx="2133600" cy="365125"/>
          </a:xfrm>
          <a:prstGeom prst="rect">
            <a:avLst/>
          </a:prstGeom>
        </p:spPr>
        <p:txBody>
          <a:bodyPr/>
          <a:lstStyle/>
          <a:p>
            <a:fld id="{3AF9DFE6-F2BD-42BC-B769-8EC54C415AF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74382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ítulo y objetos encima del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36394" y="0"/>
            <a:ext cx="6883652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92527" y="1606551"/>
            <a:ext cx="8372961" cy="2244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2527" y="4003676"/>
            <a:ext cx="8372961" cy="2244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1"/>
          </p:nvPr>
        </p:nvSpPr>
        <p:spPr>
          <a:xfrm>
            <a:off x="422166" y="6400800"/>
            <a:ext cx="4010578" cy="3063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486409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ILLA PRESENT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692150"/>
            <a:ext cx="611188" cy="144145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0" y="0"/>
            <a:ext cx="611188" cy="612775"/>
          </a:xfrm>
          <a:prstGeom prst="rect">
            <a:avLst/>
          </a:prstGeom>
          <a:solidFill>
            <a:srgbClr val="9814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cxnSp>
        <p:nvCxnSpPr>
          <p:cNvPr id="6" name="5 Conector recto"/>
          <p:cNvCxnSpPr/>
          <p:nvPr/>
        </p:nvCxnSpPr>
        <p:spPr>
          <a:xfrm rot="5400000">
            <a:off x="-311150" y="1066800"/>
            <a:ext cx="2133600" cy="0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7" r="4198" b="20192"/>
          <a:stretch>
            <a:fillRect/>
          </a:stretch>
        </p:blipFill>
        <p:spPr bwMode="auto">
          <a:xfrm>
            <a:off x="0" y="5589588"/>
            <a:ext cx="9144000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0"/>
            <a:ext cx="7920880" cy="1440160"/>
          </a:xfrm>
          <a:noFill/>
        </p:spPr>
        <p:txBody>
          <a:bodyPr anchor="b"/>
          <a:lstStyle>
            <a:lvl1pPr algn="l">
              <a:defRPr b="1">
                <a:solidFill>
                  <a:srgbClr val="981418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10"/>
          </p:nvPr>
        </p:nvSpPr>
        <p:spPr>
          <a:xfrm>
            <a:off x="899592" y="1988840"/>
            <a:ext cx="7920880" cy="4464496"/>
          </a:xfrm>
          <a:prstGeom prst="rect">
            <a:avLst/>
          </a:prstGeom>
        </p:spPr>
        <p:txBody>
          <a:bodyPr/>
          <a:lstStyle>
            <a:lvl1pPr>
              <a:buNone/>
              <a:defRPr sz="3200"/>
            </a:lvl1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7532831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_image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3 Rectángulo"/>
          <p:cNvSpPr/>
          <p:nvPr/>
        </p:nvSpPr>
        <p:spPr>
          <a:xfrm>
            <a:off x="0" y="765175"/>
            <a:ext cx="684213" cy="1428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cxnSp>
        <p:nvCxnSpPr>
          <p:cNvPr id="7" name="4 Conector recto"/>
          <p:cNvCxnSpPr/>
          <p:nvPr/>
        </p:nvCxnSpPr>
        <p:spPr>
          <a:xfrm rot="5400000">
            <a:off x="373063" y="454025"/>
            <a:ext cx="908050" cy="0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4213" cy="68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Marcador de contenido 2"/>
          <p:cNvSpPr>
            <a:spLocks noGrp="1"/>
          </p:cNvSpPr>
          <p:nvPr>
            <p:ph sz="half" idx="1"/>
          </p:nvPr>
        </p:nvSpPr>
        <p:spPr>
          <a:xfrm>
            <a:off x="971600" y="1268760"/>
            <a:ext cx="4896544" cy="482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42900" indent="-250825" algn="l" defTabSz="457200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lang="es-ES_tradnl" sz="1800" b="0" kern="1200" dirty="0" smtClean="0">
                <a:solidFill>
                  <a:schemeClr val="tx1"/>
                </a:solidFill>
                <a:latin typeface="+mn-lt"/>
                <a:ea typeface="ヒラギノ角ゴ Pro W3" charset="-128"/>
                <a:cs typeface="Arial"/>
              </a:defRPr>
            </a:lvl1pPr>
            <a:lvl2pPr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lang="es-ES_tradnl" sz="1600" b="0" kern="1200" dirty="0" smtClean="0">
                <a:solidFill>
                  <a:schemeClr val="tx1"/>
                </a:solidFill>
                <a:latin typeface="+mn-lt"/>
                <a:ea typeface="ヒラギノ角ゴ Pro W3" charset="-128"/>
                <a:cs typeface="Arial"/>
              </a:defRPr>
            </a:lvl2pPr>
            <a:lvl3pPr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lang="es-ES_tradnl" sz="1600" b="0" kern="1200" dirty="0" smtClean="0">
                <a:solidFill>
                  <a:schemeClr val="tx1"/>
                </a:solidFill>
                <a:latin typeface="+mn-lt"/>
                <a:ea typeface="ヒラギノ角ゴ Pro W3" charset="-128"/>
                <a:cs typeface="Arial"/>
              </a:defRPr>
            </a:lvl3pPr>
            <a:lvl4pPr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lang="es-ES_tradnl" sz="1600" b="0" kern="1200" dirty="0" smtClean="0">
                <a:solidFill>
                  <a:schemeClr val="tx1"/>
                </a:solidFill>
                <a:latin typeface="+mn-lt"/>
                <a:ea typeface="ヒラギノ角ゴ Pro W3" charset="-128"/>
                <a:cs typeface="Arial"/>
              </a:defRPr>
            </a:lvl4pPr>
            <a:lvl5pPr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lang="es-ES_tradnl" sz="1600" b="0" kern="1200" dirty="0">
                <a:solidFill>
                  <a:schemeClr val="tx1"/>
                </a:solidFill>
                <a:latin typeface="+mn-lt"/>
                <a:ea typeface="ヒラギノ角ゴ Pro W3" charset="-128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  <p:sp>
        <p:nvSpPr>
          <p:cNvPr id="23" name="2 Marcador de posición de imagen"/>
          <p:cNvSpPr>
            <a:spLocks noGrp="1"/>
          </p:cNvSpPr>
          <p:nvPr>
            <p:ph type="pic" idx="13"/>
          </p:nvPr>
        </p:nvSpPr>
        <p:spPr>
          <a:xfrm>
            <a:off x="6012160" y="1268760"/>
            <a:ext cx="2880320" cy="4824536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ES" noProof="0"/>
          </a:p>
        </p:txBody>
      </p:sp>
      <p:sp>
        <p:nvSpPr>
          <p:cNvPr id="24" name="1 Título"/>
          <p:cNvSpPr>
            <a:spLocks noGrp="1"/>
          </p:cNvSpPr>
          <p:nvPr>
            <p:ph type="title"/>
          </p:nvPr>
        </p:nvSpPr>
        <p:spPr>
          <a:xfrm>
            <a:off x="899592" y="0"/>
            <a:ext cx="7992888" cy="548680"/>
          </a:xfrm>
          <a:noFill/>
        </p:spPr>
        <p:txBody>
          <a:bodyPr anchor="b">
            <a:normAutofit/>
          </a:bodyPr>
          <a:lstStyle>
            <a:lvl1pPr algn="l">
              <a:defRPr sz="2000" b="1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25" name="14 Marcador de contenido"/>
          <p:cNvSpPr>
            <a:spLocks noGrp="1"/>
          </p:cNvSpPr>
          <p:nvPr>
            <p:ph sz="quarter" idx="10"/>
          </p:nvPr>
        </p:nvSpPr>
        <p:spPr>
          <a:xfrm>
            <a:off x="899592" y="548681"/>
            <a:ext cx="7992888" cy="360040"/>
          </a:xfrm>
          <a:prstGeom prst="rect">
            <a:avLst/>
          </a:prstGeom>
        </p:spPr>
        <p:txBody>
          <a:bodyPr/>
          <a:lstStyle>
            <a:lvl1pPr>
              <a:buNone/>
              <a:defRPr sz="1800"/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8163256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INTERIOR_gráfico e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3 Rectángulo"/>
          <p:cNvSpPr/>
          <p:nvPr/>
        </p:nvSpPr>
        <p:spPr>
          <a:xfrm>
            <a:off x="0" y="765175"/>
            <a:ext cx="684213" cy="1428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cxnSp>
        <p:nvCxnSpPr>
          <p:cNvPr id="9" name="4 Conector recto"/>
          <p:cNvCxnSpPr/>
          <p:nvPr/>
        </p:nvCxnSpPr>
        <p:spPr>
          <a:xfrm rot="5400000">
            <a:off x="373063" y="454025"/>
            <a:ext cx="908050" cy="0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4213" cy="68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6 Conector recto"/>
          <p:cNvCxnSpPr/>
          <p:nvPr/>
        </p:nvCxnSpPr>
        <p:spPr>
          <a:xfrm rot="5400000">
            <a:off x="1402556" y="3717132"/>
            <a:ext cx="4897437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 Título"/>
          <p:cNvSpPr>
            <a:spLocks noGrp="1"/>
          </p:cNvSpPr>
          <p:nvPr>
            <p:ph type="title"/>
          </p:nvPr>
        </p:nvSpPr>
        <p:spPr>
          <a:xfrm>
            <a:off x="899592" y="0"/>
            <a:ext cx="7992888" cy="548680"/>
          </a:xfrm>
          <a:noFill/>
        </p:spPr>
        <p:txBody>
          <a:bodyPr anchor="b">
            <a:normAutofit/>
          </a:bodyPr>
          <a:lstStyle>
            <a:lvl1pPr algn="l">
              <a:defRPr sz="2000" b="1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25" name="14 Marcador de contenido"/>
          <p:cNvSpPr>
            <a:spLocks noGrp="1"/>
          </p:cNvSpPr>
          <p:nvPr>
            <p:ph sz="quarter" idx="10"/>
          </p:nvPr>
        </p:nvSpPr>
        <p:spPr>
          <a:xfrm>
            <a:off x="899592" y="548681"/>
            <a:ext cx="7992888" cy="360040"/>
          </a:xfrm>
          <a:prstGeom prst="rect">
            <a:avLst/>
          </a:prstGeom>
        </p:spPr>
        <p:txBody>
          <a:bodyPr/>
          <a:lstStyle>
            <a:lvl1pPr>
              <a:buNone/>
              <a:defRPr sz="1800"/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3 Marcador de texto"/>
          <p:cNvSpPr>
            <a:spLocks noGrp="1"/>
          </p:cNvSpPr>
          <p:nvPr>
            <p:ph type="body" sz="half" idx="2"/>
          </p:nvPr>
        </p:nvSpPr>
        <p:spPr>
          <a:xfrm>
            <a:off x="899592" y="2060848"/>
            <a:ext cx="2808312" cy="41044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3" name="2 Marcador de posición de imagen"/>
          <p:cNvSpPr>
            <a:spLocks noGrp="1"/>
          </p:cNvSpPr>
          <p:nvPr>
            <p:ph type="pic" idx="13"/>
          </p:nvPr>
        </p:nvSpPr>
        <p:spPr>
          <a:xfrm>
            <a:off x="3995936" y="1268760"/>
            <a:ext cx="4896544" cy="244827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ES" noProof="0"/>
          </a:p>
        </p:txBody>
      </p:sp>
      <p:sp>
        <p:nvSpPr>
          <p:cNvPr id="14" name="31 Marcador de gráfico"/>
          <p:cNvSpPr>
            <a:spLocks noGrp="1"/>
          </p:cNvSpPr>
          <p:nvPr>
            <p:ph type="chart" sz="quarter" idx="14"/>
          </p:nvPr>
        </p:nvSpPr>
        <p:spPr>
          <a:xfrm>
            <a:off x="3995936" y="3860800"/>
            <a:ext cx="4897239" cy="2232025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/>
            </a:lvl1pPr>
          </a:lstStyle>
          <a:p>
            <a:pPr lvl="0"/>
            <a:r>
              <a:rPr lang="es-ES" noProof="0" smtClean="0"/>
              <a:t>Haga clic en el icono para agregar un gráfico</a:t>
            </a:r>
            <a:endParaRPr lang="es-ES" noProof="0"/>
          </a:p>
        </p:txBody>
      </p:sp>
      <p:sp>
        <p:nvSpPr>
          <p:cNvPr id="18" name="17 Marcador de texto"/>
          <p:cNvSpPr>
            <a:spLocks noGrp="1"/>
          </p:cNvSpPr>
          <p:nvPr>
            <p:ph type="body" sz="quarter" idx="15"/>
          </p:nvPr>
        </p:nvSpPr>
        <p:spPr>
          <a:xfrm>
            <a:off x="899593" y="1268760"/>
            <a:ext cx="2808312" cy="720080"/>
          </a:xfrm>
          <a:prstGeom prst="rect">
            <a:avLst/>
          </a:prstGeom>
          <a:solidFill>
            <a:srgbClr val="981418"/>
          </a:solidFill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lang="es-ES" sz="18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defRPr>
            </a:lvl1pPr>
          </a:lstStyle>
          <a:p>
            <a:pPr lvl="0"/>
            <a:r>
              <a:rPr lang="es-ES" noProof="0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112056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 gráfico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3 Rectángulo"/>
          <p:cNvSpPr/>
          <p:nvPr/>
        </p:nvSpPr>
        <p:spPr>
          <a:xfrm>
            <a:off x="0" y="765175"/>
            <a:ext cx="684213" cy="1428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cxnSp>
        <p:nvCxnSpPr>
          <p:cNvPr id="7" name="4 Conector recto"/>
          <p:cNvCxnSpPr/>
          <p:nvPr/>
        </p:nvCxnSpPr>
        <p:spPr>
          <a:xfrm rot="5400000">
            <a:off x="373063" y="454025"/>
            <a:ext cx="908050" cy="0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4213" cy="68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0"/>
            <a:ext cx="7992888" cy="548680"/>
          </a:xfrm>
          <a:noFill/>
        </p:spPr>
        <p:txBody>
          <a:bodyPr anchor="b">
            <a:normAutofit/>
          </a:bodyPr>
          <a:lstStyle>
            <a:lvl1pPr algn="l">
              <a:defRPr sz="2000" b="1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99592" y="1268761"/>
            <a:ext cx="7992888" cy="1944216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/>
            </a:lvl1pPr>
            <a:lvl2pPr>
              <a:buFont typeface="Calibri" pitchFamily="34" charset="0"/>
              <a:buChar char="»"/>
              <a:defRPr sz="2400"/>
            </a:lvl2pPr>
            <a:lvl3pPr>
              <a:buFont typeface="Courier New" pitchFamily="49" charset="0"/>
              <a:buNone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Arial" pitchFamily="34" charset="0"/>
              <a:buChar char="•"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</p:txBody>
      </p:sp>
      <p:sp>
        <p:nvSpPr>
          <p:cNvPr id="15" name="14 Marcador de contenido"/>
          <p:cNvSpPr>
            <a:spLocks noGrp="1"/>
          </p:cNvSpPr>
          <p:nvPr>
            <p:ph sz="quarter" idx="10"/>
          </p:nvPr>
        </p:nvSpPr>
        <p:spPr>
          <a:xfrm>
            <a:off x="899592" y="548681"/>
            <a:ext cx="7992888" cy="360040"/>
          </a:xfrm>
          <a:prstGeom prst="rect">
            <a:avLst/>
          </a:prstGeom>
        </p:spPr>
        <p:txBody>
          <a:bodyPr/>
          <a:lstStyle>
            <a:lvl1pPr>
              <a:buNone/>
              <a:defRPr sz="1800"/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7" name="16 Marcador de gráfico"/>
          <p:cNvSpPr>
            <a:spLocks noGrp="1"/>
          </p:cNvSpPr>
          <p:nvPr>
            <p:ph type="chart" sz="quarter" idx="11"/>
          </p:nvPr>
        </p:nvSpPr>
        <p:spPr>
          <a:xfrm>
            <a:off x="899591" y="3284538"/>
            <a:ext cx="7993583" cy="295275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/>
            </a:lvl1pPr>
          </a:lstStyle>
          <a:p>
            <a:pPr lvl="0"/>
            <a:r>
              <a:rPr lang="es-ES" noProof="0" smtClean="0"/>
              <a:t>Haga clic en el icono para agregar un gráfico</a:t>
            </a:r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4273577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_imagen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3 Rectángulo"/>
          <p:cNvSpPr/>
          <p:nvPr/>
        </p:nvSpPr>
        <p:spPr>
          <a:xfrm>
            <a:off x="0" y="765175"/>
            <a:ext cx="684213" cy="1428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cxnSp>
        <p:nvCxnSpPr>
          <p:cNvPr id="7" name="4 Conector recto"/>
          <p:cNvCxnSpPr/>
          <p:nvPr/>
        </p:nvCxnSpPr>
        <p:spPr>
          <a:xfrm rot="5400000">
            <a:off x="373063" y="454025"/>
            <a:ext cx="908050" cy="0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4213" cy="68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6 Rectángulo"/>
          <p:cNvSpPr/>
          <p:nvPr/>
        </p:nvSpPr>
        <p:spPr>
          <a:xfrm>
            <a:off x="1619250" y="1268413"/>
            <a:ext cx="5905500" cy="3744912"/>
          </a:xfrm>
          <a:prstGeom prst="rect">
            <a:avLst/>
          </a:prstGeom>
          <a:noFill/>
          <a:ln>
            <a:solidFill>
              <a:srgbClr val="981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24" name="1 Título"/>
          <p:cNvSpPr>
            <a:spLocks noGrp="1"/>
          </p:cNvSpPr>
          <p:nvPr>
            <p:ph type="title"/>
          </p:nvPr>
        </p:nvSpPr>
        <p:spPr>
          <a:xfrm>
            <a:off x="899592" y="0"/>
            <a:ext cx="7992888" cy="548680"/>
          </a:xfrm>
          <a:noFill/>
        </p:spPr>
        <p:txBody>
          <a:bodyPr anchor="b">
            <a:normAutofit/>
          </a:bodyPr>
          <a:lstStyle>
            <a:lvl1pPr algn="l">
              <a:defRPr sz="2000" b="1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25" name="14 Marcador de contenido"/>
          <p:cNvSpPr>
            <a:spLocks noGrp="1"/>
          </p:cNvSpPr>
          <p:nvPr>
            <p:ph sz="quarter" idx="10"/>
          </p:nvPr>
        </p:nvSpPr>
        <p:spPr>
          <a:xfrm>
            <a:off x="899592" y="548681"/>
            <a:ext cx="7992888" cy="360040"/>
          </a:xfrm>
          <a:prstGeom prst="rect">
            <a:avLst/>
          </a:prstGeom>
        </p:spPr>
        <p:txBody>
          <a:bodyPr/>
          <a:lstStyle>
            <a:lvl1pPr>
              <a:buNone/>
              <a:defRPr sz="1800"/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91680" y="5589240"/>
            <a:ext cx="5760640" cy="36693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1">
                <a:solidFill>
                  <a:srgbClr val="981418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7" name="24 Marcador de medios"/>
          <p:cNvSpPr>
            <a:spLocks noGrp="1"/>
          </p:cNvSpPr>
          <p:nvPr>
            <p:ph type="media" sz="quarter" idx="11"/>
          </p:nvPr>
        </p:nvSpPr>
        <p:spPr>
          <a:xfrm>
            <a:off x="1692275" y="1340768"/>
            <a:ext cx="5759450" cy="3600450"/>
          </a:xfrm>
          <a:prstGeom prst="rect">
            <a:avLst/>
          </a:prstGeom>
        </p:spPr>
        <p:txBody>
          <a:bodyPr anchor="t"/>
          <a:lstStyle>
            <a:lvl1pPr algn="ctr">
              <a:buFontTx/>
              <a:buNone/>
              <a:defRPr/>
            </a:lvl1pPr>
          </a:lstStyle>
          <a:p>
            <a:pPr lvl="0"/>
            <a:r>
              <a:rPr lang="es-ES" noProof="0" smtClean="0"/>
              <a:t>Haga clic en el icno para agregar medios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30354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_li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765175"/>
            <a:ext cx="684213" cy="1428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cxnSp>
        <p:nvCxnSpPr>
          <p:cNvPr id="5" name="4 Conector recto"/>
          <p:cNvCxnSpPr/>
          <p:nvPr/>
        </p:nvCxnSpPr>
        <p:spPr>
          <a:xfrm rot="5400000">
            <a:off x="373063" y="454025"/>
            <a:ext cx="908050" cy="0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4213" cy="68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14 Marcador de contenido"/>
          <p:cNvSpPr>
            <a:spLocks noGrp="1"/>
          </p:cNvSpPr>
          <p:nvPr>
            <p:ph sz="quarter" idx="10"/>
          </p:nvPr>
        </p:nvSpPr>
        <p:spPr>
          <a:xfrm>
            <a:off x="899592" y="764704"/>
            <a:ext cx="7992888" cy="5472608"/>
          </a:xfrm>
          <a:prstGeom prst="rect">
            <a:avLst/>
          </a:prstGeom>
        </p:spPr>
        <p:txBody>
          <a:bodyPr/>
          <a:lstStyle>
            <a:lvl1pPr>
              <a:buNone/>
              <a:defRPr sz="1800"/>
            </a:lvl1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37" name="1 Título"/>
          <p:cNvSpPr>
            <a:spLocks noGrp="1"/>
          </p:cNvSpPr>
          <p:nvPr>
            <p:ph type="title" hasCustomPrompt="1"/>
          </p:nvPr>
        </p:nvSpPr>
        <p:spPr>
          <a:xfrm>
            <a:off x="899592" y="144016"/>
            <a:ext cx="7992888" cy="548680"/>
          </a:xfrm>
          <a:noFill/>
        </p:spPr>
        <p:txBody>
          <a:bodyPr anchor="b">
            <a:noAutofit/>
          </a:bodyPr>
          <a:lstStyle>
            <a:lvl1pPr algn="l">
              <a:defRPr sz="2400" b="1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7" name="Marcador de número de diapositiva 7"/>
          <p:cNvSpPr>
            <a:spLocks noGrp="1"/>
          </p:cNvSpPr>
          <p:nvPr>
            <p:ph type="sldNum" sz="quarter" idx="4294967295"/>
          </p:nvPr>
        </p:nvSpPr>
        <p:spPr>
          <a:xfrm>
            <a:off x="4355976" y="6381328"/>
            <a:ext cx="648072" cy="365125"/>
          </a:xfrm>
          <a:prstGeom prst="rect">
            <a:avLst/>
          </a:prstGeom>
        </p:spPr>
        <p:txBody>
          <a:bodyPr/>
          <a:lstStyle/>
          <a:p>
            <a:fld id="{4A822907-8A9D-4F6B-98F6-913902AD56B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6810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3347864" y="6309320"/>
            <a:ext cx="2133600" cy="365125"/>
          </a:xfrm>
          <a:prstGeom prst="rect">
            <a:avLst/>
          </a:prstGeom>
        </p:spPr>
        <p:txBody>
          <a:bodyPr/>
          <a:lstStyle/>
          <a:p>
            <a:fld id="{3AF9DFE6-F2BD-42BC-B769-8EC54C415AF4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68228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ítulo y texto encima de l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8800" y="655638"/>
            <a:ext cx="8229600" cy="7366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546100" y="1562100"/>
            <a:ext cx="8229600" cy="20780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46100" y="3792538"/>
            <a:ext cx="8229600" cy="20796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3419872" y="6453336"/>
            <a:ext cx="2062162" cy="279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altLang="fr-FR" dirty="0" err="1"/>
              <a:t>Página</a:t>
            </a:r>
            <a:r>
              <a:rPr lang="fr-FR" altLang="fr-FR" dirty="0"/>
              <a:t> </a:t>
            </a:r>
            <a:fld id="{498FBE4D-434B-4824-8562-082BDFAB313F}" type="slidenum">
              <a:rPr lang="fr-FR" altLang="fr-FR"/>
              <a:pPr/>
              <a:t>‹Nº›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5000008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título"/>
          <p:cNvSpPr>
            <a:spLocks noGrp="1"/>
          </p:cNvSpPr>
          <p:nvPr>
            <p:ph type="title"/>
          </p:nvPr>
        </p:nvSpPr>
        <p:spPr bwMode="auto">
          <a:xfrm>
            <a:off x="684213" y="1916113"/>
            <a:ext cx="7848600" cy="223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PLANTILLA INSTITUCIONAL</a:t>
            </a:r>
            <a:br>
              <a:rPr lang="es-ES"/>
            </a:br>
            <a:r>
              <a:rPr lang="es-ES"/>
              <a:t>Universidad Europea de Madrid PTT 2011</a:t>
            </a:r>
          </a:p>
        </p:txBody>
      </p:sp>
      <p:pic>
        <p:nvPicPr>
          <p:cNvPr id="13315" name="Picture 2"/>
          <p:cNvPicPr>
            <a:picLocks noChangeAspect="1" noChangeArrowheads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2288" y="6424613"/>
            <a:ext cx="29305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4" r:id="rId8"/>
    <p:sldLayoutId id="2147483855" r:id="rId9"/>
    <p:sldLayoutId id="2147483856" r:id="rId10"/>
    <p:sldLayoutId id="2147483857" r:id="rId11"/>
    <p:sldLayoutId id="2147483859" r:id="rId12"/>
    <p:sldLayoutId id="2147483860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5.png"/><Relationship Id="rId4" Type="http://schemas.openxmlformats.org/officeDocument/2006/relationships/image" Target="../media/image5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12" Type="http://schemas.openxmlformats.org/officeDocument/2006/relationships/image" Target="../media/image3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1600" y="692696"/>
            <a:ext cx="7848872" cy="576064"/>
          </a:xfrm>
        </p:spPr>
        <p:txBody>
          <a:bodyPr/>
          <a:lstStyle/>
          <a:p>
            <a:r>
              <a:rPr lang="en-US" sz="3200" dirty="0" smtClean="0"/>
              <a:t>Turbulent Boundary Layer</a:t>
            </a:r>
            <a:endParaRPr lang="en-US" sz="3200" dirty="0"/>
          </a:p>
        </p:txBody>
      </p:sp>
      <p:sp>
        <p:nvSpPr>
          <p:cNvPr id="4" name="3 CuadroTexto"/>
          <p:cNvSpPr txBox="1"/>
          <p:nvPr/>
        </p:nvSpPr>
        <p:spPr>
          <a:xfrm>
            <a:off x="1869561" y="2276871"/>
            <a:ext cx="538262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Aerodynamics and </a:t>
            </a:r>
            <a:r>
              <a:rPr lang="en-US" sz="2800" dirty="0" err="1" smtClean="0"/>
              <a:t>Aeroelasticity</a:t>
            </a:r>
            <a:endParaRPr lang="en-US" sz="2800" dirty="0" smtClean="0"/>
          </a:p>
          <a:p>
            <a:pPr algn="ctr"/>
            <a:r>
              <a:rPr lang="en-US" sz="2800" dirty="0" smtClean="0"/>
              <a:t>Compressible Boundary </a:t>
            </a:r>
            <a:r>
              <a:rPr lang="en-US" sz="2800" dirty="0" smtClean="0"/>
              <a:t>layer</a:t>
            </a:r>
            <a:endParaRPr lang="en-US" sz="2800" dirty="0" smtClean="0"/>
          </a:p>
          <a:p>
            <a:pPr algn="ctr"/>
            <a:r>
              <a:rPr lang="en-US" sz="2800" dirty="0" smtClean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9162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95536" y="1196752"/>
            <a:ext cx="835292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Therefore</a:t>
            </a:r>
            <a:r>
              <a:rPr lang="en-US" dirty="0" smtClean="0"/>
              <a:t>, equation (6)  </a:t>
            </a:r>
            <a:r>
              <a:rPr lang="en-US" dirty="0"/>
              <a:t>involves as a parameter the Mach number of the </a:t>
            </a:r>
            <a:r>
              <a:rPr lang="en-US" dirty="0" smtClean="0"/>
              <a:t>flow at </a:t>
            </a:r>
            <a:r>
              <a:rPr lang="en-US" dirty="0"/>
              <a:t>the outer edge of the boundary layer, that is, for the flat-plate case, the free </a:t>
            </a:r>
            <a:r>
              <a:rPr lang="en-US" dirty="0" smtClean="0"/>
              <a:t>stream Mach </a:t>
            </a:r>
            <a:r>
              <a:rPr lang="en-US" dirty="0"/>
              <a:t>number.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Hence</a:t>
            </a:r>
            <a:r>
              <a:rPr lang="en-US" dirty="0"/>
              <a:t>, we can explicitly see that the compressible </a:t>
            </a:r>
            <a:r>
              <a:rPr lang="en-US" dirty="0" smtClean="0"/>
              <a:t>boundary-layer solutions </a:t>
            </a:r>
            <a:r>
              <a:rPr lang="en-US" dirty="0"/>
              <a:t>will depend on the Mach number. Moreover, because of the </a:t>
            </a:r>
            <a:r>
              <a:rPr lang="en-US" dirty="0" smtClean="0"/>
              <a:t>appearance of </a:t>
            </a:r>
            <a:r>
              <a:rPr lang="en-US" dirty="0"/>
              <a:t>the local </a:t>
            </a:r>
            <a:r>
              <a:rPr lang="en-US" dirty="0" err="1"/>
              <a:t>Pr</a:t>
            </a:r>
            <a:r>
              <a:rPr lang="en-US" dirty="0"/>
              <a:t> in </a:t>
            </a:r>
            <a:r>
              <a:rPr lang="en-US" dirty="0" smtClean="0"/>
              <a:t>Equation (6)</a:t>
            </a:r>
          </a:p>
          <a:p>
            <a:endParaRPr lang="en-US" dirty="0"/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solutions will also depend on the </a:t>
            </a:r>
            <a:r>
              <a:rPr lang="en-US" dirty="0" smtClean="0"/>
              <a:t>freestream </a:t>
            </a:r>
            <a:r>
              <a:rPr lang="en-US" dirty="0" err="1" smtClean="0"/>
              <a:t>Prandtl</a:t>
            </a:r>
            <a:r>
              <a:rPr lang="en-US" dirty="0" smtClean="0"/>
              <a:t> </a:t>
            </a:r>
            <a:r>
              <a:rPr lang="en-US" dirty="0"/>
              <a:t>number as </a:t>
            </a:r>
            <a:r>
              <a:rPr lang="en-US" dirty="0" smtClean="0"/>
              <a:t>a parameter</a:t>
            </a:r>
            <a:r>
              <a:rPr lang="en-US" dirty="0"/>
              <a:t>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Finally, note from the boundary conditions that </a:t>
            </a:r>
            <a:r>
              <a:rPr lang="en-US" dirty="0" smtClean="0"/>
              <a:t>the value </a:t>
            </a:r>
            <a:r>
              <a:rPr lang="en-US" dirty="0"/>
              <a:t>of g at the wall </a:t>
            </a:r>
            <a:r>
              <a:rPr lang="en-US" dirty="0" err="1" smtClean="0"/>
              <a:t>g</a:t>
            </a:r>
            <a:r>
              <a:rPr lang="en-US" baseline="-25000" dirty="0" err="1" smtClean="0"/>
              <a:t>w</a:t>
            </a:r>
            <a:r>
              <a:rPr lang="en-US" dirty="0" smtClean="0"/>
              <a:t> </a:t>
            </a:r>
            <a:r>
              <a:rPr lang="en-US" dirty="0"/>
              <a:t>is a given quantity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Note that at the wall where </a:t>
            </a:r>
            <a:r>
              <a:rPr lang="en-US" i="1" dirty="0"/>
              <a:t>u </a:t>
            </a:r>
            <a:r>
              <a:rPr lang="en-US" dirty="0"/>
              <a:t>= 0</a:t>
            </a:r>
            <a:r>
              <a:rPr lang="en-US" dirty="0" smtClean="0"/>
              <a:t>, </a:t>
            </a:r>
            <a:r>
              <a:rPr lang="it-IT" i="1" dirty="0"/>
              <a:t>g</a:t>
            </a:r>
            <a:r>
              <a:rPr lang="it-IT" i="1" baseline="-25000" dirty="0" smtClean="0"/>
              <a:t>w</a:t>
            </a:r>
            <a:r>
              <a:rPr lang="it-IT" i="1" dirty="0" smtClean="0"/>
              <a:t> </a:t>
            </a:r>
            <a:r>
              <a:rPr lang="it-IT" dirty="0"/>
              <a:t>= </a:t>
            </a:r>
            <a:r>
              <a:rPr lang="it-IT" i="1" dirty="0"/>
              <a:t>h</a:t>
            </a:r>
            <a:r>
              <a:rPr lang="it-IT" i="1" baseline="-25000" dirty="0"/>
              <a:t>w</a:t>
            </a:r>
            <a:r>
              <a:rPr lang="it-IT" i="1" dirty="0"/>
              <a:t>/(ho)</a:t>
            </a:r>
            <a:r>
              <a:rPr lang="it-IT" i="1" baseline="-25000" dirty="0"/>
              <a:t>e</a:t>
            </a:r>
            <a:r>
              <a:rPr lang="it-IT" i="1" dirty="0"/>
              <a:t> </a:t>
            </a:r>
            <a:r>
              <a:rPr lang="it-IT" dirty="0"/>
              <a:t>= </a:t>
            </a:r>
            <a:r>
              <a:rPr lang="it-IT" i="1" dirty="0"/>
              <a:t>c</a:t>
            </a:r>
            <a:r>
              <a:rPr lang="it-IT" i="1" baseline="-25000" dirty="0"/>
              <a:t>p</a:t>
            </a:r>
            <a:r>
              <a:rPr lang="it-IT" i="1" dirty="0"/>
              <a:t>T</a:t>
            </a:r>
            <a:r>
              <a:rPr lang="it-IT" i="1" baseline="-25000" dirty="0"/>
              <a:t>w</a:t>
            </a:r>
            <a:r>
              <a:rPr lang="it-IT" i="1" dirty="0"/>
              <a:t>/(ho)</a:t>
            </a:r>
            <a:r>
              <a:rPr lang="it-IT" i="1" baseline="-25000" dirty="0"/>
              <a:t>e</a:t>
            </a:r>
            <a:r>
              <a:rPr lang="it-IT" i="1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46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95536" y="1196752"/>
            <a:ext cx="83529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Hence, instead of referring to a given enthalpy at </a:t>
            </a:r>
            <a:r>
              <a:rPr lang="en-US" dirty="0" smtClean="0"/>
              <a:t>the wall </a:t>
            </a:r>
            <a:r>
              <a:rPr lang="en-US" dirty="0" err="1"/>
              <a:t>g</a:t>
            </a:r>
            <a:r>
              <a:rPr lang="en-US" baseline="-25000" dirty="0" err="1"/>
              <a:t>w</a:t>
            </a:r>
            <a:r>
              <a:rPr lang="en-US" dirty="0"/>
              <a:t>, we usually deal with a given wall temperature T</a:t>
            </a:r>
            <a:r>
              <a:rPr lang="en-US" baseline="-25000" dirty="0"/>
              <a:t>w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An </a:t>
            </a:r>
            <a:r>
              <a:rPr lang="en-US" dirty="0" smtClean="0"/>
              <a:t>alternative </a:t>
            </a:r>
            <a:r>
              <a:rPr lang="en-US" dirty="0"/>
              <a:t>to a </a:t>
            </a:r>
            <a:r>
              <a:rPr lang="en-US" dirty="0" smtClean="0"/>
              <a:t>given value </a:t>
            </a:r>
            <a:r>
              <a:rPr lang="en-US" dirty="0"/>
              <a:t>of T</a:t>
            </a:r>
            <a:r>
              <a:rPr lang="en-US" baseline="-25000" dirty="0"/>
              <a:t>w</a:t>
            </a:r>
            <a:r>
              <a:rPr lang="en-US" dirty="0"/>
              <a:t> is the assumption of an adiabatic wall, that is, a case where there is </a:t>
            </a:r>
            <a:r>
              <a:rPr lang="en-US" dirty="0" smtClean="0"/>
              <a:t>no heat </a:t>
            </a:r>
            <a:r>
              <a:rPr lang="en-US" dirty="0"/>
              <a:t>transfer to the wall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047102"/>
            <a:ext cx="253365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043081"/>
            <a:ext cx="1724025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4601043" y="305814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Then </a:t>
            </a:r>
            <a:endParaRPr lang="en-US" dirty="0"/>
          </a:p>
        </p:txBody>
      </p:sp>
      <p:sp>
        <p:nvSpPr>
          <p:cNvPr id="4" name="3 Rectángulo"/>
          <p:cNvSpPr/>
          <p:nvPr/>
        </p:nvSpPr>
        <p:spPr>
          <a:xfrm>
            <a:off x="416328" y="3645024"/>
            <a:ext cx="8332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Since Equation </a:t>
            </a:r>
            <a:r>
              <a:rPr lang="en-US" dirty="0" smtClean="0"/>
              <a:t>(</a:t>
            </a:r>
            <a:r>
              <a:rPr lang="en-US" dirty="0"/>
              <a:t>5</a:t>
            </a:r>
            <a:r>
              <a:rPr lang="en-US" dirty="0" smtClean="0"/>
              <a:t>) is third </a:t>
            </a:r>
            <a:r>
              <a:rPr lang="en-US" dirty="0"/>
              <a:t>order, we need three boundary conditions at </a:t>
            </a:r>
            <a:r>
              <a:rPr lang="en-US" i="1" dirty="0"/>
              <a:t>η</a:t>
            </a:r>
            <a:r>
              <a:rPr lang="en-US" i="1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0.</a:t>
            </a:r>
            <a:endParaRPr lang="en-US" dirty="0"/>
          </a:p>
        </p:txBody>
      </p:sp>
      <p:sp>
        <p:nvSpPr>
          <p:cNvPr id="5" name="4 Rectángulo"/>
          <p:cNvSpPr/>
          <p:nvPr/>
        </p:nvSpPr>
        <p:spPr>
          <a:xfrm>
            <a:off x="416328" y="4149080"/>
            <a:ext cx="29205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We have only two, namely,</a:t>
            </a: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6703" y="4263279"/>
            <a:ext cx="157162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Rectángulo"/>
          <p:cNvSpPr/>
          <p:nvPr/>
        </p:nvSpPr>
        <p:spPr>
          <a:xfrm>
            <a:off x="416328" y="5013176"/>
            <a:ext cx="32624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Therefore, </a:t>
            </a:r>
            <a:r>
              <a:rPr lang="en-US" i="1" dirty="0"/>
              <a:t>assume </a:t>
            </a:r>
            <a:r>
              <a:rPr lang="en-US" dirty="0"/>
              <a:t>a value for</a:t>
            </a:r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4052" y="5049133"/>
            <a:ext cx="6381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539552" y="5416638"/>
            <a:ext cx="7920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and iterate until the </a:t>
            </a:r>
            <a:r>
              <a:rPr lang="en-US" dirty="0" smtClean="0"/>
              <a:t>boundary condition </a:t>
            </a:r>
            <a:r>
              <a:rPr lang="en-US" dirty="0"/>
              <a:t>at the boundary-layer edge, </a:t>
            </a:r>
            <a:r>
              <a:rPr lang="en-US" i="1" dirty="0" smtClean="0"/>
              <a:t>f´</a:t>
            </a:r>
            <a:r>
              <a:rPr lang="en-US" dirty="0" smtClean="0"/>
              <a:t>= </a:t>
            </a:r>
            <a:r>
              <a:rPr lang="en-US" dirty="0"/>
              <a:t>1, is matched.</a:t>
            </a:r>
          </a:p>
        </p:txBody>
      </p:sp>
    </p:spTree>
    <p:extLst>
      <p:ext uri="{BB962C8B-B14F-4D97-AF65-F5344CB8AC3E}">
        <p14:creationId xmlns:p14="http://schemas.microsoft.com/office/powerpoint/2010/main" val="346594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539552" y="1124744"/>
            <a:ext cx="849694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Similarly, Equation ( 6</a:t>
            </a:r>
            <a:r>
              <a:rPr lang="en-US" dirty="0" smtClean="0"/>
              <a:t>) is </a:t>
            </a:r>
            <a:r>
              <a:rPr lang="en-US" dirty="0"/>
              <a:t>a second-order equation. It requires two boundary conditions at the wall in order </a:t>
            </a:r>
            <a:r>
              <a:rPr lang="en-US" dirty="0" smtClean="0"/>
              <a:t>to integrate </a:t>
            </a:r>
            <a:r>
              <a:rPr lang="en-US" dirty="0"/>
              <a:t>numerically across the boundary layer; we have only one, namely, </a:t>
            </a:r>
            <a:r>
              <a:rPr lang="en-US" dirty="0" smtClean="0"/>
              <a:t>g(0) = </a:t>
            </a:r>
            <a:r>
              <a:rPr lang="en-US" dirty="0" err="1" smtClean="0"/>
              <a:t>g</a:t>
            </a:r>
            <a:r>
              <a:rPr lang="en-US" baseline="-25000" dirty="0" err="1" smtClean="0"/>
              <a:t>w</a:t>
            </a:r>
            <a:r>
              <a:rPr lang="en-US" dirty="0" smtClean="0"/>
              <a:t>·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Thus, assume g</a:t>
            </a:r>
            <a:r>
              <a:rPr lang="en-US" dirty="0" smtClean="0"/>
              <a:t>'(0), </a:t>
            </a:r>
            <a:r>
              <a:rPr lang="en-US" dirty="0"/>
              <a:t>and integrate Equation </a:t>
            </a:r>
            <a:r>
              <a:rPr lang="en-US" dirty="0" smtClean="0"/>
              <a:t>(</a:t>
            </a:r>
            <a:r>
              <a:rPr lang="en-US" dirty="0"/>
              <a:t>6</a:t>
            </a:r>
            <a:r>
              <a:rPr lang="en-US" dirty="0" smtClean="0"/>
              <a:t>). </a:t>
            </a:r>
            <a:r>
              <a:rPr lang="en-US" dirty="0"/>
              <a:t>Iterate until the </a:t>
            </a:r>
            <a:r>
              <a:rPr lang="en-US" dirty="0" smtClean="0"/>
              <a:t>outer boundary </a:t>
            </a:r>
            <a:r>
              <a:rPr lang="en-US" dirty="0"/>
              <a:t>condition is satisfied; that is, </a:t>
            </a:r>
            <a:r>
              <a:rPr lang="en-US" dirty="0" smtClean="0"/>
              <a:t>g </a:t>
            </a:r>
            <a:r>
              <a:rPr lang="en-US" dirty="0"/>
              <a:t>= </a:t>
            </a:r>
            <a:r>
              <a:rPr lang="en-US" dirty="0" smtClean="0"/>
              <a:t>1.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Since Equation ( 5</a:t>
            </a:r>
            <a:r>
              <a:rPr lang="en-US" dirty="0" smtClean="0"/>
              <a:t>) </a:t>
            </a:r>
            <a:r>
              <a:rPr lang="en-US" dirty="0"/>
              <a:t>is </a:t>
            </a:r>
            <a:r>
              <a:rPr lang="en-US" dirty="0" smtClean="0"/>
              <a:t>coupled to </a:t>
            </a:r>
            <a:r>
              <a:rPr lang="en-US" dirty="0"/>
              <a:t>Equation </a:t>
            </a:r>
            <a:r>
              <a:rPr lang="en-US" dirty="0" smtClean="0"/>
              <a:t>(</a:t>
            </a:r>
            <a:r>
              <a:rPr lang="en-US" dirty="0"/>
              <a:t>6</a:t>
            </a:r>
            <a:r>
              <a:rPr lang="en-US" dirty="0" smtClean="0"/>
              <a:t>), </a:t>
            </a:r>
            <a:r>
              <a:rPr lang="en-US" dirty="0"/>
              <a:t>that is, since </a:t>
            </a:r>
            <a:r>
              <a:rPr lang="en-US" dirty="0" err="1" smtClean="0"/>
              <a:t>ρμ</a:t>
            </a:r>
            <a:r>
              <a:rPr lang="en-US" dirty="0"/>
              <a:t>, in Equation </a:t>
            </a:r>
            <a:r>
              <a:rPr lang="en-US" dirty="0" smtClean="0"/>
              <a:t>(</a:t>
            </a:r>
            <a:r>
              <a:rPr lang="en-US" dirty="0"/>
              <a:t>5</a:t>
            </a:r>
            <a:r>
              <a:rPr lang="en-US" dirty="0" smtClean="0"/>
              <a:t>) </a:t>
            </a:r>
            <a:r>
              <a:rPr lang="en-US" dirty="0"/>
              <a:t>requires a knowledge </a:t>
            </a:r>
            <a:r>
              <a:rPr lang="en-US" dirty="0" smtClean="0"/>
              <a:t>of the </a:t>
            </a:r>
            <a:r>
              <a:rPr lang="en-US" dirty="0"/>
              <a:t>enthalpy ( or temperature) profile across the boundary layer, the entire </a:t>
            </a:r>
            <a:r>
              <a:rPr lang="en-US" dirty="0" smtClean="0"/>
              <a:t>process must </a:t>
            </a:r>
            <a:r>
              <a:rPr lang="en-US" dirty="0"/>
              <a:t>be repeated again.</a:t>
            </a:r>
          </a:p>
        </p:txBody>
      </p:sp>
    </p:spTree>
    <p:extLst>
      <p:ext uri="{BB962C8B-B14F-4D97-AF65-F5344CB8AC3E}">
        <p14:creationId xmlns:p14="http://schemas.microsoft.com/office/powerpoint/2010/main" val="45767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539552" y="1124744"/>
            <a:ext cx="84969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Typical solutions of Equations </a:t>
            </a:r>
            <a:r>
              <a:rPr lang="en-US" dirty="0" smtClean="0"/>
              <a:t>(</a:t>
            </a:r>
            <a:r>
              <a:rPr lang="en-US" dirty="0"/>
              <a:t>5</a:t>
            </a:r>
            <a:r>
              <a:rPr lang="en-US" dirty="0" smtClean="0"/>
              <a:t>) </a:t>
            </a:r>
            <a:r>
              <a:rPr lang="en-US" dirty="0"/>
              <a:t>and </a:t>
            </a:r>
            <a:r>
              <a:rPr lang="en-US" dirty="0" smtClean="0"/>
              <a:t>(</a:t>
            </a:r>
            <a:r>
              <a:rPr lang="en-US" dirty="0"/>
              <a:t>6</a:t>
            </a:r>
            <a:r>
              <a:rPr lang="en-US" dirty="0" smtClean="0"/>
              <a:t>) </a:t>
            </a:r>
            <a:r>
              <a:rPr lang="en-US" dirty="0"/>
              <a:t>for the velocity and temperature</a:t>
            </a:r>
          </a:p>
          <a:p>
            <a:r>
              <a:rPr lang="en-US" dirty="0"/>
              <a:t>profiles through a compressible boundary layer on a flat plate are shown in</a:t>
            </a:r>
          </a:p>
          <a:p>
            <a:r>
              <a:rPr lang="en-US" dirty="0" smtClean="0"/>
              <a:t>next figures:</a:t>
            </a:r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704" y="2079974"/>
            <a:ext cx="3412232" cy="4453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0" y="6541140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800" dirty="0"/>
              <a:t>Velocity profiles in a </a:t>
            </a:r>
            <a:r>
              <a:rPr lang="en-US" sz="800" dirty="0" smtClean="0"/>
              <a:t>compressible laminar </a:t>
            </a:r>
            <a:r>
              <a:rPr lang="en-US" sz="800" dirty="0"/>
              <a:t>boundary </a:t>
            </a:r>
            <a:r>
              <a:rPr lang="en-US" sz="800" dirty="0" smtClean="0"/>
              <a:t>!</a:t>
            </a:r>
            <a:r>
              <a:rPr lang="en-US" sz="800" dirty="0" err="1" smtClean="0"/>
              <a:t>ayer</a:t>
            </a:r>
            <a:r>
              <a:rPr lang="en-US" sz="800" dirty="0" smtClean="0"/>
              <a:t> </a:t>
            </a:r>
            <a:r>
              <a:rPr lang="en-US" sz="800" dirty="0"/>
              <a:t>over </a:t>
            </a:r>
            <a:r>
              <a:rPr lang="en-US" sz="800" dirty="0" smtClean="0"/>
              <a:t>an insulated </a:t>
            </a:r>
            <a:r>
              <a:rPr lang="en-US" sz="800" dirty="0"/>
              <a:t>flat plate</a:t>
            </a: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079975"/>
            <a:ext cx="3108219" cy="3842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4395512" y="5922754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800" dirty="0"/>
              <a:t>Temperature profiles in </a:t>
            </a:r>
            <a:r>
              <a:rPr lang="en-US" sz="800" dirty="0" smtClean="0"/>
              <a:t>a compressible laminar boundary </a:t>
            </a:r>
            <a:r>
              <a:rPr lang="en-US" sz="800" dirty="0"/>
              <a:t>layer over </a:t>
            </a:r>
            <a:r>
              <a:rPr lang="en-US" sz="800" dirty="0" smtClean="0"/>
              <a:t>an insulated </a:t>
            </a:r>
            <a:r>
              <a:rPr lang="en-US" sz="800" dirty="0"/>
              <a:t>flat plate</a:t>
            </a:r>
          </a:p>
        </p:txBody>
      </p:sp>
    </p:spTree>
    <p:extLst>
      <p:ext uri="{BB962C8B-B14F-4D97-AF65-F5344CB8AC3E}">
        <p14:creationId xmlns:p14="http://schemas.microsoft.com/office/powerpoint/2010/main" val="297301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23528" y="908720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Both figures contain </a:t>
            </a:r>
            <a:r>
              <a:rPr lang="en-US" dirty="0"/>
              <a:t>results for an insulated flat plate (zero-heat transfer) using Sutherland's </a:t>
            </a:r>
            <a:r>
              <a:rPr lang="en-US" dirty="0" smtClean="0"/>
              <a:t>law for </a:t>
            </a:r>
            <a:r>
              <a:rPr lang="en-US" dirty="0"/>
              <a:t>μ,, and assuming a constant </a:t>
            </a:r>
            <a:r>
              <a:rPr lang="en-US" dirty="0" err="1"/>
              <a:t>Pr</a:t>
            </a:r>
            <a:r>
              <a:rPr lang="en-US" dirty="0"/>
              <a:t> = 0.75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The velocity profiles are shown </a:t>
            </a:r>
            <a:r>
              <a:rPr lang="en-US" dirty="0" smtClean="0"/>
              <a:t>for different Mach </a:t>
            </a:r>
            <a:r>
              <a:rPr lang="en-US" dirty="0"/>
              <a:t>numbers ranging from </a:t>
            </a:r>
            <a:r>
              <a:rPr lang="en-US" dirty="0" smtClean="0"/>
              <a:t>0 </a:t>
            </a:r>
            <a:r>
              <a:rPr lang="en-US" dirty="0"/>
              <a:t>(incompressible flow) to the </a:t>
            </a:r>
            <a:r>
              <a:rPr lang="en-US" dirty="0" smtClean="0"/>
              <a:t>large hypersonic </a:t>
            </a:r>
            <a:r>
              <a:rPr lang="en-US" dirty="0"/>
              <a:t>value of 20.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Note </a:t>
            </a:r>
            <a:r>
              <a:rPr lang="en-US" dirty="0"/>
              <a:t>that </a:t>
            </a:r>
            <a:r>
              <a:rPr lang="en-US" dirty="0" smtClean="0"/>
              <a:t>at a </a:t>
            </a:r>
            <a:r>
              <a:rPr lang="en-US" dirty="0"/>
              <a:t>given x station </a:t>
            </a:r>
            <a:r>
              <a:rPr lang="en-US" dirty="0" smtClean="0"/>
              <a:t>a ta </a:t>
            </a:r>
            <a:r>
              <a:rPr lang="en-US" dirty="0"/>
              <a:t>given Rex . the </a:t>
            </a:r>
            <a:r>
              <a:rPr lang="en-US" dirty="0" smtClean="0"/>
              <a:t>boundary layer thickness </a:t>
            </a:r>
            <a:r>
              <a:rPr lang="en-US" dirty="0"/>
              <a:t>increases markedly as Me is increased to hypersonic values.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This clearly </a:t>
            </a:r>
            <a:r>
              <a:rPr lang="en-US" dirty="0"/>
              <a:t>demonstrates one of the most important aspects of compressible </a:t>
            </a:r>
            <a:r>
              <a:rPr lang="en-US" dirty="0" smtClean="0"/>
              <a:t>boundary layers</a:t>
            </a:r>
            <a:r>
              <a:rPr lang="en-US" dirty="0"/>
              <a:t>, namely, that the boundary-layer thickness becomes large at large Mach numbers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Temperature figure illustrates </a:t>
            </a:r>
            <a:r>
              <a:rPr lang="en-US" dirty="0"/>
              <a:t>the temperature profiles for the same </a:t>
            </a:r>
            <a:r>
              <a:rPr lang="en-US" dirty="0" smtClean="0"/>
              <a:t>case. Note </a:t>
            </a:r>
            <a:r>
              <a:rPr lang="en-US" dirty="0"/>
              <a:t>the obvious physical trend that, as </a:t>
            </a:r>
            <a:r>
              <a:rPr lang="en-US" i="1" dirty="0"/>
              <a:t>Me </a:t>
            </a:r>
            <a:r>
              <a:rPr lang="en-US" dirty="0"/>
              <a:t>increases to large hypersonic values, </a:t>
            </a:r>
            <a:r>
              <a:rPr lang="en-US" dirty="0" smtClean="0"/>
              <a:t>the temperatures </a:t>
            </a:r>
            <a:r>
              <a:rPr lang="en-US" dirty="0"/>
              <a:t>increase markedly</a:t>
            </a:r>
          </a:p>
        </p:txBody>
      </p:sp>
      <p:grpSp>
        <p:nvGrpSpPr>
          <p:cNvPr id="2" name="1 Grupo"/>
          <p:cNvGrpSpPr/>
          <p:nvPr/>
        </p:nvGrpSpPr>
        <p:grpSpPr>
          <a:xfrm>
            <a:off x="323528" y="5718497"/>
            <a:ext cx="8496944" cy="646331"/>
            <a:chOff x="323528" y="5718497"/>
            <a:chExt cx="8496944" cy="646331"/>
          </a:xfrm>
        </p:grpSpPr>
        <p:sp>
          <p:nvSpPr>
            <p:cNvPr id="3" name="2 Rectángulo"/>
            <p:cNvSpPr/>
            <p:nvPr/>
          </p:nvSpPr>
          <p:spPr>
            <a:xfrm>
              <a:off x="323528" y="5718497"/>
              <a:ext cx="8496944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Also </a:t>
              </a:r>
              <a:r>
                <a:rPr lang="en-US" dirty="0" smtClean="0"/>
                <a:t>note </a:t>
              </a:r>
              <a:r>
                <a:rPr lang="en-US" dirty="0"/>
                <a:t>that at the </a:t>
              </a:r>
              <a:r>
                <a:rPr lang="en-US" dirty="0" smtClean="0"/>
                <a:t>wall                                </a:t>
              </a:r>
              <a:r>
                <a:rPr lang="en-US" dirty="0"/>
                <a:t>as it should be for an insulated surface </a:t>
              </a:r>
              <a:r>
                <a:rPr lang="en-US" i="1" dirty="0"/>
                <a:t>(</a:t>
              </a:r>
              <a:r>
                <a:rPr lang="en-US" i="1" dirty="0" err="1"/>
                <a:t>q</a:t>
              </a:r>
              <a:r>
                <a:rPr lang="en-US" i="1" baseline="-25000" dirty="0" err="1"/>
                <a:t>w</a:t>
              </a:r>
              <a:r>
                <a:rPr lang="en-US" i="1" dirty="0"/>
                <a:t> </a:t>
              </a:r>
              <a:r>
                <a:rPr lang="en-US" dirty="0"/>
                <a:t>= </a:t>
              </a:r>
              <a:r>
                <a:rPr lang="en-US" dirty="0" smtClean="0"/>
                <a:t>0).</a:t>
              </a:r>
              <a:endParaRPr lang="en-US" dirty="0"/>
            </a:p>
          </p:txBody>
        </p:sp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33813" y="5718497"/>
              <a:ext cx="1743075" cy="409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365033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76" y="585143"/>
            <a:ext cx="3528392" cy="5695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317258" y="6453916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800" dirty="0" smtClean="0"/>
              <a:t>Velocity </a:t>
            </a:r>
            <a:r>
              <a:rPr lang="en-US" sz="800" dirty="0"/>
              <a:t>profiles in a </a:t>
            </a:r>
            <a:r>
              <a:rPr lang="en-US" sz="800" dirty="0" smtClean="0"/>
              <a:t>laminar, compressible </a:t>
            </a:r>
            <a:r>
              <a:rPr lang="en-US" sz="800" dirty="0"/>
              <a:t>boundary layer </a:t>
            </a:r>
            <a:r>
              <a:rPr lang="en-US" sz="800" dirty="0" smtClean="0"/>
              <a:t>over a </a:t>
            </a:r>
            <a:r>
              <a:rPr lang="en-US" sz="800" dirty="0"/>
              <a:t>cold flat plate.</a:t>
            </a: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995592"/>
            <a:ext cx="4522852" cy="4874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4427984" y="5949280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800" dirty="0"/>
              <a:t>Temperature profiles in a </a:t>
            </a:r>
            <a:r>
              <a:rPr lang="en-US" sz="800" dirty="0" smtClean="0"/>
              <a:t>laminar, compressible </a:t>
            </a:r>
            <a:r>
              <a:rPr lang="en-US" sz="800" dirty="0"/>
              <a:t>boundary layer over </a:t>
            </a:r>
            <a:r>
              <a:rPr lang="en-US" sz="800" dirty="0" smtClean="0"/>
              <a:t>a cold </a:t>
            </a:r>
            <a:r>
              <a:rPr lang="en-US" sz="800" dirty="0"/>
              <a:t>flat plate</a:t>
            </a:r>
          </a:p>
        </p:txBody>
      </p:sp>
    </p:spTree>
    <p:extLst>
      <p:ext uri="{BB962C8B-B14F-4D97-AF65-F5344CB8AC3E}">
        <p14:creationId xmlns:p14="http://schemas.microsoft.com/office/powerpoint/2010/main" val="3668511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23528" y="908720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This illustrates the general fact that the effect of a cold wall is </a:t>
            </a:r>
            <a:r>
              <a:rPr lang="en-US" dirty="0" smtClean="0"/>
              <a:t>to reduce </a:t>
            </a:r>
            <a:r>
              <a:rPr lang="en-US" dirty="0"/>
              <a:t>the boundary-layer thickness.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This </a:t>
            </a:r>
            <a:r>
              <a:rPr lang="en-US" dirty="0"/>
              <a:t>trend is easily explainable on a </a:t>
            </a:r>
            <a:r>
              <a:rPr lang="en-US" dirty="0" smtClean="0"/>
              <a:t>physical basis </a:t>
            </a:r>
            <a:r>
              <a:rPr lang="en-US" dirty="0"/>
              <a:t>when we examine </a:t>
            </a:r>
            <a:r>
              <a:rPr lang="en-US" dirty="0" smtClean="0"/>
              <a:t>the temperature profile figure.</a:t>
            </a:r>
          </a:p>
          <a:p>
            <a:endParaRPr lang="en-US" dirty="0"/>
          </a:p>
          <a:p>
            <a:r>
              <a:rPr lang="en-US" dirty="0" smtClean="0"/>
              <a:t>Comparing,  temperature profile figures for insulated and cold plate, </a:t>
            </a:r>
            <a:r>
              <a:rPr lang="en-US" dirty="0"/>
              <a:t>we </a:t>
            </a:r>
            <a:r>
              <a:rPr lang="en-US" dirty="0" smtClean="0"/>
              <a:t>note that</a:t>
            </a:r>
            <a:r>
              <a:rPr lang="en-US" dirty="0"/>
              <a:t>, as expected, the temperature levels in the cold-wall case are considerably </a:t>
            </a:r>
            <a:r>
              <a:rPr lang="en-US" dirty="0" smtClean="0"/>
              <a:t>lower than </a:t>
            </a:r>
            <a:r>
              <a:rPr lang="en-US" dirty="0"/>
              <a:t>in the insulated case.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B</a:t>
            </a:r>
            <a:r>
              <a:rPr lang="en-US" dirty="0" smtClean="0"/>
              <a:t>ecause </a:t>
            </a:r>
            <a:r>
              <a:rPr lang="en-US" dirty="0"/>
              <a:t>the pressure is the same in both cases, </a:t>
            </a:r>
            <a:r>
              <a:rPr lang="en-US" dirty="0" smtClean="0"/>
              <a:t>we have </a:t>
            </a:r>
            <a:r>
              <a:rPr lang="en-US" dirty="0"/>
              <a:t>from the equation of state </a:t>
            </a:r>
            <a:r>
              <a:rPr lang="en-US" i="1" dirty="0"/>
              <a:t>p </a:t>
            </a:r>
            <a:r>
              <a:rPr lang="en-US" dirty="0"/>
              <a:t>= </a:t>
            </a:r>
            <a:r>
              <a:rPr lang="el-GR" i="1" dirty="0" smtClean="0"/>
              <a:t>ρ</a:t>
            </a:r>
            <a:r>
              <a:rPr lang="en-US" i="1" dirty="0" smtClean="0"/>
              <a:t>RT</a:t>
            </a:r>
            <a:r>
              <a:rPr lang="en-US" i="1" dirty="0"/>
              <a:t>, </a:t>
            </a:r>
            <a:r>
              <a:rPr lang="en-US" dirty="0"/>
              <a:t>that the density in the cold-wall case </a:t>
            </a:r>
            <a:r>
              <a:rPr lang="en-US" dirty="0" smtClean="0"/>
              <a:t>is </a:t>
            </a:r>
            <a:r>
              <a:rPr lang="en-US" dirty="0"/>
              <a:t>much higher.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If </a:t>
            </a:r>
            <a:r>
              <a:rPr lang="en-US" dirty="0"/>
              <a:t>the density is higher, the mass </a:t>
            </a:r>
            <a:r>
              <a:rPr lang="en-US" dirty="0" smtClean="0"/>
              <a:t>flow </a:t>
            </a:r>
            <a:r>
              <a:rPr lang="en-US" dirty="0"/>
              <a:t>within the boundary layer can </a:t>
            </a:r>
            <a:r>
              <a:rPr lang="en-US" dirty="0" smtClean="0"/>
              <a:t>be accommodated </a:t>
            </a:r>
            <a:r>
              <a:rPr lang="en-US" dirty="0"/>
              <a:t>within a smaller boundary-layer thickness; hence, the effect of a </a:t>
            </a:r>
            <a:r>
              <a:rPr lang="en-US" dirty="0" smtClean="0"/>
              <a:t>cold wall </a:t>
            </a:r>
            <a:r>
              <a:rPr lang="en-US" dirty="0"/>
              <a:t>is to thin the boundary layer.</a:t>
            </a:r>
          </a:p>
        </p:txBody>
      </p:sp>
    </p:spTree>
    <p:extLst>
      <p:ext uri="{BB962C8B-B14F-4D97-AF65-F5344CB8AC3E}">
        <p14:creationId xmlns:p14="http://schemas.microsoft.com/office/powerpoint/2010/main" val="2130772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23528" y="908720"/>
            <a:ext cx="849694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Noting on the temperature profile of cold plate figure, starting </a:t>
            </a:r>
            <a:r>
              <a:rPr lang="en-US" dirty="0"/>
              <a:t>at the </a:t>
            </a:r>
            <a:r>
              <a:rPr lang="en-US" dirty="0" smtClean="0"/>
              <a:t>outer edge </a:t>
            </a:r>
            <a:r>
              <a:rPr lang="en-US" dirty="0"/>
              <a:t>of the boundary layer and going toward the wall, the temperature first increases,</a:t>
            </a:r>
          </a:p>
          <a:p>
            <a:r>
              <a:rPr lang="en-US" dirty="0"/>
              <a:t>reaches a peak somewhere within the boundary layer, and then decreases to its </a:t>
            </a:r>
            <a:r>
              <a:rPr lang="en-US" dirty="0" smtClean="0"/>
              <a:t>prescribed cold-wall </a:t>
            </a:r>
            <a:r>
              <a:rPr lang="en-US" dirty="0"/>
              <a:t>value of </a:t>
            </a:r>
            <a:r>
              <a:rPr lang="en-US" dirty="0" smtClean="0"/>
              <a:t>Tw.</a:t>
            </a:r>
          </a:p>
          <a:p>
            <a:endParaRPr lang="en-US" dirty="0"/>
          </a:p>
          <a:p>
            <a:r>
              <a:rPr lang="en-US" dirty="0"/>
              <a:t>The peak temperature inside the boundary </a:t>
            </a:r>
            <a:r>
              <a:rPr lang="en-US" dirty="0" smtClean="0"/>
              <a:t>layer </a:t>
            </a:r>
            <a:r>
              <a:rPr lang="en-US" dirty="0"/>
              <a:t>is </a:t>
            </a:r>
            <a:r>
              <a:rPr lang="en-US" dirty="0" smtClean="0"/>
              <a:t>an indication </a:t>
            </a:r>
            <a:r>
              <a:rPr lang="en-US" dirty="0"/>
              <a:t>of the amount of viscous dissipation occurring within the boundary layer.</a:t>
            </a:r>
          </a:p>
        </p:txBody>
      </p:sp>
    </p:spTree>
    <p:extLst>
      <p:ext uri="{BB962C8B-B14F-4D97-AF65-F5344CB8AC3E}">
        <p14:creationId xmlns:p14="http://schemas.microsoft.com/office/powerpoint/2010/main" val="2631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5 Grupo"/>
          <p:cNvGrpSpPr/>
          <p:nvPr/>
        </p:nvGrpSpPr>
        <p:grpSpPr>
          <a:xfrm>
            <a:off x="323528" y="908720"/>
            <a:ext cx="8496944" cy="5355312"/>
            <a:chOff x="323528" y="908720"/>
            <a:chExt cx="8496944" cy="5355312"/>
          </a:xfrm>
        </p:grpSpPr>
        <p:sp>
          <p:nvSpPr>
            <p:cNvPr id="8" name="7 Rectángulo"/>
            <p:cNvSpPr/>
            <p:nvPr/>
          </p:nvSpPr>
          <p:spPr>
            <a:xfrm>
              <a:off x="323528" y="908720"/>
              <a:ext cx="8496944" cy="535531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REYNOLDS </a:t>
              </a:r>
              <a:r>
                <a:rPr lang="en-US" dirty="0" smtClean="0"/>
                <a:t>ANALOGY</a:t>
              </a:r>
            </a:p>
            <a:p>
              <a:endParaRPr lang="en-US" dirty="0" smtClean="0"/>
            </a:p>
            <a:p>
              <a:r>
                <a:rPr lang="en-US" dirty="0"/>
                <a:t>Reynolds analogy is a relation between the skin friction </a:t>
              </a:r>
              <a:r>
                <a:rPr lang="en-US" dirty="0" smtClean="0"/>
                <a:t>coefficient and </a:t>
              </a:r>
              <a:r>
                <a:rPr lang="en-US" dirty="0"/>
                <a:t>the heat transfer coefficient</a:t>
              </a:r>
              <a:r>
                <a:rPr lang="en-US" dirty="0" smtClean="0"/>
                <a:t>.</a:t>
              </a:r>
            </a:p>
            <a:p>
              <a:endParaRPr lang="en-US" dirty="0"/>
            </a:p>
            <a:p>
              <a:r>
                <a:rPr lang="en-US" dirty="0"/>
                <a:t>we define the skin friction coefficient </a:t>
              </a:r>
              <a:r>
                <a:rPr lang="en-US" dirty="0" smtClean="0"/>
                <a:t>as</a:t>
              </a:r>
            </a:p>
            <a:p>
              <a:endParaRPr lang="en-US" dirty="0"/>
            </a:p>
            <a:p>
              <a:endParaRPr lang="en-US" dirty="0" smtClean="0"/>
            </a:p>
            <a:p>
              <a:r>
                <a:rPr lang="en-US" dirty="0"/>
                <a:t>for </a:t>
              </a:r>
              <a:r>
                <a:rPr lang="en-US" dirty="0" err="1"/>
                <a:t>Couette</a:t>
              </a:r>
              <a:r>
                <a:rPr lang="en-US" dirty="0"/>
                <a:t> flow</a:t>
              </a:r>
              <a:r>
                <a:rPr lang="en-US" dirty="0" smtClean="0"/>
                <a:t>,</a:t>
              </a:r>
            </a:p>
            <a:p>
              <a:endParaRPr lang="en-US" dirty="0"/>
            </a:p>
            <a:p>
              <a:endParaRPr lang="en-US" dirty="0" smtClean="0"/>
            </a:p>
            <a:p>
              <a:r>
                <a:rPr lang="en-US" dirty="0"/>
                <a:t>Combining </a:t>
              </a:r>
              <a:r>
                <a:rPr lang="en-US" dirty="0" smtClean="0"/>
                <a:t>both equations</a:t>
              </a:r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r>
                <a:rPr lang="en-US" dirty="0" smtClean="0"/>
                <a:t>Then </a:t>
              </a:r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</p:txBody>
        </p:sp>
        <p:pic>
          <p:nvPicPr>
            <p:cNvPr id="12290" name="Picture 2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81607" y="2204864"/>
              <a:ext cx="1368152" cy="6507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291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8838" y="3051464"/>
              <a:ext cx="1628775" cy="647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292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7864" y="3761943"/>
              <a:ext cx="3086100" cy="790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293" name="Picture 5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19672" y="4725144"/>
              <a:ext cx="1476375" cy="800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7416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2 Grupo"/>
          <p:cNvGrpSpPr/>
          <p:nvPr/>
        </p:nvGrpSpPr>
        <p:grpSpPr>
          <a:xfrm>
            <a:off x="323528" y="908720"/>
            <a:ext cx="8496944" cy="4801314"/>
            <a:chOff x="323528" y="908720"/>
            <a:chExt cx="8496944" cy="4801314"/>
          </a:xfrm>
        </p:grpSpPr>
        <p:grpSp>
          <p:nvGrpSpPr>
            <p:cNvPr id="2" name="1 Grupo"/>
            <p:cNvGrpSpPr/>
            <p:nvPr/>
          </p:nvGrpSpPr>
          <p:grpSpPr>
            <a:xfrm>
              <a:off x="323528" y="908720"/>
              <a:ext cx="8496944" cy="4801314"/>
              <a:chOff x="323528" y="908720"/>
              <a:chExt cx="8496944" cy="4801314"/>
            </a:xfrm>
          </p:grpSpPr>
          <p:sp>
            <p:nvSpPr>
              <p:cNvPr id="8" name="7 Rectángulo"/>
              <p:cNvSpPr/>
              <p:nvPr/>
            </p:nvSpPr>
            <p:spPr>
              <a:xfrm>
                <a:off x="323528" y="908720"/>
                <a:ext cx="8496944" cy="48013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REYNOLDS </a:t>
                </a:r>
                <a:r>
                  <a:rPr lang="en-US" dirty="0" smtClean="0"/>
                  <a:t>ANALOGY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It </a:t>
                </a:r>
                <a:r>
                  <a:rPr lang="en-US" dirty="0"/>
                  <a:t>demonstrates that the skin </a:t>
                </a:r>
                <a:r>
                  <a:rPr lang="en-US" dirty="0" smtClean="0"/>
                  <a:t>friction coefficient </a:t>
                </a:r>
                <a:r>
                  <a:rPr lang="en-US" dirty="0"/>
                  <a:t>is a function of just the Reynolds number-a result which applies in </a:t>
                </a:r>
                <a:r>
                  <a:rPr lang="en-US" dirty="0" smtClean="0"/>
                  <a:t>general for </a:t>
                </a:r>
                <a:r>
                  <a:rPr lang="en-US" dirty="0"/>
                  <a:t>other incompressible viscous </a:t>
                </a:r>
                <a:r>
                  <a:rPr lang="en-US" dirty="0" smtClean="0"/>
                  <a:t>flows</a:t>
                </a:r>
              </a:p>
              <a:p>
                <a:endParaRPr lang="en-US" dirty="0"/>
              </a:p>
              <a:p>
                <a:endParaRPr lang="en-US" dirty="0" smtClean="0"/>
              </a:p>
              <a:p>
                <a:r>
                  <a:rPr lang="en-US" dirty="0"/>
                  <a:t>Now </a:t>
                </a:r>
                <a:r>
                  <a:rPr lang="en-US" dirty="0" smtClean="0"/>
                  <a:t>let </a:t>
                </a:r>
                <a:r>
                  <a:rPr lang="en-US" dirty="0"/>
                  <a:t>us define a </a:t>
                </a:r>
                <a:r>
                  <a:rPr lang="en-US" i="1" dirty="0"/>
                  <a:t>heat transfer coefficient </a:t>
                </a:r>
                <a:r>
                  <a:rPr lang="en-US" dirty="0" smtClean="0"/>
                  <a:t>as</a:t>
                </a:r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r>
                  <a:rPr lang="en-US" i="1" dirty="0"/>
                  <a:t>CH </a:t>
                </a:r>
                <a:r>
                  <a:rPr lang="en-US" dirty="0"/>
                  <a:t>is called the </a:t>
                </a:r>
                <a:r>
                  <a:rPr lang="en-US" i="1" dirty="0"/>
                  <a:t>Stanton </a:t>
                </a:r>
                <a:r>
                  <a:rPr lang="en-US" i="1" dirty="0" smtClean="0"/>
                  <a:t>number;  </a:t>
                </a:r>
                <a:r>
                  <a:rPr lang="en-US" dirty="0" smtClean="0"/>
                  <a:t>it </a:t>
                </a:r>
                <a:r>
                  <a:rPr lang="en-US" dirty="0"/>
                  <a:t>is one of </a:t>
                </a:r>
                <a:r>
                  <a:rPr lang="en-US" dirty="0" smtClean="0"/>
                  <a:t>several! Different types </a:t>
                </a:r>
                <a:r>
                  <a:rPr lang="en-US" dirty="0"/>
                  <a:t>of heat transfer coefficient that is used in the analysis of aerodynamic heating</a:t>
                </a:r>
                <a:r>
                  <a:rPr lang="en-US" dirty="0" smtClean="0"/>
                  <a:t>.</a:t>
                </a:r>
              </a:p>
              <a:p>
                <a:endParaRPr lang="en-US" dirty="0"/>
              </a:p>
              <a:p>
                <a:endParaRPr lang="en-US" dirty="0" smtClean="0"/>
              </a:p>
              <a:p>
                <a:r>
                  <a:rPr lang="en-US" dirty="0"/>
                  <a:t>F</a:t>
                </a:r>
                <a:r>
                  <a:rPr lang="en-US" dirty="0" smtClean="0"/>
                  <a:t>or </a:t>
                </a:r>
                <a:r>
                  <a:rPr lang="en-US" dirty="0" err="1"/>
                  <a:t>Couette</a:t>
                </a:r>
                <a:r>
                  <a:rPr lang="en-US" dirty="0"/>
                  <a:t> </a:t>
                </a:r>
                <a:r>
                  <a:rPr lang="en-US" dirty="0" smtClean="0"/>
                  <a:t>flow                                                               and </a:t>
                </a:r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</p:txBody>
          </p:sp>
          <p:pic>
            <p:nvPicPr>
              <p:cNvPr id="13314" name="Picture 2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20072" y="2371725"/>
                <a:ext cx="2733675" cy="704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15" name="Picture 3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95736" y="4509120"/>
                <a:ext cx="3714750" cy="8953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3316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44208" y="4447532"/>
              <a:ext cx="2200275" cy="866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980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27584" y="980728"/>
            <a:ext cx="741682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phenomena observed during the transition process are similar </a:t>
            </a:r>
            <a:r>
              <a:rPr lang="en-US" dirty="0" smtClean="0"/>
              <a:t>for the </a:t>
            </a:r>
            <a:r>
              <a:rPr lang="en-US" dirty="0"/>
              <a:t>flat plate boundary layer and for the plane channel flow, as shown </a:t>
            </a:r>
            <a:r>
              <a:rPr lang="en-US" dirty="0" smtClean="0"/>
              <a:t>in the </a:t>
            </a:r>
            <a:r>
              <a:rPr lang="en-US" dirty="0"/>
              <a:t>following figure based on measurements by M. </a:t>
            </a:r>
            <a:r>
              <a:rPr lang="en-US" dirty="0" err="1"/>
              <a:t>Nishioka</a:t>
            </a:r>
            <a:r>
              <a:rPr lang="en-US" dirty="0"/>
              <a:t> et al</a:t>
            </a:r>
            <a:r>
              <a:rPr lang="en-US" dirty="0" smtClean="0"/>
              <a:t>. (</a:t>
            </a:r>
            <a:r>
              <a:rPr lang="en-US" dirty="0"/>
              <a:t>1975). Periodic initial perturbations were generated in the BL using </a:t>
            </a:r>
            <a:r>
              <a:rPr lang="en-US" dirty="0" smtClean="0"/>
              <a:t>an oscillating cord. For </a:t>
            </a:r>
            <a:r>
              <a:rPr lang="en-US" dirty="0"/>
              <a:t>typical commercial surfaces transition occurs at  </a:t>
            </a:r>
            <a:r>
              <a:rPr lang="en-US" dirty="0" smtClean="0"/>
              <a:t>Re </a:t>
            </a:r>
            <a:r>
              <a:rPr lang="en-US" dirty="0"/>
              <a:t>, </a:t>
            </a:r>
            <a:r>
              <a:rPr lang="en-US" dirty="0" smtClean="0"/>
              <a:t>5x10</a:t>
            </a:r>
            <a:r>
              <a:rPr lang="en-US" baseline="30000" dirty="0" smtClean="0"/>
              <a:t>5</a:t>
            </a:r>
            <a:r>
              <a:rPr lang="en-US" dirty="0" smtClean="0"/>
              <a:t> However</a:t>
            </a:r>
            <a:r>
              <a:rPr lang="en-US" dirty="0"/>
              <a:t>, the transition can be delayed to </a:t>
            </a:r>
            <a:r>
              <a:rPr lang="en-US" dirty="0" smtClean="0"/>
              <a:t>Re 3X10</a:t>
            </a:r>
            <a:r>
              <a:rPr lang="en-US" baseline="30000" dirty="0" smtClean="0"/>
              <a:t>6</a:t>
            </a:r>
            <a:r>
              <a:rPr lang="en-US" dirty="0" smtClean="0"/>
              <a:t> </a:t>
            </a:r>
            <a:r>
              <a:rPr lang="en-US" dirty="0"/>
              <a:t>by different </a:t>
            </a:r>
            <a:r>
              <a:rPr lang="en-US" dirty="0" smtClean="0"/>
              <a:t>ways such </a:t>
            </a:r>
            <a:r>
              <a:rPr lang="en-US" dirty="0"/>
              <a:t>as having very smooth walls and/or very low turbulent wind tunnel.</a:t>
            </a:r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endParaRPr lang="es-ES" dirty="0"/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284984"/>
            <a:ext cx="7394228" cy="3148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0200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2 Grupo"/>
          <p:cNvGrpSpPr/>
          <p:nvPr/>
        </p:nvGrpSpPr>
        <p:grpSpPr>
          <a:xfrm>
            <a:off x="323528" y="908720"/>
            <a:ext cx="8496944" cy="5431854"/>
            <a:chOff x="323528" y="908720"/>
            <a:chExt cx="8496944" cy="5431854"/>
          </a:xfrm>
        </p:grpSpPr>
        <p:sp>
          <p:nvSpPr>
            <p:cNvPr id="8" name="7 Rectángulo"/>
            <p:cNvSpPr/>
            <p:nvPr/>
          </p:nvSpPr>
          <p:spPr>
            <a:xfrm>
              <a:off x="323528" y="908720"/>
              <a:ext cx="8496944" cy="480131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REYNOLDS </a:t>
              </a:r>
              <a:r>
                <a:rPr lang="en-US" dirty="0" smtClean="0"/>
                <a:t>ANALOGY</a:t>
              </a:r>
            </a:p>
            <a:p>
              <a:endParaRPr lang="en-US" dirty="0"/>
            </a:p>
            <a:p>
              <a:endParaRPr lang="en-US" dirty="0" smtClean="0"/>
            </a:p>
            <a:p>
              <a:r>
                <a:rPr lang="en-US" dirty="0"/>
                <a:t>we have for </a:t>
              </a:r>
              <a:r>
                <a:rPr lang="en-US" dirty="0" err="1"/>
                <a:t>Couette</a:t>
              </a:r>
              <a:r>
                <a:rPr lang="en-US" dirty="0"/>
                <a:t> </a:t>
              </a:r>
              <a:r>
                <a:rPr lang="en-US" dirty="0" smtClean="0"/>
                <a:t>flow</a:t>
              </a:r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r>
                <a:rPr lang="en-US" dirty="0"/>
                <a:t>we </a:t>
              </a:r>
              <a:r>
                <a:rPr lang="en-US" dirty="0" smtClean="0"/>
                <a:t>obtain</a:t>
              </a:r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r>
                <a:rPr lang="en-US" dirty="0"/>
                <a:t>We now combine the results for </a:t>
              </a:r>
              <a:r>
                <a:rPr lang="en-US" i="1" dirty="0" err="1" smtClean="0"/>
                <a:t>C</a:t>
              </a:r>
              <a:r>
                <a:rPr lang="en-US" i="1" baseline="-25000" dirty="0" err="1" smtClean="0"/>
                <a:t>f</a:t>
              </a:r>
              <a:r>
                <a:rPr lang="en-US" i="1" dirty="0" smtClean="0"/>
                <a:t> </a:t>
              </a:r>
              <a:r>
                <a:rPr lang="en-US" dirty="0" smtClean="0"/>
                <a:t>and </a:t>
              </a:r>
              <a:r>
                <a:rPr lang="en-US" i="1" dirty="0"/>
                <a:t>CH </a:t>
              </a:r>
              <a:r>
                <a:rPr lang="en-US" dirty="0"/>
                <a:t>obtained above.</a:t>
              </a:r>
              <a:r>
                <a:rPr lang="en-US" dirty="0" smtClean="0"/>
                <a:t>  </a:t>
              </a:r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 smtClean="0"/>
            </a:p>
            <a:p>
              <a:endParaRPr lang="en-US" dirty="0" smtClean="0"/>
            </a:p>
            <a:p>
              <a:endParaRPr lang="en-US" dirty="0"/>
            </a:p>
          </p:txBody>
        </p:sp>
        <p:pic>
          <p:nvPicPr>
            <p:cNvPr id="14338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9638" y="1556792"/>
              <a:ext cx="264795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39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2623663"/>
              <a:ext cx="5981700" cy="800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0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20677" y="4365104"/>
              <a:ext cx="2438400" cy="819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1" name="Picture 5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95736" y="5445224"/>
              <a:ext cx="1704975" cy="895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1295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23528" y="908720"/>
            <a:ext cx="849694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REYNOLDS </a:t>
            </a:r>
            <a:r>
              <a:rPr lang="en-US" dirty="0" smtClean="0"/>
              <a:t>ANALOGY</a:t>
            </a:r>
          </a:p>
          <a:p>
            <a:endParaRPr lang="en-US" dirty="0"/>
          </a:p>
          <a:p>
            <a:r>
              <a:rPr lang="en-US" dirty="0" smtClean="0"/>
              <a:t>In </a:t>
            </a:r>
            <a:r>
              <a:rPr lang="en-US" dirty="0"/>
              <a:t>tum, the surface values </a:t>
            </a:r>
            <a:r>
              <a:rPr lang="en-US" dirty="0" err="1" smtClean="0"/>
              <a:t>Cf</a:t>
            </a:r>
            <a:r>
              <a:rPr lang="en-US" dirty="0" smtClean="0"/>
              <a:t> </a:t>
            </a:r>
            <a:r>
              <a:rPr lang="en-US" dirty="0"/>
              <a:t>and CH can be </a:t>
            </a:r>
            <a:r>
              <a:rPr lang="en-US" dirty="0" smtClean="0"/>
              <a:t>obtained from </a:t>
            </a:r>
            <a:r>
              <a:rPr lang="en-US" dirty="0"/>
              <a:t>the velocity and temperature gradients respectively at the wall as given by </a:t>
            </a:r>
            <a:r>
              <a:rPr lang="en-US" dirty="0" smtClean="0"/>
              <a:t>the velocity </a:t>
            </a:r>
            <a:r>
              <a:rPr lang="en-US" dirty="0"/>
              <a:t>and temperature profiles evaluated at the wall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where </a:t>
            </a:r>
            <a:r>
              <a:rPr lang="en-US" i="1" dirty="0" smtClean="0"/>
              <a:t>(∂u/∂y)w </a:t>
            </a:r>
            <a:r>
              <a:rPr lang="en-US" dirty="0"/>
              <a:t>and </a:t>
            </a:r>
            <a:r>
              <a:rPr lang="en-US" i="1" dirty="0" smtClean="0"/>
              <a:t>(∂T /∂y)w </a:t>
            </a:r>
            <a:r>
              <a:rPr lang="en-US" dirty="0"/>
              <a:t>are the values obtained from the velocity and</a:t>
            </a:r>
          </a:p>
          <a:p>
            <a:r>
              <a:rPr lang="en-US" dirty="0"/>
              <a:t>temperature profiles, respectively, evaluated at the wall.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In </a:t>
            </a:r>
            <a:r>
              <a:rPr lang="en-US" dirty="0"/>
              <a:t>turn, the overall flat </a:t>
            </a:r>
            <a:r>
              <a:rPr lang="en-US" dirty="0" smtClean="0"/>
              <a:t>plate skin </a:t>
            </a:r>
            <a:r>
              <a:rPr lang="en-US" dirty="0"/>
              <a:t>friction drag coefficient </a:t>
            </a:r>
            <a:r>
              <a:rPr lang="en-US" i="1" dirty="0" err="1" smtClean="0"/>
              <a:t>C</a:t>
            </a:r>
            <a:r>
              <a:rPr lang="en-US" i="1" baseline="-25000" dirty="0" err="1" smtClean="0"/>
              <a:t>f</a:t>
            </a:r>
            <a:r>
              <a:rPr lang="en-US" i="1" dirty="0" smtClean="0"/>
              <a:t> </a:t>
            </a:r>
            <a:r>
              <a:rPr lang="en-US" dirty="0" smtClean="0"/>
              <a:t>can </a:t>
            </a:r>
            <a:r>
              <a:rPr lang="en-US" dirty="0"/>
              <a:t>be obtained by integrating </a:t>
            </a:r>
            <a:r>
              <a:rPr lang="en-US" i="1" dirty="0" err="1" smtClean="0"/>
              <a:t>c</a:t>
            </a:r>
            <a:r>
              <a:rPr lang="en-US" i="1" baseline="-25000" dirty="0" err="1" smtClean="0"/>
              <a:t>f</a:t>
            </a:r>
            <a:r>
              <a:rPr lang="en-US" i="1" dirty="0" smtClean="0"/>
              <a:t> </a:t>
            </a:r>
            <a:r>
              <a:rPr lang="en-US" dirty="0"/>
              <a:t>over the plate via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676525"/>
            <a:ext cx="1685925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590800"/>
            <a:ext cx="30575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494043"/>
            <a:ext cx="54387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962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 Grupo"/>
          <p:cNvGrpSpPr/>
          <p:nvPr/>
        </p:nvGrpSpPr>
        <p:grpSpPr>
          <a:xfrm>
            <a:off x="323528" y="908720"/>
            <a:ext cx="8496944" cy="5355312"/>
            <a:chOff x="323528" y="908720"/>
            <a:chExt cx="8496944" cy="5355312"/>
          </a:xfrm>
        </p:grpSpPr>
        <p:sp>
          <p:nvSpPr>
            <p:cNvPr id="8" name="7 Rectángulo"/>
            <p:cNvSpPr/>
            <p:nvPr/>
          </p:nvSpPr>
          <p:spPr>
            <a:xfrm>
              <a:off x="323528" y="908720"/>
              <a:ext cx="8496944" cy="535531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REYNOLDS </a:t>
              </a:r>
              <a:r>
                <a:rPr lang="en-US" dirty="0" smtClean="0"/>
                <a:t>ANALOGY</a:t>
              </a:r>
            </a:p>
            <a:p>
              <a:endParaRPr lang="en-US" dirty="0"/>
            </a:p>
            <a:p>
              <a:r>
                <a:rPr lang="en-US" dirty="0" smtClean="0"/>
                <a:t>From this equation </a:t>
              </a:r>
            </a:p>
            <a:p>
              <a:endParaRPr lang="en-US" dirty="0"/>
            </a:p>
            <a:p>
              <a:endParaRPr lang="en-US" dirty="0" smtClean="0"/>
            </a:p>
            <a:p>
              <a:r>
                <a:rPr lang="en-US" dirty="0" smtClean="0"/>
                <a:t>For </a:t>
              </a:r>
              <a:r>
                <a:rPr lang="en-US" dirty="0"/>
                <a:t>the friction drag coefficient for </a:t>
              </a:r>
              <a:r>
                <a:rPr lang="en-US" dirty="0" smtClean="0"/>
                <a:t>incompressible flow          </a:t>
              </a:r>
            </a:p>
            <a:p>
              <a:endParaRPr lang="en-US" dirty="0"/>
            </a:p>
            <a:p>
              <a:endParaRPr lang="en-US" dirty="0" smtClean="0"/>
            </a:p>
            <a:p>
              <a:r>
                <a:rPr lang="en-US" dirty="0" smtClean="0"/>
                <a:t>The </a:t>
              </a:r>
              <a:r>
                <a:rPr lang="en-US" dirty="0"/>
                <a:t>analogous compressible result can be written </a:t>
              </a:r>
              <a:r>
                <a:rPr lang="en-US" dirty="0" smtClean="0"/>
                <a:t>as</a:t>
              </a:r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r>
                <a:rPr lang="en-US" dirty="0"/>
                <a:t>for the thickness of the incompressible </a:t>
              </a:r>
              <a:r>
                <a:rPr lang="en-US" dirty="0" smtClean="0"/>
                <a:t>flat-plate boundary </a:t>
              </a:r>
              <a:r>
                <a:rPr lang="en-US" dirty="0"/>
                <a:t>layer. The analogous result for compressible flow is</a:t>
              </a:r>
              <a:endParaRPr lang="en-US" dirty="0" smtClean="0"/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</p:txBody>
        </p:sp>
        <p:pic>
          <p:nvPicPr>
            <p:cNvPr id="1638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7784" y="1196752"/>
              <a:ext cx="2219325" cy="847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87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1" y="2096233"/>
              <a:ext cx="1590675" cy="809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88" name="Picture 4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7744" y="3717032"/>
              <a:ext cx="3528392" cy="792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89" name="Picture 5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7784" y="5401545"/>
              <a:ext cx="3400425" cy="857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1455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23528" y="908720"/>
            <a:ext cx="849694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REYNOLDS </a:t>
            </a:r>
            <a:r>
              <a:rPr lang="en-US" dirty="0" smtClean="0"/>
              <a:t>ANALOGY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340768"/>
            <a:ext cx="5882034" cy="3592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2256422" y="479715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Friction drag coefficient for laminar,</a:t>
            </a:r>
          </a:p>
          <a:p>
            <a:r>
              <a:rPr lang="en-US" dirty="0"/>
              <a:t>compressible flow </a:t>
            </a:r>
            <a:r>
              <a:rPr lang="en-US" dirty="0" smtClean="0"/>
              <a:t>over a </a:t>
            </a:r>
            <a:r>
              <a:rPr lang="en-US" dirty="0"/>
              <a:t>flat plate,</a:t>
            </a:r>
          </a:p>
          <a:p>
            <a:r>
              <a:rPr lang="en-US" dirty="0"/>
              <a:t>illustrating the effect of Mach number and</a:t>
            </a:r>
          </a:p>
          <a:p>
            <a:r>
              <a:rPr lang="en-US" dirty="0"/>
              <a:t>wall temperature. </a:t>
            </a:r>
            <a:r>
              <a:rPr lang="en-US" dirty="0" err="1"/>
              <a:t>Pr</a:t>
            </a:r>
            <a:r>
              <a:rPr lang="en-US" dirty="0"/>
              <a:t> = 0.75.</a:t>
            </a:r>
          </a:p>
        </p:txBody>
      </p:sp>
    </p:spTree>
    <p:extLst>
      <p:ext uri="{BB962C8B-B14F-4D97-AF65-F5344CB8AC3E}">
        <p14:creationId xmlns:p14="http://schemas.microsoft.com/office/powerpoint/2010/main" val="105574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23528" y="908720"/>
            <a:ext cx="849694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REYNOLDS </a:t>
            </a:r>
            <a:r>
              <a:rPr lang="en-US" dirty="0" smtClean="0"/>
              <a:t>ANALOGY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340768"/>
            <a:ext cx="64008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2266766" y="494116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Boundary-layer thickness for laminar,</a:t>
            </a:r>
          </a:p>
          <a:p>
            <a:r>
              <a:rPr lang="en-US" dirty="0"/>
              <a:t>compressible flow </a:t>
            </a:r>
            <a:r>
              <a:rPr lang="en-US" dirty="0" smtClean="0"/>
              <a:t>over a </a:t>
            </a:r>
            <a:r>
              <a:rPr lang="en-US" dirty="0"/>
              <a:t>flat plate,</a:t>
            </a:r>
          </a:p>
          <a:p>
            <a:r>
              <a:rPr lang="en-US" dirty="0"/>
              <a:t>illustrating the effect of Mach number</a:t>
            </a:r>
          </a:p>
          <a:p>
            <a:r>
              <a:rPr lang="en-US" dirty="0"/>
              <a:t>and wall </a:t>
            </a:r>
            <a:r>
              <a:rPr lang="en-US" dirty="0" smtClean="0"/>
              <a:t>temperature</a:t>
            </a:r>
            <a:r>
              <a:rPr lang="en-US" dirty="0"/>
              <a:t>. </a:t>
            </a:r>
            <a:r>
              <a:rPr lang="en-US" dirty="0" err="1"/>
              <a:t>Pr</a:t>
            </a:r>
            <a:r>
              <a:rPr lang="en-US" dirty="0"/>
              <a:t> = 0.75.</a:t>
            </a:r>
          </a:p>
        </p:txBody>
      </p:sp>
    </p:spTree>
    <p:extLst>
      <p:ext uri="{BB962C8B-B14F-4D97-AF65-F5344CB8AC3E}">
        <p14:creationId xmlns:p14="http://schemas.microsoft.com/office/powerpoint/2010/main" val="156830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23528" y="908720"/>
            <a:ext cx="849694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REYNOLDS </a:t>
            </a:r>
            <a:r>
              <a:rPr lang="en-US" dirty="0" smtClean="0"/>
              <a:t>ANALOGY</a:t>
            </a:r>
          </a:p>
          <a:p>
            <a:endParaRPr lang="en-US" dirty="0"/>
          </a:p>
          <a:p>
            <a:r>
              <a:rPr lang="en-US" dirty="0"/>
              <a:t>A directly analogous result holds for </a:t>
            </a:r>
            <a:r>
              <a:rPr lang="en-US" dirty="0" smtClean="0"/>
              <a:t>the compressible </a:t>
            </a:r>
            <a:r>
              <a:rPr lang="en-US" dirty="0"/>
              <a:t>fiat-plate </a:t>
            </a:r>
            <a:r>
              <a:rPr lang="en-US" dirty="0" smtClean="0"/>
              <a:t>flow</a:t>
            </a:r>
            <a:r>
              <a:rPr lang="en-US" dirty="0"/>
              <a:t>. If we assume that the </a:t>
            </a:r>
            <a:r>
              <a:rPr lang="en-US" dirty="0" err="1"/>
              <a:t>Prandtl</a:t>
            </a:r>
            <a:r>
              <a:rPr lang="en-US" dirty="0"/>
              <a:t> number is constant, </a:t>
            </a:r>
            <a:r>
              <a:rPr lang="en-US" dirty="0" smtClean="0"/>
              <a:t>then for </a:t>
            </a:r>
            <a:r>
              <a:rPr lang="en-US" dirty="0"/>
              <a:t>a </a:t>
            </a:r>
            <a:r>
              <a:rPr lang="en-US" dirty="0" smtClean="0"/>
              <a:t>flat </a:t>
            </a:r>
            <a:r>
              <a:rPr lang="en-US" dirty="0"/>
              <a:t>plate, Reynolds analogy is, from the numerical solution,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693943"/>
            <a:ext cx="18097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539552" y="3789040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local skin friction coefficient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f</a:t>
            </a:r>
            <a:r>
              <a:rPr lang="en-US" dirty="0" smtClean="0"/>
              <a:t>  for the </a:t>
            </a:r>
            <a:r>
              <a:rPr lang="en-US" dirty="0"/>
              <a:t>incompressible flat-plate case, becomes the following form </a:t>
            </a:r>
            <a:r>
              <a:rPr lang="en-US" dirty="0" smtClean="0"/>
              <a:t>for the </a:t>
            </a:r>
            <a:r>
              <a:rPr lang="en-US" dirty="0"/>
              <a:t>compressible </a:t>
            </a:r>
            <a:r>
              <a:rPr lang="en-US" dirty="0" smtClean="0"/>
              <a:t>flat-plate flow</a:t>
            </a:r>
            <a:r>
              <a:rPr lang="en-US" dirty="0"/>
              <a:t>:</a:t>
            </a:r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435371"/>
            <a:ext cx="328612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514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187624" y="476672"/>
            <a:ext cx="7632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 compressible </a:t>
            </a:r>
            <a:r>
              <a:rPr lang="en-US" dirty="0" smtClean="0"/>
              <a:t>boundary-layer for </a:t>
            </a:r>
            <a:r>
              <a:rPr lang="en-US" dirty="0"/>
              <a:t>flow </a:t>
            </a:r>
            <a:r>
              <a:rPr lang="en-US" dirty="0" smtClean="0"/>
              <a:t>over a </a:t>
            </a:r>
            <a:r>
              <a:rPr lang="en-US" dirty="0"/>
              <a:t>flat plate, where</a:t>
            </a:r>
          </a:p>
          <a:p>
            <a:r>
              <a:rPr lang="en-US" i="1" dirty="0" err="1"/>
              <a:t>dpe</a:t>
            </a:r>
            <a:r>
              <a:rPr lang="en-US" i="1" dirty="0"/>
              <a:t>/dx </a:t>
            </a:r>
            <a:r>
              <a:rPr lang="en-US" dirty="0"/>
              <a:t>= </a:t>
            </a:r>
            <a:r>
              <a:rPr lang="en-US" dirty="0" smtClean="0"/>
              <a:t>0 and </a:t>
            </a:r>
            <a:r>
              <a:rPr lang="en-US" dirty="0" smtClean="0"/>
              <a:t>steady </a:t>
            </a:r>
            <a:r>
              <a:rPr lang="en-US" dirty="0" smtClean="0"/>
              <a:t>state flow, </a:t>
            </a:r>
            <a:r>
              <a:rPr lang="en-US" dirty="0"/>
              <a:t>these equations become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772816"/>
            <a:ext cx="28098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924944"/>
            <a:ext cx="36480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6384" y="3842225"/>
            <a:ext cx="1038225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106" y="4970865"/>
            <a:ext cx="49434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9 CuadroTexto"/>
          <p:cNvSpPr txBox="1"/>
          <p:nvPr/>
        </p:nvSpPr>
        <p:spPr>
          <a:xfrm>
            <a:off x="658765" y="1420947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Continuity </a:t>
            </a:r>
            <a:endParaRPr lang="en-U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58765" y="2580815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X-momentum </a:t>
            </a: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744045" y="3620572"/>
            <a:ext cx="154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Y-momentum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838301" y="4643844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Energy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97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755576" y="1048568"/>
            <a:ext cx="76328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(1</a:t>
            </a:r>
            <a:r>
              <a:rPr lang="en-US" dirty="0"/>
              <a:t>) the energy </a:t>
            </a:r>
            <a:r>
              <a:rPr lang="en-US" dirty="0" smtClean="0"/>
              <a:t>equation must </a:t>
            </a:r>
            <a:r>
              <a:rPr lang="en-US" dirty="0"/>
              <a:t>be included,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/>
              <a:t>2) the density is treated as a </a:t>
            </a:r>
            <a:r>
              <a:rPr lang="en-US" dirty="0" smtClean="0"/>
              <a:t>variable.</a:t>
            </a:r>
          </a:p>
          <a:p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/>
              <a:t>3) in general</a:t>
            </a:r>
            <a:r>
              <a:rPr lang="en-US" dirty="0" smtClean="0"/>
              <a:t>, μ </a:t>
            </a:r>
            <a:r>
              <a:rPr lang="en-US" dirty="0"/>
              <a:t>and </a:t>
            </a:r>
            <a:r>
              <a:rPr lang="en-US" dirty="0" smtClean="0"/>
              <a:t>k are </a:t>
            </a:r>
            <a:r>
              <a:rPr lang="en-US" dirty="0"/>
              <a:t>functions of temperature and hence also must be treated as variables.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115616" y="548680"/>
            <a:ext cx="2899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note that the following:</a:t>
            </a:r>
            <a:endParaRPr lang="en-US" dirty="0"/>
          </a:p>
        </p:txBody>
      </p:sp>
      <p:sp>
        <p:nvSpPr>
          <p:cNvPr id="3" name="2 Rectángulo"/>
          <p:cNvSpPr/>
          <p:nvPr/>
        </p:nvSpPr>
        <p:spPr>
          <a:xfrm>
            <a:off x="707410" y="2924944"/>
            <a:ext cx="804105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It is sometimes convenient to deal with total enthalpy, ho = h + V </a:t>
            </a:r>
            <a:r>
              <a:rPr lang="en-US" baseline="30000" dirty="0"/>
              <a:t>2</a:t>
            </a:r>
            <a:r>
              <a:rPr lang="en-US" dirty="0"/>
              <a:t> /2, as the</a:t>
            </a:r>
          </a:p>
          <a:p>
            <a:r>
              <a:rPr lang="en-US" dirty="0"/>
              <a:t>dependent variable in the energy equation, rather than the static enthalpy </a:t>
            </a:r>
          </a:p>
          <a:p>
            <a:endParaRPr lang="en-US" dirty="0" smtClean="0"/>
          </a:p>
          <a:p>
            <a:r>
              <a:rPr lang="en-US" dirty="0" smtClean="0"/>
              <a:t>Note </a:t>
            </a:r>
            <a:r>
              <a:rPr lang="en-US" dirty="0"/>
              <a:t>that, consistent with the boundary-layer </a:t>
            </a:r>
            <a:r>
              <a:rPr lang="en-US" dirty="0" smtClean="0"/>
              <a:t>approximation, where </a:t>
            </a:r>
            <a:r>
              <a:rPr lang="en-US" dirty="0"/>
              <a:t>v is small, ho = h + V </a:t>
            </a:r>
            <a:r>
              <a:rPr lang="en-US" baseline="30000" dirty="0"/>
              <a:t>2</a:t>
            </a:r>
            <a:r>
              <a:rPr lang="en-US" dirty="0"/>
              <a:t> /2 = h + (u + v</a:t>
            </a:r>
            <a:r>
              <a:rPr lang="en-US" baseline="30000" dirty="0"/>
              <a:t>2</a:t>
            </a:r>
            <a:r>
              <a:rPr lang="en-US" dirty="0"/>
              <a:t> )/2 ~ h + u</a:t>
            </a:r>
            <a:r>
              <a:rPr lang="en-US" baseline="30000" dirty="0"/>
              <a:t>2</a:t>
            </a:r>
            <a:r>
              <a:rPr lang="en-US" dirty="0"/>
              <a:t> / 2.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70" y="4581128"/>
            <a:ext cx="479107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7020272" y="4801274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68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317995"/>
            <a:ext cx="7580490" cy="762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971600" y="974784"/>
            <a:ext cx="1172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we obtain</a:t>
            </a:r>
          </a:p>
        </p:txBody>
      </p:sp>
      <p:sp>
        <p:nvSpPr>
          <p:cNvPr id="6" name="5 Rectángulo"/>
          <p:cNvSpPr/>
          <p:nvPr/>
        </p:nvSpPr>
        <p:spPr>
          <a:xfrm>
            <a:off x="827584" y="2276872"/>
            <a:ext cx="62646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Recall that for a calorically perfect gas, </a:t>
            </a:r>
            <a:r>
              <a:rPr lang="en-US" i="1" dirty="0"/>
              <a:t>dh </a:t>
            </a:r>
            <a:r>
              <a:rPr lang="en-US" dirty="0"/>
              <a:t>= </a:t>
            </a:r>
            <a:r>
              <a:rPr lang="en-US" i="1" dirty="0" err="1"/>
              <a:t>C</a:t>
            </a:r>
            <a:r>
              <a:rPr lang="en-US" i="1" dirty="0" err="1" smtClean="0"/>
              <a:t>p</a:t>
            </a:r>
            <a:r>
              <a:rPr lang="en-US" i="1" dirty="0" smtClean="0"/>
              <a:t> </a:t>
            </a:r>
            <a:r>
              <a:rPr lang="en-US" i="1" dirty="0" err="1"/>
              <a:t>dT</a:t>
            </a:r>
            <a:r>
              <a:rPr lang="en-US" i="1" dirty="0"/>
              <a:t>; </a:t>
            </a:r>
            <a:r>
              <a:rPr lang="en-US" dirty="0"/>
              <a:t>hence,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375" y="2942943"/>
            <a:ext cx="4032448" cy="867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836656" y="3828483"/>
            <a:ext cx="76237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Substituting </a:t>
            </a:r>
            <a:r>
              <a:rPr lang="en-US" dirty="0" smtClean="0"/>
              <a:t>last  Equation into  the above equation, </a:t>
            </a:r>
            <a:r>
              <a:rPr lang="en-US" dirty="0"/>
              <a:t>we obtain</a:t>
            </a: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05" y="4538504"/>
            <a:ext cx="7848550" cy="888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8434855" y="1699428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10" name="9 CuadroTexto"/>
          <p:cNvSpPr txBox="1"/>
          <p:nvPr/>
        </p:nvSpPr>
        <p:spPr>
          <a:xfrm>
            <a:off x="4932040" y="3376587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8605219" y="4798178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198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1459131"/>
            <a:ext cx="6624735" cy="840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755576" y="1124744"/>
            <a:ext cx="1129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know</a:t>
            </a:r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2147" y="2725291"/>
            <a:ext cx="481965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611560" y="2348880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And</a:t>
            </a:r>
            <a:endParaRPr lang="en-US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955256"/>
            <a:ext cx="660082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755576" y="3573016"/>
            <a:ext cx="6028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Replacing the above equations into (4). Finally, we obtain</a:t>
            </a:r>
            <a:endParaRPr lang="en-US" dirty="0"/>
          </a:p>
        </p:txBody>
      </p:sp>
      <p:sp>
        <p:nvSpPr>
          <p:cNvPr id="8" name="7 Rectángulo"/>
          <p:cNvSpPr/>
          <p:nvPr/>
        </p:nvSpPr>
        <p:spPr>
          <a:xfrm>
            <a:off x="513976" y="4995169"/>
            <a:ext cx="82344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which is an alternate form of the boundary-layer energy equation. In this </a:t>
            </a:r>
            <a:r>
              <a:rPr lang="en-US" dirty="0" smtClean="0"/>
              <a:t>equation, </a:t>
            </a:r>
            <a:r>
              <a:rPr lang="en-US" dirty="0" err="1" smtClean="0"/>
              <a:t>Pr</a:t>
            </a:r>
            <a:r>
              <a:rPr lang="en-US" dirty="0" smtClean="0"/>
              <a:t> </a:t>
            </a:r>
            <a:r>
              <a:rPr lang="en-US" dirty="0"/>
              <a:t>is the local </a:t>
            </a:r>
            <a:r>
              <a:rPr lang="en-US" dirty="0" err="1"/>
              <a:t>Prandtl</a:t>
            </a:r>
            <a:r>
              <a:rPr lang="en-US" dirty="0"/>
              <a:t> number, which, in general, is a function of </a:t>
            </a:r>
            <a:r>
              <a:rPr lang="en-US" i="1" dirty="0"/>
              <a:t>T </a:t>
            </a:r>
            <a:r>
              <a:rPr lang="en-US" dirty="0"/>
              <a:t>and hence </a:t>
            </a:r>
            <a:r>
              <a:rPr lang="en-US" dirty="0" err="1" smtClean="0"/>
              <a:t>varíes</a:t>
            </a:r>
            <a:r>
              <a:rPr lang="en-US" dirty="0" smtClean="0"/>
              <a:t> throughout </a:t>
            </a:r>
            <a:r>
              <a:rPr lang="en-US" dirty="0"/>
              <a:t>the boundary layer.</a:t>
            </a:r>
          </a:p>
        </p:txBody>
      </p:sp>
    </p:spTree>
    <p:extLst>
      <p:ext uri="{BB962C8B-B14F-4D97-AF65-F5344CB8AC3E}">
        <p14:creationId xmlns:p14="http://schemas.microsoft.com/office/powerpoint/2010/main" val="343560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95536" y="1124744"/>
            <a:ext cx="84969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These are nonlinear partial differential equations. As in the incompressible case, </a:t>
            </a:r>
            <a:r>
              <a:rPr lang="en-US" dirty="0" smtClean="0"/>
              <a:t>let us </a:t>
            </a:r>
            <a:r>
              <a:rPr lang="en-US" dirty="0"/>
              <a:t>seek a self-similar solution; however, the transformed independent variables </a:t>
            </a:r>
            <a:r>
              <a:rPr lang="en-US" dirty="0" smtClean="0"/>
              <a:t>must be </a:t>
            </a:r>
            <a:r>
              <a:rPr lang="en-US" dirty="0"/>
              <a:t>defined differently: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204864"/>
            <a:ext cx="32194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924944"/>
            <a:ext cx="40862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Rectángulo"/>
          <p:cNvSpPr/>
          <p:nvPr/>
        </p:nvSpPr>
        <p:spPr>
          <a:xfrm>
            <a:off x="395536" y="3933056"/>
            <a:ext cx="72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 dependent variables are transformed as follows:</a:t>
            </a: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437112"/>
            <a:ext cx="100012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1783232" y="4467238"/>
            <a:ext cx="55970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(which is consistent with defining stream function</a:t>
            </a:r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9111" y="4437112"/>
            <a:ext cx="13144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831" y="5229200"/>
            <a:ext cx="13239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652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268760"/>
            <a:ext cx="282892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641" y="2132856"/>
            <a:ext cx="5306541" cy="751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1187624" y="764704"/>
            <a:ext cx="4826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Equations </a:t>
            </a:r>
            <a:r>
              <a:rPr lang="en-US" dirty="0" err="1" smtClean="0"/>
              <a:t>x.momemtum</a:t>
            </a:r>
            <a:r>
              <a:rPr lang="en-US" dirty="0" smtClean="0"/>
              <a:t> and  (4) transform to</a:t>
            </a:r>
            <a:endParaRPr lang="en-US" dirty="0"/>
          </a:p>
        </p:txBody>
      </p:sp>
      <p:sp>
        <p:nvSpPr>
          <p:cNvPr id="3" name="2 Rectángulo"/>
          <p:cNvSpPr/>
          <p:nvPr/>
        </p:nvSpPr>
        <p:spPr>
          <a:xfrm>
            <a:off x="467544" y="3068960"/>
            <a:ext cx="83529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They are ordinary differential </a:t>
            </a:r>
            <a:r>
              <a:rPr lang="en-US" dirty="0" smtClean="0"/>
              <a:t>equations- recall </a:t>
            </a:r>
            <a:r>
              <a:rPr lang="en-US" dirty="0"/>
              <a:t>that the primes denote differentiation with respect to η</a:t>
            </a:r>
            <a:r>
              <a:rPr lang="en-US" dirty="0" smtClean="0"/>
              <a:t>. </a:t>
            </a:r>
            <a:r>
              <a:rPr lang="en-US" dirty="0"/>
              <a:t>Therefore, </a:t>
            </a:r>
            <a:r>
              <a:rPr lang="en-US" dirty="0" smtClean="0"/>
              <a:t>the compressible</a:t>
            </a:r>
            <a:r>
              <a:rPr lang="en-US" dirty="0"/>
              <a:t>, laminar flow </a:t>
            </a:r>
            <a:r>
              <a:rPr lang="en-US" dirty="0" smtClean="0"/>
              <a:t>over a </a:t>
            </a:r>
            <a:r>
              <a:rPr lang="en-US" dirty="0"/>
              <a:t>flat plate d</a:t>
            </a:r>
            <a:r>
              <a:rPr lang="en-US" dirty="0" smtClean="0"/>
              <a:t>oes </a:t>
            </a:r>
            <a:r>
              <a:rPr lang="en-US" dirty="0"/>
              <a:t>lend itself to a self-similar </a:t>
            </a:r>
            <a:r>
              <a:rPr lang="en-US" dirty="0" smtClean="0"/>
              <a:t>solution, where </a:t>
            </a:r>
            <a:r>
              <a:rPr lang="en-US" dirty="0"/>
              <a:t>f' = f</a:t>
            </a:r>
            <a:r>
              <a:rPr lang="en-US" dirty="0" smtClean="0"/>
              <a:t>'(</a:t>
            </a:r>
            <a:r>
              <a:rPr lang="en-US" dirty="0"/>
              <a:t>η</a:t>
            </a:r>
            <a:r>
              <a:rPr lang="en-US" dirty="0" smtClean="0"/>
              <a:t>) </a:t>
            </a:r>
            <a:r>
              <a:rPr lang="en-US" dirty="0"/>
              <a:t>and g = </a:t>
            </a:r>
            <a:r>
              <a:rPr lang="en-US" dirty="0" smtClean="0"/>
              <a:t>g(</a:t>
            </a:r>
            <a:r>
              <a:rPr lang="el-GR" dirty="0" smtClean="0"/>
              <a:t>η</a:t>
            </a:r>
            <a:r>
              <a:rPr lang="en-US" dirty="0" smtClean="0"/>
              <a:t>). </a:t>
            </a:r>
            <a:r>
              <a:rPr lang="en-US" dirty="0"/>
              <a:t>That is, the velocity and total enthalpy </a:t>
            </a:r>
            <a:r>
              <a:rPr lang="en-US" dirty="0" smtClean="0"/>
              <a:t>profiles plotted </a:t>
            </a:r>
            <a:r>
              <a:rPr lang="en-US" dirty="0"/>
              <a:t>versus η</a:t>
            </a:r>
            <a:r>
              <a:rPr lang="en-US" dirty="0" smtClean="0"/>
              <a:t> </a:t>
            </a:r>
            <a:r>
              <a:rPr lang="en-US" dirty="0"/>
              <a:t>are the same at any station. Furthermore, the product </a:t>
            </a:r>
            <a:r>
              <a:rPr lang="en-US" dirty="0" err="1" smtClean="0"/>
              <a:t>ρμ</a:t>
            </a:r>
            <a:r>
              <a:rPr lang="en-US" dirty="0"/>
              <a:t>, is a </a:t>
            </a:r>
            <a:r>
              <a:rPr lang="en-US" dirty="0" smtClean="0"/>
              <a:t>variable and </a:t>
            </a:r>
            <a:r>
              <a:rPr lang="en-US" dirty="0"/>
              <a:t>depends in part on temperature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Hence, we </a:t>
            </a:r>
            <a:r>
              <a:rPr lang="en-US" dirty="0"/>
              <a:t>are dealing with a system of coupled ordinary differential equations which </a:t>
            </a:r>
            <a:r>
              <a:rPr lang="en-US" dirty="0" smtClean="0"/>
              <a:t>must be </a:t>
            </a:r>
            <a:r>
              <a:rPr lang="en-US" dirty="0"/>
              <a:t>solved simultaneously.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4 CuadroTexto"/>
          <p:cNvSpPr txBox="1"/>
          <p:nvPr/>
        </p:nvSpPr>
        <p:spPr>
          <a:xfrm>
            <a:off x="7075021" y="1441281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(5)</a:t>
            </a:r>
            <a:endParaRPr lang="en-US" dirty="0"/>
          </a:p>
        </p:txBody>
      </p:sp>
      <p:sp>
        <p:nvSpPr>
          <p:cNvPr id="15" name="14 CuadroTexto"/>
          <p:cNvSpPr txBox="1"/>
          <p:nvPr/>
        </p:nvSpPr>
        <p:spPr>
          <a:xfrm>
            <a:off x="7075021" y="2324007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10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84784"/>
            <a:ext cx="6238875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683568" y="980728"/>
            <a:ext cx="72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 boundary conditions for these equations are</a:t>
            </a:r>
          </a:p>
        </p:txBody>
      </p:sp>
      <p:sp>
        <p:nvSpPr>
          <p:cNvPr id="5" name="4 Rectángulo"/>
          <p:cNvSpPr/>
          <p:nvPr/>
        </p:nvSpPr>
        <p:spPr>
          <a:xfrm>
            <a:off x="683568" y="2708920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Note that the coefficient </a:t>
            </a:r>
            <a:r>
              <a:rPr lang="en-US" i="1" dirty="0" smtClean="0"/>
              <a:t>u</a:t>
            </a:r>
            <a:r>
              <a:rPr lang="en-US" i="1" baseline="30000" dirty="0" smtClean="0"/>
              <a:t>2</a:t>
            </a:r>
            <a:r>
              <a:rPr lang="en-US" i="1" dirty="0" smtClean="0"/>
              <a:t>/(ho)</a:t>
            </a:r>
            <a:r>
              <a:rPr lang="en-US" i="1" baseline="-25000" dirty="0" smtClean="0"/>
              <a:t>e</a:t>
            </a:r>
            <a:r>
              <a:rPr lang="en-US" i="1" dirty="0" smtClean="0"/>
              <a:t>  </a:t>
            </a:r>
            <a:r>
              <a:rPr lang="en-US" dirty="0"/>
              <a:t>appearing in Equation </a:t>
            </a:r>
            <a:r>
              <a:rPr lang="en-US" dirty="0" smtClean="0"/>
              <a:t>(4) </a:t>
            </a:r>
            <a:r>
              <a:rPr lang="en-US" dirty="0"/>
              <a:t>is simply a</a:t>
            </a:r>
          </a:p>
          <a:p>
            <a:r>
              <a:rPr lang="en-US" dirty="0"/>
              <a:t>function of the Mach number: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748" y="3355251"/>
            <a:ext cx="2476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307751"/>
            <a:ext cx="7048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8474" y="4292338"/>
            <a:ext cx="160972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355375"/>
            <a:ext cx="18573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633" y="5274726"/>
            <a:ext cx="7048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2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7568" y="5336638"/>
            <a:ext cx="24669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3" name="Picture 1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4543" y="5269260"/>
            <a:ext cx="20955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5 Grupo"/>
          <p:cNvGrpSpPr/>
          <p:nvPr/>
        </p:nvGrpSpPr>
        <p:grpSpPr>
          <a:xfrm>
            <a:off x="5076056" y="4341087"/>
            <a:ext cx="2659950" cy="819150"/>
            <a:chOff x="5565061" y="4341087"/>
            <a:chExt cx="2659950" cy="819150"/>
          </a:xfrm>
        </p:grpSpPr>
        <p:pic>
          <p:nvPicPr>
            <p:cNvPr id="8204" name="Picture 12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31761" y="4730488"/>
              <a:ext cx="209550" cy="266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5" name="Picture 13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05686" y="4341087"/>
              <a:ext cx="2219325" cy="819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6" name="Picture 14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5061" y="4578088"/>
              <a:ext cx="266700" cy="285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68858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TILLA PPT UEM 20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44957</TotalTime>
  <Words>1730</Words>
  <Application>Microsoft Office PowerPoint</Application>
  <PresentationFormat>Presentación en pantalla (4:3)</PresentationFormat>
  <Paragraphs>219</Paragraphs>
  <Slides>25</Slides>
  <Notes>25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6" baseType="lpstr">
      <vt:lpstr>PLANTILLA PPT UEM 2011</vt:lpstr>
      <vt:lpstr>Turbulent Boundary Layer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Universidad Europea de Madrid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PORTADA PRESENTACIÓN UEM</dc:title>
  <dc:creator>2150</dc:creator>
  <cp:lastModifiedBy>JOSE OMAR MARTINEZ LUCCI</cp:lastModifiedBy>
  <cp:revision>492</cp:revision>
  <cp:lastPrinted>2017-02-14T13:00:29Z</cp:lastPrinted>
  <dcterms:created xsi:type="dcterms:W3CDTF">2011-09-08T10:04:50Z</dcterms:created>
  <dcterms:modified xsi:type="dcterms:W3CDTF">2017-02-17T09:57:17Z</dcterms:modified>
</cp:coreProperties>
</file>