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Default Extension="vml" ContentType="application/vnd.openxmlformats-officedocument.vmlDrawing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notesSlides/notesSlide18.xml" ContentType="application/vnd.openxmlformats-officedocument.presentationml.notesSlide+xml"/>
  <Default Extension="wmf" ContentType="image/x-wmf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trictFirstAndLastChars="0" saveSubsetFonts="1">
  <p:sldMasterIdLst>
    <p:sldMasterId id="2147483693" r:id="rId1"/>
  </p:sldMasterIdLst>
  <p:notesMasterIdLst>
    <p:notesMasterId r:id="rId46"/>
  </p:notesMasterIdLst>
  <p:handoutMasterIdLst>
    <p:handoutMasterId r:id="rId47"/>
  </p:handoutMasterIdLst>
  <p:sldIdLst>
    <p:sldId id="256" r:id="rId2"/>
    <p:sldId id="259" r:id="rId3"/>
    <p:sldId id="312" r:id="rId4"/>
    <p:sldId id="313" r:id="rId5"/>
    <p:sldId id="285" r:id="rId6"/>
    <p:sldId id="286" r:id="rId7"/>
    <p:sldId id="284" r:id="rId8"/>
    <p:sldId id="314" r:id="rId9"/>
    <p:sldId id="288" r:id="rId10"/>
    <p:sldId id="306" r:id="rId11"/>
    <p:sldId id="315" r:id="rId12"/>
    <p:sldId id="291" r:id="rId13"/>
    <p:sldId id="289" r:id="rId14"/>
    <p:sldId id="290" r:id="rId15"/>
    <p:sldId id="293" r:id="rId16"/>
    <p:sldId id="317" r:id="rId17"/>
    <p:sldId id="294" r:id="rId18"/>
    <p:sldId id="292" r:id="rId19"/>
    <p:sldId id="296" r:id="rId20"/>
    <p:sldId id="297" r:id="rId21"/>
    <p:sldId id="303" r:id="rId22"/>
    <p:sldId id="298" r:id="rId23"/>
    <p:sldId id="318" r:id="rId24"/>
    <p:sldId id="333" r:id="rId25"/>
    <p:sldId id="334" r:id="rId26"/>
    <p:sldId id="335" r:id="rId27"/>
    <p:sldId id="332" r:id="rId28"/>
    <p:sldId id="326" r:id="rId29"/>
    <p:sldId id="327" r:id="rId30"/>
    <p:sldId id="329" r:id="rId31"/>
    <p:sldId id="330" r:id="rId32"/>
    <p:sldId id="331" r:id="rId33"/>
    <p:sldId id="299" r:id="rId34"/>
    <p:sldId id="301" r:id="rId35"/>
    <p:sldId id="320" r:id="rId36"/>
    <p:sldId id="319" r:id="rId37"/>
    <p:sldId id="302" r:id="rId38"/>
    <p:sldId id="321" r:id="rId39"/>
    <p:sldId id="305" r:id="rId40"/>
    <p:sldId id="322" r:id="rId41"/>
    <p:sldId id="323" r:id="rId42"/>
    <p:sldId id="324" r:id="rId43"/>
    <p:sldId id="325" r:id="rId44"/>
    <p:sldId id="336" r:id="rId45"/>
  </p:sldIdLst>
  <p:sldSz cx="9144000" cy="6858000" type="screen4x3"/>
  <p:notesSz cx="6796088" cy="9926638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</p:showPr>
  <p:clrMru>
    <a:srgbClr val="339966"/>
    <a:srgbClr val="3039F0"/>
    <a:srgbClr val="990000"/>
    <a:srgbClr val="006600"/>
    <a:srgbClr val="990033"/>
    <a:srgbClr val="003300"/>
    <a:srgbClr val="FFCC99"/>
    <a:srgbClr val="FF9900"/>
    <a:srgbClr val="E79439"/>
    <a:srgbClr val="FBE0DB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175" autoAdjust="0"/>
    <p:restoredTop sz="76882" autoAdjust="0"/>
  </p:normalViewPr>
  <p:slideViewPr>
    <p:cSldViewPr snapToGrid="0">
      <p:cViewPr varScale="1">
        <p:scale>
          <a:sx n="113" d="100"/>
          <a:sy n="113" d="100"/>
        </p:scale>
        <p:origin x="-150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9468"/>
    </p:cViewPr>
  </p:sorterViewPr>
  <p:notesViewPr>
    <p:cSldViewPr snapToGrid="0">
      <p:cViewPr varScale="1">
        <p:scale>
          <a:sx n="51" d="100"/>
          <a:sy n="51" d="100"/>
        </p:scale>
        <p:origin x="-1278" y="-102"/>
      </p:cViewPr>
      <p:guideLst>
        <p:guide orient="horz" pos="3126"/>
        <p:guide pos="214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image" Target="../media/image20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image" Target="../media/image23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Relationship Id="rId6" Type="http://schemas.openxmlformats.org/officeDocument/2006/relationships/image" Target="../media/image33.wmf"/><Relationship Id="rId5" Type="http://schemas.openxmlformats.org/officeDocument/2006/relationships/image" Target="../media/image32.wmf"/><Relationship Id="rId4" Type="http://schemas.openxmlformats.org/officeDocument/2006/relationships/image" Target="../media/image31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25500" y="4718050"/>
            <a:ext cx="5145088" cy="41783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2141" tIns="45262" rIns="92141" bIns="4526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noProof="0" smtClean="0"/>
              <a:t>Click to edit Master notes styles</a:t>
            </a:r>
          </a:p>
          <a:p>
            <a:pPr lvl="1"/>
            <a:r>
              <a:rPr lang="es-ES_tradnl" noProof="0" smtClean="0"/>
              <a:t>Second Level</a:t>
            </a:r>
          </a:p>
          <a:p>
            <a:pPr lvl="2"/>
            <a:r>
              <a:rPr lang="es-ES_tradnl" noProof="0" smtClean="0"/>
              <a:t>Third Level</a:t>
            </a:r>
          </a:p>
          <a:p>
            <a:pPr lvl="3"/>
            <a:r>
              <a:rPr lang="es-ES_tradnl" noProof="0" smtClean="0"/>
              <a:t>Fourth Level</a:t>
            </a:r>
          </a:p>
          <a:p>
            <a:pPr lvl="4"/>
            <a:r>
              <a:rPr lang="es-ES_tradnl" noProof="0" smtClean="0"/>
              <a:t>Fifth Level</a:t>
            </a:r>
          </a:p>
        </p:txBody>
      </p:sp>
      <p:sp>
        <p:nvSpPr>
          <p:cNvPr id="16387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2950"/>
            <a:ext cx="4964113" cy="3722688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2950"/>
            <a:ext cx="4960937" cy="3722688"/>
          </a:xfrm>
          <a:ln/>
        </p:spPr>
      </p:sp>
      <p:sp>
        <p:nvSpPr>
          <p:cNvPr id="1228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marL="228600" indent="-228600"/>
            <a:endParaRPr lang="es-ES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2950"/>
            <a:ext cx="4960937" cy="3722688"/>
          </a:xfrm>
          <a:ln/>
        </p:spPr>
      </p:sp>
      <p:sp>
        <p:nvSpPr>
          <p:cNvPr id="1320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ES" dirty="0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2950"/>
            <a:ext cx="4960937" cy="3722688"/>
          </a:xfrm>
          <a:ln/>
        </p:spPr>
      </p:sp>
      <p:sp>
        <p:nvSpPr>
          <p:cNvPr id="1320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ES" dirty="0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2950"/>
            <a:ext cx="4960937" cy="3722688"/>
          </a:xfrm>
          <a:ln/>
        </p:spPr>
      </p:sp>
      <p:sp>
        <p:nvSpPr>
          <p:cNvPr id="1320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ES" dirty="0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651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ES" dirty="0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C699CB88-5E1A-4FAC-892A-60949ACB1F6F}" type="datetimeFigureOut">
              <a:rPr lang="en-US" smtClean="0"/>
              <a:pPr/>
              <a:t>3/28/2014</a:t>
            </a:fld>
            <a:endParaRPr lang="en-US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91974DF9-AD47-4691-BA21-BBFCE3637A9A}" type="slidenum">
              <a:rPr kumimoji="0" lang="en-US" smtClean="0"/>
              <a:pPr/>
              <a:t>‹Nº›</a:t>
            </a:fld>
            <a:endParaRPr kumimoji="0" lang="en-US"/>
          </a:p>
        </p:txBody>
      </p:sp>
      <p:sp>
        <p:nvSpPr>
          <p:cNvPr id="21" name="20 Rectángulo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32 Rectángulo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21 Rectángulo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31 Rectángulo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hasCustomPrompt="1"/>
          </p:nvPr>
        </p:nvSpPr>
        <p:spPr>
          <a:xfrm>
            <a:off x="457200" y="152399"/>
            <a:ext cx="8229600" cy="557893"/>
          </a:xfrm>
        </p:spPr>
        <p:txBody>
          <a:bodyPr/>
          <a:lstStyle>
            <a:lvl1pPr>
              <a:defRPr/>
            </a:lvl1pPr>
          </a:lstStyle>
          <a:p>
            <a:r>
              <a:rPr kumimoji="0" lang="es-ES" dirty="0" smtClean="0"/>
              <a:t>Prueba</a:t>
            </a:r>
            <a:endParaRPr kumimoji="0" lang="en-U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3/28/2014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‹Nº›</a:t>
            </a:fld>
            <a:endParaRPr kumimoji="0" lang="en-U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457200" y="853440"/>
            <a:ext cx="8229600" cy="5384074"/>
          </a:xfrm>
        </p:spPr>
        <p:txBody>
          <a:bodyPr/>
          <a:lstStyle>
            <a:lvl3pPr>
              <a:defRPr>
                <a:solidFill>
                  <a:schemeClr val="tx1"/>
                </a:solidFill>
              </a:defRPr>
            </a:lvl3pPr>
          </a:lstStyle>
          <a:p>
            <a:pPr lvl="0" eaLnBrk="1" latinLnBrk="0" hangingPunct="1"/>
            <a:r>
              <a:rPr lang="es-ES" dirty="0" smtClean="0"/>
              <a:t>Haga clic para modificar el estilo de texto del patrón</a:t>
            </a:r>
          </a:p>
          <a:p>
            <a:pPr lvl="1" eaLnBrk="1" latinLnBrk="0" hangingPunct="1"/>
            <a:r>
              <a:rPr lang="es-ES" dirty="0" smtClean="0"/>
              <a:t>Segundo nivel</a:t>
            </a:r>
          </a:p>
          <a:p>
            <a:pPr lvl="2" eaLnBrk="1" latinLnBrk="0" hangingPunct="1"/>
            <a:r>
              <a:rPr lang="es-ES" dirty="0" smtClean="0"/>
              <a:t>Tercer nivel</a:t>
            </a:r>
          </a:p>
          <a:p>
            <a:pPr lvl="3" eaLnBrk="1" latinLnBrk="0" hangingPunct="1"/>
            <a:r>
              <a:rPr lang="es-ES" dirty="0" smtClean="0"/>
              <a:t>Cuarto nivel</a:t>
            </a:r>
          </a:p>
          <a:p>
            <a:pPr lvl="4" eaLnBrk="1" latinLnBrk="0" hangingPunct="1"/>
            <a:r>
              <a:rPr lang="es-ES" dirty="0" smtClean="0"/>
              <a:t>Quinto nivel</a:t>
            </a:r>
            <a:endParaRPr kumimoji="0" lang="en-US" dirty="0"/>
          </a:p>
        </p:txBody>
      </p:sp>
      <p:cxnSp>
        <p:nvCxnSpPr>
          <p:cNvPr id="11" name="10 Conector recto"/>
          <p:cNvCxnSpPr/>
          <p:nvPr userDrawn="1"/>
        </p:nvCxnSpPr>
        <p:spPr>
          <a:xfrm flipV="1">
            <a:off x="522515" y="677636"/>
            <a:ext cx="8041821" cy="16329"/>
          </a:xfrm>
          <a:prstGeom prst="line">
            <a:avLst/>
          </a:prstGeom>
          <a:ln w="2222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C699CB88-5E1A-4FAC-892A-60949ACB1F6F}" type="datetimeFigureOut">
              <a:rPr lang="en-US" smtClean="0"/>
              <a:pPr/>
              <a:t>3/28/2014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91974DF9-AD47-4691-BA21-BBFCE3637A9A}" type="slidenum">
              <a:rPr kumimoji="0" lang="en-US" smtClean="0"/>
              <a:pPr/>
              <a:t>‹Nº›</a:t>
            </a:fld>
            <a:endParaRPr kumimoji="0" lang="en-US"/>
          </a:p>
        </p:txBody>
      </p:sp>
      <p:sp>
        <p:nvSpPr>
          <p:cNvPr id="7" name="6 Rectángulo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3/28/2014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‹Nº›</a:t>
            </a:fld>
            <a:endParaRPr kumimoji="0"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3/28/2014</a:t>
            </a:fld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‹Nº›</a:t>
            </a:fld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hasCustomPrompt="1"/>
          </p:nvPr>
        </p:nvSpPr>
        <p:spPr>
          <a:xfrm>
            <a:off x="457200" y="228600"/>
            <a:ext cx="8229600" cy="481693"/>
          </a:xfrm>
        </p:spPr>
        <p:txBody>
          <a:bodyPr vert="horz" anchor="b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lang="en-US"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dirty="0" smtClean="0"/>
              <a:t>Prueba</a:t>
            </a:r>
            <a:endParaRPr kumimoji="0" lang="en-U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3/28/2014</a:t>
            </a:fld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‹Nº›</a:t>
            </a:fld>
            <a:endParaRPr kumimoji="0" lang="en-US"/>
          </a:p>
        </p:txBody>
      </p:sp>
      <p:sp>
        <p:nvSpPr>
          <p:cNvPr id="6" name="5 Triángulo isósceles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9" name="8 Conector recto"/>
          <p:cNvCxnSpPr/>
          <p:nvPr userDrawn="1"/>
        </p:nvCxnSpPr>
        <p:spPr>
          <a:xfrm flipV="1">
            <a:off x="547007" y="653143"/>
            <a:ext cx="8107136" cy="8164"/>
          </a:xfrm>
          <a:prstGeom prst="line">
            <a:avLst/>
          </a:prstGeom>
          <a:ln w="222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3/28/2014</a:t>
            </a:fld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‹Nº›</a:t>
            </a:fld>
            <a:endParaRPr kumimoji="0" lang="en-US"/>
          </a:p>
        </p:txBody>
      </p:sp>
      <p:sp>
        <p:nvSpPr>
          <p:cNvPr id="5" name="4 Conector recto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5 Triángulo isósceles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3/28/2014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‹Nº›</a:t>
            </a:fld>
            <a:endParaRPr kumimoji="0" lang="en-US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8 Triángulo isósceles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Marcador de contenido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3/28/2014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‹Nº›</a:t>
            </a:fld>
            <a:endParaRPr kumimoji="0" lang="en-US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Triángulo isósceles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3/28/2014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‹Nº›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3/28/2014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‹Nº›</a:t>
            </a:fld>
            <a:endParaRPr kumimoji="0" lang="en-US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7 Triángulo isósceles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s-ES" dirty="0" smtClean="0"/>
              <a:t>Haga clic para modificar el estilo de título del patrón</a:t>
            </a:r>
            <a:endParaRPr kumimoji="0" lang="en-US" dirty="0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699CB88-5E1A-4FAC-892A-60949ACB1F6F}" type="datetimeFigureOut">
              <a:rPr lang="en-US" smtClean="0"/>
              <a:pPr/>
              <a:t>3/28/2014</a:t>
            </a:fld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kumimoji="0" lang="en-U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91974DF9-AD47-4691-BA21-BBFCE3637A9A}" type="slidenum">
              <a:rPr kumimoji="0" lang="en-US" smtClean="0"/>
              <a:pPr/>
              <a:t>‹Nº›</a:t>
            </a:fld>
            <a:endParaRPr kumimoji="0" lang="en-US"/>
          </a:p>
        </p:txBody>
      </p:sp>
      <p:sp>
        <p:nvSpPr>
          <p:cNvPr id="28" name="27 Conector recto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28 Conector recto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9 Triángulo isósceles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8"/>
          <p:cNvSpPr>
            <a:spLocks noChangeArrowheads="1"/>
          </p:cNvSpPr>
          <p:nvPr userDrawn="1"/>
        </p:nvSpPr>
        <p:spPr bwMode="auto">
          <a:xfrm>
            <a:off x="179388" y="-28575"/>
            <a:ext cx="180975" cy="3333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eaLnBrk="0" hangingPunct="0">
              <a:defRPr/>
            </a:pPr>
            <a:endParaRPr lang="es-ES" sz="16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4.bin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oleObject" Target="../embeddings/oleObject6.bin"/><Relationship Id="rId4" Type="http://schemas.openxmlformats.org/officeDocument/2006/relationships/oleObject" Target="../embeddings/oleObject5.bin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9.bin"/><Relationship Id="rId5" Type="http://schemas.openxmlformats.org/officeDocument/2006/relationships/oleObject" Target="../embeddings/oleObject8.bin"/><Relationship Id="rId4" Type="http://schemas.openxmlformats.org/officeDocument/2006/relationships/oleObject" Target="../embeddings/oleObject7.bin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7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3.bin"/><Relationship Id="rId5" Type="http://schemas.openxmlformats.org/officeDocument/2006/relationships/oleObject" Target="../embeddings/oleObject12.bin"/><Relationship Id="rId4" Type="http://schemas.openxmlformats.org/officeDocument/2006/relationships/oleObject" Target="../embeddings/oleObject11.bin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7" Type="http://schemas.openxmlformats.org/officeDocument/2006/relationships/oleObject" Target="../embeddings/oleObject18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7.bin"/><Relationship Id="rId5" Type="http://schemas.openxmlformats.org/officeDocument/2006/relationships/oleObject" Target="../embeddings/oleObject16.bin"/><Relationship Id="rId4" Type="http://schemas.openxmlformats.org/officeDocument/2006/relationships/oleObject" Target="../embeddings/oleObject15.bin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notesSlide" Target="../notesSlides/notesSlide36.xml"/><Relationship Id="rId7" Type="http://schemas.openxmlformats.org/officeDocument/2006/relationships/oleObject" Target="../embeddings/oleObject22.bin"/><Relationship Id="rId12" Type="http://schemas.openxmlformats.org/officeDocument/2006/relationships/oleObject" Target="../embeddings/oleObject26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21.bin"/><Relationship Id="rId11" Type="http://schemas.openxmlformats.org/officeDocument/2006/relationships/oleObject" Target="../embeddings/oleObject25.bin"/><Relationship Id="rId5" Type="http://schemas.openxmlformats.org/officeDocument/2006/relationships/oleObject" Target="../embeddings/oleObject20.bin"/><Relationship Id="rId10" Type="http://schemas.openxmlformats.org/officeDocument/2006/relationships/oleObject" Target="../embeddings/oleObject24.bin"/><Relationship Id="rId4" Type="http://schemas.openxmlformats.org/officeDocument/2006/relationships/oleObject" Target="../embeddings/oleObject19.bin"/><Relationship Id="rId9" Type="http://schemas.openxmlformats.org/officeDocument/2006/relationships/oleObject" Target="../embeddings/oleObject23.bin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7" Type="http://schemas.openxmlformats.org/officeDocument/2006/relationships/oleObject" Target="../embeddings/oleObject3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29.bin"/><Relationship Id="rId5" Type="http://schemas.openxmlformats.org/officeDocument/2006/relationships/oleObject" Target="../embeddings/oleObject28.bin"/><Relationship Id="rId4" Type="http://schemas.openxmlformats.org/officeDocument/2006/relationships/oleObject" Target="../embeddings/oleObject27.bin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7" Type="http://schemas.openxmlformats.org/officeDocument/2006/relationships/oleObject" Target="../embeddings/oleObject34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33.bin"/><Relationship Id="rId5" Type="http://schemas.openxmlformats.org/officeDocument/2006/relationships/oleObject" Target="../embeddings/oleObject32.bin"/><Relationship Id="rId4" Type="http://schemas.openxmlformats.org/officeDocument/2006/relationships/oleObject" Target="../embeddings/oleObject31.bin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0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1.vml"/><Relationship Id="rId4" Type="http://schemas.openxmlformats.org/officeDocument/2006/relationships/oleObject" Target="../embeddings/oleObject35.bin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1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2.vml"/><Relationship Id="rId4" Type="http://schemas.openxmlformats.org/officeDocument/2006/relationships/oleObject" Target="../embeddings/oleObject36.bin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2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3.vml"/><Relationship Id="rId4" Type="http://schemas.openxmlformats.org/officeDocument/2006/relationships/oleObject" Target="../embeddings/oleObject37.bin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3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4.vml"/><Relationship Id="rId4" Type="http://schemas.openxmlformats.org/officeDocument/2006/relationships/oleObject" Target="../embeddings/oleObject38.bin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ctrTitle"/>
          </p:nvPr>
        </p:nvSpPr>
        <p:spPr/>
        <p:txBody>
          <a:bodyPr anchor="ctr">
            <a:noAutofit/>
          </a:bodyPr>
          <a:lstStyle/>
          <a:p>
            <a:r>
              <a:rPr lang="es-ES_tradnl" sz="1800" dirty="0" smtClean="0"/>
              <a:t/>
            </a:r>
            <a:br>
              <a:rPr lang="es-ES_tradnl" sz="1800" dirty="0" smtClean="0"/>
            </a:br>
            <a:r>
              <a:rPr lang="es-ES_tradnl" sz="2400" dirty="0" smtClean="0"/>
              <a:t>Arquitectura de programación</a:t>
            </a:r>
            <a:br>
              <a:rPr lang="es-ES_tradnl" sz="2400" dirty="0" smtClean="0"/>
            </a:br>
            <a:r>
              <a:rPr lang="es-ES_tradnl" sz="2400" dirty="0" smtClean="0"/>
              <a:t>Bloques 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s-ES" dirty="0" smtClean="0"/>
              <a:t>Pablo San Segundo C-206</a:t>
            </a:r>
          </a:p>
          <a:p>
            <a:r>
              <a:rPr lang="es-ES" dirty="0" smtClean="0"/>
              <a:t>pablo.sansegundo@upm.es</a:t>
            </a:r>
            <a:endParaRPr lang="es-E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Bloques de programación</a:t>
            </a:r>
            <a:endParaRPr lang="es-ES" dirty="0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ES" dirty="0" smtClean="0"/>
              <a:t>Bloques de organización OB&lt;ID&gt;</a:t>
            </a:r>
          </a:p>
          <a:p>
            <a:pPr lvl="1"/>
            <a:r>
              <a:rPr lang="es-ES" dirty="0" smtClean="0"/>
              <a:t>Llamados por el sistema operativo: OB1, OB 80, OB100 etc.</a:t>
            </a:r>
          </a:p>
          <a:p>
            <a:r>
              <a:rPr lang="es-ES" dirty="0" smtClean="0"/>
              <a:t>Funciones FC&lt;ID&gt;</a:t>
            </a:r>
          </a:p>
          <a:p>
            <a:pPr lvl="1"/>
            <a:r>
              <a:rPr lang="es-ES" dirty="0" smtClean="0"/>
              <a:t>Bloques simples para encapsular código</a:t>
            </a:r>
          </a:p>
          <a:p>
            <a:r>
              <a:rPr lang="es-ES" dirty="0" smtClean="0"/>
              <a:t>Bloques función FB&lt;ID&gt;</a:t>
            </a:r>
          </a:p>
          <a:p>
            <a:pPr lvl="1"/>
            <a:r>
              <a:rPr lang="es-ES" dirty="0" smtClean="0"/>
              <a:t>Bloques complejos para encapsular código</a:t>
            </a:r>
          </a:p>
          <a:p>
            <a:pPr lvl="1"/>
            <a:r>
              <a:rPr lang="es-ES" dirty="0" smtClean="0"/>
              <a:t>Permiten sintaxis más compleja (</a:t>
            </a:r>
            <a:r>
              <a:rPr lang="es-ES" dirty="0" err="1" smtClean="0"/>
              <a:t>e.g.</a:t>
            </a:r>
            <a:r>
              <a:rPr lang="es-ES" dirty="0" smtClean="0"/>
              <a:t> S7-GRAPH)</a:t>
            </a:r>
          </a:p>
          <a:p>
            <a:pPr lvl="1"/>
            <a:r>
              <a:rPr lang="es-ES" dirty="0" smtClean="0"/>
              <a:t>Llevan asociados un bloque de datos</a:t>
            </a:r>
          </a:p>
          <a:p>
            <a:r>
              <a:rPr lang="es-ES" dirty="0" smtClean="0"/>
              <a:t>Bloques de datos DB&lt;ID&gt;</a:t>
            </a:r>
          </a:p>
          <a:p>
            <a:pPr lvl="1"/>
            <a:r>
              <a:rPr lang="es-ES" dirty="0" smtClean="0"/>
              <a:t>Memoria auxiliar: área de datos</a:t>
            </a:r>
          </a:p>
          <a:p>
            <a:pPr lvl="1"/>
            <a:endParaRPr lang="es-ES" dirty="0" smtClean="0"/>
          </a:p>
          <a:p>
            <a:endParaRPr lang="es-E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Arquitectura de bloques</a:t>
            </a:r>
          </a:p>
        </p:txBody>
      </p:sp>
      <p:sp>
        <p:nvSpPr>
          <p:cNvPr id="56326" name="Rectangle 4"/>
          <p:cNvSpPr>
            <a:spLocks noChangeArrowheads="1"/>
          </p:cNvSpPr>
          <p:nvPr/>
        </p:nvSpPr>
        <p:spPr bwMode="auto">
          <a:xfrm>
            <a:off x="755650" y="1628775"/>
            <a:ext cx="1368425" cy="417671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endParaRPr lang="es-ES" sz="1400" i="0"/>
          </a:p>
        </p:txBody>
      </p:sp>
      <p:sp>
        <p:nvSpPr>
          <p:cNvPr id="56327" name="Text Box 5"/>
          <p:cNvSpPr txBox="1">
            <a:spLocks noChangeArrowheads="1"/>
          </p:cNvSpPr>
          <p:nvPr/>
        </p:nvSpPr>
        <p:spPr bwMode="auto">
          <a:xfrm>
            <a:off x="2987675" y="2492375"/>
            <a:ext cx="1728788" cy="3048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s-ES" sz="1400" i="0"/>
          </a:p>
        </p:txBody>
      </p:sp>
      <p:sp>
        <p:nvSpPr>
          <p:cNvPr id="56328" name="Text Box 6"/>
          <p:cNvSpPr txBox="1">
            <a:spLocks noChangeArrowheads="1"/>
          </p:cNvSpPr>
          <p:nvPr/>
        </p:nvSpPr>
        <p:spPr bwMode="auto">
          <a:xfrm rot="-5400000">
            <a:off x="443003" y="3448328"/>
            <a:ext cx="2082621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800" i="0" dirty="0"/>
              <a:t>Sistema Operativo</a:t>
            </a:r>
          </a:p>
        </p:txBody>
      </p:sp>
      <p:sp>
        <p:nvSpPr>
          <p:cNvPr id="56329" name="Rectangle 7"/>
          <p:cNvSpPr>
            <a:spLocks noChangeArrowheads="1"/>
          </p:cNvSpPr>
          <p:nvPr/>
        </p:nvSpPr>
        <p:spPr bwMode="auto">
          <a:xfrm>
            <a:off x="2771775" y="1628775"/>
            <a:ext cx="936625" cy="302418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s-ES" i="0"/>
          </a:p>
        </p:txBody>
      </p:sp>
      <p:sp>
        <p:nvSpPr>
          <p:cNvPr id="56330" name="Text Box 8"/>
          <p:cNvSpPr txBox="1">
            <a:spLocks noChangeArrowheads="1"/>
          </p:cNvSpPr>
          <p:nvPr/>
        </p:nvSpPr>
        <p:spPr bwMode="auto">
          <a:xfrm rot="-5400000">
            <a:off x="1807369" y="2992716"/>
            <a:ext cx="2808287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800" i="0" dirty="0"/>
              <a:t>OB1: Ciclo principal</a:t>
            </a:r>
          </a:p>
        </p:txBody>
      </p:sp>
      <p:sp>
        <p:nvSpPr>
          <p:cNvPr id="56331" name="Rectangle 10"/>
          <p:cNvSpPr>
            <a:spLocks noChangeArrowheads="1"/>
          </p:cNvSpPr>
          <p:nvPr/>
        </p:nvSpPr>
        <p:spPr bwMode="auto">
          <a:xfrm>
            <a:off x="2714625" y="4941888"/>
            <a:ext cx="1152525" cy="79216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s-ES" i="0"/>
          </a:p>
        </p:txBody>
      </p:sp>
      <p:sp>
        <p:nvSpPr>
          <p:cNvPr id="56332" name="Text Box 11"/>
          <p:cNvSpPr txBox="1">
            <a:spLocks noChangeArrowheads="1"/>
          </p:cNvSpPr>
          <p:nvPr/>
        </p:nvSpPr>
        <p:spPr bwMode="auto">
          <a:xfrm>
            <a:off x="2884805" y="5169218"/>
            <a:ext cx="932815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800" i="0" dirty="0" smtClean="0"/>
              <a:t>OBX</a:t>
            </a:r>
            <a:endParaRPr lang="es-ES" sz="1800" i="0" dirty="0"/>
          </a:p>
        </p:txBody>
      </p:sp>
      <p:grpSp>
        <p:nvGrpSpPr>
          <p:cNvPr id="2" name="46 Grupo"/>
          <p:cNvGrpSpPr/>
          <p:nvPr/>
        </p:nvGrpSpPr>
        <p:grpSpPr>
          <a:xfrm>
            <a:off x="3779838" y="1628775"/>
            <a:ext cx="2016125" cy="1008063"/>
            <a:chOff x="3779838" y="1628775"/>
            <a:chExt cx="2016125" cy="1008063"/>
          </a:xfrm>
        </p:grpSpPr>
        <p:sp>
          <p:nvSpPr>
            <p:cNvPr id="56333" name="Rectangle 12"/>
            <p:cNvSpPr>
              <a:spLocks noChangeArrowheads="1"/>
            </p:cNvSpPr>
            <p:nvPr/>
          </p:nvSpPr>
          <p:spPr bwMode="auto">
            <a:xfrm>
              <a:off x="4572000" y="1628775"/>
              <a:ext cx="1223963" cy="1008063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s-ES" i="0"/>
            </a:p>
          </p:txBody>
        </p:sp>
        <p:sp>
          <p:nvSpPr>
            <p:cNvPr id="56334" name="Text Box 13"/>
            <p:cNvSpPr txBox="1">
              <a:spLocks noChangeArrowheads="1"/>
            </p:cNvSpPr>
            <p:nvPr/>
          </p:nvSpPr>
          <p:spPr bwMode="auto">
            <a:xfrm>
              <a:off x="4787900" y="1989138"/>
              <a:ext cx="863600" cy="36671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" sz="1800" i="0" dirty="0" smtClean="0"/>
                <a:t>FC</a:t>
              </a:r>
              <a:r>
                <a:rPr lang="es-ES" sz="1800" dirty="0" smtClean="0"/>
                <a:t>X</a:t>
              </a:r>
              <a:endParaRPr lang="es-ES" sz="1800" dirty="0"/>
            </a:p>
          </p:txBody>
        </p:sp>
        <p:sp>
          <p:nvSpPr>
            <p:cNvPr id="56348" name="Line 32"/>
            <p:cNvSpPr>
              <a:spLocks noChangeShapeType="1"/>
            </p:cNvSpPr>
            <p:nvPr/>
          </p:nvSpPr>
          <p:spPr bwMode="auto">
            <a:xfrm>
              <a:off x="3779838" y="1700213"/>
              <a:ext cx="720725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56349" name="Line 33"/>
            <p:cNvSpPr>
              <a:spLocks noChangeShapeType="1"/>
            </p:cNvSpPr>
            <p:nvPr/>
          </p:nvSpPr>
          <p:spPr bwMode="auto">
            <a:xfrm flipH="1" flipV="1">
              <a:off x="3851275" y="1989138"/>
              <a:ext cx="649288" cy="6477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</p:grpSp>
      <p:sp>
        <p:nvSpPr>
          <p:cNvPr id="56352" name="Text Box 36"/>
          <p:cNvSpPr txBox="1">
            <a:spLocks noChangeArrowheads="1"/>
          </p:cNvSpPr>
          <p:nvPr/>
        </p:nvSpPr>
        <p:spPr bwMode="auto">
          <a:xfrm>
            <a:off x="3781425" y="796925"/>
            <a:ext cx="1235075" cy="954107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 i="0" dirty="0" smtClean="0">
                <a:solidFill>
                  <a:srgbClr val="0000FF"/>
                </a:solidFill>
              </a:rPr>
              <a:t>CALL</a:t>
            </a:r>
            <a:r>
              <a:rPr lang="es-ES" sz="1400" i="0" dirty="0" smtClean="0">
                <a:solidFill>
                  <a:srgbClr val="0000FF"/>
                </a:solidFill>
              </a:rPr>
              <a:t>&lt;FCX&gt;</a:t>
            </a:r>
            <a:endParaRPr lang="es-ES" sz="1400" i="0" dirty="0">
              <a:solidFill>
                <a:srgbClr val="0000FF"/>
              </a:solidFill>
            </a:endParaRPr>
          </a:p>
          <a:p>
            <a:pPr>
              <a:spcBef>
                <a:spcPct val="50000"/>
              </a:spcBef>
            </a:pPr>
            <a:r>
              <a:rPr lang="es-ES" sz="1400" b="1" i="0" dirty="0">
                <a:solidFill>
                  <a:srgbClr val="0000FF"/>
                </a:solidFill>
              </a:rPr>
              <a:t>CC</a:t>
            </a:r>
          </a:p>
          <a:p>
            <a:pPr>
              <a:spcBef>
                <a:spcPct val="50000"/>
              </a:spcBef>
            </a:pPr>
            <a:r>
              <a:rPr lang="es-ES" sz="1400" b="1" i="0" dirty="0">
                <a:solidFill>
                  <a:srgbClr val="0000FF"/>
                </a:solidFill>
              </a:rPr>
              <a:t>UC</a:t>
            </a:r>
          </a:p>
        </p:txBody>
      </p:sp>
      <p:sp>
        <p:nvSpPr>
          <p:cNvPr id="56355" name="Text Box 39"/>
          <p:cNvSpPr txBox="1">
            <a:spLocks noChangeArrowheads="1"/>
          </p:cNvSpPr>
          <p:nvPr/>
        </p:nvSpPr>
        <p:spPr bwMode="auto">
          <a:xfrm>
            <a:off x="5364162" y="1327150"/>
            <a:ext cx="1829117" cy="3048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 i="0" dirty="0">
                <a:solidFill>
                  <a:srgbClr val="3039F0"/>
                </a:solidFill>
              </a:rPr>
              <a:t>CALL</a:t>
            </a:r>
            <a:r>
              <a:rPr lang="es-ES" sz="1400" i="0" dirty="0">
                <a:solidFill>
                  <a:srgbClr val="3039F0"/>
                </a:solidFill>
              </a:rPr>
              <a:t>&lt;FBX</a:t>
            </a:r>
            <a:r>
              <a:rPr lang="es-ES" sz="1400" i="0" dirty="0" smtClean="0">
                <a:solidFill>
                  <a:srgbClr val="3039F0"/>
                </a:solidFill>
              </a:rPr>
              <a:t>, DBX</a:t>
            </a:r>
            <a:r>
              <a:rPr lang="es-ES" sz="1400" i="0" dirty="0">
                <a:solidFill>
                  <a:srgbClr val="3039F0"/>
                </a:solidFill>
              </a:rPr>
              <a:t>&gt;</a:t>
            </a:r>
          </a:p>
        </p:txBody>
      </p:sp>
      <p:sp>
        <p:nvSpPr>
          <p:cNvPr id="56356" name="Line 40"/>
          <p:cNvSpPr>
            <a:spLocks noChangeShapeType="1"/>
          </p:cNvSpPr>
          <p:nvPr/>
        </p:nvSpPr>
        <p:spPr bwMode="auto">
          <a:xfrm>
            <a:off x="2268538" y="1700213"/>
            <a:ext cx="4318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 anchor="ctr">
            <a:spAutoFit/>
          </a:bodyPr>
          <a:lstStyle/>
          <a:p>
            <a:endParaRPr lang="es-ES"/>
          </a:p>
        </p:txBody>
      </p:sp>
      <p:sp>
        <p:nvSpPr>
          <p:cNvPr id="56357" name="Line 41"/>
          <p:cNvSpPr>
            <a:spLocks noChangeShapeType="1"/>
          </p:cNvSpPr>
          <p:nvPr/>
        </p:nvSpPr>
        <p:spPr bwMode="auto">
          <a:xfrm flipH="1" flipV="1">
            <a:off x="2195513" y="1989138"/>
            <a:ext cx="431800" cy="266382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 anchor="ctr">
            <a:spAutoFit/>
          </a:bodyPr>
          <a:lstStyle/>
          <a:p>
            <a:endParaRPr lang="es-ES"/>
          </a:p>
        </p:txBody>
      </p:sp>
      <p:sp>
        <p:nvSpPr>
          <p:cNvPr id="56358" name="Line 42"/>
          <p:cNvSpPr>
            <a:spLocks noChangeShapeType="1"/>
          </p:cNvSpPr>
          <p:nvPr/>
        </p:nvSpPr>
        <p:spPr bwMode="auto">
          <a:xfrm>
            <a:off x="2195513" y="5013325"/>
            <a:ext cx="4318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 type="triangle" w="med" len="med"/>
          </a:ln>
        </p:spPr>
        <p:txBody>
          <a:bodyPr anchor="ctr">
            <a:spAutoFit/>
          </a:bodyPr>
          <a:lstStyle/>
          <a:p>
            <a:endParaRPr lang="es-ES"/>
          </a:p>
        </p:txBody>
      </p:sp>
      <p:sp>
        <p:nvSpPr>
          <p:cNvPr id="56359" name="Line 43"/>
          <p:cNvSpPr>
            <a:spLocks noChangeShapeType="1"/>
          </p:cNvSpPr>
          <p:nvPr/>
        </p:nvSpPr>
        <p:spPr bwMode="auto">
          <a:xfrm flipH="1" flipV="1">
            <a:off x="2195513" y="5229225"/>
            <a:ext cx="360362" cy="4318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 type="triangle" w="med" len="med"/>
          </a:ln>
        </p:spPr>
        <p:txBody>
          <a:bodyPr anchor="ctr">
            <a:spAutoFit/>
          </a:bodyPr>
          <a:lstStyle/>
          <a:p>
            <a:endParaRPr lang="es-ES"/>
          </a:p>
        </p:txBody>
      </p:sp>
      <p:grpSp>
        <p:nvGrpSpPr>
          <p:cNvPr id="3" name="50 Grupo"/>
          <p:cNvGrpSpPr/>
          <p:nvPr/>
        </p:nvGrpSpPr>
        <p:grpSpPr>
          <a:xfrm>
            <a:off x="5867400" y="3213100"/>
            <a:ext cx="2449513" cy="1439863"/>
            <a:chOff x="5867400" y="3213100"/>
            <a:chExt cx="2449513" cy="1439863"/>
          </a:xfrm>
        </p:grpSpPr>
        <p:sp>
          <p:nvSpPr>
            <p:cNvPr id="56346" name="Rectangle 29"/>
            <p:cNvSpPr>
              <a:spLocks noChangeArrowheads="1"/>
            </p:cNvSpPr>
            <p:nvPr/>
          </p:nvSpPr>
          <p:spPr bwMode="auto">
            <a:xfrm>
              <a:off x="7092950" y="3644900"/>
              <a:ext cx="1223963" cy="1008063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s-ES" i="0"/>
            </a:p>
          </p:txBody>
        </p:sp>
        <p:sp>
          <p:nvSpPr>
            <p:cNvPr id="56347" name="Text Box 31"/>
            <p:cNvSpPr txBox="1">
              <a:spLocks noChangeArrowheads="1"/>
            </p:cNvSpPr>
            <p:nvPr/>
          </p:nvSpPr>
          <p:spPr bwMode="auto">
            <a:xfrm>
              <a:off x="7255828" y="4005263"/>
              <a:ext cx="863600" cy="36671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" sz="1800" i="0" dirty="0"/>
                <a:t>FC</a:t>
              </a:r>
              <a:r>
                <a:rPr lang="es-ES" sz="1800" dirty="0"/>
                <a:t>X</a:t>
              </a:r>
            </a:p>
          </p:txBody>
        </p:sp>
        <p:sp>
          <p:nvSpPr>
            <p:cNvPr id="56362" name="Line 47"/>
            <p:cNvSpPr>
              <a:spLocks noChangeShapeType="1"/>
            </p:cNvSpPr>
            <p:nvPr/>
          </p:nvSpPr>
          <p:spPr bwMode="auto">
            <a:xfrm>
              <a:off x="5940425" y="3213100"/>
              <a:ext cx="1008063" cy="50323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56363" name="Line 48"/>
            <p:cNvSpPr>
              <a:spLocks noChangeShapeType="1"/>
            </p:cNvSpPr>
            <p:nvPr/>
          </p:nvSpPr>
          <p:spPr bwMode="auto">
            <a:xfrm flipH="1" flipV="1">
              <a:off x="5867400" y="3284538"/>
              <a:ext cx="1081088" cy="129698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</p:grpSp>
      <p:grpSp>
        <p:nvGrpSpPr>
          <p:cNvPr id="4" name="53 Grupo"/>
          <p:cNvGrpSpPr/>
          <p:nvPr/>
        </p:nvGrpSpPr>
        <p:grpSpPr>
          <a:xfrm>
            <a:off x="5940425" y="1628775"/>
            <a:ext cx="3075741" cy="1849987"/>
            <a:chOff x="5940425" y="1628775"/>
            <a:chExt cx="3075741" cy="1849987"/>
          </a:xfrm>
        </p:grpSpPr>
        <p:grpSp>
          <p:nvGrpSpPr>
            <p:cNvPr id="5" name="48 Grupo"/>
            <p:cNvGrpSpPr/>
            <p:nvPr/>
          </p:nvGrpSpPr>
          <p:grpSpPr>
            <a:xfrm>
              <a:off x="5940425" y="1628775"/>
              <a:ext cx="2313559" cy="1295400"/>
              <a:chOff x="5940425" y="1628775"/>
              <a:chExt cx="2313559" cy="1295400"/>
            </a:xfrm>
          </p:grpSpPr>
          <p:sp>
            <p:nvSpPr>
              <p:cNvPr id="56340" name="Text Box 23"/>
              <p:cNvSpPr txBox="1">
                <a:spLocks noChangeArrowheads="1"/>
              </p:cNvSpPr>
              <p:nvPr/>
            </p:nvSpPr>
            <p:spPr bwMode="auto">
              <a:xfrm>
                <a:off x="7669213" y="2563813"/>
                <a:ext cx="584771" cy="304800"/>
              </a:xfrm>
              <a:prstGeom prst="rect">
                <a:avLst/>
              </a:prstGeom>
              <a:solidFill>
                <a:schemeClr val="bg1"/>
              </a:solidFill>
              <a:ln w="12700" algn="ctr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" sz="1400" i="0" dirty="0"/>
                  <a:t>DB</a:t>
                </a:r>
                <a:r>
                  <a:rPr lang="es-ES" sz="1400" dirty="0"/>
                  <a:t>X</a:t>
                </a:r>
              </a:p>
            </p:txBody>
          </p:sp>
          <p:sp>
            <p:nvSpPr>
              <p:cNvPr id="56341" name="Line 24"/>
              <p:cNvSpPr>
                <a:spLocks noChangeShapeType="1"/>
              </p:cNvSpPr>
              <p:nvPr/>
            </p:nvSpPr>
            <p:spPr bwMode="auto">
              <a:xfrm flipH="1">
                <a:off x="7092950" y="1844675"/>
                <a:ext cx="792163" cy="1008063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endParaRPr lang="es-ES"/>
              </a:p>
            </p:txBody>
          </p:sp>
          <p:sp>
            <p:nvSpPr>
              <p:cNvPr id="56342" name="Rectangle 25"/>
              <p:cNvSpPr>
                <a:spLocks noChangeArrowheads="1"/>
              </p:cNvSpPr>
              <p:nvPr/>
            </p:nvSpPr>
            <p:spPr bwMode="auto">
              <a:xfrm>
                <a:off x="7021513" y="1844675"/>
                <a:ext cx="1150937" cy="1079500"/>
              </a:xfrm>
              <a:prstGeom prst="rect">
                <a:avLst/>
              </a:prstGeom>
              <a:noFill/>
              <a:ln w="12700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endParaRPr lang="es-ES" i="0"/>
              </a:p>
            </p:txBody>
          </p:sp>
          <p:sp>
            <p:nvSpPr>
              <p:cNvPr id="56343" name="Rectangle 26"/>
              <p:cNvSpPr>
                <a:spLocks noChangeArrowheads="1"/>
              </p:cNvSpPr>
              <p:nvPr/>
            </p:nvSpPr>
            <p:spPr bwMode="auto">
              <a:xfrm>
                <a:off x="6588125" y="1628775"/>
                <a:ext cx="1152525" cy="935038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 w="12700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spAutoFit/>
              </a:bodyPr>
              <a:lstStyle/>
              <a:p>
                <a:endParaRPr lang="es-ES" i="0"/>
              </a:p>
            </p:txBody>
          </p:sp>
          <p:sp>
            <p:nvSpPr>
              <p:cNvPr id="56344" name="Text Box 27"/>
              <p:cNvSpPr txBox="1">
                <a:spLocks noChangeArrowheads="1"/>
              </p:cNvSpPr>
              <p:nvPr/>
            </p:nvSpPr>
            <p:spPr bwMode="auto">
              <a:xfrm>
                <a:off x="6732588" y="1916113"/>
                <a:ext cx="865187" cy="366712"/>
              </a:xfrm>
              <a:prstGeom prst="rect">
                <a:avLst/>
              </a:prstGeom>
              <a:noFill/>
              <a:ln w="12700" algn="ctr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" sz="1800" i="0" dirty="0"/>
                  <a:t>FB</a:t>
                </a:r>
                <a:r>
                  <a:rPr lang="es-ES" sz="1800" dirty="0"/>
                  <a:t>X</a:t>
                </a:r>
              </a:p>
            </p:txBody>
          </p:sp>
          <p:sp>
            <p:nvSpPr>
              <p:cNvPr id="56345" name="Line 28"/>
              <p:cNvSpPr>
                <a:spLocks noChangeShapeType="1"/>
              </p:cNvSpPr>
              <p:nvPr/>
            </p:nvSpPr>
            <p:spPr bwMode="auto">
              <a:xfrm flipH="1">
                <a:off x="7453313" y="2060575"/>
                <a:ext cx="647700" cy="86360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endParaRPr lang="es-ES"/>
              </a:p>
            </p:txBody>
          </p:sp>
          <p:sp>
            <p:nvSpPr>
              <p:cNvPr id="56353" name="Line 37"/>
              <p:cNvSpPr>
                <a:spLocks noChangeShapeType="1"/>
              </p:cNvSpPr>
              <p:nvPr/>
            </p:nvSpPr>
            <p:spPr bwMode="auto">
              <a:xfrm>
                <a:off x="5940425" y="1700213"/>
                <a:ext cx="503238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anchor="ctr">
                <a:spAutoFit/>
              </a:bodyPr>
              <a:lstStyle/>
              <a:p>
                <a:endParaRPr lang="es-ES"/>
              </a:p>
            </p:txBody>
          </p:sp>
          <p:sp>
            <p:nvSpPr>
              <p:cNvPr id="56354" name="Line 38"/>
              <p:cNvSpPr>
                <a:spLocks noChangeShapeType="1"/>
              </p:cNvSpPr>
              <p:nvPr/>
            </p:nvSpPr>
            <p:spPr bwMode="auto">
              <a:xfrm flipH="1" flipV="1">
                <a:off x="5940425" y="1989138"/>
                <a:ext cx="576263" cy="503237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anchor="ctr">
                <a:spAutoFit/>
              </a:bodyPr>
              <a:lstStyle/>
              <a:p>
                <a:endParaRPr lang="es-ES"/>
              </a:p>
            </p:txBody>
          </p:sp>
        </p:grpSp>
        <p:sp>
          <p:nvSpPr>
            <p:cNvPr id="45" name="Text Box 49"/>
            <p:cNvSpPr txBox="1">
              <a:spLocks noChangeArrowheads="1"/>
            </p:cNvSpPr>
            <p:nvPr/>
          </p:nvSpPr>
          <p:spPr bwMode="auto">
            <a:xfrm>
              <a:off x="6782553" y="2955542"/>
              <a:ext cx="2233613" cy="52322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" sz="1400" i="0" dirty="0" smtClean="0">
                  <a:solidFill>
                    <a:srgbClr val="3039F0"/>
                  </a:solidFill>
                </a:rPr>
                <a:t>Bloque de datos de instancia</a:t>
              </a:r>
              <a:endParaRPr lang="es-ES" sz="1400" i="0" dirty="0">
                <a:solidFill>
                  <a:srgbClr val="3039F0"/>
                </a:solidFill>
              </a:endParaRPr>
            </a:p>
          </p:txBody>
        </p:sp>
      </p:grpSp>
      <p:grpSp>
        <p:nvGrpSpPr>
          <p:cNvPr id="6" name="54 Grupo"/>
          <p:cNvGrpSpPr/>
          <p:nvPr/>
        </p:nvGrpSpPr>
        <p:grpSpPr>
          <a:xfrm>
            <a:off x="4465022" y="4957762"/>
            <a:ext cx="4106602" cy="1611040"/>
            <a:chOff x="4465022" y="4957762"/>
            <a:chExt cx="4106602" cy="1611040"/>
          </a:xfrm>
        </p:grpSpPr>
        <p:sp>
          <p:nvSpPr>
            <p:cNvPr id="56338" name="Rectangle 21"/>
            <p:cNvSpPr>
              <a:spLocks noChangeArrowheads="1"/>
            </p:cNvSpPr>
            <p:nvPr/>
          </p:nvSpPr>
          <p:spPr bwMode="auto">
            <a:xfrm>
              <a:off x="5077701" y="5776639"/>
              <a:ext cx="1150938" cy="792163"/>
            </a:xfrm>
            <a:prstGeom prst="rect">
              <a:avLst/>
            </a:prstGeom>
            <a:gradFill>
              <a:gsLst>
                <a:gs pos="0">
                  <a:srgbClr val="FFEFD1"/>
                </a:gs>
                <a:gs pos="64999">
                  <a:srgbClr val="F0EBD5"/>
                </a:gs>
                <a:gs pos="100000">
                  <a:srgbClr val="D1C39F"/>
                </a:gs>
              </a:gsLst>
              <a:lin ang="2700000" scaled="0"/>
            </a:gradFill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s-ES" i="0"/>
            </a:p>
          </p:txBody>
        </p:sp>
        <p:sp>
          <p:nvSpPr>
            <p:cNvPr id="56360" name="AutoShape 44"/>
            <p:cNvSpPr>
              <a:spLocks noChangeArrowheads="1"/>
            </p:cNvSpPr>
            <p:nvPr/>
          </p:nvSpPr>
          <p:spPr bwMode="auto">
            <a:xfrm>
              <a:off x="5220576" y="5273402"/>
              <a:ext cx="215900" cy="433387"/>
            </a:xfrm>
            <a:prstGeom prst="upArrow">
              <a:avLst>
                <a:gd name="adj1" fmla="val 50000"/>
                <a:gd name="adj2" fmla="val 50184"/>
              </a:avLst>
            </a:prstGeom>
            <a:solidFill>
              <a:schemeClr val="accent1">
                <a:lumMod val="20000"/>
                <a:lumOff val="80000"/>
              </a:schemeClr>
            </a:solidFill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s-ES" i="0"/>
            </a:p>
          </p:txBody>
        </p:sp>
        <p:sp>
          <p:nvSpPr>
            <p:cNvPr id="56361" name="AutoShape 46"/>
            <p:cNvSpPr>
              <a:spLocks noChangeArrowheads="1"/>
            </p:cNvSpPr>
            <p:nvPr/>
          </p:nvSpPr>
          <p:spPr bwMode="auto">
            <a:xfrm>
              <a:off x="5725401" y="5273402"/>
              <a:ext cx="215900" cy="433387"/>
            </a:xfrm>
            <a:prstGeom prst="downArrow">
              <a:avLst>
                <a:gd name="adj1" fmla="val 50000"/>
                <a:gd name="adj2" fmla="val 50184"/>
              </a:avLst>
            </a:prstGeom>
            <a:solidFill>
              <a:schemeClr val="accent1">
                <a:lumMod val="20000"/>
                <a:lumOff val="80000"/>
              </a:schemeClr>
            </a:solidFill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s-ES" i="0"/>
            </a:p>
          </p:txBody>
        </p:sp>
        <p:sp>
          <p:nvSpPr>
            <p:cNvPr id="56364" name="Text Box 49"/>
            <p:cNvSpPr txBox="1">
              <a:spLocks noChangeArrowheads="1"/>
            </p:cNvSpPr>
            <p:nvPr/>
          </p:nvSpPr>
          <p:spPr bwMode="auto">
            <a:xfrm>
              <a:off x="4465022" y="4957762"/>
              <a:ext cx="2233613" cy="307777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" dirty="0" smtClean="0"/>
                <a:t>A todos los </a:t>
              </a:r>
              <a:r>
                <a:rPr lang="es-ES" sz="1400" i="0" dirty="0" smtClean="0"/>
                <a:t>bloques</a:t>
              </a:r>
              <a:endParaRPr lang="es-ES" sz="1400" i="0" dirty="0"/>
            </a:p>
          </p:txBody>
        </p:sp>
        <p:sp>
          <p:nvSpPr>
            <p:cNvPr id="56339" name="Text Box 22"/>
            <p:cNvSpPr txBox="1">
              <a:spLocks noChangeArrowheads="1"/>
            </p:cNvSpPr>
            <p:nvPr/>
          </p:nvSpPr>
          <p:spPr bwMode="auto">
            <a:xfrm>
              <a:off x="5088210" y="5944257"/>
              <a:ext cx="1152525" cy="307777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" sz="1400" i="0" dirty="0" smtClean="0"/>
                <a:t>DBX</a:t>
              </a:r>
              <a:endParaRPr lang="es-ES" sz="1400" i="0" dirty="0"/>
            </a:p>
          </p:txBody>
        </p:sp>
        <p:sp>
          <p:nvSpPr>
            <p:cNvPr id="46" name="Text Box 49"/>
            <p:cNvSpPr txBox="1">
              <a:spLocks noChangeArrowheads="1"/>
            </p:cNvSpPr>
            <p:nvPr/>
          </p:nvSpPr>
          <p:spPr bwMode="auto">
            <a:xfrm>
              <a:off x="6096000" y="6197986"/>
              <a:ext cx="2475624" cy="307777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" sz="1400" i="0" dirty="0" smtClean="0">
                  <a:solidFill>
                    <a:srgbClr val="3039F0"/>
                  </a:solidFill>
                </a:rPr>
                <a:t>Bloque de datos global</a:t>
              </a:r>
              <a:endParaRPr lang="es-ES" sz="1400" i="0" dirty="0"/>
            </a:p>
          </p:txBody>
        </p:sp>
      </p:grpSp>
      <p:grpSp>
        <p:nvGrpSpPr>
          <p:cNvPr id="7" name="57 Grupo"/>
          <p:cNvGrpSpPr/>
          <p:nvPr/>
        </p:nvGrpSpPr>
        <p:grpSpPr>
          <a:xfrm>
            <a:off x="3851275" y="3141663"/>
            <a:ext cx="3031292" cy="1611366"/>
            <a:chOff x="3851275" y="3141663"/>
            <a:chExt cx="3031292" cy="1611366"/>
          </a:xfrm>
        </p:grpSpPr>
        <p:grpSp>
          <p:nvGrpSpPr>
            <p:cNvPr id="8" name="49 Grupo"/>
            <p:cNvGrpSpPr/>
            <p:nvPr/>
          </p:nvGrpSpPr>
          <p:grpSpPr>
            <a:xfrm>
              <a:off x="3851275" y="3141663"/>
              <a:ext cx="2427605" cy="1295400"/>
              <a:chOff x="3851275" y="3141663"/>
              <a:chExt cx="2427605" cy="1295400"/>
            </a:xfrm>
          </p:grpSpPr>
          <p:sp>
            <p:nvSpPr>
              <p:cNvPr id="56322" name="Text Box 17"/>
              <p:cNvSpPr txBox="1">
                <a:spLocks noChangeArrowheads="1"/>
              </p:cNvSpPr>
              <p:nvPr/>
            </p:nvSpPr>
            <p:spPr bwMode="auto">
              <a:xfrm>
                <a:off x="5724525" y="4076700"/>
                <a:ext cx="554355" cy="304800"/>
              </a:xfrm>
              <a:prstGeom prst="rect">
                <a:avLst/>
              </a:prstGeom>
              <a:solidFill>
                <a:schemeClr val="bg1"/>
              </a:solidFill>
              <a:ln w="12700" algn="ctr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" sz="1400" i="0" dirty="0"/>
                  <a:t>DB</a:t>
                </a:r>
                <a:r>
                  <a:rPr lang="es-ES" sz="1400" dirty="0"/>
                  <a:t>X</a:t>
                </a:r>
              </a:p>
            </p:txBody>
          </p:sp>
          <p:sp>
            <p:nvSpPr>
              <p:cNvPr id="56323" name="Line 18"/>
              <p:cNvSpPr>
                <a:spLocks noChangeShapeType="1"/>
              </p:cNvSpPr>
              <p:nvPr/>
            </p:nvSpPr>
            <p:spPr bwMode="auto">
              <a:xfrm flipH="1">
                <a:off x="5148263" y="3357563"/>
                <a:ext cx="792162" cy="100806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endParaRPr lang="es-ES"/>
              </a:p>
            </p:txBody>
          </p:sp>
          <p:sp>
            <p:nvSpPr>
              <p:cNvPr id="56324" name="Rectangle 16"/>
              <p:cNvSpPr>
                <a:spLocks noChangeArrowheads="1"/>
              </p:cNvSpPr>
              <p:nvPr/>
            </p:nvSpPr>
            <p:spPr bwMode="auto">
              <a:xfrm>
                <a:off x="5076825" y="3357563"/>
                <a:ext cx="1150938" cy="1079500"/>
              </a:xfrm>
              <a:prstGeom prst="rect">
                <a:avLst/>
              </a:prstGeom>
              <a:noFill/>
              <a:ln w="12700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endParaRPr lang="es-ES" i="0"/>
              </a:p>
            </p:txBody>
          </p:sp>
          <p:sp>
            <p:nvSpPr>
              <p:cNvPr id="56335" name="Rectangle 14"/>
              <p:cNvSpPr>
                <a:spLocks noChangeArrowheads="1"/>
              </p:cNvSpPr>
              <p:nvPr/>
            </p:nvSpPr>
            <p:spPr bwMode="auto">
              <a:xfrm>
                <a:off x="4643438" y="3141663"/>
                <a:ext cx="1152525" cy="935037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 w="12700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spAutoFit/>
              </a:bodyPr>
              <a:lstStyle/>
              <a:p>
                <a:endParaRPr lang="es-ES" i="0"/>
              </a:p>
            </p:txBody>
          </p:sp>
          <p:sp>
            <p:nvSpPr>
              <p:cNvPr id="56336" name="Text Box 15"/>
              <p:cNvSpPr txBox="1">
                <a:spLocks noChangeArrowheads="1"/>
              </p:cNvSpPr>
              <p:nvPr/>
            </p:nvSpPr>
            <p:spPr bwMode="auto">
              <a:xfrm>
                <a:off x="4787900" y="3429000"/>
                <a:ext cx="865188" cy="366713"/>
              </a:xfrm>
              <a:prstGeom prst="rect">
                <a:avLst/>
              </a:prstGeom>
              <a:noFill/>
              <a:ln w="12700" algn="ctr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" sz="1800" i="0" dirty="0"/>
                  <a:t>FB</a:t>
                </a:r>
                <a:r>
                  <a:rPr lang="es-ES" sz="1800" dirty="0"/>
                  <a:t>X</a:t>
                </a:r>
              </a:p>
            </p:txBody>
          </p:sp>
          <p:sp>
            <p:nvSpPr>
              <p:cNvPr id="56337" name="Line 19"/>
              <p:cNvSpPr>
                <a:spLocks noChangeShapeType="1"/>
              </p:cNvSpPr>
              <p:nvPr/>
            </p:nvSpPr>
            <p:spPr bwMode="auto">
              <a:xfrm flipH="1">
                <a:off x="5508625" y="3573463"/>
                <a:ext cx="647700" cy="86360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endParaRPr lang="es-ES"/>
              </a:p>
            </p:txBody>
          </p:sp>
          <p:sp>
            <p:nvSpPr>
              <p:cNvPr id="56350" name="Line 34"/>
              <p:cNvSpPr>
                <a:spLocks noChangeShapeType="1"/>
              </p:cNvSpPr>
              <p:nvPr/>
            </p:nvSpPr>
            <p:spPr bwMode="auto">
              <a:xfrm>
                <a:off x="3851275" y="3213100"/>
                <a:ext cx="649288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anchor="ctr">
                <a:spAutoFit/>
              </a:bodyPr>
              <a:lstStyle/>
              <a:p>
                <a:endParaRPr lang="es-ES"/>
              </a:p>
            </p:txBody>
          </p:sp>
          <p:sp>
            <p:nvSpPr>
              <p:cNvPr id="56351" name="Line 35"/>
              <p:cNvSpPr>
                <a:spLocks noChangeShapeType="1"/>
              </p:cNvSpPr>
              <p:nvPr/>
            </p:nvSpPr>
            <p:spPr bwMode="auto">
              <a:xfrm flipH="1" flipV="1">
                <a:off x="3851275" y="3429000"/>
                <a:ext cx="576263" cy="576263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anchor="ctr">
                <a:spAutoFit/>
              </a:bodyPr>
              <a:lstStyle/>
              <a:p>
                <a:endParaRPr lang="es-ES"/>
              </a:p>
            </p:txBody>
          </p:sp>
        </p:grpSp>
        <p:sp>
          <p:nvSpPr>
            <p:cNvPr id="57" name="Text Box 49"/>
            <p:cNvSpPr txBox="1">
              <a:spLocks noChangeArrowheads="1"/>
            </p:cNvSpPr>
            <p:nvPr/>
          </p:nvSpPr>
          <p:spPr bwMode="auto">
            <a:xfrm>
              <a:off x="4171951" y="4445252"/>
              <a:ext cx="2710616" cy="307777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" sz="1400" i="0" dirty="0" smtClean="0">
                  <a:solidFill>
                    <a:srgbClr val="3039F0"/>
                  </a:solidFill>
                </a:rPr>
                <a:t>Bloque de datos de instancia</a:t>
              </a:r>
              <a:endParaRPr lang="es-ES" sz="1400" i="0" dirty="0">
                <a:solidFill>
                  <a:srgbClr val="3039F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52" grpId="0"/>
      <p:bldP spid="5635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1965079" y="2412756"/>
            <a:ext cx="473392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/>
              <a:t>BLOQUES </a:t>
            </a:r>
          </a:p>
          <a:p>
            <a:pPr algn="ctr"/>
            <a:r>
              <a:rPr lang="es-ES" sz="3600" dirty="0" smtClean="0"/>
              <a:t>DE ORGANIZACIÓN (</a:t>
            </a:r>
            <a:r>
              <a:rPr lang="es-ES" sz="3600" b="1" dirty="0" smtClean="0"/>
              <a:t>OB</a:t>
            </a:r>
            <a:r>
              <a:rPr lang="es-ES" sz="3600" dirty="0" smtClean="0"/>
              <a:t>)</a:t>
            </a:r>
            <a:endParaRPr lang="es-E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/>
              <a:t>Bloques</a:t>
            </a:r>
            <a:r>
              <a:rPr lang="en-GB" dirty="0" smtClean="0"/>
              <a:t> OB: </a:t>
            </a:r>
            <a:r>
              <a:rPr lang="en-GB" dirty="0" err="1" smtClean="0"/>
              <a:t>Arranque</a:t>
            </a:r>
            <a:r>
              <a:rPr lang="en-GB" dirty="0" smtClean="0"/>
              <a:t> S5 95-U </a:t>
            </a:r>
          </a:p>
        </p:txBody>
      </p:sp>
      <p:pic>
        <p:nvPicPr>
          <p:cNvPr id="32771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28738" y="1520825"/>
            <a:ext cx="6132512" cy="487997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</p:pic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217488" y="1552575"/>
            <a:ext cx="3513137" cy="4967289"/>
            <a:chOff x="137" y="978"/>
            <a:chExt cx="2213" cy="3129"/>
          </a:xfrm>
        </p:grpSpPr>
        <p:sp>
          <p:nvSpPr>
            <p:cNvPr id="32779" name="Rectangle 5"/>
            <p:cNvSpPr>
              <a:spLocks noChangeArrowheads="1"/>
            </p:cNvSpPr>
            <p:nvPr/>
          </p:nvSpPr>
          <p:spPr bwMode="auto">
            <a:xfrm>
              <a:off x="897" y="978"/>
              <a:ext cx="1453" cy="1446"/>
            </a:xfrm>
            <a:prstGeom prst="rect">
              <a:avLst/>
            </a:prstGeom>
            <a:solidFill>
              <a:schemeClr val="accent1">
                <a:alpha val="0"/>
              </a:schemeClr>
            </a:solidFill>
            <a:ln w="22225" algn="ctr">
              <a:solidFill>
                <a:srgbClr val="993300"/>
              </a:solidFill>
              <a:prstDash val="dash"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>
                <a:spcBef>
                  <a:spcPct val="50000"/>
                </a:spcBef>
              </a:pPr>
              <a:endParaRPr lang="es-ES"/>
            </a:p>
          </p:txBody>
        </p:sp>
        <p:sp>
          <p:nvSpPr>
            <p:cNvPr id="32780" name="Line 6"/>
            <p:cNvSpPr>
              <a:spLocks noChangeShapeType="1"/>
            </p:cNvSpPr>
            <p:nvPr/>
          </p:nvSpPr>
          <p:spPr bwMode="auto">
            <a:xfrm flipV="1">
              <a:off x="394" y="2084"/>
              <a:ext cx="467" cy="960"/>
            </a:xfrm>
            <a:prstGeom prst="line">
              <a:avLst/>
            </a:prstGeom>
            <a:noFill/>
            <a:ln w="12700">
              <a:solidFill>
                <a:srgbClr val="993300"/>
              </a:solidFill>
              <a:prstDash val="dash"/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2781" name="Text Box 7"/>
            <p:cNvSpPr txBox="1">
              <a:spLocks noChangeArrowheads="1"/>
            </p:cNvSpPr>
            <p:nvPr/>
          </p:nvSpPr>
          <p:spPr bwMode="auto">
            <a:xfrm>
              <a:off x="137" y="3099"/>
              <a:ext cx="759" cy="1008"/>
            </a:xfrm>
            <a:prstGeom prst="rect">
              <a:avLst/>
            </a:prstGeom>
            <a:noFill/>
            <a:ln w="12700" algn="ctr">
              <a:solidFill>
                <a:srgbClr val="996600"/>
              </a:solidFill>
              <a:prstDash val="dash"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s-ES" b="1" dirty="0">
                  <a:solidFill>
                    <a:srgbClr val="996600"/>
                  </a:solidFill>
                </a:rPr>
                <a:t>Arranque </a:t>
              </a:r>
              <a:r>
                <a:rPr lang="es-ES" b="1" dirty="0" smtClean="0">
                  <a:solidFill>
                    <a:srgbClr val="996600"/>
                  </a:solidFill>
                </a:rPr>
                <a:t>desde pestaña en carcasa o desde PC (</a:t>
              </a:r>
              <a:r>
                <a:rPr lang="es-ES" b="1" dirty="0" err="1" smtClean="0">
                  <a:solidFill>
                    <a:srgbClr val="996600"/>
                  </a:solidFill>
                </a:rPr>
                <a:t>e.g.</a:t>
              </a:r>
              <a:r>
                <a:rPr lang="es-ES" b="1" dirty="0" smtClean="0">
                  <a:solidFill>
                    <a:srgbClr val="996600"/>
                  </a:solidFill>
                </a:rPr>
                <a:t> bus MPI)</a:t>
              </a:r>
              <a:endParaRPr lang="es-ES" b="1" dirty="0">
                <a:solidFill>
                  <a:srgbClr val="996600"/>
                </a:solidFill>
              </a:endParaRPr>
            </a:p>
          </p:txBody>
        </p:sp>
      </p:grpSp>
      <p:grpSp>
        <p:nvGrpSpPr>
          <p:cNvPr id="3" name="Group 13"/>
          <p:cNvGrpSpPr>
            <a:grpSpLocks/>
          </p:cNvGrpSpPr>
          <p:nvPr/>
        </p:nvGrpSpPr>
        <p:grpSpPr bwMode="auto">
          <a:xfrm>
            <a:off x="3903663" y="685800"/>
            <a:ext cx="4919662" cy="3101975"/>
            <a:chOff x="2459" y="432"/>
            <a:chExt cx="3099" cy="1954"/>
          </a:xfrm>
        </p:grpSpPr>
        <p:sp>
          <p:nvSpPr>
            <p:cNvPr id="32776" name="Rectangle 9"/>
            <p:cNvSpPr>
              <a:spLocks noChangeArrowheads="1"/>
            </p:cNvSpPr>
            <p:nvPr/>
          </p:nvSpPr>
          <p:spPr bwMode="auto">
            <a:xfrm>
              <a:off x="2459" y="978"/>
              <a:ext cx="1198" cy="1408"/>
            </a:xfrm>
            <a:prstGeom prst="rect">
              <a:avLst/>
            </a:prstGeom>
            <a:solidFill>
              <a:schemeClr val="accent1">
                <a:alpha val="0"/>
              </a:schemeClr>
            </a:solidFill>
            <a:ln w="12700" algn="ctr">
              <a:solidFill>
                <a:srgbClr val="0000FF"/>
              </a:solidFill>
              <a:prstDash val="dash"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>
                <a:spcBef>
                  <a:spcPct val="50000"/>
                </a:spcBef>
              </a:pPr>
              <a:endParaRPr lang="es-ES"/>
            </a:p>
          </p:txBody>
        </p:sp>
        <p:sp>
          <p:nvSpPr>
            <p:cNvPr id="32777" name="Line 11"/>
            <p:cNvSpPr>
              <a:spLocks noChangeShapeType="1"/>
            </p:cNvSpPr>
            <p:nvPr/>
          </p:nvSpPr>
          <p:spPr bwMode="auto">
            <a:xfrm flipH="1">
              <a:off x="3447" y="585"/>
              <a:ext cx="923" cy="375"/>
            </a:xfrm>
            <a:prstGeom prst="line">
              <a:avLst/>
            </a:prstGeom>
            <a:noFill/>
            <a:ln w="12700">
              <a:solidFill>
                <a:srgbClr val="0000FF"/>
              </a:solidFill>
              <a:prstDash val="dash"/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2778" name="Text Box 12"/>
            <p:cNvSpPr txBox="1">
              <a:spLocks noChangeArrowheads="1"/>
            </p:cNvSpPr>
            <p:nvPr/>
          </p:nvSpPr>
          <p:spPr bwMode="auto">
            <a:xfrm>
              <a:off x="4378" y="432"/>
              <a:ext cx="1180" cy="465"/>
            </a:xfrm>
            <a:prstGeom prst="rect">
              <a:avLst/>
            </a:prstGeom>
            <a:noFill/>
            <a:ln w="12700" algn="ctr">
              <a:solidFill>
                <a:srgbClr val="0000FF"/>
              </a:solidFill>
              <a:prstDash val="dash"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s-ES" b="1" dirty="0" smtClean="0">
                  <a:solidFill>
                    <a:srgbClr val="3039F0"/>
                  </a:solidFill>
                </a:rPr>
                <a:t>Rearme tras desconexión de la alimentación</a:t>
              </a:r>
              <a:endParaRPr lang="es-ES" b="1" dirty="0">
                <a:solidFill>
                  <a:srgbClr val="3039F0"/>
                </a:solidFill>
              </a:endParaRPr>
            </a:p>
          </p:txBody>
        </p:sp>
      </p:grpSp>
      <p:sp>
        <p:nvSpPr>
          <p:cNvPr id="32774" name="Oval 14"/>
          <p:cNvSpPr>
            <a:spLocks noChangeArrowheads="1"/>
          </p:cNvSpPr>
          <p:nvPr/>
        </p:nvSpPr>
        <p:spPr bwMode="auto">
          <a:xfrm>
            <a:off x="7359650" y="5065713"/>
            <a:ext cx="579438" cy="536575"/>
          </a:xfrm>
          <a:prstGeom prst="ellipse">
            <a:avLst/>
          </a:prstGeom>
          <a:solidFill>
            <a:srgbClr val="00FF00"/>
          </a:solidFill>
          <a:ln w="12700" algn="ctr">
            <a:noFill/>
            <a:round/>
            <a:headEnd/>
            <a:tailEnd/>
          </a:ln>
        </p:spPr>
        <p:txBody>
          <a:bodyPr wrap="none" anchor="ctr"/>
          <a:lstStyle/>
          <a:p>
            <a:pPr algn="ctr" eaLnBrk="0" hangingPunct="0">
              <a:spcBef>
                <a:spcPct val="50000"/>
              </a:spcBef>
            </a:pPr>
            <a:endParaRPr lang="es-ES"/>
          </a:p>
        </p:txBody>
      </p:sp>
      <p:sp>
        <p:nvSpPr>
          <p:cNvPr id="32775" name="Oval 15"/>
          <p:cNvSpPr>
            <a:spLocks noChangeArrowheads="1"/>
          </p:cNvSpPr>
          <p:nvPr/>
        </p:nvSpPr>
        <p:spPr bwMode="auto">
          <a:xfrm>
            <a:off x="7315200" y="2174875"/>
            <a:ext cx="579438" cy="536575"/>
          </a:xfrm>
          <a:prstGeom prst="ellipse">
            <a:avLst/>
          </a:prstGeom>
          <a:solidFill>
            <a:srgbClr val="990033"/>
          </a:solidFill>
          <a:ln w="12700" algn="ctr">
            <a:noFill/>
            <a:round/>
            <a:headEnd/>
            <a:tailEnd/>
          </a:ln>
        </p:spPr>
        <p:txBody>
          <a:bodyPr wrap="none" anchor="ctr"/>
          <a:lstStyle/>
          <a:p>
            <a:pPr algn="ctr" eaLnBrk="0" hangingPunct="0">
              <a:spcBef>
                <a:spcPct val="50000"/>
              </a:spcBef>
            </a:pPr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Bloques OB: Ciclo principal S5 95-U</a:t>
            </a:r>
            <a:endParaRPr lang="es-ES" b="1" dirty="0" smtClean="0">
              <a:solidFill>
                <a:srgbClr val="990033"/>
              </a:solidFill>
            </a:endParaRPr>
          </a:p>
        </p:txBody>
      </p:sp>
      <p:pic>
        <p:nvPicPr>
          <p:cNvPr id="34818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3" cstate="print"/>
          <a:srcRect/>
          <a:stretch>
            <a:fillRect/>
          </a:stretch>
        </p:blipFill>
        <p:spPr/>
      </p:pic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387350" y="495300"/>
            <a:ext cx="5518150" cy="4229100"/>
            <a:chOff x="244" y="312"/>
            <a:chExt cx="3476" cy="2664"/>
          </a:xfrm>
        </p:grpSpPr>
        <p:sp>
          <p:nvSpPr>
            <p:cNvPr id="34826" name="Rectangle 4"/>
            <p:cNvSpPr>
              <a:spLocks noChangeArrowheads="1"/>
            </p:cNvSpPr>
            <p:nvPr/>
          </p:nvSpPr>
          <p:spPr bwMode="auto">
            <a:xfrm>
              <a:off x="2023" y="1525"/>
              <a:ext cx="1697" cy="1451"/>
            </a:xfrm>
            <a:prstGeom prst="rect">
              <a:avLst/>
            </a:prstGeom>
            <a:solidFill>
              <a:schemeClr val="accent1">
                <a:alpha val="0"/>
              </a:schemeClr>
            </a:solidFill>
            <a:ln w="38100" algn="ctr">
              <a:solidFill>
                <a:srgbClr val="993300"/>
              </a:solidFill>
              <a:prstDash val="dash"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>
                <a:spcBef>
                  <a:spcPct val="50000"/>
                </a:spcBef>
              </a:pPr>
              <a:endParaRPr lang="es-ES"/>
            </a:p>
          </p:txBody>
        </p:sp>
        <p:sp>
          <p:nvSpPr>
            <p:cNvPr id="34827" name="Rectangle 5"/>
            <p:cNvSpPr>
              <a:spLocks noChangeArrowheads="1"/>
            </p:cNvSpPr>
            <p:nvPr/>
          </p:nvSpPr>
          <p:spPr bwMode="auto">
            <a:xfrm>
              <a:off x="244" y="312"/>
              <a:ext cx="1005" cy="392"/>
            </a:xfrm>
            <a:prstGeom prst="rect">
              <a:avLst/>
            </a:prstGeom>
            <a:solidFill>
              <a:schemeClr val="accent1">
                <a:alpha val="0"/>
              </a:schemeClr>
            </a:solidFill>
            <a:ln w="28575" algn="ctr">
              <a:solidFill>
                <a:srgbClr val="993300"/>
              </a:solidFill>
              <a:prstDash val="dash"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>
                <a:spcBef>
                  <a:spcPct val="50000"/>
                </a:spcBef>
              </a:pPr>
              <a:r>
                <a:rPr lang="es-ES" sz="2000" b="1">
                  <a:solidFill>
                    <a:srgbClr val="990033"/>
                  </a:solidFill>
                </a:rPr>
                <a:t>OB13</a:t>
              </a:r>
            </a:p>
          </p:txBody>
        </p:sp>
        <p:sp>
          <p:nvSpPr>
            <p:cNvPr id="34828" name="Line 6"/>
            <p:cNvSpPr>
              <a:spLocks noChangeShapeType="1"/>
            </p:cNvSpPr>
            <p:nvPr/>
          </p:nvSpPr>
          <p:spPr bwMode="auto">
            <a:xfrm>
              <a:off x="1216" y="731"/>
              <a:ext cx="823" cy="814"/>
            </a:xfrm>
            <a:prstGeom prst="line">
              <a:avLst/>
            </a:prstGeom>
            <a:noFill/>
            <a:ln w="31750">
              <a:solidFill>
                <a:srgbClr val="993300"/>
              </a:solidFill>
              <a:prstDash val="dash"/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ES"/>
            </a:p>
          </p:txBody>
        </p:sp>
      </p:grpSp>
      <p:sp>
        <p:nvSpPr>
          <p:cNvPr id="34820" name="Text Box 9"/>
          <p:cNvSpPr txBox="1">
            <a:spLocks noChangeArrowheads="1"/>
          </p:cNvSpPr>
          <p:nvPr/>
        </p:nvSpPr>
        <p:spPr bwMode="auto">
          <a:xfrm>
            <a:off x="1146175" y="3671888"/>
            <a:ext cx="1466850" cy="51752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s-ES" b="1"/>
              <a:t>Programa de usuario</a:t>
            </a:r>
          </a:p>
        </p:txBody>
      </p:sp>
      <p:sp>
        <p:nvSpPr>
          <p:cNvPr id="145418" name="Rectangle 10"/>
          <p:cNvSpPr>
            <a:spLocks noChangeArrowheads="1"/>
          </p:cNvSpPr>
          <p:nvPr/>
        </p:nvSpPr>
        <p:spPr bwMode="auto">
          <a:xfrm>
            <a:off x="1152525" y="2627313"/>
            <a:ext cx="1958975" cy="174625"/>
          </a:xfrm>
          <a:prstGeom prst="rect">
            <a:avLst/>
          </a:prstGeom>
          <a:solidFill>
            <a:srgbClr val="990033"/>
          </a:solidFill>
          <a:ln w="12700" algn="ctr">
            <a:solidFill>
              <a:srgbClr val="9933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spcBef>
                <a:spcPct val="50000"/>
              </a:spcBef>
            </a:pPr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5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5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5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4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Bloques OB: S7-300 y 400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1638300" y="1788160"/>
          <a:ext cx="6184901" cy="2743200"/>
        </p:xfrm>
        <a:graphic>
          <a:graphicData uri="http://schemas.openxmlformats.org/drawingml/2006/table">
            <a:tbl>
              <a:tblPr/>
              <a:tblGrid>
                <a:gridCol w="1774508"/>
                <a:gridCol w="4410393"/>
              </a:tblGrid>
              <a:tr h="0">
                <a:tc>
                  <a:txBody>
                    <a:bodyPr/>
                    <a:lstStyle/>
                    <a:p>
                      <a:pPr indent="450215" algn="just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s-ES" sz="1800" b="1" dirty="0">
                          <a:latin typeface="Calibri"/>
                          <a:ea typeface="Times New Roman"/>
                          <a:cs typeface="Times New Roman"/>
                        </a:rPr>
                        <a:t>OB1</a:t>
                      </a:r>
                      <a:endParaRPr lang="es-ES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s-ES" sz="1800">
                          <a:latin typeface="Calibri"/>
                          <a:ea typeface="Times New Roman"/>
                          <a:cs typeface="Times New Roman"/>
                        </a:rPr>
                        <a:t>Ciclo </a:t>
                      </a:r>
                      <a:r>
                        <a:rPr lang="es-ES" sz="1800" i="1">
                          <a:latin typeface="Calibri"/>
                          <a:ea typeface="Times New Roman"/>
                          <a:cs typeface="Times New Roman"/>
                        </a:rPr>
                        <a:t>scan</a:t>
                      </a:r>
                      <a:endParaRPr lang="es-ES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450215" algn="just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s-ES" sz="1800" b="1">
                          <a:latin typeface="Calibri"/>
                          <a:ea typeface="Times New Roman"/>
                          <a:cs typeface="Times New Roman"/>
                        </a:rPr>
                        <a:t>OB10-17</a:t>
                      </a:r>
                      <a:endParaRPr lang="es-ES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s-ES" sz="1800" dirty="0">
                          <a:latin typeface="Calibri"/>
                          <a:ea typeface="Times New Roman"/>
                          <a:cs typeface="Times New Roman"/>
                        </a:rPr>
                        <a:t>Alarmas horarias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450215" algn="just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s-ES" sz="1800" b="1">
                          <a:latin typeface="Calibri"/>
                          <a:ea typeface="Times New Roman"/>
                          <a:cs typeface="Times New Roman"/>
                        </a:rPr>
                        <a:t>OB20-23</a:t>
                      </a:r>
                      <a:endParaRPr lang="es-ES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s-ES" sz="1800" dirty="0">
                          <a:latin typeface="Calibri"/>
                          <a:ea typeface="Times New Roman"/>
                          <a:cs typeface="Times New Roman"/>
                        </a:rPr>
                        <a:t>Alarmas de </a:t>
                      </a:r>
                      <a:r>
                        <a:rPr lang="es-ES" sz="1800" dirty="0" smtClean="0">
                          <a:latin typeface="Calibri"/>
                          <a:ea typeface="Times New Roman"/>
                          <a:cs typeface="Times New Roman"/>
                        </a:rPr>
                        <a:t>retardo (requieren SFC</a:t>
                      </a:r>
                      <a:r>
                        <a:rPr lang="es-ES" sz="1800" baseline="0" dirty="0" smtClean="0">
                          <a:latin typeface="Calibri"/>
                          <a:ea typeface="Times New Roman"/>
                          <a:cs typeface="Times New Roman"/>
                        </a:rPr>
                        <a:t> 32</a:t>
                      </a:r>
                      <a:r>
                        <a:rPr lang="es-ES" sz="1800" dirty="0" smtClean="0">
                          <a:latin typeface="Calibri"/>
                          <a:ea typeface="Times New Roman"/>
                          <a:cs typeface="Times New Roman"/>
                        </a:rPr>
                        <a:t>)</a:t>
                      </a:r>
                      <a:endParaRPr lang="es-ES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450215" algn="just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s-ES" sz="1800" b="1">
                          <a:latin typeface="Calibri"/>
                          <a:ea typeface="Times New Roman"/>
                          <a:cs typeface="Times New Roman"/>
                        </a:rPr>
                        <a:t>OB30-38</a:t>
                      </a:r>
                      <a:endParaRPr lang="es-ES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s-ES" sz="1800" dirty="0">
                          <a:latin typeface="Calibri"/>
                          <a:ea typeface="Times New Roman"/>
                          <a:cs typeface="Times New Roman"/>
                        </a:rPr>
                        <a:t>Alarmas cíclicas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450215" algn="just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s-ES" sz="1800" b="1">
                          <a:latin typeface="Calibri"/>
                          <a:ea typeface="Times New Roman"/>
                          <a:cs typeface="Times New Roman"/>
                        </a:rPr>
                        <a:t>OB40-47</a:t>
                      </a:r>
                      <a:endParaRPr lang="es-ES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s-ES" sz="1800" dirty="0">
                          <a:latin typeface="Calibri"/>
                          <a:ea typeface="Times New Roman"/>
                          <a:cs typeface="Times New Roman"/>
                        </a:rPr>
                        <a:t>Alarmas de proceso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450215" algn="just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s-ES" sz="1800" b="1" dirty="0">
                          <a:latin typeface="Calibri"/>
                          <a:ea typeface="Times New Roman"/>
                          <a:cs typeface="Times New Roman"/>
                        </a:rPr>
                        <a:t>OB80-87</a:t>
                      </a:r>
                      <a:endParaRPr lang="es-ES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09625" indent="-361950"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s-ES" sz="1800" dirty="0">
                          <a:latin typeface="Calibri"/>
                          <a:ea typeface="Times New Roman"/>
                          <a:cs typeface="Times New Roman"/>
                        </a:rPr>
                        <a:t>Otras </a:t>
                      </a:r>
                      <a:r>
                        <a:rPr lang="es-ES" sz="1800" dirty="0" smtClean="0">
                          <a:latin typeface="Calibri"/>
                          <a:ea typeface="Times New Roman"/>
                          <a:cs typeface="Times New Roman"/>
                        </a:rPr>
                        <a:t>Alarmas/Errores</a:t>
                      </a:r>
                      <a:br>
                        <a:rPr lang="es-ES" sz="1800" dirty="0" smtClean="0">
                          <a:latin typeface="Calibri"/>
                          <a:ea typeface="Times New Roman"/>
                          <a:cs typeface="Times New Roman"/>
                        </a:rPr>
                      </a:br>
                      <a:r>
                        <a:rPr lang="es-ES" sz="1800" dirty="0" smtClean="0">
                          <a:latin typeface="Calibri"/>
                          <a:ea typeface="Times New Roman"/>
                          <a:cs typeface="Times New Roman"/>
                        </a:rPr>
                        <a:t> (</a:t>
                      </a:r>
                      <a:r>
                        <a:rPr lang="es-ES" sz="1800" dirty="0" err="1" smtClean="0">
                          <a:latin typeface="Calibri"/>
                          <a:ea typeface="Times New Roman"/>
                          <a:cs typeface="Times New Roman"/>
                        </a:rPr>
                        <a:t>watchdog</a:t>
                      </a:r>
                      <a:r>
                        <a:rPr lang="es-ES" sz="1800" dirty="0" smtClean="0">
                          <a:latin typeface="Calibri"/>
                          <a:ea typeface="Times New Roman"/>
                          <a:cs typeface="Times New Roman"/>
                        </a:rPr>
                        <a:t>, ejecución, bastidor, etc.)</a:t>
                      </a:r>
                      <a:endParaRPr lang="es-ES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450215" algn="just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s-ES" sz="1800" b="1">
                          <a:latin typeface="Calibri"/>
                          <a:ea typeface="Times New Roman"/>
                          <a:cs typeface="Times New Roman"/>
                        </a:rPr>
                        <a:t>OB100-102</a:t>
                      </a:r>
                      <a:endParaRPr lang="es-ES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s-ES" sz="1800" dirty="0" smtClean="0">
                          <a:latin typeface="Calibri"/>
                          <a:ea typeface="Times New Roman"/>
                          <a:cs typeface="Times New Roman"/>
                        </a:rPr>
                        <a:t>Arranque/Rearme (</a:t>
                      </a:r>
                      <a:r>
                        <a:rPr lang="es-ES" sz="1800" dirty="0" err="1" smtClean="0">
                          <a:latin typeface="Calibri"/>
                          <a:ea typeface="Times New Roman"/>
                          <a:cs typeface="Times New Roman"/>
                        </a:rPr>
                        <a:t>i.e.</a:t>
                      </a:r>
                      <a:r>
                        <a:rPr lang="es-ES" sz="1800" dirty="0" smtClean="0">
                          <a:latin typeface="Calibri"/>
                          <a:ea typeface="Times New Roman"/>
                          <a:cs typeface="Times New Roman"/>
                        </a:rPr>
                        <a:t> tras desconexión)</a:t>
                      </a:r>
                      <a:endParaRPr lang="es-ES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450215" algn="just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s-ES" sz="1800" b="1">
                          <a:latin typeface="Calibri"/>
                          <a:ea typeface="Times New Roman"/>
                          <a:cs typeface="Times New Roman"/>
                        </a:rPr>
                        <a:t>OB121</a:t>
                      </a:r>
                      <a:endParaRPr lang="es-ES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s-ES" sz="1800" dirty="0">
                          <a:latin typeface="Calibri"/>
                          <a:ea typeface="Times New Roman"/>
                          <a:cs typeface="Times New Roman"/>
                        </a:rPr>
                        <a:t>Error de programación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450215" algn="just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s-ES" sz="1800" b="1" dirty="0">
                          <a:latin typeface="Calibri"/>
                          <a:ea typeface="Times New Roman"/>
                          <a:cs typeface="Times New Roman"/>
                        </a:rPr>
                        <a:t>OB122</a:t>
                      </a:r>
                      <a:endParaRPr lang="es-ES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s-ES" sz="1800" dirty="0">
                          <a:latin typeface="Calibri"/>
                          <a:ea typeface="Times New Roman"/>
                          <a:cs typeface="Times New Roman"/>
                        </a:rPr>
                        <a:t>Error de acceso a la periferia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1965079" y="2412756"/>
            <a:ext cx="473392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/>
              <a:t>BLOQUES </a:t>
            </a:r>
          </a:p>
          <a:p>
            <a:pPr algn="ctr"/>
            <a:r>
              <a:rPr lang="es-ES" sz="3600" dirty="0" smtClean="0"/>
              <a:t>DE</a:t>
            </a:r>
          </a:p>
          <a:p>
            <a:pPr algn="ctr"/>
            <a:r>
              <a:rPr lang="es-ES" sz="3600" dirty="0" smtClean="0"/>
              <a:t> DATOS</a:t>
            </a:r>
          </a:p>
          <a:p>
            <a:pPr algn="ctr"/>
            <a:r>
              <a:rPr lang="es-ES" sz="3600" dirty="0" smtClean="0"/>
              <a:t> (</a:t>
            </a:r>
            <a:r>
              <a:rPr lang="es-ES" sz="3600" b="1" dirty="0" smtClean="0"/>
              <a:t>DB</a:t>
            </a:r>
            <a:r>
              <a:rPr lang="es-ES" sz="3600" dirty="0" smtClean="0"/>
              <a:t>)</a:t>
            </a:r>
            <a:endParaRPr lang="es-E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Bloques de datos (DB)</a:t>
            </a:r>
            <a:endParaRPr lang="es-ES" dirty="0"/>
          </a:p>
        </p:txBody>
      </p:sp>
      <p:pic>
        <p:nvPicPr>
          <p:cNvPr id="3" name="2 Imagen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78000" y="939800"/>
            <a:ext cx="4356100" cy="96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1066800" y="2633990"/>
            <a:ext cx="5689600" cy="30777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 smtClean="0"/>
              <a:t>&lt;IDENTIFICADOR_DE_BLOQUE&gt;.DB&lt;TAMAÑO&gt;&lt;DIRECCION&gt;</a:t>
            </a:r>
            <a:endParaRPr lang="es-ES" dirty="0"/>
          </a:p>
        </p:txBody>
      </p:sp>
      <p:grpSp>
        <p:nvGrpSpPr>
          <p:cNvPr id="13" name="12 Grupo"/>
          <p:cNvGrpSpPr/>
          <p:nvPr/>
        </p:nvGrpSpPr>
        <p:grpSpPr>
          <a:xfrm>
            <a:off x="914400" y="2070100"/>
            <a:ext cx="1447800" cy="558800"/>
            <a:chOff x="914400" y="2070100"/>
            <a:chExt cx="1447800" cy="558800"/>
          </a:xfrm>
        </p:grpSpPr>
        <p:sp>
          <p:nvSpPr>
            <p:cNvPr id="6" name="5 CuadroTexto"/>
            <p:cNvSpPr txBox="1"/>
            <p:nvPr/>
          </p:nvSpPr>
          <p:spPr>
            <a:xfrm>
              <a:off x="914400" y="2070100"/>
              <a:ext cx="800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dirty="0" smtClean="0">
                  <a:solidFill>
                    <a:srgbClr val="3039F0"/>
                  </a:solidFill>
                </a:rPr>
                <a:t>DB&lt;N&gt;</a:t>
              </a:r>
              <a:endParaRPr lang="es-ES" dirty="0">
                <a:solidFill>
                  <a:srgbClr val="3039F0"/>
                </a:solidFill>
              </a:endParaRPr>
            </a:p>
          </p:txBody>
        </p:sp>
        <p:cxnSp>
          <p:nvCxnSpPr>
            <p:cNvPr id="8" name="7 Conector recto de flecha"/>
            <p:cNvCxnSpPr/>
            <p:nvPr/>
          </p:nvCxnSpPr>
          <p:spPr>
            <a:xfrm>
              <a:off x="1397000" y="2324100"/>
              <a:ext cx="965200" cy="30480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13 Grupo"/>
          <p:cNvGrpSpPr/>
          <p:nvPr/>
        </p:nvGrpSpPr>
        <p:grpSpPr>
          <a:xfrm>
            <a:off x="3314700" y="2057400"/>
            <a:ext cx="1485900" cy="584200"/>
            <a:chOff x="3314700" y="2057400"/>
            <a:chExt cx="1485900" cy="584200"/>
          </a:xfrm>
        </p:grpSpPr>
        <p:sp>
          <p:nvSpPr>
            <p:cNvPr id="9" name="8 CuadroTexto"/>
            <p:cNvSpPr txBox="1"/>
            <p:nvPr/>
          </p:nvSpPr>
          <p:spPr>
            <a:xfrm>
              <a:off x="3314700" y="2057400"/>
              <a:ext cx="11303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dirty="0" smtClean="0">
                  <a:solidFill>
                    <a:srgbClr val="3039F0"/>
                  </a:solidFill>
                </a:rPr>
                <a:t>X, B, W, D</a:t>
              </a:r>
              <a:endParaRPr lang="es-ES" dirty="0">
                <a:solidFill>
                  <a:srgbClr val="3039F0"/>
                </a:solidFill>
              </a:endParaRPr>
            </a:p>
          </p:txBody>
        </p:sp>
        <p:cxnSp>
          <p:nvCxnSpPr>
            <p:cNvPr id="11" name="10 Conector recto de flecha"/>
            <p:cNvCxnSpPr>
              <a:stCxn id="9" idx="2"/>
            </p:cNvCxnSpPr>
            <p:nvPr/>
          </p:nvCxnSpPr>
          <p:spPr>
            <a:xfrm>
              <a:off x="3879850" y="2365177"/>
              <a:ext cx="920750" cy="276423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14 Grupo"/>
          <p:cNvGrpSpPr/>
          <p:nvPr/>
        </p:nvGrpSpPr>
        <p:grpSpPr>
          <a:xfrm>
            <a:off x="5854700" y="1866900"/>
            <a:ext cx="2095500" cy="749300"/>
            <a:chOff x="5854700" y="1866900"/>
            <a:chExt cx="2095500" cy="749300"/>
          </a:xfrm>
        </p:grpSpPr>
        <p:sp>
          <p:nvSpPr>
            <p:cNvPr id="18" name="17 CuadroTexto"/>
            <p:cNvSpPr txBox="1"/>
            <p:nvPr/>
          </p:nvSpPr>
          <p:spPr>
            <a:xfrm>
              <a:off x="6134100" y="1866900"/>
              <a:ext cx="18161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dirty="0" smtClean="0">
                  <a:solidFill>
                    <a:srgbClr val="3039F0"/>
                  </a:solidFill>
                </a:rPr>
                <a:t>Offset empezando por el bit 0.0</a:t>
              </a:r>
              <a:endParaRPr lang="es-ES" dirty="0">
                <a:solidFill>
                  <a:srgbClr val="3039F0"/>
                </a:solidFill>
              </a:endParaRPr>
            </a:p>
          </p:txBody>
        </p:sp>
        <p:cxnSp>
          <p:nvCxnSpPr>
            <p:cNvPr id="20" name="19 Conector recto de flecha"/>
            <p:cNvCxnSpPr>
              <a:stCxn id="18" idx="1"/>
            </p:cNvCxnSpPr>
            <p:nvPr/>
          </p:nvCxnSpPr>
          <p:spPr>
            <a:xfrm flipH="1">
              <a:off x="5854700" y="2128510"/>
              <a:ext cx="279400" cy="48769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27 Rectángulo"/>
          <p:cNvSpPr/>
          <p:nvPr/>
        </p:nvSpPr>
        <p:spPr>
          <a:xfrm>
            <a:off x="745196" y="4231326"/>
            <a:ext cx="6176108" cy="20313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s-ES" b="1" dirty="0" smtClean="0"/>
              <a:t>L</a:t>
            </a:r>
            <a:r>
              <a:rPr lang="es-ES" dirty="0" smtClean="0"/>
              <a:t>	DB1.DBW0		</a:t>
            </a:r>
            <a:r>
              <a:rPr lang="es-ES" dirty="0" smtClean="0">
                <a:solidFill>
                  <a:srgbClr val="006600"/>
                </a:solidFill>
              </a:rPr>
              <a:t>//operando genérico</a:t>
            </a:r>
          </a:p>
          <a:p>
            <a:r>
              <a:rPr lang="es-ES" b="1" dirty="0" smtClean="0"/>
              <a:t>T</a:t>
            </a:r>
            <a:r>
              <a:rPr lang="es-ES" dirty="0" smtClean="0"/>
              <a:t>	MW10</a:t>
            </a:r>
          </a:p>
          <a:p>
            <a:endParaRPr lang="es-ES" dirty="0" smtClean="0"/>
          </a:p>
          <a:p>
            <a:r>
              <a:rPr lang="es-ES" b="1" dirty="0" smtClean="0"/>
              <a:t>L</a:t>
            </a:r>
            <a:r>
              <a:rPr lang="es-ES" dirty="0" smtClean="0"/>
              <a:t> 	”</a:t>
            </a:r>
            <a:r>
              <a:rPr lang="es-ES" dirty="0" err="1" smtClean="0"/>
              <a:t>temperatura”.horno</a:t>
            </a:r>
            <a:r>
              <a:rPr lang="es-ES" dirty="0" smtClean="0"/>
              <a:t>    </a:t>
            </a:r>
            <a:r>
              <a:rPr lang="es-ES" dirty="0" smtClean="0">
                <a:solidFill>
                  <a:srgbClr val="006600"/>
                </a:solidFill>
              </a:rPr>
              <a:t>//operando simbólico</a:t>
            </a:r>
          </a:p>
          <a:p>
            <a:r>
              <a:rPr lang="es-ES" b="1" dirty="0" smtClean="0"/>
              <a:t>T</a:t>
            </a:r>
            <a:r>
              <a:rPr lang="es-ES" dirty="0" smtClean="0"/>
              <a:t>	MW10</a:t>
            </a:r>
          </a:p>
          <a:p>
            <a:endParaRPr lang="es-ES" dirty="0" smtClean="0"/>
          </a:p>
          <a:p>
            <a:r>
              <a:rPr lang="es-ES" b="1" dirty="0" smtClean="0">
                <a:solidFill>
                  <a:srgbClr val="C00000"/>
                </a:solidFill>
              </a:rPr>
              <a:t>AUF</a:t>
            </a:r>
            <a:r>
              <a:rPr lang="es-ES" dirty="0" smtClean="0"/>
              <a:t>	DB1		</a:t>
            </a:r>
            <a:r>
              <a:rPr lang="es-ES" dirty="0" smtClean="0">
                <a:solidFill>
                  <a:srgbClr val="006600"/>
                </a:solidFill>
              </a:rPr>
              <a:t>//apertura de un bloque de datos global</a:t>
            </a:r>
          </a:p>
          <a:p>
            <a:r>
              <a:rPr lang="es-ES" b="1" dirty="0" smtClean="0"/>
              <a:t>L</a:t>
            </a:r>
            <a:r>
              <a:rPr lang="es-ES" dirty="0" smtClean="0"/>
              <a:t>	DBW0		</a:t>
            </a:r>
            <a:r>
              <a:rPr lang="es-ES" dirty="0" smtClean="0">
                <a:solidFill>
                  <a:srgbClr val="006600"/>
                </a:solidFill>
              </a:rPr>
              <a:t>//se omite el identificador de bloque </a:t>
            </a:r>
          </a:p>
          <a:p>
            <a:r>
              <a:rPr lang="es-ES" b="1" dirty="0" smtClean="0"/>
              <a:t>T</a:t>
            </a:r>
            <a:r>
              <a:rPr lang="es-ES" dirty="0" smtClean="0"/>
              <a:t>	MW10</a:t>
            </a:r>
            <a:endParaRPr lang="es-ES" dirty="0"/>
          </a:p>
        </p:txBody>
      </p:sp>
      <p:sp>
        <p:nvSpPr>
          <p:cNvPr id="29" name="28 CuadroTexto"/>
          <p:cNvSpPr txBox="1"/>
          <p:nvPr/>
        </p:nvSpPr>
        <p:spPr>
          <a:xfrm>
            <a:off x="635000" y="3581400"/>
            <a:ext cx="23426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/>
              <a:t>EJEMPLOS DE USO</a:t>
            </a:r>
            <a:endParaRPr lang="es-ES" sz="1600" b="1" dirty="0"/>
          </a:p>
        </p:txBody>
      </p:sp>
      <p:sp>
        <p:nvSpPr>
          <p:cNvPr id="16" name="15 CuadroTexto"/>
          <p:cNvSpPr txBox="1"/>
          <p:nvPr/>
        </p:nvSpPr>
        <p:spPr>
          <a:xfrm rot="447905">
            <a:off x="7202660" y="4543865"/>
            <a:ext cx="1617784" cy="95410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b="1" dirty="0" smtClean="0"/>
              <a:t>Acceso a bits</a:t>
            </a:r>
          </a:p>
          <a:p>
            <a:endParaRPr lang="es-ES" b="1" dirty="0" smtClean="0"/>
          </a:p>
          <a:p>
            <a:r>
              <a:rPr lang="es-ES" b="1" dirty="0" smtClean="0"/>
              <a:t>U</a:t>
            </a:r>
            <a:r>
              <a:rPr lang="es-ES" dirty="0" smtClean="0"/>
              <a:t>   E 124.0</a:t>
            </a:r>
          </a:p>
          <a:p>
            <a:r>
              <a:rPr lang="es-ES" b="1" dirty="0" smtClean="0"/>
              <a:t>S </a:t>
            </a:r>
            <a:r>
              <a:rPr lang="es-ES" dirty="0" smtClean="0"/>
              <a:t>  </a:t>
            </a:r>
            <a:r>
              <a:rPr lang="es-ES" dirty="0" smtClean="0">
                <a:solidFill>
                  <a:srgbClr val="990000"/>
                </a:solidFill>
              </a:rPr>
              <a:t>DB1.DBX0.0</a:t>
            </a:r>
            <a:endParaRPr lang="es-ES" dirty="0">
              <a:solidFill>
                <a:srgbClr val="99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uiExpand="1" build="allAtOnce" animBg="1"/>
      <p:bldP spid="29" grpId="0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Bloques de datos (DB): entorno SIMATIC</a:t>
            </a:r>
          </a:p>
        </p:txBody>
      </p:sp>
      <p:pic>
        <p:nvPicPr>
          <p:cNvPr id="5120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3038" y="1357313"/>
            <a:ext cx="5648325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4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4938" y="3176588"/>
            <a:ext cx="5688012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5" name="Text Box 6"/>
          <p:cNvSpPr txBox="1">
            <a:spLocks noChangeArrowheads="1"/>
          </p:cNvSpPr>
          <p:nvPr/>
        </p:nvSpPr>
        <p:spPr bwMode="auto">
          <a:xfrm>
            <a:off x="228599" y="952500"/>
            <a:ext cx="4503058" cy="338554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600" b="1" dirty="0" smtClean="0"/>
              <a:t>DEFINICION</a:t>
            </a:r>
            <a:r>
              <a:rPr lang="es-ES" sz="1600" dirty="0" smtClean="0"/>
              <a:t> (</a:t>
            </a:r>
            <a:r>
              <a:rPr lang="es-ES" sz="1600" i="1" dirty="0" smtClean="0"/>
              <a:t>Edición de </a:t>
            </a:r>
            <a:r>
              <a:rPr lang="es-ES" sz="1600" i="1" dirty="0" err="1" smtClean="0"/>
              <a:t>bloque</a:t>
            </a:r>
            <a:r>
              <a:rPr lang="es-ES" sz="1600" i="1" dirty="0" err="1" smtClean="0">
                <a:sym typeface="Wingdings" pitchFamily="2" charset="2"/>
              </a:rPr>
              <a:t></a:t>
            </a:r>
            <a:r>
              <a:rPr lang="es-ES" sz="1600" i="1" dirty="0" err="1" smtClean="0"/>
              <a:t>CTRL</a:t>
            </a:r>
            <a:r>
              <a:rPr lang="es-ES" sz="1600" i="1" dirty="0" smtClean="0"/>
              <a:t> + 4</a:t>
            </a:r>
            <a:r>
              <a:rPr lang="es-ES" sz="1600" dirty="0" smtClean="0"/>
              <a:t>)</a:t>
            </a:r>
            <a:endParaRPr lang="es-ES" sz="1600" dirty="0"/>
          </a:p>
        </p:txBody>
      </p:sp>
      <p:sp>
        <p:nvSpPr>
          <p:cNvPr id="51206" name="Text Box 7"/>
          <p:cNvSpPr txBox="1">
            <a:spLocks noChangeArrowheads="1"/>
          </p:cNvSpPr>
          <p:nvPr/>
        </p:nvSpPr>
        <p:spPr bwMode="auto">
          <a:xfrm>
            <a:off x="292098" y="2597150"/>
            <a:ext cx="6224816" cy="338554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600" b="1" dirty="0"/>
              <a:t>VISUALIZACIÓN DE </a:t>
            </a:r>
            <a:r>
              <a:rPr lang="es-ES" sz="1600" b="1" dirty="0" smtClean="0"/>
              <a:t>VALORES </a:t>
            </a:r>
            <a:r>
              <a:rPr lang="es-ES" sz="1600" dirty="0" smtClean="0"/>
              <a:t>(</a:t>
            </a:r>
            <a:r>
              <a:rPr lang="es-ES" sz="1600" i="1" dirty="0" smtClean="0"/>
              <a:t>Edición de bloque</a:t>
            </a:r>
            <a:r>
              <a:rPr lang="es-ES" sz="1600" i="1" dirty="0" smtClean="0">
                <a:sym typeface="Wingdings" pitchFamily="2" charset="2"/>
              </a:rPr>
              <a:t> </a:t>
            </a:r>
            <a:r>
              <a:rPr lang="es-ES" sz="1600" i="1" dirty="0" smtClean="0"/>
              <a:t>CTRL + 5</a:t>
            </a:r>
            <a:r>
              <a:rPr lang="es-ES" sz="1600" dirty="0" smtClean="0"/>
              <a:t>)</a:t>
            </a:r>
            <a:endParaRPr lang="es-ES" sz="1600" dirty="0"/>
          </a:p>
        </p:txBody>
      </p:sp>
      <p:pic>
        <p:nvPicPr>
          <p:cNvPr id="51211" name="Picture 1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06132" y="4209145"/>
            <a:ext cx="3562440" cy="2183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51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1965079" y="2412756"/>
            <a:ext cx="473392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/>
              <a:t>BLOQUES </a:t>
            </a:r>
          </a:p>
          <a:p>
            <a:pPr algn="ctr"/>
            <a:r>
              <a:rPr lang="es-ES" sz="3600" dirty="0" smtClean="0"/>
              <a:t>DE TIPO FUNCIÓN</a:t>
            </a:r>
          </a:p>
          <a:p>
            <a:pPr algn="ctr"/>
            <a:r>
              <a:rPr lang="es-ES" sz="3600" dirty="0" smtClean="0"/>
              <a:t> (</a:t>
            </a:r>
            <a:r>
              <a:rPr lang="es-ES" sz="3600" b="1" dirty="0" smtClean="0"/>
              <a:t>FC y FB</a:t>
            </a:r>
            <a:r>
              <a:rPr lang="es-ES" sz="3600" dirty="0" smtClean="0"/>
              <a:t>)</a:t>
            </a:r>
            <a:endParaRPr lang="es-E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Esquema general de operadores</a:t>
            </a:r>
            <a:endParaRPr lang="es-ES" dirty="0"/>
          </a:p>
        </p:txBody>
      </p:sp>
      <p:pic>
        <p:nvPicPr>
          <p:cNvPr id="3" name="2 Imagen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1161144"/>
            <a:ext cx="7136524" cy="4892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2463800" y="4191000"/>
            <a:ext cx="1460500" cy="622300"/>
          </a:xfrm>
          <a:prstGeom prst="rect">
            <a:avLst/>
          </a:prstGeom>
          <a:solidFill>
            <a:schemeClr val="accent1">
              <a:alpha val="3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Operadores para bloques</a:t>
            </a:r>
            <a:endParaRPr lang="es-ES" dirty="0"/>
          </a:p>
        </p:txBody>
      </p:sp>
      <p:graphicFrame>
        <p:nvGraphicFramePr>
          <p:cNvPr id="4" name="Group 119"/>
          <p:cNvGraphicFramePr>
            <a:graphicFrameLocks/>
          </p:cNvGraphicFramePr>
          <p:nvPr/>
        </p:nvGraphicFramePr>
        <p:xfrm>
          <a:off x="208352" y="950204"/>
          <a:ext cx="8710565" cy="4876800"/>
        </p:xfrm>
        <a:graphic>
          <a:graphicData uri="http://schemas.openxmlformats.org/drawingml/2006/table">
            <a:tbl>
              <a:tblPr/>
              <a:tblGrid>
                <a:gridCol w="2968498"/>
                <a:gridCol w="1113796"/>
                <a:gridCol w="2771336"/>
                <a:gridCol w="1856935"/>
              </a:tblGrid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tx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Operador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tx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tx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Descripción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tx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0" lang="es-E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Observaciones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</a:tr>
              <a:tr h="4794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tx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CALL</a:t>
                      </a: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&lt;ID_BLOQUE&gt;</a:t>
                      </a:r>
                      <a:b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[, &lt;ID_BLOQUE_DATOS&gt;]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tx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/ER=0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tx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LLamada</a:t>
                      </a: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incondicional a un bloque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tx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58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tx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UC</a:t>
                      </a: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&lt;ID_FUNCION&gt;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tx1"/>
                        </a:buClr>
                        <a:buSzPct val="75000"/>
                        <a:buFont typeface="Monotype Sorts" pitchFamily="2" charset="2"/>
                        <a:buNone/>
                        <a:tabLst/>
                        <a:defRPr/>
                      </a:pP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/ER=0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tx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Llamada incondicional a un bloque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tx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No permite paso de parámetros ni llamadas a bloques FB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94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tx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CC</a:t>
                      </a: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&lt;ID_FUNCION&gt;</a:t>
                      </a:r>
                      <a:b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tx1"/>
                        </a:buClr>
                        <a:buSzPct val="75000"/>
                        <a:buFont typeface="Monotype Sorts" pitchFamily="2" charset="2"/>
                        <a:buNone/>
                        <a:tabLst/>
                        <a:defRPr/>
                      </a:pP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RLO=1, /ER=0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tx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Llamada a un bloque condicionada a RLO=1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tx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0" lang="es-E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No permite paso de parámetros ni llamadas a bloques FB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97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tx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BE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tx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tx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Fin incondicional de bloque (</a:t>
                      </a:r>
                      <a:r>
                        <a:rPr kumimoji="0" lang="es-E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autómata</a:t>
                      </a: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tx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10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tx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BEA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tx1"/>
                        </a:buClr>
                        <a:buSzPct val="75000"/>
                        <a:buFont typeface="Monotype Sorts" pitchFamily="2" charset="2"/>
                        <a:buNone/>
                        <a:tabLst/>
                        <a:defRPr/>
                      </a:pP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/ER=0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tx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Fin incondicional de bloque (</a:t>
                      </a:r>
                      <a:r>
                        <a:rPr kumimoji="0" lang="es-E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usuario</a:t>
                      </a: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tx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32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tx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BEB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tx1"/>
                        </a:buClr>
                        <a:buSzPct val="75000"/>
                        <a:buFont typeface="Monotype Sorts" pitchFamily="2" charset="2"/>
                        <a:buNone/>
                        <a:tabLst/>
                        <a:defRPr/>
                      </a:pP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RLO=1, /ER=0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tx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Fin de bloque si  RLO=1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tx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Text Box 120"/>
          <p:cNvSpPr txBox="1">
            <a:spLocks noChangeArrowheads="1"/>
          </p:cNvSpPr>
          <p:nvPr/>
        </p:nvSpPr>
        <p:spPr bwMode="auto">
          <a:xfrm>
            <a:off x="1441301" y="6070390"/>
            <a:ext cx="6088562" cy="40011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 dirty="0" smtClean="0">
                <a:solidFill>
                  <a:srgbClr val="990000"/>
                </a:solidFill>
              </a:rPr>
              <a:t>Provocan p</a:t>
            </a:r>
            <a:r>
              <a:rPr lang="es-ES" sz="2000" b="1" i="0" dirty="0" smtClean="0">
                <a:solidFill>
                  <a:srgbClr val="990000"/>
                </a:solidFill>
              </a:rPr>
              <a:t>rimera </a:t>
            </a:r>
            <a:r>
              <a:rPr lang="es-ES" sz="2000" b="1" i="0" dirty="0">
                <a:solidFill>
                  <a:srgbClr val="990000"/>
                </a:solidFill>
              </a:rPr>
              <a:t>consulta siempre </a:t>
            </a:r>
            <a:r>
              <a:rPr lang="es-ES" sz="2000" b="1" i="0" dirty="0" smtClean="0">
                <a:solidFill>
                  <a:srgbClr val="990000"/>
                </a:solidFill>
              </a:rPr>
              <a:t>(/ER=0</a:t>
            </a:r>
            <a:r>
              <a:rPr lang="es-ES" sz="2000" b="1" i="0" dirty="0">
                <a:solidFill>
                  <a:srgbClr val="990000"/>
                </a:solidFill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CuadroTexto"/>
          <p:cNvSpPr txBox="1"/>
          <p:nvPr/>
        </p:nvSpPr>
        <p:spPr>
          <a:xfrm>
            <a:off x="3594099" y="2260600"/>
            <a:ext cx="2429329" cy="375487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	</a:t>
            </a:r>
            <a:r>
              <a:rPr lang="es-ES" b="1" dirty="0" smtClean="0"/>
              <a:t>U</a:t>
            </a:r>
            <a:r>
              <a:rPr lang="es-ES" dirty="0" smtClean="0"/>
              <a:t> X3</a:t>
            </a:r>
          </a:p>
          <a:p>
            <a:r>
              <a:rPr lang="es-ES" dirty="0" smtClean="0"/>
              <a:t>	</a:t>
            </a:r>
            <a:r>
              <a:rPr lang="es-ES" b="1" dirty="0" smtClean="0"/>
              <a:t>U</a:t>
            </a:r>
            <a:r>
              <a:rPr lang="es-ES" dirty="0" smtClean="0"/>
              <a:t> f</a:t>
            </a:r>
          </a:p>
          <a:p>
            <a:r>
              <a:rPr lang="es-ES" dirty="0" smtClean="0"/>
              <a:t>	</a:t>
            </a:r>
            <a:r>
              <a:rPr lang="es-ES" b="1" dirty="0" smtClean="0"/>
              <a:t>S</a:t>
            </a:r>
            <a:r>
              <a:rPr lang="es-ES" dirty="0" smtClean="0"/>
              <a:t> M1</a:t>
            </a:r>
          </a:p>
          <a:p>
            <a:r>
              <a:rPr lang="es-ES" dirty="0" smtClean="0"/>
              <a:t>	</a:t>
            </a:r>
            <a:r>
              <a:rPr lang="es-ES" b="1" dirty="0" smtClean="0"/>
              <a:t>R</a:t>
            </a:r>
            <a:r>
              <a:rPr lang="es-ES" dirty="0" smtClean="0"/>
              <a:t> X3</a:t>
            </a:r>
          </a:p>
          <a:p>
            <a:endParaRPr lang="es-ES" dirty="0" smtClean="0"/>
          </a:p>
          <a:p>
            <a:r>
              <a:rPr lang="es-ES" dirty="0" smtClean="0"/>
              <a:t>	</a:t>
            </a:r>
            <a:r>
              <a:rPr lang="es-ES" b="1" dirty="0" smtClean="0"/>
              <a:t>U</a:t>
            </a:r>
            <a:r>
              <a:rPr lang="es-ES" dirty="0" smtClean="0"/>
              <a:t> M1</a:t>
            </a:r>
          </a:p>
          <a:p>
            <a:r>
              <a:rPr lang="es-ES" dirty="0" smtClean="0"/>
              <a:t>	</a:t>
            </a:r>
            <a:r>
              <a:rPr lang="es-ES" b="1" dirty="0" smtClean="0"/>
              <a:t>SPBN</a:t>
            </a:r>
            <a:r>
              <a:rPr lang="es-ES" dirty="0" smtClean="0"/>
              <a:t> _001</a:t>
            </a:r>
          </a:p>
          <a:p>
            <a:endParaRPr lang="es-ES" dirty="0" smtClean="0"/>
          </a:p>
          <a:p>
            <a:r>
              <a:rPr lang="es-ES" dirty="0" smtClean="0"/>
              <a:t>	  CALL  </a:t>
            </a:r>
            <a:r>
              <a:rPr lang="es-ES" dirty="0" smtClean="0">
                <a:solidFill>
                  <a:srgbClr val="990033"/>
                </a:solidFill>
              </a:rPr>
              <a:t>FC1</a:t>
            </a:r>
          </a:p>
          <a:p>
            <a:endParaRPr lang="es-ES" dirty="0" smtClean="0">
              <a:solidFill>
                <a:srgbClr val="990033"/>
              </a:solidFill>
            </a:endParaRPr>
          </a:p>
          <a:p>
            <a:r>
              <a:rPr lang="es-ES" dirty="0" smtClean="0">
                <a:solidFill>
                  <a:srgbClr val="990033"/>
                </a:solidFill>
              </a:rPr>
              <a:t>	 </a:t>
            </a:r>
            <a:r>
              <a:rPr lang="es-ES" b="1" dirty="0" smtClean="0">
                <a:solidFill>
                  <a:srgbClr val="990033"/>
                </a:solidFill>
              </a:rPr>
              <a:t> </a:t>
            </a:r>
            <a:r>
              <a:rPr lang="es-ES" b="1" dirty="0" smtClean="0"/>
              <a:t>U   </a:t>
            </a:r>
            <a:r>
              <a:rPr lang="es-ES" dirty="0" smtClean="0"/>
              <a:t>S1</a:t>
            </a:r>
          </a:p>
          <a:p>
            <a:r>
              <a:rPr lang="es-ES" b="1" dirty="0" smtClean="0"/>
              <a:t>	  U    </a:t>
            </a:r>
            <a:r>
              <a:rPr lang="es-ES" dirty="0" smtClean="0"/>
              <a:t>k</a:t>
            </a:r>
          </a:p>
          <a:p>
            <a:r>
              <a:rPr lang="es-ES" b="1" dirty="0" smtClean="0"/>
              <a:t>	  S    </a:t>
            </a:r>
            <a:r>
              <a:rPr lang="es-ES" dirty="0" err="1" smtClean="0"/>
              <a:t>Etapa_sig</a:t>
            </a:r>
            <a:endParaRPr lang="es-ES" dirty="0" smtClean="0"/>
          </a:p>
          <a:p>
            <a:r>
              <a:rPr lang="es-ES" b="1" dirty="0" smtClean="0"/>
              <a:t>	  R    </a:t>
            </a:r>
            <a:r>
              <a:rPr lang="es-ES" dirty="0" smtClean="0"/>
              <a:t>M1</a:t>
            </a:r>
          </a:p>
          <a:p>
            <a:r>
              <a:rPr lang="es-ES" b="1" dirty="0" smtClean="0"/>
              <a:t>	  </a:t>
            </a:r>
            <a:r>
              <a:rPr lang="es-ES" b="1" dirty="0" smtClean="0">
                <a:solidFill>
                  <a:srgbClr val="990000"/>
                </a:solidFill>
              </a:rPr>
              <a:t>R    </a:t>
            </a:r>
            <a:r>
              <a:rPr lang="es-ES" dirty="0" smtClean="0">
                <a:solidFill>
                  <a:srgbClr val="990000"/>
                </a:solidFill>
              </a:rPr>
              <a:t>M100.0</a:t>
            </a:r>
            <a:r>
              <a:rPr lang="es-ES" b="1" dirty="0" smtClean="0">
                <a:solidFill>
                  <a:srgbClr val="990000"/>
                </a:solidFill>
              </a:rPr>
              <a:t> </a:t>
            </a:r>
          </a:p>
          <a:p>
            <a:endParaRPr lang="es-ES" dirty="0" smtClean="0"/>
          </a:p>
          <a:p>
            <a:r>
              <a:rPr lang="es-ES" dirty="0" smtClean="0"/>
              <a:t>_001: 	</a:t>
            </a:r>
            <a:r>
              <a:rPr lang="es-ES" b="1" dirty="0" smtClean="0"/>
              <a:t>NOP</a:t>
            </a:r>
            <a:r>
              <a:rPr lang="es-ES" dirty="0" smtClean="0"/>
              <a:t> 0</a:t>
            </a:r>
            <a:endParaRPr lang="es-ES" dirty="0"/>
          </a:p>
        </p:txBody>
      </p:sp>
      <p:grpSp>
        <p:nvGrpSpPr>
          <p:cNvPr id="33" name="32 Grupo"/>
          <p:cNvGrpSpPr/>
          <p:nvPr/>
        </p:nvGrpSpPr>
        <p:grpSpPr>
          <a:xfrm>
            <a:off x="468924" y="5407270"/>
            <a:ext cx="4106739" cy="827319"/>
            <a:chOff x="468924" y="5407270"/>
            <a:chExt cx="4106739" cy="827319"/>
          </a:xfrm>
        </p:grpSpPr>
        <p:sp>
          <p:nvSpPr>
            <p:cNvPr id="15" name="14 CuadroTexto"/>
            <p:cNvSpPr txBox="1"/>
            <p:nvPr/>
          </p:nvSpPr>
          <p:spPr>
            <a:xfrm>
              <a:off x="468924" y="5495925"/>
              <a:ext cx="2520461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 smtClean="0"/>
                <a:t>Obligatorio para que FC1 arranque el grafcet E1-S1 en la implementación FC1-B</a:t>
              </a:r>
              <a:endParaRPr lang="es-ES" dirty="0"/>
            </a:p>
          </p:txBody>
        </p:sp>
        <p:cxnSp>
          <p:nvCxnSpPr>
            <p:cNvPr id="17" name="16 Conector recto de flecha"/>
            <p:cNvCxnSpPr/>
            <p:nvPr/>
          </p:nvCxnSpPr>
          <p:spPr>
            <a:xfrm flipV="1">
              <a:off x="2919046" y="5407270"/>
              <a:ext cx="1656617" cy="465991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028" name="Object 4"/>
          <p:cNvGraphicFramePr>
            <a:graphicFrameLocks noChangeAspect="1"/>
          </p:cNvGraphicFramePr>
          <p:nvPr/>
        </p:nvGraphicFramePr>
        <p:xfrm>
          <a:off x="666750" y="1171575"/>
          <a:ext cx="2258528" cy="2619375"/>
        </p:xfrm>
        <a:graphic>
          <a:graphicData uri="http://schemas.openxmlformats.org/presentationml/2006/ole">
            <p:oleObj spid="_x0000_s1028" name="Visio" r:id="rId4" imgW="1680767" imgH="1774980" progId="Visio.Drawing.11">
              <p:embed/>
            </p:oleObj>
          </a:graphicData>
        </a:graphic>
      </p:graphicFrame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Ejemplo: Macroetapa en grafcet</a:t>
            </a:r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3517900" y="1587500"/>
            <a:ext cx="2590800" cy="307777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s-ES" b="1" dirty="0" smtClean="0"/>
              <a:t>BLOQUE INVOCANTE (OB1)</a:t>
            </a:r>
            <a:endParaRPr lang="es-ES" b="1" dirty="0"/>
          </a:p>
        </p:txBody>
      </p:sp>
      <p:grpSp>
        <p:nvGrpSpPr>
          <p:cNvPr id="7" name="6 Grupo"/>
          <p:cNvGrpSpPr/>
          <p:nvPr/>
        </p:nvGrpSpPr>
        <p:grpSpPr>
          <a:xfrm>
            <a:off x="301625" y="1809750"/>
            <a:ext cx="1165225" cy="882650"/>
            <a:chOff x="520700" y="2108200"/>
            <a:chExt cx="1181100" cy="889000"/>
          </a:xfrm>
        </p:grpSpPr>
        <p:sp>
          <p:nvSpPr>
            <p:cNvPr id="5" name="4 Elipse"/>
            <p:cNvSpPr/>
            <p:nvPr/>
          </p:nvSpPr>
          <p:spPr>
            <a:xfrm>
              <a:off x="1028700" y="2108200"/>
              <a:ext cx="673100" cy="889000"/>
            </a:xfrm>
            <a:prstGeom prst="ellipse">
              <a:avLst/>
            </a:prstGeom>
            <a:solidFill>
              <a:schemeClr val="accent1">
                <a:alpha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" name="5 CuadroTexto"/>
            <p:cNvSpPr txBox="1"/>
            <p:nvPr/>
          </p:nvSpPr>
          <p:spPr>
            <a:xfrm>
              <a:off x="520700" y="2374900"/>
              <a:ext cx="6350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b="1" dirty="0" smtClean="0">
                  <a:solidFill>
                    <a:srgbClr val="990033"/>
                  </a:solidFill>
                </a:rPr>
                <a:t>FC1</a:t>
              </a:r>
              <a:endParaRPr lang="es-ES" b="1" dirty="0">
                <a:solidFill>
                  <a:srgbClr val="990033"/>
                </a:solidFill>
              </a:endParaRPr>
            </a:p>
          </p:txBody>
        </p:sp>
      </p:grpSp>
      <p:sp>
        <p:nvSpPr>
          <p:cNvPr id="8" name="7 CuadroTexto"/>
          <p:cNvSpPr txBox="1"/>
          <p:nvPr/>
        </p:nvSpPr>
        <p:spPr>
          <a:xfrm>
            <a:off x="7353300" y="1587500"/>
            <a:ext cx="558800" cy="307777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s-ES" b="1" dirty="0" smtClean="0"/>
              <a:t>FC1</a:t>
            </a:r>
            <a:endParaRPr lang="es-ES" b="1" dirty="0"/>
          </a:p>
        </p:txBody>
      </p:sp>
      <p:sp>
        <p:nvSpPr>
          <p:cNvPr id="11" name="10 CuadroTexto"/>
          <p:cNvSpPr txBox="1"/>
          <p:nvPr/>
        </p:nvSpPr>
        <p:spPr>
          <a:xfrm>
            <a:off x="7759700" y="2275800"/>
            <a:ext cx="1168400" cy="28931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990000"/>
                </a:solidFill>
              </a:rPr>
              <a:t>SET</a:t>
            </a:r>
          </a:p>
          <a:p>
            <a:r>
              <a:rPr lang="es-ES" b="1" dirty="0" smtClean="0"/>
              <a:t>FP</a:t>
            </a:r>
            <a:r>
              <a:rPr lang="es-ES" dirty="0" smtClean="0"/>
              <a:t>  M100.0</a:t>
            </a:r>
          </a:p>
          <a:p>
            <a:r>
              <a:rPr lang="es-ES" b="1" dirty="0" smtClean="0"/>
              <a:t>S</a:t>
            </a:r>
            <a:r>
              <a:rPr lang="es-ES" dirty="0" smtClean="0"/>
              <a:t> E1</a:t>
            </a:r>
          </a:p>
          <a:p>
            <a:r>
              <a:rPr lang="es-ES" b="1" dirty="0" smtClean="0"/>
              <a:t>R</a:t>
            </a:r>
            <a:r>
              <a:rPr lang="es-ES" dirty="0" smtClean="0"/>
              <a:t> X10</a:t>
            </a:r>
          </a:p>
          <a:p>
            <a:r>
              <a:rPr lang="es-ES" b="1" dirty="0" smtClean="0"/>
              <a:t>R</a:t>
            </a:r>
            <a:r>
              <a:rPr lang="es-ES" dirty="0" smtClean="0"/>
              <a:t> X11</a:t>
            </a:r>
          </a:p>
          <a:p>
            <a:r>
              <a:rPr lang="es-ES" b="1" dirty="0" smtClean="0"/>
              <a:t>R</a:t>
            </a:r>
            <a:r>
              <a:rPr lang="es-ES" dirty="0" smtClean="0"/>
              <a:t>  S1</a:t>
            </a:r>
          </a:p>
          <a:p>
            <a:endParaRPr lang="es-ES" dirty="0" smtClean="0"/>
          </a:p>
          <a:p>
            <a:r>
              <a:rPr lang="es-ES" b="1" dirty="0" smtClean="0"/>
              <a:t>U</a:t>
            </a:r>
            <a:r>
              <a:rPr lang="es-ES" dirty="0" smtClean="0"/>
              <a:t> E1</a:t>
            </a:r>
          </a:p>
          <a:p>
            <a:r>
              <a:rPr lang="es-ES" b="1" dirty="0" smtClean="0"/>
              <a:t>U</a:t>
            </a:r>
            <a:r>
              <a:rPr lang="es-ES" dirty="0" smtClean="0"/>
              <a:t> g</a:t>
            </a:r>
          </a:p>
          <a:p>
            <a:r>
              <a:rPr lang="es-ES" b="1" dirty="0" smtClean="0"/>
              <a:t>S</a:t>
            </a:r>
            <a:r>
              <a:rPr lang="es-ES" dirty="0" smtClean="0"/>
              <a:t> X10</a:t>
            </a:r>
          </a:p>
          <a:p>
            <a:r>
              <a:rPr lang="es-ES" b="1" dirty="0" smtClean="0"/>
              <a:t>R</a:t>
            </a:r>
            <a:r>
              <a:rPr lang="es-ES" dirty="0" smtClean="0"/>
              <a:t> E1</a:t>
            </a:r>
          </a:p>
          <a:p>
            <a:endParaRPr lang="es-ES" dirty="0" smtClean="0"/>
          </a:p>
          <a:p>
            <a:r>
              <a:rPr lang="es-ES" dirty="0" smtClean="0">
                <a:solidFill>
                  <a:srgbClr val="006600"/>
                </a:solidFill>
              </a:rPr>
              <a:t>//…</a:t>
            </a:r>
            <a:endParaRPr lang="es-ES" dirty="0">
              <a:solidFill>
                <a:srgbClr val="006600"/>
              </a:solidFill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6477000" y="2273300"/>
            <a:ext cx="1168400" cy="28931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b="1" dirty="0" smtClean="0"/>
              <a:t>U </a:t>
            </a:r>
            <a:r>
              <a:rPr lang="es-ES" dirty="0" smtClean="0"/>
              <a:t>M1</a:t>
            </a:r>
          </a:p>
          <a:p>
            <a:pPr>
              <a:tabLst>
                <a:tab pos="266700" algn="l"/>
              </a:tabLst>
            </a:pPr>
            <a:r>
              <a:rPr lang="es-ES" b="1" dirty="0" smtClean="0"/>
              <a:t>FP</a:t>
            </a:r>
            <a:r>
              <a:rPr lang="es-ES" dirty="0" smtClean="0"/>
              <a:t>  M100.0</a:t>
            </a:r>
          </a:p>
          <a:p>
            <a:r>
              <a:rPr lang="es-ES" b="1" dirty="0" smtClean="0"/>
              <a:t>S</a:t>
            </a:r>
            <a:r>
              <a:rPr lang="es-ES" dirty="0" smtClean="0"/>
              <a:t> E1</a:t>
            </a:r>
          </a:p>
          <a:p>
            <a:r>
              <a:rPr lang="es-ES" b="1" dirty="0" smtClean="0"/>
              <a:t>R</a:t>
            </a:r>
            <a:r>
              <a:rPr lang="es-ES" dirty="0" smtClean="0"/>
              <a:t> X10</a:t>
            </a:r>
          </a:p>
          <a:p>
            <a:r>
              <a:rPr lang="es-ES" b="1" dirty="0" smtClean="0"/>
              <a:t>R</a:t>
            </a:r>
            <a:r>
              <a:rPr lang="es-ES" dirty="0" smtClean="0"/>
              <a:t> X11</a:t>
            </a:r>
          </a:p>
          <a:p>
            <a:r>
              <a:rPr lang="es-ES" b="1" dirty="0" smtClean="0"/>
              <a:t>R</a:t>
            </a:r>
            <a:r>
              <a:rPr lang="es-ES" dirty="0" smtClean="0"/>
              <a:t>  S1</a:t>
            </a:r>
          </a:p>
          <a:p>
            <a:endParaRPr lang="es-ES" dirty="0" smtClean="0"/>
          </a:p>
          <a:p>
            <a:r>
              <a:rPr lang="es-ES" b="1" dirty="0" smtClean="0"/>
              <a:t>U</a:t>
            </a:r>
            <a:r>
              <a:rPr lang="es-ES" dirty="0" smtClean="0"/>
              <a:t> E1</a:t>
            </a:r>
          </a:p>
          <a:p>
            <a:r>
              <a:rPr lang="es-ES" b="1" dirty="0" smtClean="0"/>
              <a:t>U</a:t>
            </a:r>
            <a:r>
              <a:rPr lang="es-ES" dirty="0" smtClean="0"/>
              <a:t> g</a:t>
            </a:r>
          </a:p>
          <a:p>
            <a:r>
              <a:rPr lang="es-ES" b="1" dirty="0" smtClean="0"/>
              <a:t>S</a:t>
            </a:r>
            <a:r>
              <a:rPr lang="es-ES" dirty="0" smtClean="0"/>
              <a:t> X10</a:t>
            </a:r>
          </a:p>
          <a:p>
            <a:r>
              <a:rPr lang="es-ES" b="1" dirty="0" smtClean="0"/>
              <a:t>R</a:t>
            </a:r>
            <a:r>
              <a:rPr lang="es-ES" dirty="0" smtClean="0"/>
              <a:t> E1</a:t>
            </a:r>
          </a:p>
          <a:p>
            <a:endParaRPr lang="es-ES" dirty="0" smtClean="0"/>
          </a:p>
          <a:p>
            <a:r>
              <a:rPr lang="es-ES" dirty="0" smtClean="0">
                <a:solidFill>
                  <a:srgbClr val="006600"/>
                </a:solidFill>
              </a:rPr>
              <a:t>//…</a:t>
            </a:r>
            <a:endParaRPr lang="es-ES" dirty="0">
              <a:solidFill>
                <a:srgbClr val="006600"/>
              </a:solidFill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6740769" y="1946031"/>
            <a:ext cx="3516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A</a:t>
            </a:r>
            <a:endParaRPr lang="es-ES" b="1" dirty="0"/>
          </a:p>
        </p:txBody>
      </p:sp>
      <p:sp>
        <p:nvSpPr>
          <p:cNvPr id="26" name="25 CuadroTexto"/>
          <p:cNvSpPr txBox="1"/>
          <p:nvPr/>
        </p:nvSpPr>
        <p:spPr>
          <a:xfrm>
            <a:off x="8077200" y="1946031"/>
            <a:ext cx="3516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B</a:t>
            </a:r>
            <a:endParaRPr lang="es-ES" b="1" dirty="0"/>
          </a:p>
        </p:txBody>
      </p:sp>
      <p:grpSp>
        <p:nvGrpSpPr>
          <p:cNvPr id="23" name="22 Grupo"/>
          <p:cNvGrpSpPr/>
          <p:nvPr/>
        </p:nvGrpSpPr>
        <p:grpSpPr>
          <a:xfrm>
            <a:off x="6002215" y="879231"/>
            <a:ext cx="2255520" cy="1638886"/>
            <a:chOff x="6002215" y="879231"/>
            <a:chExt cx="2255520" cy="1638886"/>
          </a:xfrm>
        </p:grpSpPr>
        <p:cxnSp>
          <p:nvCxnSpPr>
            <p:cNvPr id="22" name="21 Conector recto de flecha"/>
            <p:cNvCxnSpPr>
              <a:stCxn id="27" idx="2"/>
            </p:cNvCxnSpPr>
            <p:nvPr/>
          </p:nvCxnSpPr>
          <p:spPr>
            <a:xfrm>
              <a:off x="6646985" y="1187008"/>
              <a:ext cx="1610750" cy="1331109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26 CuadroTexto"/>
            <p:cNvSpPr txBox="1"/>
            <p:nvPr/>
          </p:nvSpPr>
          <p:spPr>
            <a:xfrm>
              <a:off x="6002215" y="879231"/>
              <a:ext cx="128953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dirty="0" smtClean="0"/>
                <a:t>Bit de Trabajo</a:t>
              </a:r>
              <a:endParaRPr lang="es-ES" dirty="0"/>
            </a:p>
          </p:txBody>
        </p:sp>
        <p:cxnSp>
          <p:nvCxnSpPr>
            <p:cNvPr id="29" name="28 Conector recto de flecha"/>
            <p:cNvCxnSpPr>
              <a:stCxn id="27" idx="2"/>
            </p:cNvCxnSpPr>
            <p:nvPr/>
          </p:nvCxnSpPr>
          <p:spPr>
            <a:xfrm>
              <a:off x="6646985" y="1187008"/>
              <a:ext cx="644769" cy="127483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27 Grupo"/>
          <p:cNvGrpSpPr/>
          <p:nvPr/>
        </p:nvGrpSpPr>
        <p:grpSpPr>
          <a:xfrm>
            <a:off x="3784209" y="3984731"/>
            <a:ext cx="2129246" cy="1525115"/>
            <a:chOff x="3784209" y="3984731"/>
            <a:chExt cx="2129246" cy="1525115"/>
          </a:xfrm>
        </p:grpSpPr>
        <p:sp>
          <p:nvSpPr>
            <p:cNvPr id="13" name="12 Rectángulo"/>
            <p:cNvSpPr/>
            <p:nvPr/>
          </p:nvSpPr>
          <p:spPr>
            <a:xfrm>
              <a:off x="4394896" y="3984731"/>
              <a:ext cx="1518559" cy="1525115"/>
            </a:xfrm>
            <a:prstGeom prst="rect">
              <a:avLst/>
            </a:prstGeom>
            <a:solidFill>
              <a:schemeClr val="accent1">
                <a:alpha val="23000"/>
              </a:schemeClr>
            </a:solidFill>
            <a:ln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4" name="23 CuadroTexto"/>
            <p:cNvSpPr txBox="1"/>
            <p:nvPr/>
          </p:nvSpPr>
          <p:spPr>
            <a:xfrm>
              <a:off x="3784209" y="4557932"/>
              <a:ext cx="63671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i="1" dirty="0" smtClean="0"/>
                <a:t>“caja”</a:t>
              </a:r>
              <a:endParaRPr lang="es-ES" i="1" dirty="0"/>
            </a:p>
          </p:txBody>
        </p:sp>
      </p:grpSp>
      <p:sp>
        <p:nvSpPr>
          <p:cNvPr id="31" name="30 CuadroTexto"/>
          <p:cNvSpPr txBox="1"/>
          <p:nvPr/>
        </p:nvSpPr>
        <p:spPr>
          <a:xfrm rot="738733">
            <a:off x="6513341" y="5725551"/>
            <a:ext cx="205388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i="1" dirty="0" smtClean="0"/>
              <a:t>CUESTION</a:t>
            </a:r>
          </a:p>
          <a:p>
            <a:r>
              <a:rPr lang="es-ES" i="1" dirty="0" smtClean="0"/>
              <a:t>Ventajas/Desventajas entre A y B</a:t>
            </a:r>
            <a:endParaRPr lang="es-ES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" grpId="0" animBg="1"/>
      <p:bldP spid="8" grpId="0" animBg="1"/>
      <p:bldP spid="11" grpId="0" animBg="1"/>
      <p:bldP spid="12" grpId="0" animBg="1"/>
      <p:bldP spid="25" grpId="0"/>
      <p:bldP spid="26" grpId="0"/>
      <p:bldP spid="3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Ejemplo: señal periódica (examen)</a:t>
            </a:r>
            <a:endParaRPr lang="es-ES" dirty="0"/>
          </a:p>
        </p:txBody>
      </p:sp>
      <p:sp>
        <p:nvSpPr>
          <p:cNvPr id="3" name="2 CuadroTexto"/>
          <p:cNvSpPr txBox="1"/>
          <p:nvPr/>
        </p:nvSpPr>
        <p:spPr>
          <a:xfrm>
            <a:off x="1238739" y="1232877"/>
            <a:ext cx="6375400" cy="92333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sz="1800" i="1" dirty="0" smtClean="0"/>
              <a:t>Implemente en una función FC1 una señal cuadrada de frecuencia 0,1 Hz usando como señal de mando un tren de pulsos regulares, cada uno en un intervalo de 5 segundos </a:t>
            </a:r>
            <a:endParaRPr lang="es-ES" sz="1800" i="1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1303898" y="2974731"/>
          <a:ext cx="6562287" cy="1463040"/>
        </p:xfrm>
        <a:graphic>
          <a:graphicData uri="http://schemas.openxmlformats.org/drawingml/2006/table">
            <a:tbl>
              <a:tblPr/>
              <a:tblGrid>
                <a:gridCol w="2585652"/>
                <a:gridCol w="3976635"/>
              </a:tblGrid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" sz="1600" b="1" dirty="0">
                          <a:latin typeface="Calibri"/>
                          <a:ea typeface="Calibri"/>
                          <a:cs typeface="Calibri"/>
                        </a:rPr>
                        <a:t>UN</a:t>
                      </a:r>
                      <a:r>
                        <a:rPr lang="es-ES" sz="1600" dirty="0">
                          <a:latin typeface="Calibri"/>
                          <a:ea typeface="Calibri"/>
                          <a:cs typeface="Calibri"/>
                        </a:rPr>
                        <a:t>	</a:t>
                      </a:r>
                      <a:r>
                        <a:rPr lang="es-ES" sz="1600" dirty="0" smtClean="0">
                          <a:latin typeface="Calibri"/>
                          <a:ea typeface="Calibri"/>
                          <a:cs typeface="Calibri"/>
                        </a:rPr>
                        <a:t>“SMANDO”</a:t>
                      </a:r>
                      <a:endParaRPr lang="es-ES" sz="1600" dirty="0">
                        <a:latin typeface="Calibri"/>
                        <a:ea typeface="Times New Roman"/>
                        <a:cs typeface="Calibri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" sz="1600" b="1" dirty="0">
                          <a:latin typeface="Calibri"/>
                          <a:ea typeface="Calibri"/>
                          <a:cs typeface="Calibri"/>
                        </a:rPr>
                        <a:t>L</a:t>
                      </a:r>
                      <a:r>
                        <a:rPr lang="es-ES" sz="1600" dirty="0">
                          <a:latin typeface="Calibri"/>
                          <a:ea typeface="Calibri"/>
                          <a:cs typeface="Calibri"/>
                        </a:rPr>
                        <a:t> 	S5T#5s</a:t>
                      </a:r>
                      <a:endParaRPr lang="es-ES" sz="1600" dirty="0">
                        <a:latin typeface="Calibri"/>
                        <a:ea typeface="Times New Roman"/>
                        <a:cs typeface="Calibri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" sz="1600" b="1" dirty="0">
                          <a:latin typeface="Calibri"/>
                          <a:ea typeface="Calibri"/>
                          <a:cs typeface="Calibri"/>
                        </a:rPr>
                        <a:t>SE</a:t>
                      </a:r>
                      <a:r>
                        <a:rPr lang="es-ES" sz="1600" dirty="0">
                          <a:latin typeface="Calibri"/>
                          <a:ea typeface="Calibri"/>
                          <a:cs typeface="Calibri"/>
                        </a:rPr>
                        <a:t> 	T1</a:t>
                      </a:r>
                      <a:endParaRPr lang="es-ES" sz="1600" dirty="0">
                        <a:latin typeface="Calibri"/>
                        <a:ea typeface="Times New Roman"/>
                        <a:cs typeface="Calibri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" sz="1600" b="1" dirty="0">
                          <a:latin typeface="Calibri"/>
                          <a:ea typeface="Calibri"/>
                          <a:cs typeface="Calibri"/>
                        </a:rPr>
                        <a:t>U</a:t>
                      </a:r>
                      <a:r>
                        <a:rPr lang="es-ES" sz="1600" dirty="0">
                          <a:latin typeface="Calibri"/>
                          <a:ea typeface="Calibri"/>
                          <a:cs typeface="Calibri"/>
                        </a:rPr>
                        <a:t> 	T1</a:t>
                      </a:r>
                      <a:endParaRPr lang="es-ES" sz="1600" dirty="0">
                        <a:latin typeface="Calibri"/>
                        <a:ea typeface="Times New Roman"/>
                        <a:cs typeface="Calibri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" sz="1600" b="1" dirty="0">
                          <a:latin typeface="Calibri"/>
                          <a:ea typeface="Calibri"/>
                          <a:cs typeface="Calibri"/>
                        </a:rPr>
                        <a:t>= </a:t>
                      </a:r>
                      <a:r>
                        <a:rPr lang="es-ES" sz="1600" dirty="0">
                          <a:latin typeface="Calibri"/>
                          <a:ea typeface="Calibri"/>
                          <a:cs typeface="Calibri"/>
                        </a:rPr>
                        <a:t>	</a:t>
                      </a:r>
                      <a:r>
                        <a:rPr lang="es-ES" sz="1600" dirty="0" smtClean="0">
                          <a:latin typeface="Calibri"/>
                          <a:ea typeface="Calibri"/>
                          <a:cs typeface="Calibri"/>
                        </a:rPr>
                        <a:t>“SMANDO”</a:t>
                      </a:r>
                      <a:endParaRPr lang="es-ES" sz="1600" dirty="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" sz="1600" b="1" dirty="0">
                          <a:latin typeface="Calibri"/>
                          <a:ea typeface="Calibri"/>
                          <a:cs typeface="Calibri"/>
                        </a:rPr>
                        <a:t>UN</a:t>
                      </a:r>
                      <a:r>
                        <a:rPr lang="es-ES" sz="1600" dirty="0">
                          <a:latin typeface="Calibri"/>
                          <a:ea typeface="Calibri"/>
                          <a:cs typeface="Calibri"/>
                        </a:rPr>
                        <a:t>	</a:t>
                      </a:r>
                      <a:r>
                        <a:rPr lang="es-ES" sz="1600" dirty="0" smtClean="0">
                          <a:latin typeface="Calibri"/>
                          <a:ea typeface="Calibri"/>
                          <a:cs typeface="Calibri"/>
                        </a:rPr>
                        <a:t>“SMANDO”</a:t>
                      </a:r>
                      <a:endParaRPr lang="es-ES" sz="1600" dirty="0">
                        <a:latin typeface="Calibri"/>
                        <a:ea typeface="Times New Roman"/>
                        <a:cs typeface="Calibri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" sz="1600" b="1" dirty="0">
                          <a:solidFill>
                            <a:srgbClr val="990000"/>
                          </a:solidFill>
                          <a:latin typeface="Calibri"/>
                          <a:ea typeface="Calibri"/>
                          <a:cs typeface="Calibri"/>
                        </a:rPr>
                        <a:t>BEB</a:t>
                      </a:r>
                      <a:r>
                        <a:rPr lang="es-ES" sz="1600" dirty="0">
                          <a:latin typeface="Calibri"/>
                          <a:ea typeface="Calibri"/>
                          <a:cs typeface="Calibri"/>
                        </a:rPr>
                        <a:t>	</a:t>
                      </a:r>
                      <a:r>
                        <a:rPr lang="es-ES" sz="1600" dirty="0" smtClean="0">
                          <a:latin typeface="Calibri"/>
                          <a:ea typeface="Calibri"/>
                          <a:cs typeface="Calibri"/>
                        </a:rPr>
                        <a:t>                          </a:t>
                      </a:r>
                      <a:r>
                        <a:rPr lang="es-ES" sz="1600" dirty="0" smtClean="0">
                          <a:solidFill>
                            <a:srgbClr val="006600"/>
                          </a:solidFill>
                          <a:latin typeface="Calibri"/>
                          <a:ea typeface="Calibri"/>
                          <a:cs typeface="Calibri"/>
                        </a:rPr>
                        <a:t>//</a:t>
                      </a:r>
                      <a:r>
                        <a:rPr lang="es-ES" sz="1600" dirty="0">
                          <a:solidFill>
                            <a:srgbClr val="006600"/>
                          </a:solidFill>
                          <a:latin typeface="Calibri"/>
                          <a:ea typeface="Calibri"/>
                          <a:cs typeface="Calibri"/>
                        </a:rPr>
                        <a:t>fin de bloque </a:t>
                      </a:r>
                      <a:endParaRPr lang="es-ES" sz="1600" dirty="0">
                        <a:solidFill>
                          <a:srgbClr val="006600"/>
                        </a:solidFill>
                        <a:latin typeface="Calibri"/>
                        <a:ea typeface="Times New Roman"/>
                        <a:cs typeface="Calibri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es-ES" sz="1600" b="1" dirty="0" smtClean="0">
                        <a:latin typeface="Calibri"/>
                        <a:ea typeface="Calibri"/>
                        <a:cs typeface="Calibri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" sz="1600" b="1" dirty="0" smtClean="0">
                          <a:latin typeface="Calibri"/>
                          <a:ea typeface="Calibri"/>
                          <a:cs typeface="Calibri"/>
                        </a:rPr>
                        <a:t>UN</a:t>
                      </a:r>
                      <a:r>
                        <a:rPr lang="es-ES" sz="1600" dirty="0">
                          <a:latin typeface="Calibri"/>
                          <a:ea typeface="Calibri"/>
                          <a:cs typeface="Calibri"/>
                        </a:rPr>
                        <a:t>	</a:t>
                      </a:r>
                      <a:r>
                        <a:rPr lang="es-ES" sz="1600" dirty="0" smtClean="0">
                          <a:latin typeface="Calibri"/>
                          <a:ea typeface="Calibri"/>
                          <a:cs typeface="Calibri"/>
                        </a:rPr>
                        <a:t>“SPEDIDA”     </a:t>
                      </a:r>
                      <a:r>
                        <a:rPr kumimoji="0" lang="es-ES" sz="1600" kern="1200" dirty="0" smtClean="0">
                          <a:solidFill>
                            <a:srgbClr val="006600"/>
                          </a:solidFill>
                          <a:latin typeface="Calibri"/>
                          <a:ea typeface="Calibri"/>
                          <a:cs typeface="Calibri"/>
                        </a:rPr>
                        <a:t>//cambio de estado</a:t>
                      </a:r>
                      <a:endParaRPr kumimoji="0" lang="es-ES" sz="1600" kern="1200" dirty="0">
                        <a:solidFill>
                          <a:srgbClr val="006600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" sz="1600" b="1" dirty="0">
                          <a:latin typeface="Calibri"/>
                          <a:ea typeface="Calibri"/>
                          <a:cs typeface="Calibri"/>
                        </a:rPr>
                        <a:t>=</a:t>
                      </a:r>
                      <a:r>
                        <a:rPr lang="es-ES" sz="1600" dirty="0">
                          <a:latin typeface="Calibri"/>
                          <a:ea typeface="Calibri"/>
                          <a:cs typeface="Calibri"/>
                        </a:rPr>
                        <a:t>	</a:t>
                      </a:r>
                      <a:r>
                        <a:rPr lang="es-ES" sz="1600" dirty="0" smtClean="0">
                          <a:latin typeface="Calibri"/>
                          <a:ea typeface="Calibri"/>
                          <a:cs typeface="Calibri"/>
                        </a:rPr>
                        <a:t>“SPEDIDA”</a:t>
                      </a:r>
                      <a:endParaRPr lang="es-ES" sz="1600" dirty="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600" b="1" dirty="0" smtClean="0">
                          <a:latin typeface="Calibri"/>
                          <a:ea typeface="Times New Roman"/>
                          <a:cs typeface="Calibri"/>
                        </a:rPr>
                        <a:t>Segmento</a:t>
                      </a:r>
                      <a:r>
                        <a:rPr lang="es-ES" sz="1600" b="1" baseline="0" dirty="0" smtClean="0">
                          <a:latin typeface="Calibri"/>
                          <a:ea typeface="Times New Roman"/>
                          <a:cs typeface="Calibri"/>
                        </a:rPr>
                        <a:t> 1 (FC1)</a:t>
                      </a:r>
                      <a:endParaRPr lang="es-ES" sz="1600" b="1" dirty="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600" b="1" dirty="0" smtClean="0">
                          <a:latin typeface="Calibri"/>
                          <a:ea typeface="Calibri"/>
                          <a:cs typeface="Calibri"/>
                        </a:rPr>
                        <a:t>Segmento 2 (FC1)</a:t>
                      </a:r>
                      <a:endParaRPr lang="es-ES" sz="1600" b="1" dirty="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1965079" y="2412756"/>
            <a:ext cx="47339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/>
              <a:t>PASO DE PARÁMETROS</a:t>
            </a:r>
            <a:endParaRPr lang="es-E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Nociones generales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457200" y="853440"/>
            <a:ext cx="8229600" cy="1343660"/>
          </a:xfrm>
        </p:spPr>
        <p:txBody>
          <a:bodyPr/>
          <a:lstStyle/>
          <a:p>
            <a:r>
              <a:rPr lang="es-ES" dirty="0" smtClean="0"/>
              <a:t>Los bloques AWL permiten la definición de un interfaz parametrizable que expresa el paso de información entre el bloque invocante y el invocado</a:t>
            </a:r>
            <a:endParaRPr lang="es-ES" dirty="0"/>
          </a:p>
        </p:txBody>
      </p:sp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2665260" y="2940050"/>
            <a:ext cx="1428750" cy="17729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algn="ctr">
            <a:solidFill>
              <a:schemeClr val="accent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i="0" dirty="0" smtClean="0"/>
              <a:t>(A*B)/C</a:t>
            </a:r>
          </a:p>
          <a:p>
            <a:pPr algn="ctr"/>
            <a:endParaRPr lang="es-ES" i="0" dirty="0"/>
          </a:p>
        </p:txBody>
      </p:sp>
      <p:sp>
        <p:nvSpPr>
          <p:cNvPr id="5" name="Text Box 10"/>
          <p:cNvSpPr txBox="1">
            <a:spLocks noChangeArrowheads="1"/>
          </p:cNvSpPr>
          <p:nvPr/>
        </p:nvSpPr>
        <p:spPr bwMode="auto">
          <a:xfrm>
            <a:off x="2503335" y="2605088"/>
            <a:ext cx="1786066" cy="307777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 i="0" dirty="0" smtClean="0"/>
              <a:t>FC1: “Matemática”</a:t>
            </a:r>
            <a:endParaRPr lang="es-ES" b="1" i="0" dirty="0"/>
          </a:p>
        </p:txBody>
      </p:sp>
      <p:sp>
        <p:nvSpPr>
          <p:cNvPr id="6" name="Line 11"/>
          <p:cNvSpPr>
            <a:spLocks noChangeShapeType="1"/>
          </p:cNvSpPr>
          <p:nvPr/>
        </p:nvSpPr>
        <p:spPr bwMode="auto">
          <a:xfrm>
            <a:off x="1919135" y="3244850"/>
            <a:ext cx="74295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s-ES"/>
          </a:p>
        </p:txBody>
      </p:sp>
      <p:sp>
        <p:nvSpPr>
          <p:cNvPr id="7" name="Line 12"/>
          <p:cNvSpPr>
            <a:spLocks noChangeShapeType="1"/>
          </p:cNvSpPr>
          <p:nvPr/>
        </p:nvSpPr>
        <p:spPr bwMode="auto">
          <a:xfrm>
            <a:off x="1919135" y="3765550"/>
            <a:ext cx="74295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s-ES"/>
          </a:p>
        </p:txBody>
      </p:sp>
      <p:sp>
        <p:nvSpPr>
          <p:cNvPr id="8" name="Line 13"/>
          <p:cNvSpPr>
            <a:spLocks noChangeShapeType="1"/>
          </p:cNvSpPr>
          <p:nvPr/>
        </p:nvSpPr>
        <p:spPr bwMode="auto">
          <a:xfrm>
            <a:off x="1919135" y="4394200"/>
            <a:ext cx="74295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s-ES"/>
          </a:p>
        </p:txBody>
      </p:sp>
      <p:sp>
        <p:nvSpPr>
          <p:cNvPr id="9" name="Line 14"/>
          <p:cNvSpPr>
            <a:spLocks noChangeShapeType="1"/>
          </p:cNvSpPr>
          <p:nvPr/>
        </p:nvSpPr>
        <p:spPr bwMode="auto">
          <a:xfrm>
            <a:off x="4138460" y="3474570"/>
            <a:ext cx="74295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s-ES"/>
          </a:p>
        </p:txBody>
      </p:sp>
      <p:sp>
        <p:nvSpPr>
          <p:cNvPr id="10" name="Text Box 16"/>
          <p:cNvSpPr txBox="1">
            <a:spLocks noChangeArrowheads="1"/>
          </p:cNvSpPr>
          <p:nvPr/>
        </p:nvSpPr>
        <p:spPr bwMode="auto">
          <a:xfrm>
            <a:off x="1551376" y="2940050"/>
            <a:ext cx="666750" cy="3365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0"/>
              <a:t>A</a:t>
            </a:r>
          </a:p>
        </p:txBody>
      </p:sp>
      <p:sp>
        <p:nvSpPr>
          <p:cNvPr id="11" name="Text Box 17"/>
          <p:cNvSpPr txBox="1">
            <a:spLocks noChangeArrowheads="1"/>
          </p:cNvSpPr>
          <p:nvPr/>
        </p:nvSpPr>
        <p:spPr bwMode="auto">
          <a:xfrm>
            <a:off x="1551376" y="3594100"/>
            <a:ext cx="666750" cy="3365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0"/>
              <a:t>B</a:t>
            </a:r>
          </a:p>
        </p:txBody>
      </p:sp>
      <p:sp>
        <p:nvSpPr>
          <p:cNvPr id="12" name="Text Box 18"/>
          <p:cNvSpPr txBox="1">
            <a:spLocks noChangeArrowheads="1"/>
          </p:cNvSpPr>
          <p:nvPr/>
        </p:nvSpPr>
        <p:spPr bwMode="auto">
          <a:xfrm>
            <a:off x="1551376" y="4171950"/>
            <a:ext cx="666750" cy="3365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0"/>
              <a:t>C</a:t>
            </a:r>
          </a:p>
        </p:txBody>
      </p:sp>
      <p:sp>
        <p:nvSpPr>
          <p:cNvPr id="13" name="Text Box 21"/>
          <p:cNvSpPr txBox="1">
            <a:spLocks noChangeArrowheads="1"/>
          </p:cNvSpPr>
          <p:nvPr/>
        </p:nvSpPr>
        <p:spPr bwMode="auto">
          <a:xfrm>
            <a:off x="4856010" y="3277720"/>
            <a:ext cx="876300" cy="3365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0"/>
              <a:t>RES</a:t>
            </a:r>
          </a:p>
        </p:txBody>
      </p:sp>
      <p:pic>
        <p:nvPicPr>
          <p:cNvPr id="1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24509" y="4762500"/>
            <a:ext cx="3277821" cy="1652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9" name="18 Grupo"/>
          <p:cNvGrpSpPr/>
          <p:nvPr/>
        </p:nvGrpSpPr>
        <p:grpSpPr>
          <a:xfrm>
            <a:off x="1492352" y="2374900"/>
            <a:ext cx="568392" cy="2362200"/>
            <a:chOff x="1487268" y="2476500"/>
            <a:chExt cx="568392" cy="2362200"/>
          </a:xfrm>
        </p:grpSpPr>
        <p:sp>
          <p:nvSpPr>
            <p:cNvPr id="14" name="Text Box 22"/>
            <p:cNvSpPr txBox="1">
              <a:spLocks noChangeArrowheads="1"/>
            </p:cNvSpPr>
            <p:nvPr/>
          </p:nvSpPr>
          <p:spPr bwMode="auto">
            <a:xfrm>
              <a:off x="1522260" y="2476500"/>
              <a:ext cx="533400" cy="33655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" b="1" i="0" dirty="0">
                  <a:solidFill>
                    <a:srgbClr val="800000"/>
                  </a:solidFill>
                </a:rPr>
                <a:t>IN</a:t>
              </a:r>
            </a:p>
          </p:txBody>
        </p:sp>
        <p:sp>
          <p:nvSpPr>
            <p:cNvPr id="17" name="16 Elipse"/>
            <p:cNvSpPr/>
            <p:nvPr/>
          </p:nvSpPr>
          <p:spPr>
            <a:xfrm>
              <a:off x="1487268" y="2857500"/>
              <a:ext cx="482600" cy="1981200"/>
            </a:xfrm>
            <a:prstGeom prst="ellipse">
              <a:avLst/>
            </a:prstGeom>
            <a:solidFill>
              <a:schemeClr val="accent4">
                <a:lumMod val="20000"/>
                <a:lumOff val="80000"/>
                <a:alpha val="34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20" name="19 Grupo"/>
          <p:cNvGrpSpPr/>
          <p:nvPr/>
        </p:nvGrpSpPr>
        <p:grpSpPr>
          <a:xfrm>
            <a:off x="4786160" y="2374900"/>
            <a:ext cx="685800" cy="2324100"/>
            <a:chOff x="4963960" y="2476500"/>
            <a:chExt cx="685800" cy="2324100"/>
          </a:xfrm>
        </p:grpSpPr>
        <p:sp>
          <p:nvSpPr>
            <p:cNvPr id="15" name="Text Box 23"/>
            <p:cNvSpPr txBox="1">
              <a:spLocks noChangeArrowheads="1"/>
            </p:cNvSpPr>
            <p:nvPr/>
          </p:nvSpPr>
          <p:spPr bwMode="auto">
            <a:xfrm>
              <a:off x="4963960" y="2476500"/>
              <a:ext cx="685800" cy="33655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" b="1" i="0" dirty="0">
                  <a:solidFill>
                    <a:srgbClr val="800000"/>
                  </a:solidFill>
                </a:rPr>
                <a:t>OUT</a:t>
              </a:r>
            </a:p>
          </p:txBody>
        </p:sp>
        <p:sp>
          <p:nvSpPr>
            <p:cNvPr id="18" name="17 Elipse"/>
            <p:cNvSpPr/>
            <p:nvPr/>
          </p:nvSpPr>
          <p:spPr>
            <a:xfrm>
              <a:off x="5041900" y="2819400"/>
              <a:ext cx="482600" cy="1981200"/>
            </a:xfrm>
            <a:prstGeom prst="ellipse">
              <a:avLst/>
            </a:prstGeom>
            <a:solidFill>
              <a:schemeClr val="accent4">
                <a:lumMod val="20000"/>
                <a:lumOff val="80000"/>
                <a:alpha val="34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Tipos de parámetros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457200" y="853439"/>
            <a:ext cx="8229600" cy="5671185"/>
          </a:xfrm>
        </p:spPr>
        <p:txBody>
          <a:bodyPr>
            <a:normAutofit fontScale="92500" lnSpcReduction="10000"/>
          </a:bodyPr>
          <a:lstStyle/>
          <a:p>
            <a:r>
              <a:rPr lang="es-ES" dirty="0" smtClean="0"/>
              <a:t>Tipos de parámetros comunes a bloques FC y FB</a:t>
            </a:r>
          </a:p>
          <a:p>
            <a:pPr lvl="1"/>
            <a:r>
              <a:rPr lang="es-ES" b="1" dirty="0" smtClean="0"/>
              <a:t>IN</a:t>
            </a:r>
            <a:r>
              <a:rPr lang="es-ES" dirty="0" smtClean="0"/>
              <a:t>:  Datos entrantes al bloque y de consumo interno</a:t>
            </a:r>
          </a:p>
          <a:p>
            <a:pPr lvl="1"/>
            <a:r>
              <a:rPr lang="es-ES" b="1" dirty="0" smtClean="0"/>
              <a:t>IN-OUT: </a:t>
            </a:r>
            <a:r>
              <a:rPr lang="es-ES" dirty="0" smtClean="0"/>
              <a:t>Datos entrantes al bloque, cambiados por el bloque y devueltos al bloque invocante</a:t>
            </a:r>
          </a:p>
          <a:p>
            <a:pPr lvl="1"/>
            <a:r>
              <a:rPr lang="es-ES" b="1" dirty="0" smtClean="0"/>
              <a:t>OUT</a:t>
            </a:r>
            <a:r>
              <a:rPr lang="es-ES" dirty="0" smtClean="0"/>
              <a:t>:  Datos generados dentro del bloque y pasados al bloque invocante</a:t>
            </a:r>
          </a:p>
          <a:p>
            <a:pPr lvl="1"/>
            <a:r>
              <a:rPr lang="es-ES" b="1" dirty="0" smtClean="0"/>
              <a:t>TEMP</a:t>
            </a:r>
            <a:r>
              <a:rPr lang="es-ES" dirty="0" smtClean="0"/>
              <a:t>:  Datos de consumo interno por el bloque. </a:t>
            </a:r>
          </a:p>
          <a:p>
            <a:pPr lvl="2"/>
            <a:r>
              <a:rPr lang="es-ES" dirty="0" smtClean="0"/>
              <a:t>Equivale a una variable </a:t>
            </a:r>
            <a:r>
              <a:rPr lang="es-ES" dirty="0" smtClean="0">
                <a:solidFill>
                  <a:srgbClr val="3039F0"/>
                </a:solidFill>
              </a:rPr>
              <a:t>automática</a:t>
            </a:r>
            <a:r>
              <a:rPr lang="es-ES" dirty="0" smtClean="0"/>
              <a:t> en C</a:t>
            </a:r>
          </a:p>
          <a:p>
            <a:pPr lvl="2"/>
            <a:r>
              <a:rPr lang="es-ES" u="sng" dirty="0" smtClean="0"/>
              <a:t>No aparecen en el interfaz de invocación</a:t>
            </a:r>
          </a:p>
          <a:p>
            <a:r>
              <a:rPr lang="es-ES" dirty="0" smtClean="0"/>
              <a:t>Tipos de parámetros exclusivos de bloques FB</a:t>
            </a:r>
          </a:p>
          <a:p>
            <a:pPr lvl="1"/>
            <a:r>
              <a:rPr lang="es-ES" b="1" dirty="0" smtClean="0"/>
              <a:t>STATIC</a:t>
            </a:r>
            <a:r>
              <a:rPr lang="es-ES" dirty="0" smtClean="0"/>
              <a:t>:  Datos de consumo interno dentro del bloque que persisten durante toda la ejecución del programa.</a:t>
            </a:r>
          </a:p>
          <a:p>
            <a:pPr lvl="2"/>
            <a:r>
              <a:rPr lang="es-ES" dirty="0" smtClean="0"/>
              <a:t>Equivale a una variable </a:t>
            </a:r>
            <a:r>
              <a:rPr lang="es-ES" dirty="0" smtClean="0">
                <a:solidFill>
                  <a:srgbClr val="3039F0"/>
                </a:solidFill>
              </a:rPr>
              <a:t>estática</a:t>
            </a:r>
            <a:r>
              <a:rPr lang="es-ES" dirty="0" smtClean="0"/>
              <a:t> en C</a:t>
            </a:r>
          </a:p>
          <a:p>
            <a:pPr lvl="2"/>
            <a:r>
              <a:rPr lang="es-ES" u="sng" dirty="0" smtClean="0"/>
              <a:t>No aparecen en el interfaz de invocación</a:t>
            </a:r>
          </a:p>
          <a:p>
            <a:pPr lvl="2"/>
            <a:r>
              <a:rPr lang="es-ES" dirty="0" smtClean="0"/>
              <a:t>Se almacenan en el </a:t>
            </a:r>
            <a:r>
              <a:rPr lang="es-ES" b="1" dirty="0" smtClean="0"/>
              <a:t>bloque de datos de instancia </a:t>
            </a:r>
            <a:r>
              <a:rPr lang="es-ES" dirty="0" smtClean="0"/>
              <a:t>asociado al FB</a:t>
            </a:r>
          </a:p>
          <a:p>
            <a:pPr lvl="2"/>
            <a:r>
              <a:rPr lang="es-ES" dirty="0" smtClean="0">
                <a:solidFill>
                  <a:srgbClr val="990000"/>
                </a:solidFill>
              </a:rPr>
              <a:t>Determinan el </a:t>
            </a:r>
            <a:r>
              <a:rPr lang="es-ES" b="1" dirty="0" smtClean="0">
                <a:solidFill>
                  <a:srgbClr val="990000"/>
                </a:solidFill>
              </a:rPr>
              <a:t>ESTADO</a:t>
            </a:r>
            <a:r>
              <a:rPr lang="es-ES" dirty="0" smtClean="0">
                <a:solidFill>
                  <a:srgbClr val="990000"/>
                </a:solidFill>
              </a:rPr>
              <a:t> del bloque FB</a:t>
            </a:r>
            <a:endParaRPr lang="es-ES" dirty="0">
              <a:solidFill>
                <a:srgbClr val="99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Programación en el entorno STEP 7 (1/3)</a:t>
            </a:r>
          </a:p>
        </p:txBody>
      </p:sp>
      <p:sp>
        <p:nvSpPr>
          <p:cNvPr id="12" name="11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ES" dirty="0" smtClean="0"/>
              <a:t>Definición del interfaz</a:t>
            </a:r>
            <a:endParaRPr lang="es-ES" dirty="0"/>
          </a:p>
        </p:txBody>
      </p:sp>
      <p:pic>
        <p:nvPicPr>
          <p:cNvPr id="64516" name="Picture 6" descr="BloqueS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33488" y="1419225"/>
            <a:ext cx="6629400" cy="479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18" name="Rectangle 7"/>
          <p:cNvSpPr>
            <a:spLocks noChangeArrowheads="1"/>
          </p:cNvSpPr>
          <p:nvPr/>
        </p:nvSpPr>
        <p:spPr bwMode="auto">
          <a:xfrm>
            <a:off x="4457700" y="2260600"/>
            <a:ext cx="2501900" cy="635000"/>
          </a:xfrm>
          <a:prstGeom prst="rect">
            <a:avLst/>
          </a:prstGeom>
          <a:noFill/>
          <a:ln w="25400" algn="ctr">
            <a:solidFill>
              <a:srgbClr val="993300"/>
            </a:solidFill>
            <a:prstDash val="dash"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s-ES" i="0"/>
          </a:p>
        </p:txBody>
      </p:sp>
      <p:grpSp>
        <p:nvGrpSpPr>
          <p:cNvPr id="9" name="8 Grupo"/>
          <p:cNvGrpSpPr/>
          <p:nvPr/>
        </p:nvGrpSpPr>
        <p:grpSpPr>
          <a:xfrm>
            <a:off x="3873500" y="4000500"/>
            <a:ext cx="3340100" cy="784225"/>
            <a:chOff x="3873500" y="4064000"/>
            <a:chExt cx="3340100" cy="784225"/>
          </a:xfrm>
        </p:grpSpPr>
        <p:sp>
          <p:nvSpPr>
            <p:cNvPr id="64517" name="Rectangle 5"/>
            <p:cNvSpPr>
              <a:spLocks noChangeArrowheads="1"/>
            </p:cNvSpPr>
            <p:nvPr/>
          </p:nvSpPr>
          <p:spPr bwMode="auto">
            <a:xfrm>
              <a:off x="3873500" y="4064000"/>
              <a:ext cx="622300" cy="342900"/>
            </a:xfrm>
            <a:prstGeom prst="rect">
              <a:avLst/>
            </a:prstGeom>
            <a:noFill/>
            <a:ln w="25400" algn="ctr">
              <a:solidFill>
                <a:srgbClr val="993300"/>
              </a:solidFill>
              <a:prstDash val="lgDash"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 i="0"/>
            </a:p>
          </p:txBody>
        </p:sp>
        <p:sp>
          <p:nvSpPr>
            <p:cNvPr id="64519" name="Text Box 8"/>
            <p:cNvSpPr txBox="1">
              <a:spLocks noChangeArrowheads="1"/>
            </p:cNvSpPr>
            <p:nvPr/>
          </p:nvSpPr>
          <p:spPr bwMode="auto">
            <a:xfrm>
              <a:off x="5168900" y="4318000"/>
              <a:ext cx="2044700" cy="530225"/>
            </a:xfrm>
            <a:prstGeom prst="rect">
              <a:avLst/>
            </a:prstGeom>
            <a:noFill/>
            <a:ln w="12700" algn="ctr">
              <a:solidFill>
                <a:srgbClr val="993300"/>
              </a:solidFill>
              <a:prstDash val="dash"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" sz="1400" i="0" dirty="0"/>
                <a:t>Se usa </a:t>
              </a:r>
              <a:r>
                <a:rPr lang="es-ES" sz="1400" b="1" i="0" dirty="0"/>
                <a:t>#</a:t>
              </a:r>
              <a:r>
                <a:rPr lang="es-ES" sz="1400" i="0" dirty="0"/>
                <a:t> para indicar parámetro</a:t>
              </a:r>
            </a:p>
          </p:txBody>
        </p:sp>
        <p:sp>
          <p:nvSpPr>
            <p:cNvPr id="64520" name="Line 9"/>
            <p:cNvSpPr>
              <a:spLocks noChangeShapeType="1"/>
            </p:cNvSpPr>
            <p:nvPr/>
          </p:nvSpPr>
          <p:spPr bwMode="auto">
            <a:xfrm flipH="1" flipV="1">
              <a:off x="4546600" y="4254500"/>
              <a:ext cx="584200" cy="241300"/>
            </a:xfrm>
            <a:prstGeom prst="line">
              <a:avLst/>
            </a:prstGeom>
            <a:noFill/>
            <a:ln w="12700">
              <a:solidFill>
                <a:srgbClr val="993300"/>
              </a:solidFill>
              <a:prstDash val="dash"/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4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Programación en el entorno STEP 7 (2/3)</a:t>
            </a:r>
          </a:p>
        </p:txBody>
      </p:sp>
      <p:sp>
        <p:nvSpPr>
          <p:cNvPr id="12" name="11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ES" dirty="0" smtClean="0"/>
              <a:t>Llamada a FC desde bloque invocante</a:t>
            </a:r>
            <a:endParaRPr lang="es-ES" dirty="0"/>
          </a:p>
        </p:txBody>
      </p:sp>
      <p:pic>
        <p:nvPicPr>
          <p:cNvPr id="11" name="Picture 12" descr="CallPara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2155" y="1993528"/>
            <a:ext cx="5972401" cy="402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2491200" y="4484437"/>
            <a:ext cx="1054100" cy="410319"/>
          </a:xfrm>
          <a:prstGeom prst="rect">
            <a:avLst/>
          </a:prstGeom>
          <a:noFill/>
          <a:ln w="25400" algn="ctr">
            <a:solidFill>
              <a:srgbClr val="993300"/>
            </a:solidFill>
            <a:prstDash val="lgDash"/>
            <a:miter lim="800000"/>
            <a:headEnd/>
            <a:tailEnd/>
          </a:ln>
        </p:spPr>
        <p:txBody>
          <a:bodyPr wrap="square" anchor="ctr">
            <a:noAutofit/>
          </a:bodyPr>
          <a:lstStyle/>
          <a:p>
            <a:endParaRPr lang="es-ES" i="0"/>
          </a:p>
        </p:txBody>
      </p:sp>
      <p:grpSp>
        <p:nvGrpSpPr>
          <p:cNvPr id="27" name="26 Grupo"/>
          <p:cNvGrpSpPr/>
          <p:nvPr/>
        </p:nvGrpSpPr>
        <p:grpSpPr>
          <a:xfrm>
            <a:off x="1328280" y="4820528"/>
            <a:ext cx="1790700" cy="1816100"/>
            <a:chOff x="2286000" y="4876800"/>
            <a:chExt cx="1790700" cy="1816100"/>
          </a:xfrm>
        </p:grpSpPr>
        <p:sp>
          <p:nvSpPr>
            <p:cNvPr id="15" name="14 CuadroTexto"/>
            <p:cNvSpPr txBox="1"/>
            <p:nvPr/>
          </p:nvSpPr>
          <p:spPr>
            <a:xfrm>
              <a:off x="2286000" y="6169680"/>
              <a:ext cx="17907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 smtClean="0"/>
                <a:t>Parámetros</a:t>
              </a:r>
              <a:br>
                <a:rPr lang="es-ES" dirty="0" smtClean="0"/>
              </a:br>
              <a:r>
                <a:rPr lang="es-ES" dirty="0" smtClean="0"/>
                <a:t> (IN, IN-OUT, OUT)</a:t>
              </a:r>
              <a:endParaRPr lang="es-ES" dirty="0"/>
            </a:p>
          </p:txBody>
        </p:sp>
        <p:cxnSp>
          <p:nvCxnSpPr>
            <p:cNvPr id="17" name="16 Conector recto de flecha"/>
            <p:cNvCxnSpPr>
              <a:stCxn id="15" idx="0"/>
            </p:cNvCxnSpPr>
            <p:nvPr/>
          </p:nvCxnSpPr>
          <p:spPr>
            <a:xfrm flipV="1">
              <a:off x="3181350" y="4876800"/>
              <a:ext cx="387350" cy="129288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27 Grupo"/>
          <p:cNvGrpSpPr/>
          <p:nvPr/>
        </p:nvGrpSpPr>
        <p:grpSpPr>
          <a:xfrm>
            <a:off x="3269556" y="4679014"/>
            <a:ext cx="2995388" cy="1909791"/>
            <a:chOff x="4229100" y="4876800"/>
            <a:chExt cx="2616200" cy="1768277"/>
          </a:xfrm>
        </p:grpSpPr>
        <p:sp>
          <p:nvSpPr>
            <p:cNvPr id="18" name="17 CuadroTexto"/>
            <p:cNvSpPr txBox="1"/>
            <p:nvPr/>
          </p:nvSpPr>
          <p:spPr>
            <a:xfrm>
              <a:off x="4673600" y="6337300"/>
              <a:ext cx="21717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dirty="0" smtClean="0"/>
                <a:t>variables reales pasadas</a:t>
              </a:r>
              <a:endParaRPr lang="es-ES" dirty="0"/>
            </a:p>
          </p:txBody>
        </p:sp>
        <p:cxnSp>
          <p:nvCxnSpPr>
            <p:cNvPr id="20" name="19 Conector recto de flecha"/>
            <p:cNvCxnSpPr>
              <a:stCxn id="18" idx="0"/>
            </p:cNvCxnSpPr>
            <p:nvPr/>
          </p:nvCxnSpPr>
          <p:spPr>
            <a:xfrm flipH="1" flipV="1">
              <a:off x="4229100" y="4876800"/>
              <a:ext cx="1530350" cy="146050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28 Grupo"/>
          <p:cNvGrpSpPr/>
          <p:nvPr/>
        </p:nvGrpSpPr>
        <p:grpSpPr>
          <a:xfrm>
            <a:off x="6063343" y="771071"/>
            <a:ext cx="2804886" cy="1125711"/>
            <a:chOff x="1382560" y="2605088"/>
            <a:chExt cx="4349750" cy="1325562"/>
          </a:xfrm>
        </p:grpSpPr>
        <p:sp>
          <p:nvSpPr>
            <p:cNvPr id="30" name="Rectangle 9"/>
            <p:cNvSpPr>
              <a:spLocks noChangeArrowheads="1"/>
            </p:cNvSpPr>
            <p:nvPr/>
          </p:nvSpPr>
          <p:spPr bwMode="auto">
            <a:xfrm>
              <a:off x="2665260" y="2940050"/>
              <a:ext cx="1428750" cy="910547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12700" algn="ctr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es-ES" dirty="0" smtClean="0"/>
            </a:p>
            <a:p>
              <a:pPr algn="ctr"/>
              <a:r>
                <a:rPr lang="es-ES" dirty="0" smtClean="0"/>
                <a:t>A+B</a:t>
              </a:r>
              <a:endParaRPr lang="es-ES" i="0" dirty="0" smtClean="0"/>
            </a:p>
            <a:p>
              <a:pPr algn="ctr"/>
              <a:endParaRPr lang="es-ES" i="0" dirty="0"/>
            </a:p>
          </p:txBody>
        </p:sp>
        <p:sp>
          <p:nvSpPr>
            <p:cNvPr id="31" name="Text Box 10"/>
            <p:cNvSpPr txBox="1">
              <a:spLocks noChangeArrowheads="1"/>
            </p:cNvSpPr>
            <p:nvPr/>
          </p:nvSpPr>
          <p:spPr bwMode="auto">
            <a:xfrm>
              <a:off x="2503335" y="2605088"/>
              <a:ext cx="1300356" cy="307777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b="1" i="0" dirty="0" smtClean="0"/>
                <a:t>FC1: “Suma”</a:t>
              </a:r>
              <a:endParaRPr lang="es-ES" b="1" i="0" dirty="0"/>
            </a:p>
          </p:txBody>
        </p:sp>
        <p:sp>
          <p:nvSpPr>
            <p:cNvPr id="32" name="Line 11"/>
            <p:cNvSpPr>
              <a:spLocks noChangeShapeType="1"/>
            </p:cNvSpPr>
            <p:nvPr/>
          </p:nvSpPr>
          <p:spPr bwMode="auto">
            <a:xfrm>
              <a:off x="1919135" y="3244850"/>
              <a:ext cx="74295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33" name="Line 12"/>
            <p:cNvSpPr>
              <a:spLocks noChangeShapeType="1"/>
            </p:cNvSpPr>
            <p:nvPr/>
          </p:nvSpPr>
          <p:spPr bwMode="auto">
            <a:xfrm>
              <a:off x="1919135" y="3765550"/>
              <a:ext cx="74295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34" name="Line 14"/>
            <p:cNvSpPr>
              <a:spLocks noChangeShapeType="1"/>
            </p:cNvSpPr>
            <p:nvPr/>
          </p:nvSpPr>
          <p:spPr bwMode="auto">
            <a:xfrm>
              <a:off x="4138460" y="3474570"/>
              <a:ext cx="74295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35" name="Text Box 16"/>
            <p:cNvSpPr txBox="1">
              <a:spLocks noChangeArrowheads="1"/>
            </p:cNvSpPr>
            <p:nvPr/>
          </p:nvSpPr>
          <p:spPr bwMode="auto">
            <a:xfrm>
              <a:off x="1382560" y="2940050"/>
              <a:ext cx="666750" cy="33655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" i="0"/>
                <a:t>A</a:t>
              </a:r>
            </a:p>
          </p:txBody>
        </p:sp>
        <p:sp>
          <p:nvSpPr>
            <p:cNvPr id="36" name="Text Box 17"/>
            <p:cNvSpPr txBox="1">
              <a:spLocks noChangeArrowheads="1"/>
            </p:cNvSpPr>
            <p:nvPr/>
          </p:nvSpPr>
          <p:spPr bwMode="auto">
            <a:xfrm>
              <a:off x="1382560" y="3594100"/>
              <a:ext cx="666750" cy="33655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" i="0"/>
                <a:t>B</a:t>
              </a:r>
            </a:p>
          </p:txBody>
        </p:sp>
        <p:sp>
          <p:nvSpPr>
            <p:cNvPr id="37" name="Text Box 21"/>
            <p:cNvSpPr txBox="1">
              <a:spLocks noChangeArrowheads="1"/>
            </p:cNvSpPr>
            <p:nvPr/>
          </p:nvSpPr>
          <p:spPr bwMode="auto">
            <a:xfrm>
              <a:off x="4856010" y="3277720"/>
              <a:ext cx="876300" cy="33655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" i="0"/>
                <a:t>RES</a:t>
              </a:r>
            </a:p>
          </p:txBody>
        </p:sp>
      </p:grpSp>
      <p:grpSp>
        <p:nvGrpSpPr>
          <p:cNvPr id="42" name="41 Grupo"/>
          <p:cNvGrpSpPr/>
          <p:nvPr/>
        </p:nvGrpSpPr>
        <p:grpSpPr>
          <a:xfrm>
            <a:off x="6497092" y="3694814"/>
            <a:ext cx="2646898" cy="1057728"/>
            <a:chOff x="6539296" y="3610406"/>
            <a:chExt cx="2646898" cy="1057728"/>
          </a:xfrm>
        </p:grpSpPr>
        <p:sp>
          <p:nvSpPr>
            <p:cNvPr id="38" name="Text Box 16"/>
            <p:cNvSpPr txBox="1">
              <a:spLocks noChangeArrowheads="1"/>
            </p:cNvSpPr>
            <p:nvPr/>
          </p:nvSpPr>
          <p:spPr bwMode="auto">
            <a:xfrm>
              <a:off x="6539296" y="3852664"/>
              <a:ext cx="789969" cy="307777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" dirty="0" smtClean="0"/>
                <a:t>MW10</a:t>
              </a:r>
              <a:endParaRPr lang="es-ES" i="0" dirty="0"/>
            </a:p>
          </p:txBody>
        </p:sp>
        <p:sp>
          <p:nvSpPr>
            <p:cNvPr id="22" name="Rectangle 9"/>
            <p:cNvSpPr>
              <a:spLocks noChangeArrowheads="1"/>
            </p:cNvSpPr>
            <p:nvPr/>
          </p:nvSpPr>
          <p:spPr bwMode="auto">
            <a:xfrm>
              <a:off x="7408632" y="3894867"/>
              <a:ext cx="921313" cy="773267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12700" algn="ctr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es-ES" dirty="0" smtClean="0"/>
            </a:p>
            <a:p>
              <a:pPr algn="ctr"/>
              <a:r>
                <a:rPr lang="es-ES" dirty="0" smtClean="0"/>
                <a:t>A+B</a:t>
              </a:r>
              <a:endParaRPr lang="es-ES" i="0" dirty="0" smtClean="0"/>
            </a:p>
            <a:p>
              <a:pPr algn="ctr"/>
              <a:endParaRPr lang="es-ES" i="0" dirty="0"/>
            </a:p>
          </p:txBody>
        </p:sp>
        <p:sp>
          <p:nvSpPr>
            <p:cNvPr id="23" name="Text Box 10"/>
            <p:cNvSpPr txBox="1">
              <a:spLocks noChangeArrowheads="1"/>
            </p:cNvSpPr>
            <p:nvPr/>
          </p:nvSpPr>
          <p:spPr bwMode="auto">
            <a:xfrm>
              <a:off x="7304217" y="3610406"/>
              <a:ext cx="838520" cy="261374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b="1" i="0" dirty="0" smtClean="0"/>
                <a:t>FC1: “Suma”</a:t>
              </a:r>
              <a:endParaRPr lang="es-ES" b="1" i="0" dirty="0"/>
            </a:p>
          </p:txBody>
        </p:sp>
        <p:sp>
          <p:nvSpPr>
            <p:cNvPr id="24" name="Line 11"/>
            <p:cNvSpPr>
              <a:spLocks noChangeShapeType="1"/>
            </p:cNvSpPr>
            <p:nvPr/>
          </p:nvSpPr>
          <p:spPr bwMode="auto">
            <a:xfrm>
              <a:off x="6927493" y="4153713"/>
              <a:ext cx="47908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25" name="Line 12"/>
            <p:cNvSpPr>
              <a:spLocks noChangeShapeType="1"/>
            </p:cNvSpPr>
            <p:nvPr/>
          </p:nvSpPr>
          <p:spPr bwMode="auto">
            <a:xfrm>
              <a:off x="6941561" y="4595909"/>
              <a:ext cx="47908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26" name="Line 14"/>
            <p:cNvSpPr>
              <a:spLocks noChangeShapeType="1"/>
            </p:cNvSpPr>
            <p:nvPr/>
          </p:nvSpPr>
          <p:spPr bwMode="auto">
            <a:xfrm>
              <a:off x="8358608" y="4348799"/>
              <a:ext cx="47908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39" name="Text Box 17"/>
            <p:cNvSpPr txBox="1">
              <a:spLocks noChangeArrowheads="1"/>
            </p:cNvSpPr>
            <p:nvPr/>
          </p:nvSpPr>
          <p:spPr bwMode="auto">
            <a:xfrm>
              <a:off x="6567429" y="4309628"/>
              <a:ext cx="747765" cy="307777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" dirty="0" smtClean="0"/>
                <a:t>MW12</a:t>
              </a:r>
              <a:endParaRPr lang="es-ES" i="0" dirty="0"/>
            </a:p>
          </p:txBody>
        </p:sp>
        <p:sp>
          <p:nvSpPr>
            <p:cNvPr id="40" name="Text Box 21"/>
            <p:cNvSpPr txBox="1">
              <a:spLocks noChangeArrowheads="1"/>
            </p:cNvSpPr>
            <p:nvPr/>
          </p:nvSpPr>
          <p:spPr bwMode="auto">
            <a:xfrm>
              <a:off x="8439424" y="4069086"/>
              <a:ext cx="746770" cy="307777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" i="0" dirty="0" smtClean="0"/>
                <a:t>MW14</a:t>
              </a:r>
              <a:endParaRPr lang="es-ES" i="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1990724"/>
            <a:ext cx="4314825" cy="2100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Programación en el entorno STEP 7 (3/3)</a:t>
            </a:r>
          </a:p>
        </p:txBody>
      </p:sp>
      <p:sp>
        <p:nvSpPr>
          <p:cNvPr id="12" name="11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ES" dirty="0" smtClean="0"/>
              <a:t>Llamada a FB desde bloque invocante</a:t>
            </a:r>
            <a:endParaRPr lang="es-ES" dirty="0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913619" y="2990851"/>
            <a:ext cx="1286781" cy="880836"/>
          </a:xfrm>
          <a:prstGeom prst="rect">
            <a:avLst/>
          </a:prstGeom>
          <a:noFill/>
          <a:ln w="25400" algn="ctr">
            <a:solidFill>
              <a:srgbClr val="993300"/>
            </a:solidFill>
            <a:prstDash val="lgDash"/>
            <a:miter lim="800000"/>
            <a:headEnd/>
            <a:tailEnd/>
          </a:ln>
        </p:spPr>
        <p:txBody>
          <a:bodyPr wrap="square" anchor="ctr">
            <a:noAutofit/>
          </a:bodyPr>
          <a:lstStyle/>
          <a:p>
            <a:endParaRPr lang="es-ES" i="0"/>
          </a:p>
        </p:txBody>
      </p:sp>
      <p:grpSp>
        <p:nvGrpSpPr>
          <p:cNvPr id="2" name="26 Grupo"/>
          <p:cNvGrpSpPr/>
          <p:nvPr/>
        </p:nvGrpSpPr>
        <p:grpSpPr>
          <a:xfrm>
            <a:off x="743866" y="3937454"/>
            <a:ext cx="1790700" cy="1816100"/>
            <a:chOff x="2286000" y="4876800"/>
            <a:chExt cx="1790700" cy="1816100"/>
          </a:xfrm>
        </p:grpSpPr>
        <p:sp>
          <p:nvSpPr>
            <p:cNvPr id="15" name="14 CuadroTexto"/>
            <p:cNvSpPr txBox="1"/>
            <p:nvPr/>
          </p:nvSpPr>
          <p:spPr>
            <a:xfrm>
              <a:off x="2286000" y="6169680"/>
              <a:ext cx="17907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 smtClean="0"/>
                <a:t>Parámetros</a:t>
              </a:r>
              <a:br>
                <a:rPr lang="es-ES" dirty="0" smtClean="0"/>
              </a:br>
              <a:r>
                <a:rPr lang="es-ES" dirty="0" smtClean="0"/>
                <a:t> (IN, IN-OUT, OUT)</a:t>
              </a:r>
              <a:endParaRPr lang="es-ES" dirty="0"/>
            </a:p>
          </p:txBody>
        </p:sp>
        <p:cxnSp>
          <p:nvCxnSpPr>
            <p:cNvPr id="17" name="16 Conector recto de flecha"/>
            <p:cNvCxnSpPr>
              <a:stCxn id="15" idx="0"/>
            </p:cNvCxnSpPr>
            <p:nvPr/>
          </p:nvCxnSpPr>
          <p:spPr>
            <a:xfrm flipV="1">
              <a:off x="3181350" y="4876800"/>
              <a:ext cx="387350" cy="129288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27 Grupo"/>
          <p:cNvGrpSpPr/>
          <p:nvPr/>
        </p:nvGrpSpPr>
        <p:grpSpPr>
          <a:xfrm>
            <a:off x="3598184" y="3388178"/>
            <a:ext cx="1910440" cy="1983720"/>
            <a:chOff x="4229100" y="4876800"/>
            <a:chExt cx="1910440" cy="1983720"/>
          </a:xfrm>
        </p:grpSpPr>
        <p:sp>
          <p:nvSpPr>
            <p:cNvPr id="18" name="17 CuadroTexto"/>
            <p:cNvSpPr txBox="1"/>
            <p:nvPr/>
          </p:nvSpPr>
          <p:spPr>
            <a:xfrm>
              <a:off x="4673600" y="6337300"/>
              <a:ext cx="146594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 smtClean="0"/>
                <a:t>variables reales </a:t>
              </a:r>
            </a:p>
            <a:p>
              <a:pPr algn="ctr"/>
              <a:r>
                <a:rPr lang="es-ES" dirty="0" smtClean="0"/>
                <a:t> (a rellenar)</a:t>
              </a:r>
              <a:endParaRPr lang="es-ES" dirty="0"/>
            </a:p>
          </p:txBody>
        </p:sp>
        <p:cxnSp>
          <p:nvCxnSpPr>
            <p:cNvPr id="20" name="19 Conector recto de flecha"/>
            <p:cNvCxnSpPr>
              <a:stCxn id="18" idx="0"/>
            </p:cNvCxnSpPr>
            <p:nvPr/>
          </p:nvCxnSpPr>
          <p:spPr>
            <a:xfrm flipH="1" flipV="1">
              <a:off x="4229100" y="4876800"/>
              <a:ext cx="1177470" cy="146050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37 Grupo"/>
          <p:cNvGrpSpPr/>
          <p:nvPr/>
        </p:nvGrpSpPr>
        <p:grpSpPr>
          <a:xfrm>
            <a:off x="4369191" y="3001694"/>
            <a:ext cx="2948214" cy="1689802"/>
            <a:chOff x="4301672" y="2838904"/>
            <a:chExt cx="2948214" cy="1689802"/>
          </a:xfrm>
        </p:grpSpPr>
        <p:sp>
          <p:nvSpPr>
            <p:cNvPr id="27" name="26 CuadroTexto"/>
            <p:cNvSpPr txBox="1"/>
            <p:nvPr/>
          </p:nvSpPr>
          <p:spPr>
            <a:xfrm>
              <a:off x="5783946" y="3790042"/>
              <a:ext cx="1465940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 smtClean="0"/>
                <a:t>Bloque de datos de instancia </a:t>
              </a:r>
              <a:r>
                <a:rPr lang="es-ES" b="1" dirty="0" smtClean="0">
                  <a:solidFill>
                    <a:srgbClr val="3039F0"/>
                  </a:solidFill>
                </a:rPr>
                <a:t>ESTADO</a:t>
              </a:r>
              <a:endParaRPr lang="es-ES" b="1" dirty="0">
                <a:solidFill>
                  <a:srgbClr val="3039F0"/>
                </a:solidFill>
              </a:endParaRPr>
            </a:p>
          </p:txBody>
        </p:sp>
        <p:cxnSp>
          <p:nvCxnSpPr>
            <p:cNvPr id="28" name="27 Conector recto de flecha"/>
            <p:cNvCxnSpPr/>
            <p:nvPr/>
          </p:nvCxnSpPr>
          <p:spPr>
            <a:xfrm flipH="1" flipV="1">
              <a:off x="4301672" y="2838904"/>
              <a:ext cx="1533071" cy="83321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25 CuadroTexto"/>
          <p:cNvSpPr txBox="1"/>
          <p:nvPr/>
        </p:nvSpPr>
        <p:spPr>
          <a:xfrm>
            <a:off x="6508296" y="1332140"/>
            <a:ext cx="13933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FB1: “Motor”</a:t>
            </a:r>
            <a:endParaRPr lang="es-ES" b="1" dirty="0"/>
          </a:p>
        </p:txBody>
      </p:sp>
      <p:sp>
        <p:nvSpPr>
          <p:cNvPr id="29" name="Rectangle 64"/>
          <p:cNvSpPr>
            <a:spLocks noChangeArrowheads="1"/>
          </p:cNvSpPr>
          <p:nvPr/>
        </p:nvSpPr>
        <p:spPr bwMode="auto">
          <a:xfrm>
            <a:off x="6330946" y="1666876"/>
            <a:ext cx="1524000" cy="113347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algn="ctr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noAutofit/>
          </a:bodyPr>
          <a:lstStyle/>
          <a:p>
            <a:endParaRPr lang="es-ES" i="0"/>
          </a:p>
        </p:txBody>
      </p:sp>
      <p:sp>
        <p:nvSpPr>
          <p:cNvPr id="39" name="Line 65"/>
          <p:cNvSpPr>
            <a:spLocks noChangeShapeType="1"/>
          </p:cNvSpPr>
          <p:nvPr/>
        </p:nvSpPr>
        <p:spPr bwMode="auto">
          <a:xfrm>
            <a:off x="6013446" y="1805214"/>
            <a:ext cx="2921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s-ES"/>
          </a:p>
        </p:txBody>
      </p:sp>
      <p:sp>
        <p:nvSpPr>
          <p:cNvPr id="40" name="Line 66"/>
          <p:cNvSpPr>
            <a:spLocks noChangeShapeType="1"/>
          </p:cNvSpPr>
          <p:nvPr/>
        </p:nvSpPr>
        <p:spPr bwMode="auto">
          <a:xfrm>
            <a:off x="6038846" y="2268764"/>
            <a:ext cx="2921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s-ES"/>
          </a:p>
        </p:txBody>
      </p:sp>
      <p:grpSp>
        <p:nvGrpSpPr>
          <p:cNvPr id="41" name="Group 52"/>
          <p:cNvGrpSpPr>
            <a:grpSpLocks/>
          </p:cNvGrpSpPr>
          <p:nvPr/>
        </p:nvGrpSpPr>
        <p:grpSpPr bwMode="auto">
          <a:xfrm>
            <a:off x="5648321" y="2503714"/>
            <a:ext cx="685800" cy="336550"/>
            <a:chOff x="3186" y="2328"/>
            <a:chExt cx="432" cy="212"/>
          </a:xfrm>
        </p:grpSpPr>
        <p:sp>
          <p:nvSpPr>
            <p:cNvPr id="42" name="Line 50"/>
            <p:cNvSpPr>
              <a:spLocks noChangeShapeType="1"/>
            </p:cNvSpPr>
            <p:nvPr/>
          </p:nvSpPr>
          <p:spPr bwMode="auto">
            <a:xfrm flipH="1">
              <a:off x="3440" y="2442"/>
              <a:ext cx="17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43" name="Text Box 51"/>
            <p:cNvSpPr txBox="1">
              <a:spLocks noChangeArrowheads="1"/>
            </p:cNvSpPr>
            <p:nvPr/>
          </p:nvSpPr>
          <p:spPr bwMode="auto">
            <a:xfrm>
              <a:off x="3186" y="2328"/>
              <a:ext cx="365" cy="21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dirty="0"/>
                <a:t>T1</a:t>
              </a:r>
            </a:p>
          </p:txBody>
        </p:sp>
      </p:grpSp>
      <p:sp>
        <p:nvSpPr>
          <p:cNvPr id="44" name="Text Box 22"/>
          <p:cNvSpPr txBox="1">
            <a:spLocks noChangeArrowheads="1"/>
          </p:cNvSpPr>
          <p:nvPr/>
        </p:nvSpPr>
        <p:spPr bwMode="auto">
          <a:xfrm>
            <a:off x="5590300" y="1246161"/>
            <a:ext cx="533400" cy="3365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 i="0" dirty="0">
                <a:solidFill>
                  <a:srgbClr val="800000"/>
                </a:solidFill>
              </a:rPr>
              <a:t>IN</a:t>
            </a:r>
          </a:p>
        </p:txBody>
      </p:sp>
      <p:sp>
        <p:nvSpPr>
          <p:cNvPr id="46" name="Text Box 51"/>
          <p:cNvSpPr txBox="1">
            <a:spLocks noChangeArrowheads="1"/>
          </p:cNvSpPr>
          <p:nvPr/>
        </p:nvSpPr>
        <p:spPr bwMode="auto">
          <a:xfrm>
            <a:off x="5471881" y="1625600"/>
            <a:ext cx="579438" cy="307777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 smtClean="0"/>
              <a:t>SE1</a:t>
            </a:r>
            <a:endParaRPr lang="en-GB" dirty="0"/>
          </a:p>
        </p:txBody>
      </p:sp>
      <p:sp>
        <p:nvSpPr>
          <p:cNvPr id="48" name="Text Box 98"/>
          <p:cNvSpPr txBox="1">
            <a:spLocks noChangeArrowheads="1"/>
          </p:cNvSpPr>
          <p:nvPr/>
        </p:nvSpPr>
        <p:spPr bwMode="auto">
          <a:xfrm>
            <a:off x="5021034" y="2026556"/>
            <a:ext cx="1079500" cy="3365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GB" i="0" dirty="0"/>
              <a:t>S5T#50s</a:t>
            </a:r>
          </a:p>
        </p:txBody>
      </p:sp>
      <p:grpSp>
        <p:nvGrpSpPr>
          <p:cNvPr id="49" name="Group 113"/>
          <p:cNvGrpSpPr>
            <a:grpSpLocks/>
          </p:cNvGrpSpPr>
          <p:nvPr/>
        </p:nvGrpSpPr>
        <p:grpSpPr bwMode="auto">
          <a:xfrm>
            <a:off x="7863430" y="2071919"/>
            <a:ext cx="1237223" cy="307975"/>
            <a:chOff x="4560" y="1678"/>
            <a:chExt cx="897" cy="194"/>
          </a:xfrm>
        </p:grpSpPr>
        <p:sp>
          <p:nvSpPr>
            <p:cNvPr id="50" name="Line 103"/>
            <p:cNvSpPr>
              <a:spLocks noChangeShapeType="1"/>
            </p:cNvSpPr>
            <p:nvPr/>
          </p:nvSpPr>
          <p:spPr bwMode="auto">
            <a:xfrm>
              <a:off x="4560" y="1864"/>
              <a:ext cx="23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51" name="Text Box 104"/>
            <p:cNvSpPr txBox="1">
              <a:spLocks noChangeArrowheads="1"/>
            </p:cNvSpPr>
            <p:nvPr/>
          </p:nvSpPr>
          <p:spPr bwMode="auto">
            <a:xfrm>
              <a:off x="4624" y="1678"/>
              <a:ext cx="833" cy="194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dirty="0" err="1" smtClean="0"/>
                <a:t>motor_ON</a:t>
              </a:r>
              <a:endParaRPr lang="en-GB" i="0" dirty="0"/>
            </a:p>
          </p:txBody>
        </p:sp>
      </p:grpSp>
      <p:sp>
        <p:nvSpPr>
          <p:cNvPr id="52" name="Text Box 22"/>
          <p:cNvSpPr txBox="1">
            <a:spLocks noChangeArrowheads="1"/>
          </p:cNvSpPr>
          <p:nvPr/>
        </p:nvSpPr>
        <p:spPr bwMode="auto">
          <a:xfrm>
            <a:off x="7974295" y="1232730"/>
            <a:ext cx="716569" cy="307777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 dirty="0" smtClean="0">
                <a:solidFill>
                  <a:srgbClr val="800000"/>
                </a:solidFill>
              </a:rPr>
              <a:t>OUT</a:t>
            </a:r>
            <a:endParaRPr lang="es-ES" b="1" i="0" dirty="0">
              <a:solidFill>
                <a:srgbClr val="800000"/>
              </a:solidFill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2250832" y="5824024"/>
            <a:ext cx="6569611" cy="64633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sz="1800" b="1" i="1" dirty="0" smtClean="0"/>
              <a:t>IMPORTANTE</a:t>
            </a:r>
            <a:r>
              <a:rPr lang="es-ES" sz="1800" i="1" dirty="0" smtClean="0"/>
              <a:t>: </a:t>
            </a:r>
            <a:r>
              <a:rPr lang="es-ES" sz="1600" i="1" dirty="0" smtClean="0"/>
              <a:t>Los</a:t>
            </a:r>
            <a:r>
              <a:rPr lang="es-ES" sz="1800" i="1" dirty="0" smtClean="0"/>
              <a:t> campos no rellenados en la llamada toman el valor por defecto definido en el bloque de datos asociado</a:t>
            </a:r>
            <a:endParaRPr lang="es-ES" sz="1800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1" animBg="1"/>
      <p:bldP spid="3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Fuentes de texto portables (1/2)</a:t>
            </a:r>
            <a:endParaRPr lang="es-ES" dirty="0"/>
          </a:p>
        </p:txBody>
      </p:sp>
      <p:grpSp>
        <p:nvGrpSpPr>
          <p:cNvPr id="20" name="19 Grupo"/>
          <p:cNvGrpSpPr/>
          <p:nvPr/>
        </p:nvGrpSpPr>
        <p:grpSpPr>
          <a:xfrm>
            <a:off x="410103" y="1066574"/>
            <a:ext cx="4349750" cy="1433512"/>
            <a:chOff x="1382560" y="2605088"/>
            <a:chExt cx="4349750" cy="1433512"/>
          </a:xfrm>
        </p:grpSpPr>
        <p:sp>
          <p:nvSpPr>
            <p:cNvPr id="4" name="Rectangle 9"/>
            <p:cNvSpPr>
              <a:spLocks noChangeArrowheads="1"/>
            </p:cNvSpPr>
            <p:nvPr/>
          </p:nvSpPr>
          <p:spPr bwMode="auto">
            <a:xfrm>
              <a:off x="2665260" y="2940050"/>
              <a:ext cx="1428750" cy="109855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12700" algn="ctr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s-ES" dirty="0" smtClean="0"/>
                <a:t>Salida= A+B</a:t>
              </a:r>
              <a:endParaRPr lang="es-ES" i="0" dirty="0" smtClean="0"/>
            </a:p>
            <a:p>
              <a:pPr algn="ctr"/>
              <a:endParaRPr lang="es-ES" i="0" dirty="0"/>
            </a:p>
          </p:txBody>
        </p:sp>
        <p:sp>
          <p:nvSpPr>
            <p:cNvPr id="5" name="Text Box 10"/>
            <p:cNvSpPr txBox="1">
              <a:spLocks noChangeArrowheads="1"/>
            </p:cNvSpPr>
            <p:nvPr/>
          </p:nvSpPr>
          <p:spPr bwMode="auto">
            <a:xfrm>
              <a:off x="2503335" y="2605088"/>
              <a:ext cx="1300356" cy="307777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b="1" i="0" dirty="0" smtClean="0"/>
                <a:t>FC1: “Suma”</a:t>
              </a:r>
              <a:endParaRPr lang="es-ES" b="1" i="0" dirty="0"/>
            </a:p>
          </p:txBody>
        </p:sp>
        <p:sp>
          <p:nvSpPr>
            <p:cNvPr id="6" name="Line 11"/>
            <p:cNvSpPr>
              <a:spLocks noChangeShapeType="1"/>
            </p:cNvSpPr>
            <p:nvPr/>
          </p:nvSpPr>
          <p:spPr bwMode="auto">
            <a:xfrm>
              <a:off x="1919135" y="3244850"/>
              <a:ext cx="74295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7" name="Line 12"/>
            <p:cNvSpPr>
              <a:spLocks noChangeShapeType="1"/>
            </p:cNvSpPr>
            <p:nvPr/>
          </p:nvSpPr>
          <p:spPr bwMode="auto">
            <a:xfrm>
              <a:off x="1919135" y="3765550"/>
              <a:ext cx="74295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9" name="Line 14"/>
            <p:cNvSpPr>
              <a:spLocks noChangeShapeType="1"/>
            </p:cNvSpPr>
            <p:nvPr/>
          </p:nvSpPr>
          <p:spPr bwMode="auto">
            <a:xfrm>
              <a:off x="4138460" y="3474570"/>
              <a:ext cx="74295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10" name="Text Box 16"/>
            <p:cNvSpPr txBox="1">
              <a:spLocks noChangeArrowheads="1"/>
            </p:cNvSpPr>
            <p:nvPr/>
          </p:nvSpPr>
          <p:spPr bwMode="auto">
            <a:xfrm>
              <a:off x="1382560" y="2986942"/>
              <a:ext cx="666750" cy="307777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" dirty="0" smtClean="0"/>
                <a:t>Sum1</a:t>
              </a:r>
              <a:endParaRPr lang="es-ES" i="0" dirty="0"/>
            </a:p>
          </p:txBody>
        </p:sp>
        <p:sp>
          <p:nvSpPr>
            <p:cNvPr id="11" name="Text Box 17"/>
            <p:cNvSpPr txBox="1">
              <a:spLocks noChangeArrowheads="1"/>
            </p:cNvSpPr>
            <p:nvPr/>
          </p:nvSpPr>
          <p:spPr bwMode="auto">
            <a:xfrm>
              <a:off x="1382560" y="3512039"/>
              <a:ext cx="666750" cy="307777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" dirty="0" smtClean="0"/>
                <a:t>Sum2</a:t>
              </a:r>
              <a:endParaRPr lang="es-ES" i="0" dirty="0"/>
            </a:p>
          </p:txBody>
        </p:sp>
        <p:sp>
          <p:nvSpPr>
            <p:cNvPr id="13" name="Text Box 21"/>
            <p:cNvSpPr txBox="1">
              <a:spLocks noChangeArrowheads="1"/>
            </p:cNvSpPr>
            <p:nvPr/>
          </p:nvSpPr>
          <p:spPr bwMode="auto">
            <a:xfrm>
              <a:off x="4856010" y="3277720"/>
              <a:ext cx="876300" cy="307777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" dirty="0" smtClean="0"/>
                <a:t>Salida</a:t>
              </a:r>
              <a:endParaRPr lang="es-ES" i="0" dirty="0"/>
            </a:p>
          </p:txBody>
        </p:sp>
      </p:grpSp>
      <p:sp>
        <p:nvSpPr>
          <p:cNvPr id="21" name="20 Rectángulo"/>
          <p:cNvSpPr/>
          <p:nvPr/>
        </p:nvSpPr>
        <p:spPr>
          <a:xfrm>
            <a:off x="5167087" y="1617685"/>
            <a:ext cx="2757714" cy="418576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s-ES" b="1" dirty="0" smtClean="0"/>
              <a:t>FUNCTION</a:t>
            </a:r>
            <a:r>
              <a:rPr lang="es-ES" dirty="0" smtClean="0"/>
              <a:t>  "Suma" : VOID</a:t>
            </a:r>
          </a:p>
          <a:p>
            <a:r>
              <a:rPr lang="es-ES" dirty="0" smtClean="0"/>
              <a:t>TITLE =</a:t>
            </a:r>
          </a:p>
          <a:p>
            <a:r>
              <a:rPr lang="es-ES" dirty="0" smtClean="0"/>
              <a:t>VERSION : 0.1</a:t>
            </a:r>
          </a:p>
          <a:p>
            <a:endParaRPr lang="es-ES" dirty="0" smtClean="0"/>
          </a:p>
          <a:p>
            <a:endParaRPr lang="es-ES" dirty="0" smtClean="0"/>
          </a:p>
          <a:p>
            <a:r>
              <a:rPr lang="es-ES" dirty="0" smtClean="0"/>
              <a:t>VAR_</a:t>
            </a:r>
            <a:r>
              <a:rPr lang="es-ES" b="1" dirty="0" smtClean="0"/>
              <a:t>INPUT</a:t>
            </a:r>
          </a:p>
          <a:p>
            <a:r>
              <a:rPr lang="es-ES" dirty="0" smtClean="0"/>
              <a:t>  Sum1 : WORD ; </a:t>
            </a:r>
          </a:p>
          <a:p>
            <a:r>
              <a:rPr lang="es-ES" dirty="0" smtClean="0"/>
              <a:t>  Sum2 : WORD ; </a:t>
            </a:r>
          </a:p>
          <a:p>
            <a:r>
              <a:rPr lang="es-ES" dirty="0" smtClean="0"/>
              <a:t>END_VAR</a:t>
            </a:r>
          </a:p>
          <a:p>
            <a:r>
              <a:rPr lang="es-ES" dirty="0" smtClean="0"/>
              <a:t>VAR_</a:t>
            </a:r>
            <a:r>
              <a:rPr lang="es-ES" b="1" dirty="0" smtClean="0"/>
              <a:t>OUTPUT</a:t>
            </a:r>
          </a:p>
          <a:p>
            <a:r>
              <a:rPr lang="es-ES" dirty="0" smtClean="0"/>
              <a:t>  Salida : WORD ;   </a:t>
            </a:r>
          </a:p>
          <a:p>
            <a:r>
              <a:rPr lang="es-ES" dirty="0" smtClean="0"/>
              <a:t>END_VAR</a:t>
            </a:r>
          </a:p>
          <a:p>
            <a:endParaRPr lang="es-ES" dirty="0" smtClean="0"/>
          </a:p>
          <a:p>
            <a:r>
              <a:rPr lang="es-ES" b="1" dirty="0" smtClean="0"/>
              <a:t>BEGIN</a:t>
            </a:r>
          </a:p>
          <a:p>
            <a:r>
              <a:rPr lang="es-ES" dirty="0" smtClean="0"/>
              <a:t>      L     #Sum1; </a:t>
            </a:r>
          </a:p>
          <a:p>
            <a:r>
              <a:rPr lang="es-ES" dirty="0" smtClean="0"/>
              <a:t>      L     #Sum2; </a:t>
            </a:r>
          </a:p>
          <a:p>
            <a:r>
              <a:rPr lang="es-ES" dirty="0" smtClean="0"/>
              <a:t>      +I    ; </a:t>
            </a:r>
          </a:p>
          <a:p>
            <a:r>
              <a:rPr lang="es-ES" dirty="0" smtClean="0"/>
              <a:t>      T     #Salida; </a:t>
            </a:r>
          </a:p>
          <a:p>
            <a:r>
              <a:rPr lang="es-ES" b="1" dirty="0" smtClean="0"/>
              <a:t>END_FUNCTION</a:t>
            </a:r>
            <a:endParaRPr lang="es-ES" b="1" dirty="0"/>
          </a:p>
        </p:txBody>
      </p:sp>
      <p:sp>
        <p:nvSpPr>
          <p:cNvPr id="22" name="21 Rectángulo"/>
          <p:cNvSpPr/>
          <p:nvPr/>
        </p:nvSpPr>
        <p:spPr>
          <a:xfrm>
            <a:off x="5080001" y="2590917"/>
            <a:ext cx="1683656" cy="1683657"/>
          </a:xfrm>
          <a:prstGeom prst="rect">
            <a:avLst/>
          </a:prstGeom>
          <a:solidFill>
            <a:srgbClr val="990000">
              <a:alpha val="29000"/>
            </a:srgbClr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6" name="25 Grupo"/>
          <p:cNvGrpSpPr/>
          <p:nvPr/>
        </p:nvGrpSpPr>
        <p:grpSpPr>
          <a:xfrm>
            <a:off x="1281054" y="3432746"/>
            <a:ext cx="3798947" cy="1020049"/>
            <a:chOff x="-3093998" y="6230877"/>
            <a:chExt cx="3798947" cy="1020049"/>
          </a:xfrm>
        </p:grpSpPr>
        <p:sp>
          <p:nvSpPr>
            <p:cNvPr id="23" name="22 CuadroTexto"/>
            <p:cNvSpPr txBox="1"/>
            <p:nvPr/>
          </p:nvSpPr>
          <p:spPr>
            <a:xfrm>
              <a:off x="-3093998" y="6727706"/>
              <a:ext cx="283028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 smtClean="0"/>
                <a:t>Incluiría el interfaz completo </a:t>
              </a:r>
            </a:p>
            <a:p>
              <a:pPr algn="ctr"/>
              <a:r>
                <a:rPr lang="es-ES" dirty="0" smtClean="0"/>
                <a:t>IN, IN-OUT, OUT, </a:t>
              </a:r>
              <a:r>
                <a:rPr lang="es-ES" b="1" dirty="0" smtClean="0">
                  <a:solidFill>
                    <a:srgbClr val="990033"/>
                  </a:solidFill>
                </a:rPr>
                <a:t>STATIC</a:t>
              </a:r>
              <a:r>
                <a:rPr lang="es-ES" dirty="0" smtClean="0"/>
                <a:t>, TEMP</a:t>
              </a:r>
            </a:p>
          </p:txBody>
        </p:sp>
        <p:cxnSp>
          <p:nvCxnSpPr>
            <p:cNvPr id="25" name="24 Conector recto de flecha"/>
            <p:cNvCxnSpPr>
              <a:stCxn id="23" idx="3"/>
              <a:endCxn id="22" idx="1"/>
            </p:cNvCxnSpPr>
            <p:nvPr/>
          </p:nvCxnSpPr>
          <p:spPr>
            <a:xfrm flipV="1">
              <a:off x="-263712" y="6230877"/>
              <a:ext cx="968661" cy="758439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Fuentes de texto portables (2/2)</a:t>
            </a:r>
            <a:endParaRPr lang="es-ES" dirty="0"/>
          </a:p>
        </p:txBody>
      </p:sp>
      <p:grpSp>
        <p:nvGrpSpPr>
          <p:cNvPr id="15" name="14 Grupo"/>
          <p:cNvGrpSpPr/>
          <p:nvPr/>
        </p:nvGrpSpPr>
        <p:grpSpPr>
          <a:xfrm>
            <a:off x="305224" y="3066756"/>
            <a:ext cx="4139445" cy="3362179"/>
            <a:chOff x="558443" y="2982350"/>
            <a:chExt cx="4139445" cy="3362179"/>
          </a:xfrm>
        </p:grpSpPr>
        <p:pic>
          <p:nvPicPr>
            <p:cNvPr id="16" name="Picture 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58443" y="3742006"/>
              <a:ext cx="4139445" cy="26025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" name="16 CuadroTexto"/>
            <p:cNvSpPr txBox="1"/>
            <p:nvPr/>
          </p:nvSpPr>
          <p:spPr>
            <a:xfrm>
              <a:off x="1252022" y="2982350"/>
              <a:ext cx="2461849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b="1" dirty="0" smtClean="0"/>
                <a:t>GENERAR FUENTES</a:t>
              </a:r>
            </a:p>
            <a:p>
              <a:r>
                <a:rPr lang="es-ES" i="1" dirty="0" smtClean="0">
                  <a:solidFill>
                    <a:srgbClr val="3039F0"/>
                  </a:solidFill>
                </a:rPr>
                <a:t>CTRL+T</a:t>
              </a:r>
              <a:r>
                <a:rPr lang="es-ES" dirty="0" smtClean="0"/>
                <a:t> desde la ventana de edición del bloque </a:t>
              </a:r>
              <a:endParaRPr lang="es-ES" dirty="0"/>
            </a:p>
          </p:txBody>
        </p:sp>
      </p:grpSp>
      <p:grpSp>
        <p:nvGrpSpPr>
          <p:cNvPr id="19" name="18 Grupo"/>
          <p:cNvGrpSpPr/>
          <p:nvPr/>
        </p:nvGrpSpPr>
        <p:grpSpPr>
          <a:xfrm>
            <a:off x="4093937" y="1083213"/>
            <a:ext cx="4937519" cy="4253241"/>
            <a:chOff x="4206481" y="1083213"/>
            <a:chExt cx="4937519" cy="4253241"/>
          </a:xfrm>
        </p:grpSpPr>
        <p:pic>
          <p:nvPicPr>
            <p:cNvPr id="54285" name="Picture 1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206481" y="1083213"/>
              <a:ext cx="4937519" cy="34254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" name="17 CuadroTexto"/>
            <p:cNvSpPr txBox="1"/>
            <p:nvPr/>
          </p:nvSpPr>
          <p:spPr>
            <a:xfrm>
              <a:off x="5877182" y="4597790"/>
              <a:ext cx="2461849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b="1" dirty="0" smtClean="0"/>
                <a:t>COMPILAR FUENTES</a:t>
              </a:r>
            </a:p>
            <a:p>
              <a:r>
                <a:rPr lang="es-ES" i="1" dirty="0" smtClean="0">
                  <a:solidFill>
                    <a:srgbClr val="3039F0"/>
                  </a:solidFill>
                </a:rPr>
                <a:t>CTRL+B</a:t>
              </a:r>
              <a:r>
                <a:rPr lang="es-ES" dirty="0" smtClean="0"/>
                <a:t> desde la ventana de edición de fuentes </a:t>
              </a:r>
              <a:endParaRPr lang="es-ES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8350" y="909638"/>
            <a:ext cx="3333750" cy="20955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</p:pic>
      <p:sp>
        <p:nvSpPr>
          <p:cNvPr id="11267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Aplicación: lectura de señales analógicas</a:t>
            </a:r>
          </a:p>
        </p:txBody>
      </p:sp>
      <p:grpSp>
        <p:nvGrpSpPr>
          <p:cNvPr id="2" name="9 Grupo"/>
          <p:cNvGrpSpPr>
            <a:grpSpLocks/>
          </p:cNvGrpSpPr>
          <p:nvPr/>
        </p:nvGrpSpPr>
        <p:grpSpPr bwMode="auto">
          <a:xfrm>
            <a:off x="5249863" y="2844800"/>
            <a:ext cx="3398837" cy="2767013"/>
            <a:chOff x="5106010" y="1941761"/>
            <a:chExt cx="3399011" cy="2765960"/>
          </a:xfrm>
        </p:grpSpPr>
        <p:sp>
          <p:nvSpPr>
            <p:cNvPr id="11279" name="Text Box 44"/>
            <p:cNvSpPr txBox="1">
              <a:spLocks noChangeArrowheads="1"/>
            </p:cNvSpPr>
            <p:nvPr/>
          </p:nvSpPr>
          <p:spPr bwMode="auto">
            <a:xfrm>
              <a:off x="5106010" y="2262436"/>
              <a:ext cx="3399011" cy="2445285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prstDash val="dash"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lnSpc>
                  <a:spcPct val="70000"/>
                </a:lnSpc>
                <a:spcBef>
                  <a:spcPct val="50000"/>
                </a:spcBef>
              </a:pPr>
              <a:r>
                <a:rPr lang="es-ES" sz="1100" dirty="0"/>
                <a:t>	</a:t>
              </a:r>
              <a:r>
                <a:rPr lang="es-ES" sz="1100" b="1" dirty="0"/>
                <a:t>U</a:t>
              </a:r>
              <a:r>
                <a:rPr lang="es-ES" sz="1100" dirty="0"/>
                <a:t> E 100.0</a:t>
              </a:r>
            </a:p>
            <a:p>
              <a:pPr>
                <a:lnSpc>
                  <a:spcPct val="70000"/>
                </a:lnSpc>
                <a:spcBef>
                  <a:spcPct val="50000"/>
                </a:spcBef>
              </a:pPr>
              <a:r>
                <a:rPr lang="es-ES" sz="1100" dirty="0"/>
                <a:t>	</a:t>
              </a:r>
              <a:r>
                <a:rPr lang="es-ES" sz="1100" b="1" dirty="0"/>
                <a:t>SPBN</a:t>
              </a:r>
              <a:r>
                <a:rPr lang="es-ES" sz="1100" b="1" dirty="0">
                  <a:solidFill>
                    <a:srgbClr val="800000"/>
                  </a:solidFill>
                </a:rPr>
                <a:t>B</a:t>
              </a:r>
              <a:r>
                <a:rPr lang="es-ES" sz="1100" dirty="0"/>
                <a:t> </a:t>
              </a:r>
              <a:r>
                <a:rPr lang="es-ES" sz="1100" dirty="0">
                  <a:solidFill>
                    <a:srgbClr val="00B050"/>
                  </a:solidFill>
                </a:rPr>
                <a:t>_001</a:t>
              </a:r>
            </a:p>
            <a:p>
              <a:pPr>
                <a:lnSpc>
                  <a:spcPct val="70000"/>
                </a:lnSpc>
                <a:spcBef>
                  <a:spcPct val="50000"/>
                </a:spcBef>
              </a:pPr>
              <a:r>
                <a:rPr lang="es-ES" sz="1100" dirty="0"/>
                <a:t>	</a:t>
              </a:r>
              <a:r>
                <a:rPr lang="es-ES" sz="1100" b="1" dirty="0"/>
                <a:t>CALL </a:t>
              </a:r>
              <a:r>
                <a:rPr lang="es-ES" sz="1100" dirty="0"/>
                <a:t> "SCALE"</a:t>
              </a:r>
            </a:p>
            <a:p>
              <a:pPr lvl="1">
                <a:lnSpc>
                  <a:spcPct val="70000"/>
                </a:lnSpc>
                <a:spcBef>
                  <a:spcPct val="50000"/>
                </a:spcBef>
              </a:pPr>
              <a:r>
                <a:rPr lang="es-ES" sz="1100" dirty="0"/>
                <a:t>     	  </a:t>
              </a:r>
              <a:r>
                <a:rPr lang="es-ES" sz="1100" dirty="0">
                  <a:solidFill>
                    <a:srgbClr val="0000FF"/>
                  </a:solidFill>
                </a:rPr>
                <a:t>IN </a:t>
              </a:r>
              <a:r>
                <a:rPr lang="es-ES" sz="1100" dirty="0"/>
                <a:t>    :=MW 50</a:t>
              </a:r>
            </a:p>
            <a:p>
              <a:pPr lvl="1">
                <a:lnSpc>
                  <a:spcPct val="70000"/>
                </a:lnSpc>
                <a:spcBef>
                  <a:spcPct val="50000"/>
                </a:spcBef>
              </a:pPr>
              <a:r>
                <a:rPr lang="es-ES" sz="1100" dirty="0"/>
                <a:t>     	  </a:t>
              </a:r>
              <a:r>
                <a:rPr lang="es-ES" sz="1100" dirty="0">
                  <a:solidFill>
                    <a:srgbClr val="0000FF"/>
                  </a:solidFill>
                </a:rPr>
                <a:t>HI_LIM</a:t>
              </a:r>
              <a:r>
                <a:rPr lang="es-ES" sz="1100" dirty="0"/>
                <a:t> :=1.000000e+003</a:t>
              </a:r>
            </a:p>
            <a:p>
              <a:pPr lvl="1">
                <a:lnSpc>
                  <a:spcPct val="70000"/>
                </a:lnSpc>
                <a:spcBef>
                  <a:spcPct val="50000"/>
                </a:spcBef>
              </a:pPr>
              <a:r>
                <a:rPr lang="es-ES" sz="1100" dirty="0"/>
                <a:t>     	  </a:t>
              </a:r>
              <a:r>
                <a:rPr lang="es-ES" sz="1100" dirty="0">
                  <a:solidFill>
                    <a:srgbClr val="0000FF"/>
                  </a:solidFill>
                </a:rPr>
                <a:t>LO_LIM</a:t>
              </a:r>
              <a:r>
                <a:rPr lang="es-ES" sz="1100" dirty="0"/>
                <a:t> :=0.000000e+000</a:t>
              </a:r>
            </a:p>
            <a:p>
              <a:pPr lvl="1">
                <a:lnSpc>
                  <a:spcPct val="70000"/>
                </a:lnSpc>
                <a:spcBef>
                  <a:spcPct val="50000"/>
                </a:spcBef>
              </a:pPr>
              <a:r>
                <a:rPr lang="es-ES" sz="1100" dirty="0"/>
                <a:t>  	  </a:t>
              </a:r>
              <a:r>
                <a:rPr lang="es-ES" sz="1100" dirty="0">
                  <a:solidFill>
                    <a:srgbClr val="0000FF"/>
                  </a:solidFill>
                </a:rPr>
                <a:t>BIPOLAR</a:t>
              </a:r>
              <a:r>
                <a:rPr lang="es-ES" sz="1100" dirty="0"/>
                <a:t>:=E100.1</a:t>
              </a:r>
            </a:p>
            <a:p>
              <a:pPr lvl="1">
                <a:lnSpc>
                  <a:spcPct val="70000"/>
                </a:lnSpc>
                <a:spcBef>
                  <a:spcPct val="50000"/>
                </a:spcBef>
              </a:pPr>
              <a:r>
                <a:rPr lang="es-ES" sz="1100" dirty="0"/>
                <a:t>	  </a:t>
              </a:r>
              <a:r>
                <a:rPr lang="es-ES" sz="1100" dirty="0">
                  <a:solidFill>
                    <a:srgbClr val="0000FF"/>
                  </a:solidFill>
                </a:rPr>
                <a:t>RET_VAL</a:t>
              </a:r>
              <a:r>
                <a:rPr lang="es-ES" sz="1100" dirty="0"/>
                <a:t>:=MW10</a:t>
              </a:r>
            </a:p>
            <a:p>
              <a:pPr lvl="1">
                <a:lnSpc>
                  <a:spcPct val="70000"/>
                </a:lnSpc>
                <a:spcBef>
                  <a:spcPct val="50000"/>
                </a:spcBef>
              </a:pPr>
              <a:r>
                <a:rPr lang="es-ES" sz="1100" dirty="0"/>
                <a:t>  	  </a:t>
              </a:r>
              <a:r>
                <a:rPr lang="es-ES" sz="1100" dirty="0">
                  <a:solidFill>
                    <a:srgbClr val="0000FF"/>
                  </a:solidFill>
                </a:rPr>
                <a:t>OUT </a:t>
              </a:r>
              <a:r>
                <a:rPr lang="es-ES" sz="1100" dirty="0"/>
                <a:t>   :=MD108</a:t>
              </a:r>
            </a:p>
            <a:p>
              <a:pPr lvl="1">
                <a:lnSpc>
                  <a:spcPct val="70000"/>
                </a:lnSpc>
                <a:spcBef>
                  <a:spcPct val="50000"/>
                </a:spcBef>
              </a:pPr>
              <a:endParaRPr lang="es-ES" sz="1100" b="1" dirty="0"/>
            </a:p>
            <a:p>
              <a:pPr>
                <a:lnSpc>
                  <a:spcPct val="70000"/>
                </a:lnSpc>
                <a:spcBef>
                  <a:spcPct val="50000"/>
                </a:spcBef>
              </a:pPr>
              <a:r>
                <a:rPr lang="es-ES" sz="1100" b="1" dirty="0">
                  <a:solidFill>
                    <a:srgbClr val="00B050"/>
                  </a:solidFill>
                </a:rPr>
                <a:t>_001: </a:t>
              </a:r>
              <a:r>
                <a:rPr lang="es-ES" sz="1100" b="1" dirty="0"/>
                <a:t>	U     </a:t>
              </a:r>
              <a:r>
                <a:rPr lang="es-ES" sz="1100" dirty="0"/>
                <a:t>BIE</a:t>
              </a:r>
            </a:p>
            <a:p>
              <a:pPr>
                <a:lnSpc>
                  <a:spcPct val="70000"/>
                </a:lnSpc>
                <a:spcBef>
                  <a:spcPct val="50000"/>
                </a:spcBef>
              </a:pPr>
              <a:r>
                <a:rPr lang="es-ES" sz="1100" b="1" dirty="0"/>
                <a:t>      	=     </a:t>
              </a:r>
              <a:r>
                <a:rPr lang="es-ES" sz="1100" dirty="0"/>
                <a:t>A      1.0</a:t>
              </a:r>
            </a:p>
          </p:txBody>
        </p:sp>
        <p:sp>
          <p:nvSpPr>
            <p:cNvPr id="11280" name="Text Box 53"/>
            <p:cNvSpPr txBox="1">
              <a:spLocks noChangeArrowheads="1"/>
            </p:cNvSpPr>
            <p:nvPr/>
          </p:nvSpPr>
          <p:spPr bwMode="auto">
            <a:xfrm>
              <a:off x="6308686" y="1941761"/>
              <a:ext cx="869950" cy="30480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" b="1">
                  <a:solidFill>
                    <a:srgbClr val="800000"/>
                  </a:solidFill>
                </a:rPr>
                <a:t>OB1</a:t>
              </a:r>
            </a:p>
          </p:txBody>
        </p:sp>
      </p:grpSp>
      <p:grpSp>
        <p:nvGrpSpPr>
          <p:cNvPr id="3" name="15 Grupo"/>
          <p:cNvGrpSpPr>
            <a:grpSpLocks/>
          </p:cNvGrpSpPr>
          <p:nvPr/>
        </p:nvGrpSpPr>
        <p:grpSpPr bwMode="auto">
          <a:xfrm>
            <a:off x="3690938" y="925513"/>
            <a:ext cx="3316287" cy="825500"/>
            <a:chOff x="4164377" y="1090670"/>
            <a:chExt cx="3073705" cy="826264"/>
          </a:xfrm>
        </p:grpSpPr>
        <p:cxnSp>
          <p:nvCxnSpPr>
            <p:cNvPr id="11277" name="15 Conector recto de flecha"/>
            <p:cNvCxnSpPr>
              <a:cxnSpLocks noChangeShapeType="1"/>
            </p:cNvCxnSpPr>
            <p:nvPr/>
          </p:nvCxnSpPr>
          <p:spPr bwMode="auto">
            <a:xfrm rot="10800000" flipV="1">
              <a:off x="4164377" y="1244905"/>
              <a:ext cx="1233889" cy="672029"/>
            </a:xfrm>
            <a:prstGeom prst="straightConnector1">
              <a:avLst/>
            </a:prstGeom>
            <a:noFill/>
            <a:ln w="12700" algn="ctr">
              <a:solidFill>
                <a:srgbClr val="0000FF"/>
              </a:solidFill>
              <a:prstDash val="dash"/>
              <a:round/>
              <a:headEnd/>
              <a:tailEnd type="arrow" w="med" len="med"/>
            </a:ln>
          </p:spPr>
        </p:cxnSp>
        <p:sp>
          <p:nvSpPr>
            <p:cNvPr id="17" name="16 CuadroTexto"/>
            <p:cNvSpPr txBox="1"/>
            <p:nvPr/>
          </p:nvSpPr>
          <p:spPr>
            <a:xfrm>
              <a:off x="5376791" y="1090670"/>
              <a:ext cx="1861291" cy="52277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>
                <a:defRPr/>
              </a:pPr>
              <a:r>
                <a:rPr lang="es-ES" dirty="0">
                  <a:solidFill>
                    <a:srgbClr val="0000FF"/>
                  </a:solidFill>
                </a:rPr>
                <a:t>VALOR de tipo REAL</a:t>
              </a:r>
            </a:p>
          </p:txBody>
        </p:sp>
      </p:grpSp>
      <p:sp>
        <p:nvSpPr>
          <p:cNvPr id="11270" name="18 CuadroTexto"/>
          <p:cNvSpPr txBox="1">
            <a:spLocks noChangeArrowheads="1"/>
          </p:cNvSpPr>
          <p:nvPr/>
        </p:nvSpPr>
        <p:spPr bwMode="auto">
          <a:xfrm>
            <a:off x="1870075" y="708025"/>
            <a:ext cx="1222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 dirty="0">
                <a:solidFill>
                  <a:srgbClr val="C00000"/>
                </a:solidFill>
              </a:rPr>
              <a:t>FC 105</a:t>
            </a:r>
          </a:p>
        </p:txBody>
      </p:sp>
      <p:pic>
        <p:nvPicPr>
          <p:cNvPr id="4710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6713" y="3232150"/>
            <a:ext cx="4406900" cy="3059113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</p:pic>
      <p:sp>
        <p:nvSpPr>
          <p:cNvPr id="20" name="19 Elipse"/>
          <p:cNvSpPr/>
          <p:nvPr/>
        </p:nvSpPr>
        <p:spPr bwMode="auto">
          <a:xfrm>
            <a:off x="396875" y="5545138"/>
            <a:ext cx="374650" cy="433387"/>
          </a:xfrm>
          <a:prstGeom prst="ellipse">
            <a:avLst/>
          </a:prstGeom>
          <a:noFill/>
          <a:ln w="381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endParaRPr lang="es-ES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1" name="20 CuadroTexto"/>
          <p:cNvSpPr txBox="1">
            <a:spLocks noChangeArrowheads="1"/>
          </p:cNvSpPr>
          <p:nvPr/>
        </p:nvSpPr>
        <p:spPr bwMode="auto">
          <a:xfrm>
            <a:off x="5475288" y="1509713"/>
            <a:ext cx="2989262" cy="7381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rgbClr val="002060"/>
                </a:solidFill>
              </a:rPr>
              <a:t>TARJETAS DE 16 BITS</a:t>
            </a:r>
          </a:p>
          <a:p>
            <a:r>
              <a:rPr lang="es-ES">
                <a:solidFill>
                  <a:srgbClr val="002060"/>
                </a:solidFill>
              </a:rPr>
              <a:t>Resolución real: 0-32768</a:t>
            </a:r>
          </a:p>
          <a:p>
            <a:r>
              <a:rPr lang="es-ES">
                <a:solidFill>
                  <a:srgbClr val="002060"/>
                </a:solidFill>
              </a:rPr>
              <a:t>Limite práctico: 0-</a:t>
            </a:r>
            <a:r>
              <a:rPr lang="es-ES">
                <a:solidFill>
                  <a:srgbClr val="800000"/>
                </a:solidFill>
              </a:rPr>
              <a:t>27648</a:t>
            </a:r>
          </a:p>
        </p:txBody>
      </p:sp>
      <p:grpSp>
        <p:nvGrpSpPr>
          <p:cNvPr id="4" name="35 Grupo"/>
          <p:cNvGrpSpPr>
            <a:grpSpLocks/>
          </p:cNvGrpSpPr>
          <p:nvPr/>
        </p:nvGrpSpPr>
        <p:grpSpPr bwMode="auto">
          <a:xfrm>
            <a:off x="2413000" y="2515506"/>
            <a:ext cx="3856038" cy="314325"/>
            <a:chOff x="2412694" y="2456761"/>
            <a:chExt cx="3580482" cy="315750"/>
          </a:xfrm>
        </p:grpSpPr>
        <p:sp>
          <p:nvSpPr>
            <p:cNvPr id="11275" name="32 CuadroTexto"/>
            <p:cNvSpPr txBox="1">
              <a:spLocks noChangeArrowheads="1"/>
            </p:cNvSpPr>
            <p:nvPr/>
          </p:nvSpPr>
          <p:spPr bwMode="auto">
            <a:xfrm>
              <a:off x="3392941" y="2456761"/>
              <a:ext cx="2600235" cy="315750"/>
            </a:xfrm>
            <a:prstGeom prst="rect">
              <a:avLst/>
            </a:prstGeom>
            <a:noFill/>
            <a:ln w="9525">
              <a:solidFill>
                <a:srgbClr val="008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b="1" dirty="0">
                  <a:solidFill>
                    <a:srgbClr val="008000"/>
                  </a:solidFill>
                </a:rPr>
                <a:t>MW50</a:t>
              </a:r>
              <a:r>
                <a:rPr lang="es-ES" dirty="0">
                  <a:solidFill>
                    <a:srgbClr val="008000"/>
                  </a:solidFill>
                </a:rPr>
                <a:t>: [-27.648, +27.648] </a:t>
              </a:r>
            </a:p>
          </p:txBody>
        </p:sp>
        <p:cxnSp>
          <p:nvCxnSpPr>
            <p:cNvPr id="11276" name="34 Conector recto de flecha"/>
            <p:cNvCxnSpPr>
              <a:cxnSpLocks noChangeShapeType="1"/>
            </p:cNvCxnSpPr>
            <p:nvPr/>
          </p:nvCxnSpPr>
          <p:spPr bwMode="auto">
            <a:xfrm>
              <a:off x="2412694" y="2610997"/>
              <a:ext cx="936434" cy="1588"/>
            </a:xfrm>
            <a:prstGeom prst="straightConnector1">
              <a:avLst/>
            </a:prstGeom>
            <a:noFill/>
            <a:ln w="12700" algn="ctr">
              <a:solidFill>
                <a:srgbClr val="008000"/>
              </a:solidFill>
              <a:round/>
              <a:headEnd/>
              <a:tailEnd type="arrow" w="med" len="med"/>
            </a:ln>
          </p:spPr>
        </p:cxnSp>
      </p:grpSp>
      <p:sp>
        <p:nvSpPr>
          <p:cNvPr id="19" name="18 Elipse"/>
          <p:cNvSpPr/>
          <p:nvPr/>
        </p:nvSpPr>
        <p:spPr>
          <a:xfrm>
            <a:off x="1316264" y="1407886"/>
            <a:ext cx="406400" cy="246743"/>
          </a:xfrm>
          <a:prstGeom prst="ellipse">
            <a:avLst/>
          </a:prstGeom>
          <a:solidFill>
            <a:srgbClr val="006600">
              <a:alpha val="3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Elipse"/>
          <p:cNvSpPr/>
          <p:nvPr/>
        </p:nvSpPr>
        <p:spPr bwMode="auto">
          <a:xfrm>
            <a:off x="3197225" y="5497513"/>
            <a:ext cx="374650" cy="433387"/>
          </a:xfrm>
          <a:prstGeom prst="ellipse">
            <a:avLst/>
          </a:prstGeom>
          <a:noFill/>
          <a:ln w="381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endParaRPr lang="es-ES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19" grpId="0" animBg="1"/>
      <p:bldP spid="2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Aplicación: salida de señales analógicas</a:t>
            </a:r>
          </a:p>
        </p:txBody>
      </p:sp>
      <p:pic>
        <p:nvPicPr>
          <p:cNvPr id="12291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470932" y="981074"/>
            <a:ext cx="3930650" cy="2484438"/>
          </a:xfrm>
          <a:noFill/>
        </p:spPr>
      </p:pic>
      <p:grpSp>
        <p:nvGrpSpPr>
          <p:cNvPr id="2" name="9 Grupo"/>
          <p:cNvGrpSpPr>
            <a:grpSpLocks/>
          </p:cNvGrpSpPr>
          <p:nvPr/>
        </p:nvGrpSpPr>
        <p:grpSpPr bwMode="auto">
          <a:xfrm>
            <a:off x="5391150" y="2408238"/>
            <a:ext cx="3398838" cy="2765425"/>
            <a:chOff x="5106010" y="1941761"/>
            <a:chExt cx="3399011" cy="2765960"/>
          </a:xfrm>
        </p:grpSpPr>
        <p:sp>
          <p:nvSpPr>
            <p:cNvPr id="12298" name="Text Box 44"/>
            <p:cNvSpPr txBox="1">
              <a:spLocks noChangeArrowheads="1"/>
            </p:cNvSpPr>
            <p:nvPr/>
          </p:nvSpPr>
          <p:spPr bwMode="auto">
            <a:xfrm>
              <a:off x="5106010" y="2262436"/>
              <a:ext cx="3399011" cy="2445285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prstDash val="dash"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lnSpc>
                  <a:spcPct val="70000"/>
                </a:lnSpc>
                <a:spcBef>
                  <a:spcPct val="50000"/>
                </a:spcBef>
              </a:pPr>
              <a:r>
                <a:rPr lang="es-ES" sz="1100" dirty="0"/>
                <a:t>	</a:t>
              </a:r>
              <a:r>
                <a:rPr lang="es-ES" sz="1100" b="1" dirty="0"/>
                <a:t>U</a:t>
              </a:r>
              <a:r>
                <a:rPr lang="es-ES" sz="1100" dirty="0"/>
                <a:t> E 100.0</a:t>
              </a:r>
            </a:p>
            <a:p>
              <a:pPr>
                <a:lnSpc>
                  <a:spcPct val="70000"/>
                </a:lnSpc>
                <a:spcBef>
                  <a:spcPct val="50000"/>
                </a:spcBef>
              </a:pPr>
              <a:r>
                <a:rPr lang="es-ES" sz="1100" dirty="0"/>
                <a:t>	</a:t>
              </a:r>
              <a:r>
                <a:rPr lang="es-ES" sz="1100" b="1" dirty="0"/>
                <a:t>SPBN</a:t>
              </a:r>
              <a:r>
                <a:rPr lang="es-ES" sz="1100" b="1" dirty="0">
                  <a:solidFill>
                    <a:srgbClr val="800000"/>
                  </a:solidFill>
                </a:rPr>
                <a:t>B</a:t>
              </a:r>
              <a:r>
                <a:rPr lang="es-ES" sz="1100" dirty="0"/>
                <a:t> </a:t>
              </a:r>
              <a:r>
                <a:rPr lang="es-ES" sz="1100" dirty="0">
                  <a:solidFill>
                    <a:srgbClr val="00B050"/>
                  </a:solidFill>
                </a:rPr>
                <a:t>_001</a:t>
              </a:r>
            </a:p>
            <a:p>
              <a:pPr>
                <a:lnSpc>
                  <a:spcPct val="70000"/>
                </a:lnSpc>
                <a:spcBef>
                  <a:spcPct val="50000"/>
                </a:spcBef>
              </a:pPr>
              <a:r>
                <a:rPr lang="es-ES" sz="1100" dirty="0"/>
                <a:t>	C</a:t>
              </a:r>
              <a:r>
                <a:rPr lang="es-ES" sz="1100" b="1" dirty="0"/>
                <a:t>ALL </a:t>
              </a:r>
              <a:r>
                <a:rPr lang="es-ES" sz="1100" dirty="0"/>
                <a:t> "UNSCALE"</a:t>
              </a:r>
            </a:p>
            <a:p>
              <a:pPr lvl="1">
                <a:lnSpc>
                  <a:spcPct val="70000"/>
                </a:lnSpc>
                <a:spcBef>
                  <a:spcPct val="50000"/>
                </a:spcBef>
              </a:pPr>
              <a:r>
                <a:rPr lang="es-ES" sz="1100" dirty="0"/>
                <a:t>     	  </a:t>
              </a:r>
              <a:r>
                <a:rPr lang="es-ES" sz="1100" dirty="0">
                  <a:solidFill>
                    <a:srgbClr val="0000FF"/>
                  </a:solidFill>
                </a:rPr>
                <a:t>IN </a:t>
              </a:r>
              <a:r>
                <a:rPr lang="es-ES" sz="1100" dirty="0"/>
                <a:t>    :=MD50</a:t>
              </a:r>
            </a:p>
            <a:p>
              <a:pPr lvl="1">
                <a:lnSpc>
                  <a:spcPct val="70000"/>
                </a:lnSpc>
                <a:spcBef>
                  <a:spcPct val="50000"/>
                </a:spcBef>
              </a:pPr>
              <a:r>
                <a:rPr lang="es-ES" sz="1100" dirty="0"/>
                <a:t>     	  </a:t>
              </a:r>
              <a:r>
                <a:rPr lang="es-ES" sz="1100" dirty="0">
                  <a:solidFill>
                    <a:srgbClr val="0000FF"/>
                  </a:solidFill>
                </a:rPr>
                <a:t>HI_LIM</a:t>
              </a:r>
              <a:r>
                <a:rPr lang="es-ES" sz="1100" dirty="0"/>
                <a:t> :=1.000000e+002</a:t>
              </a:r>
            </a:p>
            <a:p>
              <a:pPr lvl="1">
                <a:lnSpc>
                  <a:spcPct val="70000"/>
                </a:lnSpc>
                <a:spcBef>
                  <a:spcPct val="50000"/>
                </a:spcBef>
              </a:pPr>
              <a:r>
                <a:rPr lang="es-ES" sz="1100" dirty="0"/>
                <a:t>     	  </a:t>
              </a:r>
              <a:r>
                <a:rPr lang="es-ES" sz="1100" dirty="0">
                  <a:solidFill>
                    <a:srgbClr val="0000FF"/>
                  </a:solidFill>
                </a:rPr>
                <a:t>LO_LIM</a:t>
              </a:r>
              <a:r>
                <a:rPr lang="es-ES" sz="1100" dirty="0"/>
                <a:t> :=0.000000e+000</a:t>
              </a:r>
            </a:p>
            <a:p>
              <a:pPr lvl="1">
                <a:lnSpc>
                  <a:spcPct val="70000"/>
                </a:lnSpc>
                <a:spcBef>
                  <a:spcPct val="50000"/>
                </a:spcBef>
              </a:pPr>
              <a:r>
                <a:rPr lang="es-ES" sz="1100" dirty="0"/>
                <a:t>  	  </a:t>
              </a:r>
              <a:r>
                <a:rPr lang="es-ES" sz="1100" dirty="0">
                  <a:solidFill>
                    <a:srgbClr val="0000FF"/>
                  </a:solidFill>
                </a:rPr>
                <a:t>BIPOLAR</a:t>
              </a:r>
              <a:r>
                <a:rPr lang="es-ES" sz="1100" dirty="0"/>
                <a:t>:=E100.1</a:t>
              </a:r>
            </a:p>
            <a:p>
              <a:pPr lvl="1">
                <a:lnSpc>
                  <a:spcPct val="70000"/>
                </a:lnSpc>
                <a:spcBef>
                  <a:spcPct val="50000"/>
                </a:spcBef>
              </a:pPr>
              <a:r>
                <a:rPr lang="es-ES" sz="1100" dirty="0"/>
                <a:t>	  </a:t>
              </a:r>
              <a:r>
                <a:rPr lang="es-ES" sz="1100" dirty="0">
                  <a:solidFill>
                    <a:srgbClr val="0000FF"/>
                  </a:solidFill>
                </a:rPr>
                <a:t>RET_VAL</a:t>
              </a:r>
              <a:r>
                <a:rPr lang="es-ES" sz="1100" dirty="0"/>
                <a:t>:=MW10</a:t>
              </a:r>
            </a:p>
            <a:p>
              <a:pPr lvl="1">
                <a:lnSpc>
                  <a:spcPct val="70000"/>
                </a:lnSpc>
                <a:spcBef>
                  <a:spcPct val="50000"/>
                </a:spcBef>
              </a:pPr>
              <a:r>
                <a:rPr lang="es-ES" sz="1100" dirty="0"/>
                <a:t>  	  </a:t>
              </a:r>
              <a:r>
                <a:rPr lang="es-ES" sz="1100" dirty="0">
                  <a:solidFill>
                    <a:srgbClr val="0000FF"/>
                  </a:solidFill>
                </a:rPr>
                <a:t>OUT </a:t>
              </a:r>
              <a:r>
                <a:rPr lang="es-ES" sz="1100" dirty="0"/>
                <a:t>   :=MW108</a:t>
              </a:r>
            </a:p>
            <a:p>
              <a:pPr lvl="1">
                <a:lnSpc>
                  <a:spcPct val="70000"/>
                </a:lnSpc>
                <a:spcBef>
                  <a:spcPct val="50000"/>
                </a:spcBef>
              </a:pPr>
              <a:endParaRPr lang="es-ES" sz="1100" b="1" dirty="0"/>
            </a:p>
            <a:p>
              <a:pPr>
                <a:lnSpc>
                  <a:spcPct val="70000"/>
                </a:lnSpc>
                <a:spcBef>
                  <a:spcPct val="50000"/>
                </a:spcBef>
              </a:pPr>
              <a:r>
                <a:rPr lang="es-ES" sz="1100" b="1" dirty="0">
                  <a:solidFill>
                    <a:srgbClr val="00B050"/>
                  </a:solidFill>
                </a:rPr>
                <a:t>_001: </a:t>
              </a:r>
              <a:r>
                <a:rPr lang="es-ES" sz="1100" b="1" dirty="0"/>
                <a:t>	U     </a:t>
              </a:r>
              <a:r>
                <a:rPr lang="es-ES" sz="1100" dirty="0"/>
                <a:t>BIE</a:t>
              </a:r>
            </a:p>
            <a:p>
              <a:pPr>
                <a:lnSpc>
                  <a:spcPct val="70000"/>
                </a:lnSpc>
                <a:spcBef>
                  <a:spcPct val="50000"/>
                </a:spcBef>
              </a:pPr>
              <a:r>
                <a:rPr lang="es-ES" sz="1100" b="1" dirty="0"/>
                <a:t>      	=     </a:t>
              </a:r>
              <a:r>
                <a:rPr lang="es-ES" sz="1100" dirty="0"/>
                <a:t>A      1.0</a:t>
              </a:r>
            </a:p>
          </p:txBody>
        </p:sp>
        <p:sp>
          <p:nvSpPr>
            <p:cNvPr id="12299" name="Text Box 53"/>
            <p:cNvSpPr txBox="1">
              <a:spLocks noChangeArrowheads="1"/>
            </p:cNvSpPr>
            <p:nvPr/>
          </p:nvSpPr>
          <p:spPr bwMode="auto">
            <a:xfrm>
              <a:off x="6308686" y="1941761"/>
              <a:ext cx="869950" cy="30480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" b="1">
                  <a:solidFill>
                    <a:srgbClr val="800000"/>
                  </a:solidFill>
                </a:rPr>
                <a:t>OB1</a:t>
              </a:r>
            </a:p>
          </p:txBody>
        </p:sp>
      </p:grpSp>
      <p:pic>
        <p:nvPicPr>
          <p:cNvPr id="4608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65200" y="3603625"/>
            <a:ext cx="4008438" cy="27813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</p:pic>
      <p:grpSp>
        <p:nvGrpSpPr>
          <p:cNvPr id="3" name="15 Grupo"/>
          <p:cNvGrpSpPr>
            <a:grpSpLocks/>
          </p:cNvGrpSpPr>
          <p:nvPr/>
        </p:nvGrpSpPr>
        <p:grpSpPr bwMode="auto">
          <a:xfrm>
            <a:off x="4459288" y="1081088"/>
            <a:ext cx="2989262" cy="827087"/>
            <a:chOff x="4164377" y="1090670"/>
            <a:chExt cx="2988357" cy="826264"/>
          </a:xfrm>
        </p:grpSpPr>
        <p:cxnSp>
          <p:nvCxnSpPr>
            <p:cNvPr id="12296" name="13 Conector recto de flecha"/>
            <p:cNvCxnSpPr>
              <a:cxnSpLocks noChangeShapeType="1"/>
            </p:cNvCxnSpPr>
            <p:nvPr/>
          </p:nvCxnSpPr>
          <p:spPr bwMode="auto">
            <a:xfrm rot="10800000" flipV="1">
              <a:off x="4164377" y="1244905"/>
              <a:ext cx="1233889" cy="672029"/>
            </a:xfrm>
            <a:prstGeom prst="straightConnector1">
              <a:avLst/>
            </a:prstGeom>
            <a:noFill/>
            <a:ln w="12700" algn="ctr">
              <a:solidFill>
                <a:srgbClr val="0000FF"/>
              </a:solidFill>
              <a:prstDash val="dash"/>
              <a:round/>
              <a:headEnd/>
              <a:tailEnd type="arrow" w="med" len="med"/>
            </a:ln>
          </p:spPr>
        </p:cxnSp>
        <p:sp>
          <p:nvSpPr>
            <p:cNvPr id="15" name="14 CuadroTexto"/>
            <p:cNvSpPr txBox="1"/>
            <p:nvPr/>
          </p:nvSpPr>
          <p:spPr>
            <a:xfrm>
              <a:off x="5376860" y="1090670"/>
              <a:ext cx="1775874" cy="307471"/>
            </a:xfrm>
            <a:prstGeom prst="rect">
              <a:avLst/>
            </a:prstGeom>
            <a:ln>
              <a:noFill/>
              <a:prstDash val="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dirty="0">
                  <a:solidFill>
                    <a:srgbClr val="0000FF"/>
                  </a:solidFill>
                </a:rPr>
                <a:t>VALOR </a:t>
              </a:r>
              <a:r>
                <a:rPr lang="es-ES" dirty="0" smtClean="0">
                  <a:solidFill>
                    <a:srgbClr val="0000FF"/>
                  </a:solidFill>
                </a:rPr>
                <a:t> de tipo INT</a:t>
              </a:r>
              <a:endParaRPr lang="es-ES" dirty="0">
                <a:solidFill>
                  <a:srgbClr val="0000FF"/>
                </a:solidFill>
              </a:endParaRPr>
            </a:p>
          </p:txBody>
        </p:sp>
      </p:grpSp>
      <p:sp>
        <p:nvSpPr>
          <p:cNvPr id="12295" name="10 CuadroTexto"/>
          <p:cNvSpPr txBox="1">
            <a:spLocks noChangeArrowheads="1"/>
          </p:cNvSpPr>
          <p:nvPr/>
        </p:nvSpPr>
        <p:spPr bwMode="auto">
          <a:xfrm>
            <a:off x="2543175" y="782638"/>
            <a:ext cx="1222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 dirty="0">
                <a:solidFill>
                  <a:srgbClr val="C00000"/>
                </a:solidFill>
              </a:rPr>
              <a:t>FC 106</a:t>
            </a:r>
          </a:p>
        </p:txBody>
      </p:sp>
      <p:grpSp>
        <p:nvGrpSpPr>
          <p:cNvPr id="4" name="20 Grupo"/>
          <p:cNvGrpSpPr/>
          <p:nvPr/>
        </p:nvGrpSpPr>
        <p:grpSpPr>
          <a:xfrm>
            <a:off x="295276" y="773113"/>
            <a:ext cx="1905000" cy="893762"/>
            <a:chOff x="1" y="782638"/>
            <a:chExt cx="1905000" cy="893762"/>
          </a:xfrm>
        </p:grpSpPr>
        <p:cxnSp>
          <p:nvCxnSpPr>
            <p:cNvPr id="13" name="15 Conector recto de flecha"/>
            <p:cNvCxnSpPr>
              <a:cxnSpLocks noChangeShapeType="1"/>
              <a:stCxn id="14" idx="2"/>
            </p:cNvCxnSpPr>
            <p:nvPr/>
          </p:nvCxnSpPr>
          <p:spPr bwMode="auto">
            <a:xfrm>
              <a:off x="952501" y="1090415"/>
              <a:ext cx="781049" cy="585985"/>
            </a:xfrm>
            <a:prstGeom prst="straightConnector1">
              <a:avLst/>
            </a:prstGeom>
            <a:noFill/>
            <a:ln w="12700" algn="ctr">
              <a:solidFill>
                <a:srgbClr val="0000FF"/>
              </a:solidFill>
              <a:prstDash val="dash"/>
              <a:round/>
              <a:headEnd/>
              <a:tailEnd type="arrow" w="med" len="med"/>
            </a:ln>
          </p:spPr>
        </p:cxnSp>
        <p:sp>
          <p:nvSpPr>
            <p:cNvPr id="14" name="13 CuadroTexto"/>
            <p:cNvSpPr txBox="1"/>
            <p:nvPr/>
          </p:nvSpPr>
          <p:spPr bwMode="auto">
            <a:xfrm>
              <a:off x="1" y="782638"/>
              <a:ext cx="1905000" cy="307777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dirty="0">
                  <a:solidFill>
                    <a:srgbClr val="0000FF"/>
                  </a:solidFill>
                </a:rPr>
                <a:t>VALOR de tipo REAL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Ejercicio (I): Transducción de temperatura</a:t>
            </a:r>
            <a:endParaRPr lang="es-ES" dirty="0"/>
          </a:p>
        </p:txBody>
      </p:sp>
      <p:sp>
        <p:nvSpPr>
          <p:cNvPr id="3" name="2 CuadroTexto"/>
          <p:cNvSpPr txBox="1"/>
          <p:nvPr/>
        </p:nvSpPr>
        <p:spPr>
          <a:xfrm>
            <a:off x="644624" y="2082595"/>
            <a:ext cx="782662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400" i="1" dirty="0" smtClean="0"/>
              <a:t>Implemente un bloque función que trate una señal analógica de temperatura transducida con rangos:</a:t>
            </a:r>
          </a:p>
          <a:p>
            <a:pPr algn="ctr"/>
            <a:r>
              <a:rPr lang="es-ES" sz="2400" i="1" dirty="0" smtClean="0"/>
              <a:t> 10ºC (0V) -  70ºC (10V) </a:t>
            </a:r>
          </a:p>
          <a:p>
            <a:endParaRPr lang="es-ES" sz="2400" i="1" dirty="0" smtClean="0"/>
          </a:p>
          <a:p>
            <a:pPr algn="just"/>
            <a:r>
              <a:rPr lang="es-ES" sz="2400" i="1" dirty="0" smtClean="0"/>
              <a:t>La función debe llamar al bloque de librería SCALE (</a:t>
            </a:r>
            <a:r>
              <a:rPr lang="es-ES" sz="2400" b="1" i="1" dirty="0" smtClean="0"/>
              <a:t>FC 105</a:t>
            </a:r>
            <a:r>
              <a:rPr lang="es-ES" sz="2400" i="1" dirty="0" smtClean="0"/>
              <a:t>), devolver TRUE si la temperatura se encuentra entre 25ºC y 40ºC y gestionar un bit de error por desbordamiento en la medida</a:t>
            </a:r>
            <a:endParaRPr lang="es-ES" sz="2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1698213" y="2425494"/>
            <a:ext cx="571254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/>
              <a:t>EJEMPLOS </a:t>
            </a:r>
          </a:p>
          <a:p>
            <a:pPr algn="ctr"/>
            <a:r>
              <a:rPr lang="es-ES" sz="2800" dirty="0" smtClean="0"/>
              <a:t> </a:t>
            </a:r>
          </a:p>
          <a:p>
            <a:pPr algn="ctr"/>
            <a:r>
              <a:rPr lang="es-ES" sz="2800" dirty="0" smtClean="0"/>
              <a:t>INTRODUCCIÓN AL </a:t>
            </a:r>
          </a:p>
          <a:p>
            <a:pPr algn="ctr"/>
            <a:r>
              <a:rPr lang="es-ES" sz="2800" dirty="0" smtClean="0"/>
              <a:t>DISEÑO DE BLOQUES AWL</a:t>
            </a:r>
            <a:endParaRPr lang="es-E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Ejemplo: semáforo (1/5)</a:t>
            </a:r>
            <a:endParaRPr lang="es-ES" dirty="0"/>
          </a:p>
        </p:txBody>
      </p:sp>
      <p:graphicFrame>
        <p:nvGraphicFramePr>
          <p:cNvPr id="69639" name="Object 7"/>
          <p:cNvGraphicFramePr>
            <a:graphicFrameLocks noChangeAspect="1"/>
          </p:cNvGraphicFramePr>
          <p:nvPr/>
        </p:nvGraphicFramePr>
        <p:xfrm>
          <a:off x="5050083" y="2561614"/>
          <a:ext cx="3076575" cy="3540125"/>
        </p:xfrm>
        <a:graphic>
          <a:graphicData uri="http://schemas.openxmlformats.org/presentationml/2006/ole">
            <p:oleObj spid="_x0000_s69639" name="Visio" r:id="rId4" imgW="3196910" imgH="3549627" progId="Visio.Drawing.11">
              <p:embed/>
            </p:oleObj>
          </a:graphicData>
        </a:graphic>
      </p:graphicFrame>
      <p:sp>
        <p:nvSpPr>
          <p:cNvPr id="11" name="10 CuadroTexto"/>
          <p:cNvSpPr txBox="1"/>
          <p:nvPr/>
        </p:nvSpPr>
        <p:spPr>
          <a:xfrm>
            <a:off x="5387925" y="1153550"/>
            <a:ext cx="30644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i="1" dirty="0" smtClean="0"/>
              <a:t>EJERCICIO</a:t>
            </a:r>
          </a:p>
          <a:p>
            <a:r>
              <a:rPr lang="es-ES" sz="1600" i="1" dirty="0" smtClean="0"/>
              <a:t>Diseñe una interfaz apropiada para la función Control AMBAR</a:t>
            </a:r>
            <a:endParaRPr lang="es-ES" sz="1600" i="1" dirty="0"/>
          </a:p>
        </p:txBody>
      </p:sp>
      <p:grpSp>
        <p:nvGrpSpPr>
          <p:cNvPr id="10" name="9 Grupo"/>
          <p:cNvGrpSpPr/>
          <p:nvPr/>
        </p:nvGrpSpPr>
        <p:grpSpPr>
          <a:xfrm>
            <a:off x="6740770" y="3446584"/>
            <a:ext cx="1406770" cy="609601"/>
            <a:chOff x="6740770" y="3446584"/>
            <a:chExt cx="1406770" cy="609601"/>
          </a:xfrm>
        </p:grpSpPr>
        <p:sp>
          <p:nvSpPr>
            <p:cNvPr id="6" name="5 CuadroTexto"/>
            <p:cNvSpPr txBox="1"/>
            <p:nvPr/>
          </p:nvSpPr>
          <p:spPr>
            <a:xfrm>
              <a:off x="7620002" y="3446584"/>
              <a:ext cx="52753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b="1" dirty="0" smtClean="0">
                  <a:solidFill>
                    <a:srgbClr val="990000"/>
                  </a:solidFill>
                </a:rPr>
                <a:t>FB1</a:t>
              </a:r>
              <a:endParaRPr lang="es-ES" b="1" dirty="0">
                <a:solidFill>
                  <a:srgbClr val="990000"/>
                </a:solidFill>
              </a:endParaRPr>
            </a:p>
          </p:txBody>
        </p:sp>
        <p:sp>
          <p:nvSpPr>
            <p:cNvPr id="7" name="6 Rectángulo redondeado"/>
            <p:cNvSpPr/>
            <p:nvPr/>
          </p:nvSpPr>
          <p:spPr>
            <a:xfrm>
              <a:off x="6740770" y="3739662"/>
              <a:ext cx="1043353" cy="316523"/>
            </a:xfrm>
            <a:prstGeom prst="roundRect">
              <a:avLst/>
            </a:prstGeom>
            <a:solidFill>
              <a:schemeClr val="accent1">
                <a:alpha val="22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aphicFrame>
        <p:nvGraphicFramePr>
          <p:cNvPr id="69642" name="Object 10"/>
          <p:cNvGraphicFramePr>
            <a:graphicFrameLocks noChangeAspect="1"/>
          </p:cNvGraphicFramePr>
          <p:nvPr/>
        </p:nvGraphicFramePr>
        <p:xfrm>
          <a:off x="498475" y="1428750"/>
          <a:ext cx="4210050" cy="4179888"/>
        </p:xfrm>
        <a:graphic>
          <a:graphicData uri="http://schemas.openxmlformats.org/presentationml/2006/ole">
            <p:oleObj spid="_x0000_s69642" name="Visio" r:id="rId5" imgW="4209752" imgH="4179600" progId="Visio.Drawing.11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9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Interfaz FB1: “Control Ámbar” (2/5)</a:t>
            </a:r>
            <a:endParaRPr lang="es-ES" dirty="0"/>
          </a:p>
        </p:txBody>
      </p:sp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2934319" y="1049845"/>
            <a:ext cx="1428750" cy="239674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algn="ctr">
            <a:solidFill>
              <a:schemeClr val="accent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b="1" dirty="0" smtClean="0"/>
              <a:t>k</a:t>
            </a:r>
            <a:r>
              <a:rPr lang="es-ES" dirty="0" smtClean="0"/>
              <a:t> parpadeos del mismo tiempo a nivel alto y bajo</a:t>
            </a:r>
            <a:endParaRPr lang="es-ES" i="0" dirty="0"/>
          </a:p>
        </p:txBody>
      </p:sp>
      <p:sp>
        <p:nvSpPr>
          <p:cNvPr id="5" name="Text Box 10"/>
          <p:cNvSpPr txBox="1">
            <a:spLocks noChangeArrowheads="1"/>
          </p:cNvSpPr>
          <p:nvPr/>
        </p:nvSpPr>
        <p:spPr bwMode="auto">
          <a:xfrm>
            <a:off x="2573102" y="714883"/>
            <a:ext cx="2159309" cy="307777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 i="0" dirty="0" smtClean="0"/>
              <a:t>FB1: “</a:t>
            </a:r>
            <a:r>
              <a:rPr lang="es-ES" b="1" dirty="0" smtClean="0"/>
              <a:t>Control AMBAR</a:t>
            </a:r>
            <a:r>
              <a:rPr lang="es-ES" b="1" i="0" dirty="0" smtClean="0"/>
              <a:t>”</a:t>
            </a:r>
            <a:endParaRPr lang="es-ES" b="1" i="0" dirty="0"/>
          </a:p>
        </p:txBody>
      </p:sp>
      <p:sp>
        <p:nvSpPr>
          <p:cNvPr id="6" name="Line 11"/>
          <p:cNvSpPr>
            <a:spLocks noChangeShapeType="1"/>
          </p:cNvSpPr>
          <p:nvPr/>
        </p:nvSpPr>
        <p:spPr bwMode="auto">
          <a:xfrm>
            <a:off x="2188194" y="1354645"/>
            <a:ext cx="74295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s-ES"/>
          </a:p>
        </p:txBody>
      </p:sp>
      <p:sp>
        <p:nvSpPr>
          <p:cNvPr id="7" name="Line 12"/>
          <p:cNvSpPr>
            <a:spLocks noChangeShapeType="1"/>
          </p:cNvSpPr>
          <p:nvPr/>
        </p:nvSpPr>
        <p:spPr bwMode="auto">
          <a:xfrm>
            <a:off x="2188194" y="1875345"/>
            <a:ext cx="74295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s-ES"/>
          </a:p>
        </p:txBody>
      </p:sp>
      <p:sp>
        <p:nvSpPr>
          <p:cNvPr id="8" name="Line 14"/>
          <p:cNvSpPr>
            <a:spLocks noChangeShapeType="1"/>
          </p:cNvSpPr>
          <p:nvPr/>
        </p:nvSpPr>
        <p:spPr bwMode="auto">
          <a:xfrm flipV="1">
            <a:off x="4407519" y="1582616"/>
            <a:ext cx="386089" cy="1749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square" anchor="ctr">
            <a:spAutoFit/>
          </a:bodyPr>
          <a:lstStyle/>
          <a:p>
            <a:endParaRPr lang="es-ES"/>
          </a:p>
        </p:txBody>
      </p:sp>
      <p:sp>
        <p:nvSpPr>
          <p:cNvPr id="9" name="Text Box 16"/>
          <p:cNvSpPr txBox="1">
            <a:spLocks noChangeArrowheads="1"/>
          </p:cNvSpPr>
          <p:nvPr/>
        </p:nvSpPr>
        <p:spPr bwMode="auto">
          <a:xfrm>
            <a:off x="1651619" y="1096737"/>
            <a:ext cx="844266" cy="307777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 smtClean="0"/>
              <a:t>tiempo</a:t>
            </a:r>
            <a:endParaRPr lang="es-ES" i="0" dirty="0"/>
          </a:p>
        </p:txBody>
      </p:sp>
      <p:sp>
        <p:nvSpPr>
          <p:cNvPr id="10" name="Text Box 17"/>
          <p:cNvSpPr txBox="1">
            <a:spLocks noChangeArrowheads="1"/>
          </p:cNvSpPr>
          <p:nvPr/>
        </p:nvSpPr>
        <p:spPr bwMode="auto">
          <a:xfrm>
            <a:off x="1347024" y="1621834"/>
            <a:ext cx="1312984" cy="307777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 smtClean="0"/>
              <a:t>temporizador</a:t>
            </a:r>
            <a:endParaRPr lang="es-ES" i="0" dirty="0"/>
          </a:p>
        </p:txBody>
      </p:sp>
      <p:sp>
        <p:nvSpPr>
          <p:cNvPr id="11" name="Text Box 21"/>
          <p:cNvSpPr txBox="1">
            <a:spLocks noChangeArrowheads="1"/>
          </p:cNvSpPr>
          <p:nvPr/>
        </p:nvSpPr>
        <p:spPr bwMode="auto">
          <a:xfrm>
            <a:off x="4632700" y="1340623"/>
            <a:ext cx="1145647" cy="307777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 smtClean="0"/>
              <a:t>Luz Ámbar</a:t>
            </a:r>
            <a:endParaRPr lang="es-ES" i="0" dirty="0"/>
          </a:p>
        </p:txBody>
      </p:sp>
      <p:sp>
        <p:nvSpPr>
          <p:cNvPr id="12" name="Line 12"/>
          <p:cNvSpPr>
            <a:spLocks noChangeShapeType="1"/>
          </p:cNvSpPr>
          <p:nvPr/>
        </p:nvSpPr>
        <p:spPr bwMode="auto">
          <a:xfrm>
            <a:off x="2188194" y="2449776"/>
            <a:ext cx="74295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s-ES"/>
          </a:p>
        </p:txBody>
      </p:sp>
      <p:sp>
        <p:nvSpPr>
          <p:cNvPr id="13" name="Text Box 17"/>
          <p:cNvSpPr txBox="1">
            <a:spLocks noChangeArrowheads="1"/>
          </p:cNvSpPr>
          <p:nvPr/>
        </p:nvSpPr>
        <p:spPr bwMode="auto">
          <a:xfrm>
            <a:off x="1956624" y="2196265"/>
            <a:ext cx="433754" cy="307777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 smtClean="0"/>
              <a:t>k</a:t>
            </a:r>
            <a:endParaRPr lang="es-ES" i="0" dirty="0"/>
          </a:p>
        </p:txBody>
      </p:sp>
      <p:sp>
        <p:nvSpPr>
          <p:cNvPr id="14" name="Line 12"/>
          <p:cNvSpPr>
            <a:spLocks noChangeShapeType="1"/>
          </p:cNvSpPr>
          <p:nvPr/>
        </p:nvSpPr>
        <p:spPr bwMode="auto">
          <a:xfrm>
            <a:off x="2199918" y="2965591"/>
            <a:ext cx="74295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s-ES"/>
          </a:p>
        </p:txBody>
      </p:sp>
      <p:sp>
        <p:nvSpPr>
          <p:cNvPr id="15" name="Text Box 17"/>
          <p:cNvSpPr txBox="1">
            <a:spLocks noChangeArrowheads="1"/>
          </p:cNvSpPr>
          <p:nvPr/>
        </p:nvSpPr>
        <p:spPr bwMode="auto">
          <a:xfrm>
            <a:off x="1429087" y="2712080"/>
            <a:ext cx="1312984" cy="307777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 smtClean="0"/>
              <a:t>contador</a:t>
            </a:r>
            <a:endParaRPr lang="es-ES" i="0" dirty="0"/>
          </a:p>
        </p:txBody>
      </p:sp>
      <p:sp>
        <p:nvSpPr>
          <p:cNvPr id="16" name="Line 14"/>
          <p:cNvSpPr>
            <a:spLocks noChangeShapeType="1"/>
          </p:cNvSpPr>
          <p:nvPr/>
        </p:nvSpPr>
        <p:spPr bwMode="auto">
          <a:xfrm flipV="1">
            <a:off x="4395795" y="2520462"/>
            <a:ext cx="409535" cy="1749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square" anchor="ctr">
            <a:spAutoFit/>
          </a:bodyPr>
          <a:lstStyle/>
          <a:p>
            <a:endParaRPr lang="es-ES"/>
          </a:p>
        </p:txBody>
      </p:sp>
      <p:sp>
        <p:nvSpPr>
          <p:cNvPr id="17" name="Text Box 21"/>
          <p:cNvSpPr txBox="1">
            <a:spLocks noChangeArrowheads="1"/>
          </p:cNvSpPr>
          <p:nvPr/>
        </p:nvSpPr>
        <p:spPr bwMode="auto">
          <a:xfrm>
            <a:off x="4597529" y="2243299"/>
            <a:ext cx="1145647" cy="307777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 smtClean="0"/>
              <a:t>bit de fin</a:t>
            </a:r>
            <a:endParaRPr lang="es-ES" i="0" dirty="0"/>
          </a:p>
        </p:txBody>
      </p:sp>
      <p:sp>
        <p:nvSpPr>
          <p:cNvPr id="18" name="Text Box 22"/>
          <p:cNvSpPr txBox="1">
            <a:spLocks noChangeArrowheads="1"/>
          </p:cNvSpPr>
          <p:nvPr/>
        </p:nvSpPr>
        <p:spPr bwMode="auto">
          <a:xfrm>
            <a:off x="1544708" y="742069"/>
            <a:ext cx="533400" cy="3365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 i="0" dirty="0">
                <a:solidFill>
                  <a:srgbClr val="800000"/>
                </a:solidFill>
              </a:rPr>
              <a:t>IN</a:t>
            </a:r>
          </a:p>
        </p:txBody>
      </p:sp>
      <p:sp>
        <p:nvSpPr>
          <p:cNvPr id="19" name="Text Box 22"/>
          <p:cNvSpPr txBox="1">
            <a:spLocks noChangeArrowheads="1"/>
          </p:cNvSpPr>
          <p:nvPr/>
        </p:nvSpPr>
        <p:spPr bwMode="auto">
          <a:xfrm>
            <a:off x="4733383" y="750276"/>
            <a:ext cx="658100" cy="311293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 i="0" dirty="0" smtClean="0">
                <a:solidFill>
                  <a:srgbClr val="800000"/>
                </a:solidFill>
              </a:rPr>
              <a:t>OUT</a:t>
            </a:r>
            <a:endParaRPr lang="es-ES" b="1" i="0" dirty="0">
              <a:solidFill>
                <a:srgbClr val="800000"/>
              </a:solidFill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4583722" y="3534013"/>
            <a:ext cx="4243754" cy="332398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s-ES" b="1" dirty="0" smtClean="0"/>
              <a:t>VAR_INPUT</a:t>
            </a:r>
          </a:p>
          <a:p>
            <a:r>
              <a:rPr lang="es-ES" dirty="0" smtClean="0">
                <a:solidFill>
                  <a:srgbClr val="3039F0"/>
                </a:solidFill>
              </a:rPr>
              <a:t>  tiempo : S5TIME := S5T#2s   </a:t>
            </a:r>
            <a:r>
              <a:rPr lang="es-ES" dirty="0" smtClean="0">
                <a:solidFill>
                  <a:srgbClr val="006600"/>
                </a:solidFill>
              </a:rPr>
              <a:t>//t. intermitencia</a:t>
            </a:r>
          </a:p>
          <a:p>
            <a:r>
              <a:rPr lang="es-ES" dirty="0" smtClean="0"/>
              <a:t>  </a:t>
            </a:r>
            <a:r>
              <a:rPr lang="es-ES" dirty="0" err="1" smtClean="0"/>
              <a:t>tempor</a:t>
            </a:r>
            <a:r>
              <a:rPr lang="es-ES" dirty="0" smtClean="0"/>
              <a:t> : TIMER ;    	</a:t>
            </a:r>
          </a:p>
          <a:p>
            <a:pPr>
              <a:tabLst>
                <a:tab pos="2238375" algn="l"/>
              </a:tabLst>
            </a:pPr>
            <a:r>
              <a:rPr lang="es-ES" dirty="0" smtClean="0">
                <a:solidFill>
                  <a:srgbClr val="3039F0"/>
                </a:solidFill>
              </a:rPr>
              <a:t>  </a:t>
            </a:r>
            <a:r>
              <a:rPr lang="es-ES" dirty="0" err="1" smtClean="0">
                <a:solidFill>
                  <a:srgbClr val="3039F0"/>
                </a:solidFill>
              </a:rPr>
              <a:t>nrep</a:t>
            </a:r>
            <a:r>
              <a:rPr lang="es-ES" dirty="0" smtClean="0">
                <a:solidFill>
                  <a:srgbClr val="3039F0"/>
                </a:solidFill>
              </a:rPr>
              <a:t> : INT  := 3;                      </a:t>
            </a:r>
            <a:r>
              <a:rPr lang="es-ES" dirty="0" smtClean="0">
                <a:solidFill>
                  <a:srgbClr val="006600"/>
                </a:solidFill>
              </a:rPr>
              <a:t>//</a:t>
            </a:r>
            <a:r>
              <a:rPr lang="es-ES" dirty="0" err="1" smtClean="0">
                <a:solidFill>
                  <a:srgbClr val="006600"/>
                </a:solidFill>
              </a:rPr>
              <a:t>num.</a:t>
            </a:r>
            <a:r>
              <a:rPr lang="es-ES" dirty="0" smtClean="0">
                <a:solidFill>
                  <a:srgbClr val="006600"/>
                </a:solidFill>
              </a:rPr>
              <a:t> repeticiones</a:t>
            </a:r>
          </a:p>
          <a:p>
            <a:r>
              <a:rPr lang="es-ES" dirty="0" smtClean="0"/>
              <a:t>  contador : COUNTER</a:t>
            </a:r>
          </a:p>
          <a:p>
            <a:r>
              <a:rPr lang="es-ES" b="1" dirty="0" smtClean="0"/>
              <a:t>END_VAR</a:t>
            </a:r>
          </a:p>
          <a:p>
            <a:r>
              <a:rPr lang="es-ES" b="1" dirty="0" smtClean="0"/>
              <a:t>VAR_OUTPUT</a:t>
            </a:r>
          </a:p>
          <a:p>
            <a:r>
              <a:rPr lang="es-ES" dirty="0" smtClean="0"/>
              <a:t>  </a:t>
            </a:r>
            <a:r>
              <a:rPr lang="es-ES" dirty="0" err="1" smtClean="0"/>
              <a:t>bit_de_fin</a:t>
            </a:r>
            <a:r>
              <a:rPr lang="es-ES" dirty="0" smtClean="0"/>
              <a:t> : BOOL ;   	      </a:t>
            </a:r>
            <a:r>
              <a:rPr lang="es-ES" dirty="0" smtClean="0">
                <a:solidFill>
                  <a:srgbClr val="006600"/>
                </a:solidFill>
              </a:rPr>
              <a:t>//final de intermitencia</a:t>
            </a:r>
          </a:p>
          <a:p>
            <a:r>
              <a:rPr lang="es-ES" dirty="0" smtClean="0"/>
              <a:t>  actuador : BOOL ;	      </a:t>
            </a:r>
            <a:r>
              <a:rPr lang="es-ES" dirty="0" smtClean="0">
                <a:solidFill>
                  <a:srgbClr val="006600"/>
                </a:solidFill>
              </a:rPr>
              <a:t>//actuador luz ámbar</a:t>
            </a:r>
          </a:p>
          <a:p>
            <a:r>
              <a:rPr lang="es-ES" b="1" dirty="0" smtClean="0"/>
              <a:t>END_VAR</a:t>
            </a:r>
          </a:p>
          <a:p>
            <a:r>
              <a:rPr lang="es-ES" b="1" dirty="0" smtClean="0"/>
              <a:t>VAR_STATIC</a:t>
            </a:r>
          </a:p>
          <a:p>
            <a:r>
              <a:rPr lang="es-ES" dirty="0" smtClean="0"/>
              <a:t>  </a:t>
            </a:r>
            <a:r>
              <a:rPr lang="es-ES" dirty="0" err="1" smtClean="0"/>
              <a:t>internal_signal</a:t>
            </a:r>
            <a:r>
              <a:rPr lang="es-ES" dirty="0" smtClean="0"/>
              <a:t> : BOOL ;    </a:t>
            </a:r>
            <a:r>
              <a:rPr lang="es-ES" dirty="0" smtClean="0">
                <a:solidFill>
                  <a:srgbClr val="006600"/>
                </a:solidFill>
              </a:rPr>
              <a:t>//generador luz ámbar</a:t>
            </a:r>
          </a:p>
          <a:p>
            <a:r>
              <a:rPr lang="es-ES" dirty="0" smtClean="0"/>
              <a:t>  </a:t>
            </a:r>
            <a:r>
              <a:rPr lang="es-ES" dirty="0" err="1" smtClean="0"/>
              <a:t>bit_de_trabajo</a:t>
            </a:r>
            <a:r>
              <a:rPr lang="es-ES" dirty="0" smtClean="0"/>
              <a:t> : BOOL ;   </a:t>
            </a:r>
          </a:p>
          <a:p>
            <a:r>
              <a:rPr lang="es-ES" dirty="0" smtClean="0"/>
              <a:t>  </a:t>
            </a:r>
            <a:r>
              <a:rPr lang="es-ES" dirty="0" err="1" smtClean="0"/>
              <a:t>command_signal</a:t>
            </a:r>
            <a:r>
              <a:rPr lang="es-ES" dirty="0" smtClean="0"/>
              <a:t> : BOOL ; </a:t>
            </a:r>
          </a:p>
          <a:p>
            <a:r>
              <a:rPr lang="es-ES" b="1" dirty="0" smtClean="0"/>
              <a:t>END_VAR</a:t>
            </a:r>
            <a:endParaRPr lang="es-ES" b="1" dirty="0"/>
          </a:p>
        </p:txBody>
      </p:sp>
      <p:grpSp>
        <p:nvGrpSpPr>
          <p:cNvPr id="25" name="24 Grupo"/>
          <p:cNvGrpSpPr/>
          <p:nvPr/>
        </p:nvGrpSpPr>
        <p:grpSpPr>
          <a:xfrm>
            <a:off x="2754922" y="5709139"/>
            <a:ext cx="1817078" cy="949569"/>
            <a:chOff x="2696307" y="5310554"/>
            <a:chExt cx="1817078" cy="949569"/>
          </a:xfrm>
        </p:grpSpPr>
        <p:sp>
          <p:nvSpPr>
            <p:cNvPr id="21" name="20 Abrir llave"/>
            <p:cNvSpPr/>
            <p:nvPr/>
          </p:nvSpPr>
          <p:spPr>
            <a:xfrm>
              <a:off x="4407877" y="5310554"/>
              <a:ext cx="105508" cy="949569"/>
            </a:xfrm>
            <a:prstGeom prst="lef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2" name="21 CuadroTexto"/>
            <p:cNvSpPr txBox="1"/>
            <p:nvPr/>
          </p:nvSpPr>
          <p:spPr>
            <a:xfrm>
              <a:off x="2696307" y="5462955"/>
              <a:ext cx="178190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b="1" dirty="0" smtClean="0"/>
                <a:t>STATIC</a:t>
              </a:r>
            </a:p>
            <a:p>
              <a:r>
                <a:rPr lang="es-ES" dirty="0" smtClean="0"/>
                <a:t>No aparecen en el interfaz de llamada</a:t>
              </a:r>
              <a:endParaRPr lang="es-ES" dirty="0"/>
            </a:p>
          </p:txBody>
        </p:sp>
      </p:grpSp>
      <p:graphicFrame>
        <p:nvGraphicFramePr>
          <p:cNvPr id="24" name="23 Tabla"/>
          <p:cNvGraphicFramePr>
            <a:graphicFrameLocks noGrp="1"/>
          </p:cNvGraphicFramePr>
          <p:nvPr/>
        </p:nvGraphicFramePr>
        <p:xfrm>
          <a:off x="457200" y="3582073"/>
          <a:ext cx="2579497" cy="19558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579497"/>
              </a:tblGrid>
              <a:tr h="370840">
                <a:tc>
                  <a:txBody>
                    <a:bodyPr/>
                    <a:lstStyle/>
                    <a:p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 CALL  </a:t>
                      </a:r>
                      <a:r>
                        <a:rPr lang="es-ES" sz="1400" b="0" dirty="0" smtClean="0">
                          <a:latin typeface="Arial" pitchFamily="34" charset="0"/>
                          <a:cs typeface="Arial" pitchFamily="34" charset="0"/>
                        </a:rPr>
                        <a:t>“</a:t>
                      </a:r>
                      <a:r>
                        <a:rPr lang="es-ES" sz="1400" b="0" dirty="0" err="1" smtClean="0">
                          <a:latin typeface="Arial" pitchFamily="34" charset="0"/>
                          <a:cs typeface="Arial" pitchFamily="34" charset="0"/>
                        </a:rPr>
                        <a:t>contol</a:t>
                      </a:r>
                      <a:r>
                        <a:rPr lang="es-ES" sz="1400" b="0" dirty="0" smtClean="0">
                          <a:latin typeface="Arial" pitchFamily="34" charset="0"/>
                          <a:cs typeface="Arial" pitchFamily="34" charset="0"/>
                        </a:rPr>
                        <a:t> AMBAR" , DB1</a:t>
                      </a:r>
                    </a:p>
                    <a:p>
                      <a:r>
                        <a:rPr lang="es-ES" sz="1400" b="0" dirty="0" smtClean="0">
                          <a:latin typeface="Arial" pitchFamily="34" charset="0"/>
                          <a:cs typeface="Arial" pitchFamily="34" charset="0"/>
                        </a:rPr>
                        <a:t>       </a:t>
                      </a:r>
                      <a:r>
                        <a:rPr lang="es-ES" sz="1400" b="0" dirty="0" smtClean="0">
                          <a:solidFill>
                            <a:srgbClr val="3039F0"/>
                          </a:solidFill>
                          <a:latin typeface="Arial" pitchFamily="34" charset="0"/>
                          <a:cs typeface="Arial" pitchFamily="34" charset="0"/>
                        </a:rPr>
                        <a:t>tiempo  :=</a:t>
                      </a:r>
                    </a:p>
                    <a:p>
                      <a:r>
                        <a:rPr lang="es-ES" sz="1400" b="0" dirty="0" smtClean="0">
                          <a:latin typeface="Arial" pitchFamily="34" charset="0"/>
                          <a:cs typeface="Arial" pitchFamily="34" charset="0"/>
                        </a:rPr>
                        <a:t>       </a:t>
                      </a:r>
                      <a:r>
                        <a:rPr lang="es-ES" sz="1400" b="0" dirty="0" err="1" smtClean="0">
                          <a:latin typeface="Arial" pitchFamily="34" charset="0"/>
                          <a:cs typeface="Arial" pitchFamily="34" charset="0"/>
                        </a:rPr>
                        <a:t>tempor</a:t>
                      </a:r>
                      <a:r>
                        <a:rPr lang="es-ES" sz="1400" b="0" dirty="0" smtClean="0">
                          <a:latin typeface="Arial" pitchFamily="34" charset="0"/>
                          <a:cs typeface="Arial" pitchFamily="34" charset="0"/>
                        </a:rPr>
                        <a:t>  :=T1</a:t>
                      </a:r>
                    </a:p>
                    <a:p>
                      <a:r>
                        <a:rPr lang="es-ES" sz="1400" b="0" dirty="0" smtClean="0">
                          <a:latin typeface="Arial" pitchFamily="34" charset="0"/>
                          <a:cs typeface="Arial" pitchFamily="34" charset="0"/>
                        </a:rPr>
                        <a:t>       </a:t>
                      </a:r>
                      <a:r>
                        <a:rPr lang="es-ES" sz="1400" b="0" dirty="0" err="1" smtClean="0">
                          <a:solidFill>
                            <a:srgbClr val="3039F0"/>
                          </a:solidFill>
                          <a:latin typeface="Arial" pitchFamily="34" charset="0"/>
                          <a:cs typeface="Arial" pitchFamily="34" charset="0"/>
                        </a:rPr>
                        <a:t>nrep</a:t>
                      </a:r>
                      <a:r>
                        <a:rPr lang="es-ES" sz="1400" b="0" dirty="0" smtClean="0">
                          <a:solidFill>
                            <a:srgbClr val="3039F0"/>
                          </a:solidFill>
                          <a:latin typeface="Arial" pitchFamily="34" charset="0"/>
                          <a:cs typeface="Arial" pitchFamily="34" charset="0"/>
                        </a:rPr>
                        <a:t>      :=</a:t>
                      </a:r>
                    </a:p>
                    <a:p>
                      <a:r>
                        <a:rPr lang="es-ES" sz="1400" b="0" dirty="0" smtClean="0">
                          <a:latin typeface="Arial" pitchFamily="34" charset="0"/>
                          <a:cs typeface="Arial" pitchFamily="34" charset="0"/>
                        </a:rPr>
                        <a:t>       contador  :=Z1</a:t>
                      </a:r>
                    </a:p>
                    <a:p>
                      <a:r>
                        <a:rPr lang="es-ES" sz="1400" b="0" dirty="0" smtClean="0">
                          <a:latin typeface="Arial" pitchFamily="34" charset="0"/>
                          <a:cs typeface="Arial" pitchFamily="34" charset="0"/>
                        </a:rPr>
                        <a:t>       </a:t>
                      </a:r>
                      <a:r>
                        <a:rPr lang="es-ES" sz="1400" b="0" dirty="0" err="1" smtClean="0">
                          <a:latin typeface="Arial" pitchFamily="34" charset="0"/>
                          <a:cs typeface="Arial" pitchFamily="34" charset="0"/>
                        </a:rPr>
                        <a:t>bit_de_fin</a:t>
                      </a:r>
                      <a:r>
                        <a:rPr lang="es-ES" sz="1400" b="0" dirty="0" smtClean="0">
                          <a:latin typeface="Arial" pitchFamily="34" charset="0"/>
                          <a:cs typeface="Arial" pitchFamily="34" charset="0"/>
                        </a:rPr>
                        <a:t>:=M1.7</a:t>
                      </a:r>
                    </a:p>
                    <a:p>
                      <a:r>
                        <a:rPr lang="es-ES" sz="1400" b="0" dirty="0" smtClean="0">
                          <a:latin typeface="Arial" pitchFamily="34" charset="0"/>
                          <a:cs typeface="Arial" pitchFamily="34" charset="0"/>
                        </a:rPr>
                        <a:t>       actuador  :=A124.0</a:t>
                      </a:r>
                      <a:endParaRPr lang="es-ES" sz="14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" sz="1400" b="1" dirty="0" err="1" smtClean="0">
                          <a:latin typeface="Arial" pitchFamily="34" charset="0"/>
                          <a:cs typeface="Arial" pitchFamily="34" charset="0"/>
                        </a:rPr>
                        <a:t>Seg</a:t>
                      </a:r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lang="es-ES" sz="1400" b="1" baseline="0" dirty="0" smtClean="0">
                          <a:latin typeface="Arial" pitchFamily="34" charset="0"/>
                          <a:cs typeface="Arial" pitchFamily="34" charset="0"/>
                        </a:rPr>
                        <a:t> Invocante</a:t>
                      </a:r>
                      <a:r>
                        <a:rPr lang="es-ES" sz="1400" b="0" baseline="0" dirty="0" smtClean="0">
                          <a:latin typeface="Arial" pitchFamily="34" charset="0"/>
                          <a:cs typeface="Arial" pitchFamily="34" charset="0"/>
                        </a:rPr>
                        <a:t> (</a:t>
                      </a:r>
                      <a:r>
                        <a:rPr lang="es-ES" sz="1400" b="0" baseline="0" dirty="0" smtClean="0">
                          <a:solidFill>
                            <a:srgbClr val="3039F0"/>
                          </a:solidFill>
                          <a:latin typeface="Arial" pitchFamily="34" charset="0"/>
                          <a:cs typeface="Arial" pitchFamily="34" charset="0"/>
                        </a:rPr>
                        <a:t>OB1</a:t>
                      </a:r>
                      <a:r>
                        <a:rPr lang="es-ES" sz="1400" b="0" baseline="0" dirty="0" smtClean="0"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  <a:endParaRPr lang="es-ES" sz="14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cxnSp>
        <p:nvCxnSpPr>
          <p:cNvPr id="36" name="35 Forma"/>
          <p:cNvCxnSpPr/>
          <p:nvPr/>
        </p:nvCxnSpPr>
        <p:spPr>
          <a:xfrm rot="16200000" flipV="1">
            <a:off x="2324073" y="5811743"/>
            <a:ext cx="662410" cy="199293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25 CuadroTexto"/>
          <p:cNvSpPr txBox="1"/>
          <p:nvPr/>
        </p:nvSpPr>
        <p:spPr>
          <a:xfrm>
            <a:off x="6070509" y="1718529"/>
            <a:ext cx="21492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i="1" dirty="0" smtClean="0"/>
              <a:t>EJERCICIO</a:t>
            </a:r>
          </a:p>
          <a:p>
            <a:r>
              <a:rPr lang="es-ES" sz="1600" i="1" dirty="0" smtClean="0"/>
              <a:t>Implemente “Control AMBAR”  en AWL</a:t>
            </a:r>
            <a:endParaRPr lang="es-ES" sz="1600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08155" y="793087"/>
            <a:ext cx="2576054" cy="332398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s-ES" b="1" dirty="0" smtClean="0"/>
              <a:t>VAR_INPUT</a:t>
            </a:r>
          </a:p>
          <a:p>
            <a:r>
              <a:rPr lang="es-ES" dirty="0" smtClean="0">
                <a:solidFill>
                  <a:srgbClr val="3039F0"/>
                </a:solidFill>
              </a:rPr>
              <a:t>  tiempo : S5TIME </a:t>
            </a:r>
            <a:r>
              <a:rPr lang="es-ES" smtClean="0">
                <a:solidFill>
                  <a:srgbClr val="3039F0"/>
                </a:solidFill>
              </a:rPr>
              <a:t>:= S5T#4s</a:t>
            </a:r>
            <a:endParaRPr lang="es-ES" dirty="0" smtClean="0">
              <a:solidFill>
                <a:srgbClr val="006600"/>
              </a:solidFill>
            </a:endParaRPr>
          </a:p>
          <a:p>
            <a:r>
              <a:rPr lang="es-ES" dirty="0" smtClean="0"/>
              <a:t>  </a:t>
            </a:r>
            <a:r>
              <a:rPr lang="es-ES" dirty="0" err="1" smtClean="0"/>
              <a:t>tempor</a:t>
            </a:r>
            <a:r>
              <a:rPr lang="es-ES" dirty="0" smtClean="0"/>
              <a:t> : TIMER ;    	</a:t>
            </a:r>
          </a:p>
          <a:p>
            <a:pPr>
              <a:tabLst>
                <a:tab pos="2238375" algn="l"/>
              </a:tabLst>
            </a:pPr>
            <a:r>
              <a:rPr lang="es-ES" dirty="0" smtClean="0">
                <a:solidFill>
                  <a:srgbClr val="3039F0"/>
                </a:solidFill>
              </a:rPr>
              <a:t>  </a:t>
            </a:r>
            <a:r>
              <a:rPr lang="es-ES" dirty="0" err="1" smtClean="0">
                <a:solidFill>
                  <a:srgbClr val="3039F0"/>
                </a:solidFill>
              </a:rPr>
              <a:t>nrep</a:t>
            </a:r>
            <a:r>
              <a:rPr lang="es-ES" dirty="0" smtClean="0">
                <a:solidFill>
                  <a:srgbClr val="3039F0"/>
                </a:solidFill>
              </a:rPr>
              <a:t> : INT  := 3;                      </a:t>
            </a:r>
            <a:endParaRPr lang="es-ES" dirty="0" smtClean="0">
              <a:solidFill>
                <a:srgbClr val="006600"/>
              </a:solidFill>
            </a:endParaRPr>
          </a:p>
          <a:p>
            <a:r>
              <a:rPr lang="es-ES" dirty="0" smtClean="0"/>
              <a:t>  contador : COUNTER</a:t>
            </a:r>
          </a:p>
          <a:p>
            <a:r>
              <a:rPr lang="es-ES" b="1" dirty="0" smtClean="0"/>
              <a:t>END_VAR</a:t>
            </a:r>
          </a:p>
          <a:p>
            <a:r>
              <a:rPr lang="es-ES" b="1" dirty="0" smtClean="0"/>
              <a:t>VAR_OUTPUT</a:t>
            </a:r>
          </a:p>
          <a:p>
            <a:r>
              <a:rPr lang="es-ES" dirty="0" smtClean="0"/>
              <a:t>  </a:t>
            </a:r>
            <a:r>
              <a:rPr lang="es-ES" dirty="0" err="1" smtClean="0"/>
              <a:t>bdf</a:t>
            </a:r>
            <a:r>
              <a:rPr lang="es-ES" dirty="0" smtClean="0"/>
              <a:t> : BOOL ;   	</a:t>
            </a:r>
            <a:endParaRPr lang="es-ES" dirty="0" smtClean="0">
              <a:solidFill>
                <a:srgbClr val="006600"/>
              </a:solidFill>
            </a:endParaRPr>
          </a:p>
          <a:p>
            <a:r>
              <a:rPr lang="es-ES" dirty="0" smtClean="0"/>
              <a:t>  actuador : BOOL ;	</a:t>
            </a:r>
            <a:endParaRPr lang="es-ES" dirty="0" smtClean="0">
              <a:solidFill>
                <a:srgbClr val="006600"/>
              </a:solidFill>
            </a:endParaRPr>
          </a:p>
          <a:p>
            <a:r>
              <a:rPr lang="es-ES" b="1" dirty="0" smtClean="0"/>
              <a:t>END_VAR</a:t>
            </a:r>
          </a:p>
          <a:p>
            <a:r>
              <a:rPr lang="es-ES" b="1" dirty="0" smtClean="0"/>
              <a:t>VAR_STATIC</a:t>
            </a:r>
          </a:p>
          <a:p>
            <a:r>
              <a:rPr lang="es-ES" dirty="0" smtClean="0"/>
              <a:t>  </a:t>
            </a:r>
            <a:r>
              <a:rPr lang="es-ES" dirty="0" err="1" smtClean="0"/>
              <a:t>int_sig</a:t>
            </a:r>
            <a:r>
              <a:rPr lang="es-ES" dirty="0" smtClean="0"/>
              <a:t> : BOOL ;           </a:t>
            </a:r>
            <a:endParaRPr lang="es-ES" dirty="0" smtClean="0">
              <a:solidFill>
                <a:srgbClr val="006600"/>
              </a:solidFill>
            </a:endParaRPr>
          </a:p>
          <a:p>
            <a:r>
              <a:rPr lang="es-ES" dirty="0" smtClean="0"/>
              <a:t>  </a:t>
            </a:r>
            <a:r>
              <a:rPr lang="es-ES" dirty="0" err="1" smtClean="0"/>
              <a:t>com_sig</a:t>
            </a:r>
            <a:r>
              <a:rPr lang="es-ES" dirty="0" smtClean="0"/>
              <a:t> : BOOL ; </a:t>
            </a:r>
          </a:p>
          <a:p>
            <a:r>
              <a:rPr lang="es-ES" dirty="0" smtClean="0"/>
              <a:t>  </a:t>
            </a:r>
            <a:r>
              <a:rPr lang="es-ES" dirty="0" err="1" smtClean="0"/>
              <a:t>bdt</a:t>
            </a:r>
            <a:r>
              <a:rPr lang="es-ES" dirty="0" smtClean="0"/>
              <a:t> : BOOL ;   </a:t>
            </a:r>
          </a:p>
          <a:p>
            <a:r>
              <a:rPr lang="es-ES" b="1" dirty="0" smtClean="0"/>
              <a:t>END_VAR</a:t>
            </a:r>
            <a:endParaRPr lang="es-ES" b="1" dirty="0"/>
          </a:p>
        </p:txBody>
      </p:sp>
      <p:graphicFrame>
        <p:nvGraphicFramePr>
          <p:cNvPr id="3" name="2 Tabla"/>
          <p:cNvGraphicFramePr>
            <a:graphicFrameLocks noGrp="1"/>
          </p:cNvGraphicFramePr>
          <p:nvPr/>
        </p:nvGraphicFramePr>
        <p:xfrm>
          <a:off x="2593080" y="2874356"/>
          <a:ext cx="6162993" cy="37896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24000"/>
                <a:gridCol w="1590993"/>
                <a:gridCol w="1524000"/>
                <a:gridCol w="1524000"/>
              </a:tblGrid>
              <a:tr h="1206070">
                <a:tc>
                  <a:txBody>
                    <a:bodyPr/>
                    <a:lstStyle/>
                    <a:p>
                      <a:r>
                        <a:rPr lang="pt-BR" sz="1400" b="1" dirty="0" smtClean="0">
                          <a:latin typeface="Arial" pitchFamily="34" charset="0"/>
                          <a:cs typeface="Arial" pitchFamily="34" charset="0"/>
                        </a:rPr>
                        <a:t>SET</a:t>
                      </a:r>
                    </a:p>
                    <a:p>
                      <a:r>
                        <a:rPr lang="pt-BR" sz="1400" b="1" dirty="0" smtClean="0">
                          <a:solidFill>
                            <a:srgbClr val="3039F0"/>
                          </a:solidFill>
                          <a:latin typeface="Arial" pitchFamily="34" charset="0"/>
                          <a:cs typeface="Arial" pitchFamily="34" charset="0"/>
                        </a:rPr>
                        <a:t>FP</a:t>
                      </a:r>
                      <a:r>
                        <a:rPr lang="pt-BR" sz="1400" dirty="0" smtClean="0">
                          <a:solidFill>
                            <a:srgbClr val="3039F0"/>
                          </a:solidFill>
                          <a:latin typeface="Arial" pitchFamily="34" charset="0"/>
                          <a:cs typeface="Arial" pitchFamily="34" charset="0"/>
                        </a:rPr>
                        <a:t>   #</a:t>
                      </a:r>
                      <a:r>
                        <a:rPr lang="pt-BR" sz="1400" dirty="0" err="1" smtClean="0">
                          <a:solidFill>
                            <a:srgbClr val="3039F0"/>
                          </a:solidFill>
                          <a:latin typeface="Arial" pitchFamily="34" charset="0"/>
                          <a:cs typeface="Arial" pitchFamily="34" charset="0"/>
                        </a:rPr>
                        <a:t>bit_trab</a:t>
                      </a:r>
                      <a:endParaRPr lang="pt-BR" sz="1400" dirty="0" smtClean="0">
                        <a:solidFill>
                          <a:srgbClr val="3039F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r>
                        <a:rPr lang="pt-BR" sz="1400" b="1" dirty="0" smtClean="0">
                          <a:solidFill>
                            <a:srgbClr val="3039F0"/>
                          </a:solidFill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r>
                        <a:rPr lang="pt-BR" sz="1400" dirty="0" smtClean="0">
                          <a:solidFill>
                            <a:srgbClr val="3039F0"/>
                          </a:solidFill>
                          <a:latin typeface="Arial" pitchFamily="34" charset="0"/>
                          <a:cs typeface="Arial" pitchFamily="34" charset="0"/>
                        </a:rPr>
                        <a:t>     #</a:t>
                      </a:r>
                      <a:r>
                        <a:rPr lang="pt-BR" sz="1400" dirty="0" err="1" smtClean="0">
                          <a:solidFill>
                            <a:srgbClr val="3039F0"/>
                          </a:solidFill>
                          <a:latin typeface="Arial" pitchFamily="34" charset="0"/>
                          <a:cs typeface="Arial" pitchFamily="34" charset="0"/>
                        </a:rPr>
                        <a:t>int_sig</a:t>
                      </a:r>
                      <a:r>
                        <a:rPr lang="pt-BR" sz="1400" dirty="0" smtClean="0">
                          <a:solidFill>
                            <a:srgbClr val="3039F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</a:p>
                    <a:p>
                      <a:r>
                        <a:rPr lang="pt-BR" sz="1400" b="1" dirty="0" smtClean="0"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r>
                        <a:rPr lang="pt-BR" sz="1400" dirty="0" smtClean="0">
                          <a:latin typeface="Arial" pitchFamily="34" charset="0"/>
                          <a:cs typeface="Arial" pitchFamily="34" charset="0"/>
                        </a:rPr>
                        <a:t>     #</a:t>
                      </a:r>
                      <a:r>
                        <a:rPr lang="pt-BR" sz="1400" dirty="0" err="1" smtClean="0">
                          <a:latin typeface="Arial" pitchFamily="34" charset="0"/>
                          <a:cs typeface="Arial" pitchFamily="34" charset="0"/>
                        </a:rPr>
                        <a:t>com_sig</a:t>
                      </a:r>
                      <a:r>
                        <a:rPr lang="pt-BR" sz="14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</a:p>
                    <a:p>
                      <a:r>
                        <a:rPr lang="pt-BR" sz="1400" b="1" dirty="0" smtClean="0"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r>
                        <a:rPr lang="pt-BR" sz="1400" dirty="0" smtClean="0">
                          <a:latin typeface="Arial" pitchFamily="34" charset="0"/>
                          <a:cs typeface="Arial" pitchFamily="34" charset="0"/>
                        </a:rPr>
                        <a:t>     #</a:t>
                      </a:r>
                      <a:r>
                        <a:rPr lang="pt-BR" sz="1400" dirty="0" err="1" smtClean="0">
                          <a:latin typeface="Arial" pitchFamily="34" charset="0"/>
                          <a:cs typeface="Arial" pitchFamily="34" charset="0"/>
                        </a:rPr>
                        <a:t>bit_fin</a:t>
                      </a:r>
                      <a:endParaRPr lang="pt-BR" sz="140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r>
                        <a:rPr lang="pt-BR" sz="1400" b="1" dirty="0" smtClean="0"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r>
                        <a:rPr lang="pt-BR" sz="1400" baseline="0" dirty="0" smtClean="0">
                          <a:latin typeface="Arial" pitchFamily="34" charset="0"/>
                          <a:cs typeface="Arial" pitchFamily="34" charset="0"/>
                        </a:rPr>
                        <a:t>     #contador</a:t>
                      </a:r>
                      <a:r>
                        <a:rPr lang="pt-BR" sz="14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br>
                        <a:rPr lang="pt-BR" sz="14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pt-BR" sz="1400" b="1" dirty="0" smtClean="0">
                          <a:latin typeface="Arial" pitchFamily="34" charset="0"/>
                          <a:cs typeface="Arial" pitchFamily="34" charset="0"/>
                        </a:rPr>
                        <a:t>R     </a:t>
                      </a:r>
                      <a:r>
                        <a:rPr lang="pt-BR" sz="1400" b="0" dirty="0" smtClean="0">
                          <a:latin typeface="Arial" pitchFamily="34" charset="0"/>
                          <a:cs typeface="Arial" pitchFamily="34" charset="0"/>
                        </a:rPr>
                        <a:t>#</a:t>
                      </a:r>
                      <a:r>
                        <a:rPr lang="pt-BR" sz="1400" b="0" dirty="0" err="1" smtClean="0">
                          <a:latin typeface="Arial" pitchFamily="34" charset="0"/>
                          <a:cs typeface="Arial" pitchFamily="34" charset="0"/>
                        </a:rPr>
                        <a:t>actuador</a:t>
                      </a:r>
                      <a:endParaRPr lang="es-ES" sz="14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 UN   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#</a:t>
                      </a:r>
                      <a:r>
                        <a:rPr lang="es-ES" sz="1400" dirty="0" err="1" smtClean="0">
                          <a:latin typeface="Arial" pitchFamily="34" charset="0"/>
                          <a:cs typeface="Arial" pitchFamily="34" charset="0"/>
                        </a:rPr>
                        <a:t>com_sig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</a:p>
                    <a:p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 L      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#tiempo </a:t>
                      </a:r>
                    </a:p>
                    <a:p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 SE    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#</a:t>
                      </a:r>
                      <a:r>
                        <a:rPr lang="es-ES" sz="1400" dirty="0" err="1" smtClean="0">
                          <a:latin typeface="Arial" pitchFamily="34" charset="0"/>
                          <a:cs typeface="Arial" pitchFamily="34" charset="0"/>
                        </a:rPr>
                        <a:t>tempor</a:t>
                      </a:r>
                      <a:endParaRPr lang="es-ES" sz="140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</a:p>
                    <a:p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U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    #</a:t>
                      </a:r>
                      <a:r>
                        <a:rPr lang="es-ES" sz="1400" dirty="0" err="1" smtClean="0">
                          <a:latin typeface="Arial" pitchFamily="34" charset="0"/>
                          <a:cs typeface="Arial" pitchFamily="34" charset="0"/>
                        </a:rPr>
                        <a:t>tempor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</a:p>
                    <a:p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=</a:t>
                      </a:r>
                      <a:r>
                        <a:rPr lang="es-ES" sz="1400" baseline="0" dirty="0" smtClean="0">
                          <a:latin typeface="Arial" pitchFamily="34" charset="0"/>
                          <a:cs typeface="Arial" pitchFamily="34" charset="0"/>
                        </a:rPr>
                        <a:t>      #</a:t>
                      </a:r>
                      <a:r>
                        <a:rPr lang="es-ES" sz="1400" baseline="0" dirty="0" err="1" smtClean="0">
                          <a:latin typeface="Arial" pitchFamily="34" charset="0"/>
                          <a:cs typeface="Arial" pitchFamily="34" charset="0"/>
                        </a:rPr>
                        <a:t>com_sig</a:t>
                      </a:r>
                      <a:endParaRPr lang="es-ES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UN</a:t>
                      </a:r>
                      <a:r>
                        <a:rPr lang="es-ES" sz="1400" b="1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ES" sz="1400" baseline="0" dirty="0" smtClean="0">
                          <a:latin typeface="Arial" pitchFamily="34" charset="0"/>
                          <a:cs typeface="Arial" pitchFamily="34" charset="0"/>
                        </a:rPr>
                        <a:t>  #</a:t>
                      </a:r>
                      <a:r>
                        <a:rPr lang="es-ES" sz="1400" baseline="0" dirty="0" err="1" smtClean="0">
                          <a:latin typeface="Arial" pitchFamily="34" charset="0"/>
                          <a:cs typeface="Arial" pitchFamily="34" charset="0"/>
                        </a:rPr>
                        <a:t>int_sig</a:t>
                      </a:r>
                      <a:endParaRPr lang="es-ES" sz="1400" baseline="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r>
                        <a:rPr lang="es-ES" sz="1400" b="1" baseline="0" dirty="0" smtClean="0">
                          <a:latin typeface="Arial" pitchFamily="34" charset="0"/>
                          <a:cs typeface="Arial" pitchFamily="34" charset="0"/>
                        </a:rPr>
                        <a:t>ZV</a:t>
                      </a:r>
                      <a:r>
                        <a:rPr lang="es-ES" sz="1400" baseline="0" dirty="0" smtClean="0">
                          <a:latin typeface="Arial" pitchFamily="34" charset="0"/>
                          <a:cs typeface="Arial" pitchFamily="34" charset="0"/>
                        </a:rPr>
                        <a:t>    #contador</a:t>
                      </a:r>
                      <a:endParaRPr lang="es-ES" sz="140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endParaRPr lang="es-ES" sz="14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L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    #</a:t>
                      </a:r>
                      <a:r>
                        <a:rPr lang="es-ES" sz="1400" dirty="0" err="1" smtClean="0">
                          <a:latin typeface="Arial" pitchFamily="34" charset="0"/>
                          <a:cs typeface="Arial" pitchFamily="34" charset="0"/>
                        </a:rPr>
                        <a:t>nrep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</a:p>
                    <a:p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L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    #contador</a:t>
                      </a:r>
                    </a:p>
                    <a:p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== I   </a:t>
                      </a:r>
                      <a:endParaRPr lang="es-ES" sz="140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    #</a:t>
                      </a:r>
                      <a:r>
                        <a:rPr lang="es-ES" sz="1400" dirty="0" err="1" smtClean="0">
                          <a:latin typeface="Arial" pitchFamily="34" charset="0"/>
                          <a:cs typeface="Arial" pitchFamily="34" charset="0"/>
                        </a:rPr>
                        <a:t>bit_fin</a:t>
                      </a:r>
                      <a:endParaRPr lang="es-ES" sz="140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    #actuador</a:t>
                      </a:r>
                    </a:p>
                    <a:p>
                      <a:r>
                        <a:rPr lang="es-ES" sz="1400" b="1" dirty="0" smtClean="0">
                          <a:solidFill>
                            <a:srgbClr val="3039F0"/>
                          </a:solidFill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r>
                        <a:rPr lang="es-ES" sz="1400" dirty="0" smtClean="0">
                          <a:solidFill>
                            <a:srgbClr val="3039F0"/>
                          </a:solidFill>
                          <a:latin typeface="Arial" pitchFamily="34" charset="0"/>
                          <a:cs typeface="Arial" pitchFamily="34" charset="0"/>
                        </a:rPr>
                        <a:t>     #</a:t>
                      </a:r>
                      <a:r>
                        <a:rPr lang="es-ES" sz="1400" dirty="0" err="1" smtClean="0">
                          <a:solidFill>
                            <a:srgbClr val="3039F0"/>
                          </a:solidFill>
                          <a:latin typeface="Arial" pitchFamily="34" charset="0"/>
                          <a:cs typeface="Arial" pitchFamily="34" charset="0"/>
                        </a:rPr>
                        <a:t>bit_trab</a:t>
                      </a:r>
                      <a:endParaRPr lang="es-ES" sz="1400" dirty="0" smtClean="0">
                        <a:solidFill>
                          <a:srgbClr val="3039F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r>
                        <a:rPr lang="es-ES" sz="1400" dirty="0" smtClean="0">
                          <a:solidFill>
                            <a:srgbClr val="3039F0"/>
                          </a:solidFill>
                          <a:latin typeface="Arial" pitchFamily="34" charset="0"/>
                          <a:cs typeface="Arial" pitchFamily="34" charset="0"/>
                        </a:rPr>
                        <a:t>R      #</a:t>
                      </a:r>
                      <a:r>
                        <a:rPr lang="es-ES" sz="1400" dirty="0" err="1" smtClean="0">
                          <a:solidFill>
                            <a:srgbClr val="3039F0"/>
                          </a:solidFill>
                          <a:latin typeface="Arial" pitchFamily="34" charset="0"/>
                          <a:cs typeface="Arial" pitchFamily="34" charset="0"/>
                        </a:rPr>
                        <a:t>tempor</a:t>
                      </a:r>
                      <a:endParaRPr lang="es-ES" sz="1400" dirty="0" smtClean="0">
                        <a:solidFill>
                          <a:srgbClr val="3039F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r>
                        <a:rPr lang="es-ES" sz="1400" dirty="0" smtClean="0">
                          <a:solidFill>
                            <a:srgbClr val="3039F0"/>
                          </a:solidFill>
                          <a:latin typeface="Arial" pitchFamily="34" charset="0"/>
                          <a:cs typeface="Arial" pitchFamily="34" charset="0"/>
                        </a:rPr>
                        <a:t>FR</a:t>
                      </a:r>
                      <a:r>
                        <a:rPr lang="es-ES" sz="1400" baseline="0" dirty="0" smtClean="0">
                          <a:solidFill>
                            <a:srgbClr val="3039F0"/>
                          </a:solidFill>
                          <a:latin typeface="Arial" pitchFamily="34" charset="0"/>
                          <a:cs typeface="Arial" pitchFamily="34" charset="0"/>
                        </a:rPr>
                        <a:t>    #</a:t>
                      </a:r>
                      <a:r>
                        <a:rPr lang="es-ES" sz="1400" baseline="0" dirty="0" err="1" smtClean="0">
                          <a:solidFill>
                            <a:srgbClr val="3039F0"/>
                          </a:solidFill>
                          <a:latin typeface="Arial" pitchFamily="34" charset="0"/>
                          <a:cs typeface="Arial" pitchFamily="34" charset="0"/>
                        </a:rPr>
                        <a:t>tempor</a:t>
                      </a:r>
                      <a:endParaRPr lang="es-ES" sz="1400" dirty="0">
                        <a:solidFill>
                          <a:srgbClr val="3039F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Arranque</a:t>
                      </a:r>
                      <a:endParaRPr lang="es-ES" sz="14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Señal</a:t>
                      </a:r>
                      <a:r>
                        <a:rPr lang="es-ES" sz="1400" b="1" baseline="0" dirty="0" smtClean="0">
                          <a:latin typeface="Arial" pitchFamily="34" charset="0"/>
                          <a:cs typeface="Arial" pitchFamily="34" charset="0"/>
                        </a:rPr>
                        <a:t> de mando</a:t>
                      </a:r>
                      <a:endParaRPr lang="es-ES" sz="14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Valor</a:t>
                      </a:r>
                      <a:r>
                        <a:rPr lang="es-ES" sz="1400" b="1" baseline="0" dirty="0" smtClean="0">
                          <a:latin typeface="Arial" pitchFamily="34" charset="0"/>
                          <a:cs typeface="Arial" pitchFamily="34" charset="0"/>
                        </a:rPr>
                        <a:t> contador</a:t>
                      </a:r>
                      <a:endParaRPr lang="es-ES" sz="14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Evaluación</a:t>
                      </a:r>
                      <a:r>
                        <a:rPr lang="es-ES" sz="1400" b="1" baseline="0" dirty="0" smtClean="0">
                          <a:latin typeface="Arial" pitchFamily="34" charset="0"/>
                          <a:cs typeface="Arial" pitchFamily="34" charset="0"/>
                        </a:rPr>
                        <a:t> Fin</a:t>
                      </a:r>
                      <a:endParaRPr lang="es-ES" sz="14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UN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 #</a:t>
                      </a:r>
                      <a:r>
                        <a:rPr lang="es-ES" sz="1400" dirty="0" err="1" smtClean="0">
                          <a:latin typeface="Arial" pitchFamily="34" charset="0"/>
                          <a:cs typeface="Arial" pitchFamily="34" charset="0"/>
                        </a:rPr>
                        <a:t>int_sig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</a:p>
                    <a:p>
                      <a:r>
                        <a:rPr lang="es-ES" sz="1400" b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=    </a:t>
                      </a:r>
                      <a:r>
                        <a:rPr lang="es-ES" sz="1400" b="1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ES" sz="1400" b="0" baseline="0" dirty="0" smtClean="0">
                          <a:latin typeface="Arial" pitchFamily="34" charset="0"/>
                          <a:cs typeface="Arial" pitchFamily="34" charset="0"/>
                        </a:rPr>
                        <a:t>#actuador</a:t>
                      </a:r>
                      <a:endParaRPr lang="es-ES" sz="1400" b="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endParaRPr lang="es-ES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UN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   #</a:t>
                      </a:r>
                      <a:r>
                        <a:rPr lang="es-ES" sz="1400" dirty="0" err="1" smtClean="0">
                          <a:latin typeface="Arial" pitchFamily="34" charset="0"/>
                          <a:cs typeface="Arial" pitchFamily="34" charset="0"/>
                        </a:rPr>
                        <a:t>com_sig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</a:p>
                    <a:p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ES" sz="1400" b="1" dirty="0" smtClean="0">
                          <a:solidFill>
                            <a:srgbClr val="3039F0"/>
                          </a:solidFill>
                          <a:latin typeface="Arial" pitchFamily="34" charset="0"/>
                          <a:cs typeface="Arial" pitchFamily="34" charset="0"/>
                        </a:rPr>
                        <a:t>BEB</a:t>
                      </a:r>
                      <a:r>
                        <a:rPr lang="es-ES" sz="1400" dirty="0" smtClean="0">
                          <a:solidFill>
                            <a:srgbClr val="3039F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s-ES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UN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 #</a:t>
                      </a:r>
                      <a:r>
                        <a:rPr lang="es-ES" sz="1400" dirty="0" err="1" smtClean="0">
                          <a:latin typeface="Arial" pitchFamily="34" charset="0"/>
                          <a:cs typeface="Arial" pitchFamily="34" charset="0"/>
                        </a:rPr>
                        <a:t>int_sig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</a:p>
                    <a:p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=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    #</a:t>
                      </a:r>
                      <a:r>
                        <a:rPr lang="es-ES" sz="1400" dirty="0" err="1" smtClean="0">
                          <a:latin typeface="Arial" pitchFamily="34" charset="0"/>
                          <a:cs typeface="Arial" pitchFamily="34" charset="0"/>
                        </a:rPr>
                        <a:t>int_sig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ES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Valor actuador</a:t>
                      </a:r>
                      <a:endParaRPr lang="es-ES" sz="14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Cambia</a:t>
                      </a:r>
                      <a:r>
                        <a:rPr lang="es-ES" sz="1400" b="1" baseline="0" dirty="0" smtClean="0">
                          <a:latin typeface="Arial" pitchFamily="34" charset="0"/>
                          <a:cs typeface="Arial" pitchFamily="34" charset="0"/>
                        </a:rPr>
                        <a:t> el estado de la luz con la señal de mando</a:t>
                      </a:r>
                      <a:endParaRPr lang="es-ES" sz="14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4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4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 gridSpan="4">
                  <a:txBody>
                    <a:bodyPr/>
                    <a:lstStyle/>
                    <a:p>
                      <a:pPr algn="ctr"/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FB1: “control </a:t>
                      </a:r>
                      <a:r>
                        <a:rPr lang="es-ES" sz="1400" b="1" dirty="0" err="1" smtClean="0">
                          <a:latin typeface="Arial" pitchFamily="34" charset="0"/>
                          <a:cs typeface="Arial" pitchFamily="34" charset="0"/>
                        </a:rPr>
                        <a:t>ambar</a:t>
                      </a:r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”</a:t>
                      </a:r>
                      <a:endParaRPr lang="es-ES" sz="14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" sz="2800" dirty="0" smtClean="0"/>
              <a:t>Solución semáforo (3/5): FB1 “control ámbar”</a:t>
            </a:r>
            <a:endParaRPr lang="es-ES" sz="2800" dirty="0"/>
          </a:p>
        </p:txBody>
      </p:sp>
      <p:graphicFrame>
        <p:nvGraphicFramePr>
          <p:cNvPr id="71682" name="Object 2"/>
          <p:cNvGraphicFramePr>
            <a:graphicFrameLocks noChangeAspect="1"/>
          </p:cNvGraphicFramePr>
          <p:nvPr/>
        </p:nvGraphicFramePr>
        <p:xfrm>
          <a:off x="3224278" y="756813"/>
          <a:ext cx="5368925" cy="2138363"/>
        </p:xfrm>
        <a:graphic>
          <a:graphicData uri="http://schemas.openxmlformats.org/presentationml/2006/ole">
            <p:oleObj spid="_x0000_s139266" name="Visio" r:id="rId4" imgW="5554843" imgH="2140573" progId="Visio.Drawing.11">
              <p:embed/>
            </p:oleObj>
          </a:graphicData>
        </a:graphic>
      </p:graphicFrame>
      <p:grpSp>
        <p:nvGrpSpPr>
          <p:cNvPr id="6" name="18 Grupo"/>
          <p:cNvGrpSpPr/>
          <p:nvPr/>
        </p:nvGrpSpPr>
        <p:grpSpPr>
          <a:xfrm>
            <a:off x="430831" y="2120192"/>
            <a:ext cx="3038168" cy="2902627"/>
            <a:chOff x="403122" y="2369574"/>
            <a:chExt cx="3038168" cy="2902627"/>
          </a:xfrm>
        </p:grpSpPr>
        <p:sp>
          <p:nvSpPr>
            <p:cNvPr id="5" name="4 CuadroTexto"/>
            <p:cNvSpPr txBox="1"/>
            <p:nvPr/>
          </p:nvSpPr>
          <p:spPr>
            <a:xfrm>
              <a:off x="403122" y="4748981"/>
              <a:ext cx="181896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 smtClean="0"/>
                <a:t>Luz ámbar empieza a nivel ato</a:t>
              </a:r>
              <a:endParaRPr lang="es-ES" dirty="0"/>
            </a:p>
          </p:txBody>
        </p:sp>
        <p:cxnSp>
          <p:nvCxnSpPr>
            <p:cNvPr id="7" name="6 Conector recto de flecha"/>
            <p:cNvCxnSpPr>
              <a:stCxn id="5" idx="0"/>
            </p:cNvCxnSpPr>
            <p:nvPr/>
          </p:nvCxnSpPr>
          <p:spPr>
            <a:xfrm flipV="1">
              <a:off x="1312606" y="3754582"/>
              <a:ext cx="1333612" cy="994399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17 Conector recto de flecha"/>
            <p:cNvCxnSpPr>
              <a:stCxn id="5" idx="0"/>
            </p:cNvCxnSpPr>
            <p:nvPr/>
          </p:nvCxnSpPr>
          <p:spPr>
            <a:xfrm flipV="1">
              <a:off x="1312606" y="2369574"/>
              <a:ext cx="2128684" cy="2379407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Solución semáforo (4/5)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457200" y="853440"/>
            <a:ext cx="5275006" cy="3698895"/>
          </a:xfrm>
        </p:spPr>
        <p:txBody>
          <a:bodyPr>
            <a:normAutofit lnSpcReduction="10000"/>
          </a:bodyPr>
          <a:lstStyle/>
          <a:p>
            <a:r>
              <a:rPr lang="es-ES" dirty="0" smtClean="0"/>
              <a:t>Posible estructura de bloques</a:t>
            </a:r>
          </a:p>
          <a:p>
            <a:pPr lvl="1"/>
            <a:r>
              <a:rPr lang="es-ES" dirty="0" smtClean="0"/>
              <a:t>OB1: Programa principal</a:t>
            </a:r>
          </a:p>
          <a:p>
            <a:pPr lvl="1"/>
            <a:r>
              <a:rPr lang="es-ES" dirty="0" smtClean="0"/>
              <a:t>OB100:  Arranque</a:t>
            </a:r>
          </a:p>
          <a:p>
            <a:pPr lvl="1"/>
            <a:r>
              <a:rPr lang="es-ES" dirty="0" smtClean="0"/>
              <a:t>FB1: Control luz ámbar</a:t>
            </a:r>
          </a:p>
          <a:p>
            <a:pPr lvl="2"/>
            <a:r>
              <a:rPr lang="es-ES" dirty="0" smtClean="0"/>
              <a:t>DB1: Bloque de datos del control de la luz ámbar</a:t>
            </a:r>
          </a:p>
          <a:p>
            <a:pPr lvl="1">
              <a:tabLst>
                <a:tab pos="1169988" algn="l"/>
              </a:tabLst>
            </a:pPr>
            <a:r>
              <a:rPr lang="es-ES" dirty="0" smtClean="0"/>
              <a:t>FC1: </a:t>
            </a:r>
            <a:r>
              <a:rPr lang="es-ES" dirty="0" err="1" smtClean="0"/>
              <a:t>Config</a:t>
            </a:r>
            <a:r>
              <a:rPr lang="es-ES" dirty="0" smtClean="0"/>
              <a:t>. temporizadores luces 	verde y roja</a:t>
            </a:r>
          </a:p>
          <a:p>
            <a:pPr lvl="1"/>
            <a:r>
              <a:rPr lang="es-ES" dirty="0" smtClean="0"/>
              <a:t>FC2: Control luces verde y roja</a:t>
            </a:r>
          </a:p>
          <a:p>
            <a:pPr lvl="1"/>
            <a:r>
              <a:rPr lang="es-ES" dirty="0" smtClean="0"/>
              <a:t>FC3: Grafcet Marcha-Paro </a:t>
            </a:r>
            <a:endParaRPr lang="es-ES" dirty="0"/>
          </a:p>
        </p:txBody>
      </p:sp>
      <p:graphicFrame>
        <p:nvGraphicFramePr>
          <p:cNvPr id="142338" name="Object 2"/>
          <p:cNvGraphicFramePr>
            <a:graphicFrameLocks noChangeAspect="1"/>
          </p:cNvGraphicFramePr>
          <p:nvPr/>
        </p:nvGraphicFramePr>
        <p:xfrm>
          <a:off x="5963110" y="909639"/>
          <a:ext cx="1079500" cy="1498600"/>
        </p:xfrm>
        <a:graphic>
          <a:graphicData uri="http://schemas.openxmlformats.org/presentationml/2006/ole">
            <p:oleObj spid="_x0000_s142338" name="Visio" r:id="rId4" imgW="1079451" imgH="1498500" progId="Visio.Drawing.11">
              <p:embed/>
            </p:oleObj>
          </a:graphicData>
        </a:graphic>
      </p:graphicFrame>
      <p:graphicFrame>
        <p:nvGraphicFramePr>
          <p:cNvPr id="142339" name="Object 3"/>
          <p:cNvGraphicFramePr>
            <a:graphicFrameLocks noChangeAspect="1"/>
          </p:cNvGraphicFramePr>
          <p:nvPr/>
        </p:nvGraphicFramePr>
        <p:xfrm>
          <a:off x="6019800" y="2291479"/>
          <a:ext cx="3124200" cy="3654425"/>
        </p:xfrm>
        <a:graphic>
          <a:graphicData uri="http://schemas.openxmlformats.org/presentationml/2006/ole">
            <p:oleObj spid="_x0000_s142339" name="Visio" r:id="rId5" imgW="3123817" imgH="3540510" progId="Visio.Drawing.11">
              <p:embed/>
            </p:oleObj>
          </a:graphicData>
        </a:graphic>
      </p:graphicFrame>
      <p:grpSp>
        <p:nvGrpSpPr>
          <p:cNvPr id="7" name="6 Grupo"/>
          <p:cNvGrpSpPr/>
          <p:nvPr/>
        </p:nvGrpSpPr>
        <p:grpSpPr>
          <a:xfrm>
            <a:off x="7763325" y="3269604"/>
            <a:ext cx="1239621" cy="580104"/>
            <a:chOff x="6740770" y="3476081"/>
            <a:chExt cx="1239621" cy="580104"/>
          </a:xfrm>
        </p:grpSpPr>
        <p:sp>
          <p:nvSpPr>
            <p:cNvPr id="8" name="7 CuadroTexto"/>
            <p:cNvSpPr txBox="1"/>
            <p:nvPr/>
          </p:nvSpPr>
          <p:spPr>
            <a:xfrm>
              <a:off x="7452853" y="3476081"/>
              <a:ext cx="52753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b="1" dirty="0" smtClean="0">
                  <a:solidFill>
                    <a:srgbClr val="990000"/>
                  </a:solidFill>
                </a:rPr>
                <a:t>FB1</a:t>
              </a:r>
              <a:endParaRPr lang="es-ES" b="1" dirty="0">
                <a:solidFill>
                  <a:srgbClr val="990000"/>
                </a:solidFill>
              </a:endParaRPr>
            </a:p>
          </p:txBody>
        </p:sp>
        <p:sp>
          <p:nvSpPr>
            <p:cNvPr id="9" name="8 Rectángulo redondeado"/>
            <p:cNvSpPr/>
            <p:nvPr/>
          </p:nvSpPr>
          <p:spPr>
            <a:xfrm>
              <a:off x="6740770" y="3739662"/>
              <a:ext cx="1043353" cy="316523"/>
            </a:xfrm>
            <a:prstGeom prst="roundRect">
              <a:avLst/>
            </a:prstGeom>
            <a:solidFill>
              <a:schemeClr val="accent1">
                <a:alpha val="22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10" name="9 Grupo"/>
          <p:cNvGrpSpPr/>
          <p:nvPr/>
        </p:nvGrpSpPr>
        <p:grpSpPr>
          <a:xfrm>
            <a:off x="5664137" y="767294"/>
            <a:ext cx="1859052" cy="1739934"/>
            <a:chOff x="6740770" y="3523285"/>
            <a:chExt cx="1859052" cy="532901"/>
          </a:xfrm>
        </p:grpSpPr>
        <p:sp>
          <p:nvSpPr>
            <p:cNvPr id="11" name="10 CuadroTexto"/>
            <p:cNvSpPr txBox="1"/>
            <p:nvPr/>
          </p:nvSpPr>
          <p:spPr>
            <a:xfrm>
              <a:off x="8072284" y="3523285"/>
              <a:ext cx="527538" cy="942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b="1" dirty="0" smtClean="0">
                  <a:solidFill>
                    <a:srgbClr val="990000"/>
                  </a:solidFill>
                </a:rPr>
                <a:t>FC3</a:t>
              </a:r>
              <a:endParaRPr lang="es-ES" b="1" dirty="0">
                <a:solidFill>
                  <a:srgbClr val="990000"/>
                </a:solidFill>
              </a:endParaRPr>
            </a:p>
          </p:txBody>
        </p:sp>
        <p:sp>
          <p:nvSpPr>
            <p:cNvPr id="12" name="11 Rectángulo redondeado"/>
            <p:cNvSpPr/>
            <p:nvPr/>
          </p:nvSpPr>
          <p:spPr>
            <a:xfrm>
              <a:off x="6740770" y="3541238"/>
              <a:ext cx="1395424" cy="514948"/>
            </a:xfrm>
            <a:prstGeom prst="roundRect">
              <a:avLst/>
            </a:prstGeom>
            <a:solidFill>
              <a:srgbClr val="FFFF00">
                <a:alpha val="22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25" name="24 Grupo"/>
          <p:cNvGrpSpPr/>
          <p:nvPr/>
        </p:nvGrpSpPr>
        <p:grpSpPr>
          <a:xfrm>
            <a:off x="6322141" y="2984467"/>
            <a:ext cx="1932041" cy="1710438"/>
            <a:chOff x="6322141" y="2984467"/>
            <a:chExt cx="1932041" cy="1710438"/>
          </a:xfrm>
        </p:grpSpPr>
        <p:sp>
          <p:nvSpPr>
            <p:cNvPr id="13" name="12 Elipse"/>
            <p:cNvSpPr/>
            <p:nvPr/>
          </p:nvSpPr>
          <p:spPr>
            <a:xfrm>
              <a:off x="7688826" y="3244646"/>
              <a:ext cx="530942" cy="235974"/>
            </a:xfrm>
            <a:prstGeom prst="ellipse">
              <a:avLst/>
            </a:prstGeom>
            <a:solidFill>
              <a:schemeClr val="accent5">
                <a:lumMod val="75000"/>
                <a:alpha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4" name="13 Elipse"/>
            <p:cNvSpPr/>
            <p:nvPr/>
          </p:nvSpPr>
          <p:spPr>
            <a:xfrm>
              <a:off x="7723240" y="4454014"/>
              <a:ext cx="530942" cy="240891"/>
            </a:xfrm>
            <a:prstGeom prst="ellipse">
              <a:avLst/>
            </a:prstGeom>
            <a:solidFill>
              <a:schemeClr val="accent5">
                <a:lumMod val="75000"/>
                <a:alpha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grpSp>
          <p:nvGrpSpPr>
            <p:cNvPr id="20" name="19 Grupo"/>
            <p:cNvGrpSpPr/>
            <p:nvPr/>
          </p:nvGrpSpPr>
          <p:grpSpPr>
            <a:xfrm>
              <a:off x="6322141" y="2984467"/>
              <a:ext cx="1401099" cy="1589993"/>
              <a:chOff x="6322141" y="3013964"/>
              <a:chExt cx="1401099" cy="1589993"/>
            </a:xfrm>
          </p:grpSpPr>
          <p:sp>
            <p:nvSpPr>
              <p:cNvPr id="15" name="14 CuadroTexto"/>
              <p:cNvSpPr txBox="1"/>
              <p:nvPr/>
            </p:nvSpPr>
            <p:spPr>
              <a:xfrm>
                <a:off x="6322141" y="3013964"/>
                <a:ext cx="52753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ES" b="1" dirty="0" smtClean="0">
                    <a:solidFill>
                      <a:srgbClr val="990000"/>
                    </a:solidFill>
                  </a:rPr>
                  <a:t>FC1</a:t>
                </a:r>
                <a:endParaRPr lang="es-ES" b="1" dirty="0">
                  <a:solidFill>
                    <a:srgbClr val="990000"/>
                  </a:solidFill>
                </a:endParaRPr>
              </a:p>
            </p:txBody>
          </p:sp>
          <p:cxnSp>
            <p:nvCxnSpPr>
              <p:cNvPr id="17" name="16 Conector recto de flecha"/>
              <p:cNvCxnSpPr>
                <a:stCxn id="15" idx="3"/>
                <a:endCxn id="13" idx="2"/>
              </p:cNvCxnSpPr>
              <p:nvPr/>
            </p:nvCxnSpPr>
            <p:spPr>
              <a:xfrm>
                <a:off x="6849679" y="3167853"/>
                <a:ext cx="839147" cy="224277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18 Conector recto de flecha"/>
              <p:cNvCxnSpPr>
                <a:stCxn id="15" idx="3"/>
                <a:endCxn id="14" idx="2"/>
              </p:cNvCxnSpPr>
              <p:nvPr/>
            </p:nvCxnSpPr>
            <p:spPr>
              <a:xfrm>
                <a:off x="6849679" y="3167853"/>
                <a:ext cx="873561" cy="1436104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2" name="31 Grupo"/>
          <p:cNvGrpSpPr/>
          <p:nvPr/>
        </p:nvGrpSpPr>
        <p:grpSpPr>
          <a:xfrm>
            <a:off x="7787763" y="2738662"/>
            <a:ext cx="1027138" cy="1817024"/>
            <a:chOff x="7787763" y="2738662"/>
            <a:chExt cx="1027138" cy="1817024"/>
          </a:xfrm>
        </p:grpSpPr>
        <p:grpSp>
          <p:nvGrpSpPr>
            <p:cNvPr id="29" name="28 Grupo"/>
            <p:cNvGrpSpPr/>
            <p:nvPr/>
          </p:nvGrpSpPr>
          <p:grpSpPr>
            <a:xfrm>
              <a:off x="8265651" y="2738662"/>
              <a:ext cx="549250" cy="1817024"/>
              <a:chOff x="8265651" y="2738662"/>
              <a:chExt cx="549250" cy="1817024"/>
            </a:xfrm>
          </p:grpSpPr>
          <p:sp>
            <p:nvSpPr>
              <p:cNvPr id="27" name="26 CuadroTexto"/>
              <p:cNvSpPr txBox="1"/>
              <p:nvPr/>
            </p:nvSpPr>
            <p:spPr>
              <a:xfrm>
                <a:off x="8287363" y="2738662"/>
                <a:ext cx="52753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ES" b="1" dirty="0" smtClean="0">
                    <a:solidFill>
                      <a:srgbClr val="990000"/>
                    </a:solidFill>
                  </a:rPr>
                  <a:t>FC2</a:t>
                </a:r>
                <a:endParaRPr lang="es-ES" b="1" dirty="0">
                  <a:solidFill>
                    <a:srgbClr val="990000"/>
                  </a:solidFill>
                </a:endParaRPr>
              </a:p>
            </p:txBody>
          </p:sp>
          <p:sp>
            <p:nvSpPr>
              <p:cNvPr id="28" name="27 CuadroTexto"/>
              <p:cNvSpPr txBox="1"/>
              <p:nvPr/>
            </p:nvSpPr>
            <p:spPr>
              <a:xfrm>
                <a:off x="8265651" y="4247909"/>
                <a:ext cx="52753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ES" b="1" dirty="0" smtClean="0">
                    <a:solidFill>
                      <a:srgbClr val="990000"/>
                    </a:solidFill>
                  </a:rPr>
                  <a:t>FC2</a:t>
                </a:r>
                <a:endParaRPr lang="es-ES" b="1" dirty="0">
                  <a:solidFill>
                    <a:srgbClr val="990000"/>
                  </a:solidFill>
                </a:endParaRPr>
              </a:p>
            </p:txBody>
          </p:sp>
        </p:grpSp>
        <p:sp>
          <p:nvSpPr>
            <p:cNvPr id="30" name="29 Rectángulo"/>
            <p:cNvSpPr/>
            <p:nvPr/>
          </p:nvSpPr>
          <p:spPr>
            <a:xfrm>
              <a:off x="7806813" y="2876549"/>
              <a:ext cx="560439" cy="311969"/>
            </a:xfrm>
            <a:prstGeom prst="rect">
              <a:avLst/>
            </a:prstGeom>
            <a:solidFill>
              <a:srgbClr val="339966">
                <a:alpha val="42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1" name="30 Rectángulo"/>
            <p:cNvSpPr/>
            <p:nvPr/>
          </p:nvSpPr>
          <p:spPr>
            <a:xfrm>
              <a:off x="7787763" y="4121149"/>
              <a:ext cx="560439" cy="311969"/>
            </a:xfrm>
            <a:prstGeom prst="rect">
              <a:avLst/>
            </a:prstGeom>
            <a:solidFill>
              <a:srgbClr val="339966">
                <a:alpha val="42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Solución semáforo (5/5)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ES" dirty="0" smtClean="0"/>
              <a:t>Segmentos importantes de OB1</a:t>
            </a:r>
            <a:endParaRPr lang="es-ES" dirty="0"/>
          </a:p>
        </p:txBody>
      </p:sp>
      <p:pic>
        <p:nvPicPr>
          <p:cNvPr id="14336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8422" y="1381125"/>
            <a:ext cx="5550002" cy="154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6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1630" y="2847975"/>
            <a:ext cx="5172758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0600" y="4384266"/>
            <a:ext cx="4399550" cy="15593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Ejemplo: motor escalera mecánica (I)</a:t>
            </a:r>
            <a:endParaRPr lang="es-ES" dirty="0"/>
          </a:p>
        </p:txBody>
      </p:sp>
      <p:sp>
        <p:nvSpPr>
          <p:cNvPr id="30" name="29 Marcador de contenido"/>
          <p:cNvSpPr>
            <a:spLocks noGrp="1"/>
          </p:cNvSpPr>
          <p:nvPr>
            <p:ph sz="quarter" idx="1"/>
          </p:nvPr>
        </p:nvSpPr>
        <p:spPr>
          <a:xfrm>
            <a:off x="457200" y="955040"/>
            <a:ext cx="8229600" cy="5384074"/>
          </a:xfrm>
        </p:spPr>
        <p:txBody>
          <a:bodyPr/>
          <a:lstStyle/>
          <a:p>
            <a:r>
              <a:rPr lang="es-ES" dirty="0" smtClean="0"/>
              <a:t>Bloque FC sin parámetros</a:t>
            </a:r>
            <a:endParaRPr lang="es-ES" dirty="0"/>
          </a:p>
        </p:txBody>
      </p:sp>
      <p:grpSp>
        <p:nvGrpSpPr>
          <p:cNvPr id="29" name="28 Grupo"/>
          <p:cNvGrpSpPr/>
          <p:nvPr/>
        </p:nvGrpSpPr>
        <p:grpSpPr>
          <a:xfrm>
            <a:off x="686027" y="1649413"/>
            <a:ext cx="3116716" cy="3212873"/>
            <a:chOff x="366713" y="1649413"/>
            <a:chExt cx="3176587" cy="3300412"/>
          </a:xfrm>
        </p:grpSpPr>
        <p:graphicFrame>
          <p:nvGraphicFramePr>
            <p:cNvPr id="4" name="Object 37"/>
            <p:cNvGraphicFramePr>
              <a:graphicFrameLocks noChangeAspect="1"/>
            </p:cNvGraphicFramePr>
            <p:nvPr/>
          </p:nvGraphicFramePr>
          <p:xfrm>
            <a:off x="366713" y="2865438"/>
            <a:ext cx="469900" cy="277812"/>
          </p:xfrm>
          <a:graphic>
            <a:graphicData uri="http://schemas.openxmlformats.org/presentationml/2006/ole">
              <p:oleObj spid="_x0000_s32770" name="Equation" r:id="rId4" imgW="279360" imgH="164880" progId="Equation.DSMT4">
                <p:embed/>
              </p:oleObj>
            </a:graphicData>
          </a:graphic>
        </p:graphicFrame>
        <p:sp>
          <p:nvSpPr>
            <p:cNvPr id="5" name="Line 38"/>
            <p:cNvSpPr>
              <a:spLocks noChangeShapeType="1"/>
            </p:cNvSpPr>
            <p:nvPr/>
          </p:nvSpPr>
          <p:spPr bwMode="auto">
            <a:xfrm>
              <a:off x="1658938" y="2190750"/>
              <a:ext cx="1587" cy="4175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6" name="Line 39"/>
            <p:cNvSpPr>
              <a:spLocks noChangeShapeType="1"/>
            </p:cNvSpPr>
            <p:nvPr/>
          </p:nvSpPr>
          <p:spPr bwMode="auto">
            <a:xfrm>
              <a:off x="1503363" y="2419350"/>
              <a:ext cx="28733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7" name="Line 40"/>
            <p:cNvSpPr>
              <a:spLocks noChangeShapeType="1"/>
            </p:cNvSpPr>
            <p:nvPr/>
          </p:nvSpPr>
          <p:spPr bwMode="auto">
            <a:xfrm flipH="1">
              <a:off x="1660525" y="3186113"/>
              <a:ext cx="0" cy="47783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8" name="Line 41"/>
            <p:cNvSpPr>
              <a:spLocks noChangeShapeType="1"/>
            </p:cNvSpPr>
            <p:nvPr/>
          </p:nvSpPr>
          <p:spPr bwMode="auto">
            <a:xfrm>
              <a:off x="1517650" y="3430588"/>
              <a:ext cx="28733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9" name="Rectangle 42"/>
            <p:cNvSpPr>
              <a:spLocks noChangeArrowheads="1"/>
            </p:cNvSpPr>
            <p:nvPr/>
          </p:nvSpPr>
          <p:spPr bwMode="auto">
            <a:xfrm>
              <a:off x="1338263" y="3662363"/>
              <a:ext cx="647700" cy="57626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s-ES" i="0"/>
            </a:p>
          </p:txBody>
        </p:sp>
        <p:sp>
          <p:nvSpPr>
            <p:cNvPr id="10" name="Line 43"/>
            <p:cNvSpPr>
              <a:spLocks noChangeShapeType="1"/>
            </p:cNvSpPr>
            <p:nvPr/>
          </p:nvSpPr>
          <p:spPr bwMode="auto">
            <a:xfrm>
              <a:off x="1660525" y="4254500"/>
              <a:ext cx="0" cy="40322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stealth" w="med" len="med"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11" name="Line 44"/>
            <p:cNvSpPr>
              <a:spLocks noChangeShapeType="1"/>
            </p:cNvSpPr>
            <p:nvPr/>
          </p:nvSpPr>
          <p:spPr bwMode="auto">
            <a:xfrm>
              <a:off x="1503363" y="4440238"/>
              <a:ext cx="28733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grpSp>
          <p:nvGrpSpPr>
            <p:cNvPr id="12" name="Group 45"/>
            <p:cNvGrpSpPr>
              <a:grpSpLocks/>
            </p:cNvGrpSpPr>
            <p:nvPr/>
          </p:nvGrpSpPr>
          <p:grpSpPr bwMode="auto">
            <a:xfrm>
              <a:off x="1301750" y="2608263"/>
              <a:ext cx="647700" cy="576262"/>
              <a:chOff x="930" y="1525"/>
              <a:chExt cx="408" cy="363"/>
            </a:xfrm>
            <a:solidFill>
              <a:schemeClr val="tx2">
                <a:lumMod val="20000"/>
                <a:lumOff val="80000"/>
              </a:schemeClr>
            </a:solidFill>
          </p:grpSpPr>
          <p:sp>
            <p:nvSpPr>
              <p:cNvPr id="26" name="Rectangle 46"/>
              <p:cNvSpPr>
                <a:spLocks noChangeArrowheads="1"/>
              </p:cNvSpPr>
              <p:nvPr/>
            </p:nvSpPr>
            <p:spPr bwMode="auto">
              <a:xfrm>
                <a:off x="930" y="1525"/>
                <a:ext cx="408" cy="363"/>
              </a:xfrm>
              <a:prstGeom prst="rect">
                <a:avLst/>
              </a:prstGeom>
              <a:grpFill/>
              <a:ln w="12700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spAutoFit/>
              </a:bodyPr>
              <a:lstStyle/>
              <a:p>
                <a:endParaRPr lang="es-ES" i="0"/>
              </a:p>
            </p:txBody>
          </p:sp>
          <p:sp>
            <p:nvSpPr>
              <p:cNvPr id="27" name="Text Box 47"/>
              <p:cNvSpPr txBox="1">
                <a:spLocks noChangeArrowheads="1"/>
              </p:cNvSpPr>
              <p:nvPr/>
            </p:nvSpPr>
            <p:spPr bwMode="auto">
              <a:xfrm>
                <a:off x="1020" y="1570"/>
                <a:ext cx="227" cy="192"/>
              </a:xfrm>
              <a:prstGeom prst="rect">
                <a:avLst/>
              </a:prstGeom>
              <a:grpFill/>
              <a:ln w="12700" algn="ctr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" sz="1400" i="0"/>
                  <a:t>1</a:t>
                </a:r>
              </a:p>
            </p:txBody>
          </p:sp>
        </p:grpSp>
        <p:sp>
          <p:nvSpPr>
            <p:cNvPr id="13" name="Text Box 48"/>
            <p:cNvSpPr txBox="1">
              <a:spLocks noChangeArrowheads="1"/>
            </p:cNvSpPr>
            <p:nvPr/>
          </p:nvSpPr>
          <p:spPr bwMode="auto">
            <a:xfrm>
              <a:off x="1487488" y="3749675"/>
              <a:ext cx="360362" cy="30480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" sz="1400" i="0"/>
                <a:t>2</a:t>
              </a:r>
            </a:p>
          </p:txBody>
        </p:sp>
        <p:sp>
          <p:nvSpPr>
            <p:cNvPr id="14" name="Text Box 49"/>
            <p:cNvSpPr txBox="1">
              <a:spLocks noChangeArrowheads="1"/>
            </p:cNvSpPr>
            <p:nvPr/>
          </p:nvSpPr>
          <p:spPr bwMode="auto">
            <a:xfrm>
              <a:off x="1303338" y="4645025"/>
              <a:ext cx="696912" cy="30480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" sz="1400" i="0"/>
                <a:t>1</a:t>
              </a:r>
            </a:p>
          </p:txBody>
        </p:sp>
        <p:sp>
          <p:nvSpPr>
            <p:cNvPr id="15" name="Line 50"/>
            <p:cNvSpPr>
              <a:spLocks noChangeShapeType="1"/>
            </p:cNvSpPr>
            <p:nvPr/>
          </p:nvSpPr>
          <p:spPr bwMode="auto">
            <a:xfrm>
              <a:off x="1944688" y="2873375"/>
              <a:ext cx="42068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16" name="Rectangle 51"/>
            <p:cNvSpPr>
              <a:spLocks noChangeArrowheads="1"/>
            </p:cNvSpPr>
            <p:nvPr/>
          </p:nvSpPr>
          <p:spPr bwMode="auto">
            <a:xfrm>
              <a:off x="2349500" y="2690813"/>
              <a:ext cx="1193800" cy="34925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pPr algn="ctr"/>
              <a:r>
                <a:rPr lang="es-ES" i="0"/>
                <a:t>MOTOR 1</a:t>
              </a:r>
            </a:p>
          </p:txBody>
        </p:sp>
        <p:graphicFrame>
          <p:nvGraphicFramePr>
            <p:cNvPr id="17" name="Object 52"/>
            <p:cNvGraphicFramePr>
              <a:graphicFrameLocks noChangeAspect="1"/>
            </p:cNvGraphicFramePr>
            <p:nvPr/>
          </p:nvGraphicFramePr>
          <p:xfrm>
            <a:off x="1835150" y="2214563"/>
            <a:ext cx="469900" cy="277812"/>
          </p:xfrm>
          <a:graphic>
            <a:graphicData uri="http://schemas.openxmlformats.org/presentationml/2006/ole">
              <p:oleObj spid="_x0000_s32771" name="Equation" r:id="rId5" imgW="279360" imgH="164880" progId="Equation.DSMT4">
                <p:embed/>
              </p:oleObj>
            </a:graphicData>
          </a:graphic>
        </p:graphicFrame>
        <p:graphicFrame>
          <p:nvGraphicFramePr>
            <p:cNvPr id="18" name="Object 53"/>
            <p:cNvGraphicFramePr>
              <a:graphicFrameLocks noChangeAspect="1"/>
            </p:cNvGraphicFramePr>
            <p:nvPr/>
          </p:nvGraphicFramePr>
          <p:xfrm>
            <a:off x="1865313" y="4305300"/>
            <a:ext cx="469900" cy="277812"/>
          </p:xfrm>
          <a:graphic>
            <a:graphicData uri="http://schemas.openxmlformats.org/presentationml/2006/ole">
              <p:oleObj spid="_x0000_s32772" name="Equation" r:id="rId6" imgW="279360" imgH="164880" progId="Equation.DSMT4">
                <p:embed/>
              </p:oleObj>
            </a:graphicData>
          </a:graphic>
        </p:graphicFrame>
        <p:sp>
          <p:nvSpPr>
            <p:cNvPr id="19" name="Line 55"/>
            <p:cNvSpPr>
              <a:spLocks noChangeShapeType="1"/>
            </p:cNvSpPr>
            <p:nvPr/>
          </p:nvSpPr>
          <p:spPr bwMode="auto">
            <a:xfrm flipH="1">
              <a:off x="958850" y="3308350"/>
              <a:ext cx="69691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20" name="Line 56"/>
            <p:cNvSpPr>
              <a:spLocks noChangeShapeType="1"/>
            </p:cNvSpPr>
            <p:nvPr/>
          </p:nvSpPr>
          <p:spPr bwMode="auto">
            <a:xfrm flipV="1">
              <a:off x="958850" y="2509838"/>
              <a:ext cx="0" cy="7985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21" name="Line 57"/>
            <p:cNvSpPr>
              <a:spLocks noChangeShapeType="1"/>
            </p:cNvSpPr>
            <p:nvPr/>
          </p:nvSpPr>
          <p:spPr bwMode="auto">
            <a:xfrm>
              <a:off x="944563" y="2509838"/>
              <a:ext cx="7112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22" name="Line 58"/>
            <p:cNvSpPr>
              <a:spLocks noChangeShapeType="1"/>
            </p:cNvSpPr>
            <p:nvPr/>
          </p:nvSpPr>
          <p:spPr bwMode="auto">
            <a:xfrm>
              <a:off x="842963" y="3003550"/>
              <a:ext cx="24606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grpSp>
          <p:nvGrpSpPr>
            <p:cNvPr id="23" name="Group 59"/>
            <p:cNvGrpSpPr>
              <a:grpSpLocks/>
            </p:cNvGrpSpPr>
            <p:nvPr/>
          </p:nvGrpSpPr>
          <p:grpSpPr bwMode="auto">
            <a:xfrm>
              <a:off x="1343025" y="1649413"/>
              <a:ext cx="647700" cy="576262"/>
              <a:chOff x="930" y="1525"/>
              <a:chExt cx="408" cy="363"/>
            </a:xfrm>
            <a:solidFill>
              <a:schemeClr val="tx2">
                <a:lumMod val="20000"/>
                <a:lumOff val="80000"/>
              </a:schemeClr>
            </a:solidFill>
          </p:grpSpPr>
          <p:sp>
            <p:nvSpPr>
              <p:cNvPr id="24" name="Rectangle 60"/>
              <p:cNvSpPr>
                <a:spLocks noChangeArrowheads="1"/>
              </p:cNvSpPr>
              <p:nvPr/>
            </p:nvSpPr>
            <p:spPr bwMode="auto">
              <a:xfrm>
                <a:off x="930" y="1525"/>
                <a:ext cx="408" cy="363"/>
              </a:xfrm>
              <a:prstGeom prst="rect">
                <a:avLst/>
              </a:prstGeom>
              <a:grpFill/>
              <a:ln w="12700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spAutoFit/>
              </a:bodyPr>
              <a:lstStyle/>
              <a:p>
                <a:endParaRPr lang="es-ES" i="0"/>
              </a:p>
            </p:txBody>
          </p:sp>
          <p:sp>
            <p:nvSpPr>
              <p:cNvPr id="25" name="Text Box 61"/>
              <p:cNvSpPr txBox="1">
                <a:spLocks noChangeArrowheads="1"/>
              </p:cNvSpPr>
              <p:nvPr/>
            </p:nvSpPr>
            <p:spPr bwMode="auto">
              <a:xfrm>
                <a:off x="1020" y="1570"/>
                <a:ext cx="227" cy="192"/>
              </a:xfrm>
              <a:prstGeom prst="rect">
                <a:avLst/>
              </a:prstGeom>
              <a:grpFill/>
              <a:ln w="12700" algn="ctr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" sz="1400" i="0"/>
                  <a:t>0</a:t>
                </a:r>
              </a:p>
            </p:txBody>
          </p:sp>
        </p:grpSp>
        <p:graphicFrame>
          <p:nvGraphicFramePr>
            <p:cNvPr id="32773" name="Object 54"/>
            <p:cNvGraphicFramePr>
              <a:graphicFrameLocks noChangeAspect="1"/>
            </p:cNvGraphicFramePr>
            <p:nvPr/>
          </p:nvGraphicFramePr>
          <p:xfrm>
            <a:off x="1869849" y="3280003"/>
            <a:ext cx="1217612" cy="342900"/>
          </p:xfrm>
          <a:graphic>
            <a:graphicData uri="http://schemas.openxmlformats.org/presentationml/2006/ole">
              <p:oleObj spid="_x0000_s32773" name="Equation" r:id="rId7" imgW="723600" imgH="203040" progId="Equation.DSMT4">
                <p:embed/>
              </p:oleObj>
            </a:graphicData>
          </a:graphic>
        </p:graphicFrame>
      </p:grpSp>
      <p:grpSp>
        <p:nvGrpSpPr>
          <p:cNvPr id="33" name="32 Grupo"/>
          <p:cNvGrpSpPr/>
          <p:nvPr/>
        </p:nvGrpSpPr>
        <p:grpSpPr>
          <a:xfrm>
            <a:off x="5341260" y="1625600"/>
            <a:ext cx="2663367" cy="4616648"/>
            <a:chOff x="5326745" y="1248228"/>
            <a:chExt cx="2663367" cy="4616648"/>
          </a:xfrm>
          <a:solidFill>
            <a:schemeClr val="accent3">
              <a:lumMod val="20000"/>
              <a:lumOff val="80000"/>
            </a:schemeClr>
          </a:solidFill>
        </p:grpSpPr>
        <p:sp>
          <p:nvSpPr>
            <p:cNvPr id="31" name="30 CuadroTexto"/>
            <p:cNvSpPr txBox="1"/>
            <p:nvPr/>
          </p:nvSpPr>
          <p:spPr>
            <a:xfrm>
              <a:off x="5326745" y="1248228"/>
              <a:ext cx="1262741" cy="46166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b="1" dirty="0" smtClean="0">
                  <a:solidFill>
                    <a:srgbClr val="990000"/>
                  </a:solidFill>
                </a:rPr>
                <a:t>SET</a:t>
              </a:r>
              <a:r>
                <a:rPr lang="es-ES" dirty="0" smtClean="0">
                  <a:solidFill>
                    <a:srgbClr val="990000"/>
                  </a:solidFill>
                </a:rPr>
                <a:t> </a:t>
              </a:r>
            </a:p>
            <a:p>
              <a:r>
                <a:rPr lang="es-ES" b="1" dirty="0" smtClean="0">
                  <a:solidFill>
                    <a:srgbClr val="990000"/>
                  </a:solidFill>
                </a:rPr>
                <a:t>FP </a:t>
              </a:r>
              <a:r>
                <a:rPr lang="es-ES" dirty="0" smtClean="0">
                  <a:solidFill>
                    <a:srgbClr val="990000"/>
                  </a:solidFill>
                </a:rPr>
                <a:t>M100.0</a:t>
              </a:r>
            </a:p>
            <a:p>
              <a:r>
                <a:rPr lang="es-ES" b="1" dirty="0" smtClean="0"/>
                <a:t>S</a:t>
              </a:r>
              <a:r>
                <a:rPr lang="es-ES" dirty="0" smtClean="0"/>
                <a:t> X0</a:t>
              </a:r>
            </a:p>
            <a:p>
              <a:r>
                <a:rPr lang="es-ES" b="1" dirty="0" smtClean="0"/>
                <a:t>R</a:t>
              </a:r>
              <a:r>
                <a:rPr lang="es-ES" dirty="0" smtClean="0"/>
                <a:t> X1</a:t>
              </a:r>
            </a:p>
            <a:p>
              <a:r>
                <a:rPr lang="es-ES" b="1" dirty="0" smtClean="0"/>
                <a:t>R</a:t>
              </a:r>
              <a:r>
                <a:rPr lang="es-ES" dirty="0" smtClean="0"/>
                <a:t> X2</a:t>
              </a:r>
            </a:p>
            <a:p>
              <a:endParaRPr lang="es-ES" dirty="0" smtClean="0"/>
            </a:p>
            <a:p>
              <a:r>
                <a:rPr lang="es-ES" b="1" dirty="0" smtClean="0"/>
                <a:t>U</a:t>
              </a:r>
              <a:r>
                <a:rPr lang="es-ES" dirty="0" smtClean="0"/>
                <a:t> X0</a:t>
              </a:r>
            </a:p>
            <a:p>
              <a:r>
                <a:rPr lang="es-ES" b="1" dirty="0" smtClean="0"/>
                <a:t>U</a:t>
              </a:r>
              <a:r>
                <a:rPr lang="es-ES" dirty="0" smtClean="0"/>
                <a:t> SE1F</a:t>
              </a:r>
            </a:p>
            <a:p>
              <a:r>
                <a:rPr lang="es-ES" b="1" dirty="0" smtClean="0"/>
                <a:t>S</a:t>
              </a:r>
              <a:r>
                <a:rPr lang="es-ES" dirty="0" smtClean="0"/>
                <a:t> X1</a:t>
              </a:r>
            </a:p>
            <a:p>
              <a:r>
                <a:rPr lang="es-ES" b="1" dirty="0" smtClean="0"/>
                <a:t>R</a:t>
              </a:r>
              <a:r>
                <a:rPr lang="es-ES" dirty="0" smtClean="0"/>
                <a:t> X0</a:t>
              </a:r>
            </a:p>
            <a:p>
              <a:endParaRPr lang="es-ES" dirty="0" smtClean="0"/>
            </a:p>
            <a:p>
              <a:r>
                <a:rPr lang="es-ES" b="1" dirty="0" smtClean="0"/>
                <a:t>U</a:t>
              </a:r>
              <a:r>
                <a:rPr lang="es-ES" dirty="0" smtClean="0"/>
                <a:t> X1</a:t>
              </a:r>
            </a:p>
            <a:p>
              <a:r>
                <a:rPr lang="es-ES" b="1" dirty="0" smtClean="0"/>
                <a:t>U</a:t>
              </a:r>
              <a:r>
                <a:rPr lang="es-ES" dirty="0" smtClean="0"/>
                <a:t> T1</a:t>
              </a:r>
            </a:p>
            <a:p>
              <a:r>
                <a:rPr lang="es-ES" b="1" dirty="0" smtClean="0"/>
                <a:t>UN</a:t>
              </a:r>
              <a:r>
                <a:rPr lang="es-ES" dirty="0" smtClean="0"/>
                <a:t> SE1F</a:t>
              </a:r>
            </a:p>
            <a:p>
              <a:r>
                <a:rPr lang="es-ES" b="1" dirty="0" smtClean="0"/>
                <a:t>S</a:t>
              </a:r>
              <a:r>
                <a:rPr lang="es-ES" dirty="0" smtClean="0"/>
                <a:t> X2</a:t>
              </a:r>
            </a:p>
            <a:p>
              <a:r>
                <a:rPr lang="es-ES" b="1" dirty="0" smtClean="0"/>
                <a:t>R</a:t>
              </a:r>
              <a:r>
                <a:rPr lang="es-ES" dirty="0" smtClean="0"/>
                <a:t> X1</a:t>
              </a:r>
            </a:p>
            <a:p>
              <a:endParaRPr lang="es-ES" dirty="0" smtClean="0"/>
            </a:p>
            <a:p>
              <a:r>
                <a:rPr lang="es-ES" b="1" dirty="0" smtClean="0"/>
                <a:t>U</a:t>
              </a:r>
              <a:r>
                <a:rPr lang="es-ES" dirty="0" smtClean="0"/>
                <a:t> X2</a:t>
              </a:r>
            </a:p>
            <a:p>
              <a:r>
                <a:rPr lang="es-ES" b="1" dirty="0" smtClean="0"/>
                <a:t>U</a:t>
              </a:r>
              <a:r>
                <a:rPr lang="es-ES" dirty="0" smtClean="0"/>
                <a:t> SE1F</a:t>
              </a:r>
            </a:p>
            <a:p>
              <a:r>
                <a:rPr lang="es-ES" b="1" dirty="0" smtClean="0"/>
                <a:t>S</a:t>
              </a:r>
              <a:r>
                <a:rPr lang="es-ES" dirty="0" smtClean="0"/>
                <a:t> X1 </a:t>
              </a:r>
            </a:p>
            <a:p>
              <a:r>
                <a:rPr lang="es-ES" b="1" dirty="0" smtClean="0"/>
                <a:t>R</a:t>
              </a:r>
              <a:r>
                <a:rPr lang="es-ES" dirty="0" smtClean="0"/>
                <a:t> X2</a:t>
              </a:r>
            </a:p>
          </p:txBody>
        </p:sp>
        <p:sp>
          <p:nvSpPr>
            <p:cNvPr id="32" name="31 CuadroTexto"/>
            <p:cNvSpPr txBox="1"/>
            <p:nvPr/>
          </p:nvSpPr>
          <p:spPr>
            <a:xfrm>
              <a:off x="6727371" y="1253492"/>
              <a:ext cx="1262741" cy="2031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b="1" dirty="0" smtClean="0"/>
                <a:t>U</a:t>
              </a:r>
              <a:r>
                <a:rPr lang="es-ES" dirty="0" smtClean="0"/>
                <a:t> X1</a:t>
              </a:r>
            </a:p>
            <a:p>
              <a:r>
                <a:rPr lang="es-ES" b="1" dirty="0" smtClean="0"/>
                <a:t>L</a:t>
              </a:r>
              <a:r>
                <a:rPr lang="es-ES" dirty="0" smtClean="0"/>
                <a:t> S5T#50s</a:t>
              </a:r>
            </a:p>
            <a:p>
              <a:r>
                <a:rPr lang="es-ES" b="1" dirty="0" smtClean="0"/>
                <a:t>SE</a:t>
              </a:r>
              <a:r>
                <a:rPr lang="es-ES" dirty="0" smtClean="0"/>
                <a:t> T1</a:t>
              </a:r>
            </a:p>
            <a:p>
              <a:endParaRPr lang="es-ES" dirty="0" smtClean="0"/>
            </a:p>
            <a:p>
              <a:r>
                <a:rPr lang="es-ES" b="1" dirty="0" smtClean="0">
                  <a:solidFill>
                    <a:srgbClr val="990000"/>
                  </a:solidFill>
                </a:rPr>
                <a:t>U   </a:t>
              </a:r>
              <a:r>
                <a:rPr lang="es-ES" dirty="0" smtClean="0">
                  <a:solidFill>
                    <a:srgbClr val="990000"/>
                  </a:solidFill>
                </a:rPr>
                <a:t>SE1F</a:t>
              </a:r>
            </a:p>
            <a:p>
              <a:r>
                <a:rPr lang="es-ES" b="1" dirty="0" smtClean="0">
                  <a:solidFill>
                    <a:srgbClr val="990000"/>
                  </a:solidFill>
                </a:rPr>
                <a:t>FR </a:t>
              </a:r>
              <a:r>
                <a:rPr lang="es-ES" dirty="0" smtClean="0">
                  <a:solidFill>
                    <a:srgbClr val="990000"/>
                  </a:solidFill>
                </a:rPr>
                <a:t>T1</a:t>
              </a:r>
            </a:p>
            <a:p>
              <a:endParaRPr lang="es-ES" dirty="0" smtClean="0">
                <a:solidFill>
                  <a:srgbClr val="990000"/>
                </a:solidFill>
              </a:endParaRPr>
            </a:p>
            <a:p>
              <a:r>
                <a:rPr lang="es-ES" b="1" dirty="0" smtClean="0"/>
                <a:t>U</a:t>
              </a:r>
              <a:r>
                <a:rPr lang="es-ES" dirty="0" smtClean="0"/>
                <a:t>   X1</a:t>
              </a:r>
            </a:p>
            <a:p>
              <a:r>
                <a:rPr lang="es-ES" dirty="0" smtClean="0"/>
                <a:t>=  MOTOR_1</a:t>
              </a:r>
              <a:endParaRPr lang="es-ES" dirty="0"/>
            </a:p>
          </p:txBody>
        </p:sp>
      </p:grpSp>
      <p:sp>
        <p:nvSpPr>
          <p:cNvPr id="34" name="33 CuadroTexto"/>
          <p:cNvSpPr txBox="1"/>
          <p:nvPr/>
        </p:nvSpPr>
        <p:spPr>
          <a:xfrm>
            <a:off x="5965371" y="1132115"/>
            <a:ext cx="13933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FC1: “Motor”</a:t>
            </a:r>
            <a:endParaRPr lang="es-ES" b="1" dirty="0"/>
          </a:p>
        </p:txBody>
      </p:sp>
      <p:sp>
        <p:nvSpPr>
          <p:cNvPr id="35" name="34 CuadroTexto"/>
          <p:cNvSpPr txBox="1"/>
          <p:nvPr/>
        </p:nvSpPr>
        <p:spPr>
          <a:xfrm>
            <a:off x="341085" y="5079999"/>
            <a:ext cx="2039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s-ES" sz="1800" i="1" dirty="0" smtClean="0"/>
              <a:t>No configurable</a:t>
            </a:r>
          </a:p>
        </p:txBody>
      </p:sp>
      <p:sp>
        <p:nvSpPr>
          <p:cNvPr id="36" name="35 Rectángulo"/>
          <p:cNvSpPr/>
          <p:nvPr/>
        </p:nvSpPr>
        <p:spPr>
          <a:xfrm>
            <a:off x="341085" y="5541610"/>
            <a:ext cx="423091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800" i="1" dirty="0" smtClean="0"/>
              <a:t>NO se puede invocar una para cada motor, aún cuando no sea necesario controlar los motores simultáneamente</a:t>
            </a:r>
            <a:endParaRPr lang="es-ES" sz="1800" i="1" dirty="0"/>
          </a:p>
        </p:txBody>
      </p:sp>
      <p:grpSp>
        <p:nvGrpSpPr>
          <p:cNvPr id="40" name="39 Grupo"/>
          <p:cNvGrpSpPr/>
          <p:nvPr/>
        </p:nvGrpSpPr>
        <p:grpSpPr>
          <a:xfrm>
            <a:off x="6197600" y="2148114"/>
            <a:ext cx="1627165" cy="2861845"/>
            <a:chOff x="6386286" y="1915886"/>
            <a:chExt cx="1627165" cy="2861845"/>
          </a:xfrm>
        </p:grpSpPr>
        <p:sp>
          <p:nvSpPr>
            <p:cNvPr id="37" name="36 CuadroTexto"/>
            <p:cNvSpPr txBox="1"/>
            <p:nvPr/>
          </p:nvSpPr>
          <p:spPr>
            <a:xfrm>
              <a:off x="6779737" y="4469954"/>
              <a:ext cx="123371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dirty="0" smtClean="0"/>
                <a:t>Bit de trabajo</a:t>
              </a:r>
              <a:endParaRPr lang="es-ES" dirty="0"/>
            </a:p>
          </p:txBody>
        </p:sp>
        <p:cxnSp>
          <p:nvCxnSpPr>
            <p:cNvPr id="39" name="38 Conector recto de flecha"/>
            <p:cNvCxnSpPr>
              <a:stCxn id="37" idx="0"/>
            </p:cNvCxnSpPr>
            <p:nvPr/>
          </p:nvCxnSpPr>
          <p:spPr>
            <a:xfrm flipH="1" flipV="1">
              <a:off x="6386286" y="1915886"/>
              <a:ext cx="1010308" cy="255406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8" name="47 Grupo"/>
          <p:cNvGrpSpPr/>
          <p:nvPr/>
        </p:nvGrpSpPr>
        <p:grpSpPr>
          <a:xfrm>
            <a:off x="6183086" y="4659086"/>
            <a:ext cx="1436915" cy="1497948"/>
            <a:chOff x="6096000" y="4339771"/>
            <a:chExt cx="1436915" cy="1497948"/>
          </a:xfrm>
        </p:grpSpPr>
        <p:sp>
          <p:nvSpPr>
            <p:cNvPr id="44" name="43 CuadroTexto"/>
            <p:cNvSpPr txBox="1"/>
            <p:nvPr/>
          </p:nvSpPr>
          <p:spPr>
            <a:xfrm>
              <a:off x="6516915" y="5529942"/>
              <a:ext cx="10160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dirty="0" smtClean="0"/>
                <a:t>Prioridad</a:t>
              </a:r>
              <a:endParaRPr lang="es-ES" dirty="0"/>
            </a:p>
          </p:txBody>
        </p:sp>
        <p:cxnSp>
          <p:nvCxnSpPr>
            <p:cNvPr id="46" name="45 Conector recto de flecha"/>
            <p:cNvCxnSpPr>
              <a:stCxn id="44" idx="0"/>
            </p:cNvCxnSpPr>
            <p:nvPr/>
          </p:nvCxnSpPr>
          <p:spPr>
            <a:xfrm flipH="1" flipV="1">
              <a:off x="6096000" y="4339771"/>
              <a:ext cx="928915" cy="1190171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Ejemplo: motor escalera mecánica (II)</a:t>
            </a:r>
            <a:endParaRPr lang="es-ES" dirty="0"/>
          </a:p>
        </p:txBody>
      </p:sp>
      <p:sp>
        <p:nvSpPr>
          <p:cNvPr id="30" name="29 Marcador de contenido"/>
          <p:cNvSpPr>
            <a:spLocks noGrp="1"/>
          </p:cNvSpPr>
          <p:nvPr>
            <p:ph sz="quarter" idx="1"/>
          </p:nvPr>
        </p:nvSpPr>
        <p:spPr>
          <a:xfrm>
            <a:off x="457200" y="955040"/>
            <a:ext cx="8229600" cy="486898"/>
          </a:xfrm>
        </p:spPr>
        <p:txBody>
          <a:bodyPr>
            <a:normAutofit lnSpcReduction="10000"/>
          </a:bodyPr>
          <a:lstStyle/>
          <a:p>
            <a:r>
              <a:rPr lang="es-ES" dirty="0" smtClean="0"/>
              <a:t>Bloque FC </a:t>
            </a:r>
            <a:r>
              <a:rPr lang="es-ES" dirty="0" err="1" smtClean="0"/>
              <a:t>parametrizado</a:t>
            </a:r>
            <a:endParaRPr lang="es-ES" dirty="0"/>
          </a:p>
        </p:txBody>
      </p:sp>
      <p:grpSp>
        <p:nvGrpSpPr>
          <p:cNvPr id="3" name="28 Grupo"/>
          <p:cNvGrpSpPr/>
          <p:nvPr/>
        </p:nvGrpSpPr>
        <p:grpSpPr>
          <a:xfrm>
            <a:off x="686027" y="1649413"/>
            <a:ext cx="3053635" cy="3157049"/>
            <a:chOff x="366713" y="1649413"/>
            <a:chExt cx="3176587" cy="3300412"/>
          </a:xfrm>
        </p:grpSpPr>
        <p:graphicFrame>
          <p:nvGraphicFramePr>
            <p:cNvPr id="4" name="Object 37"/>
            <p:cNvGraphicFramePr>
              <a:graphicFrameLocks noChangeAspect="1"/>
            </p:cNvGraphicFramePr>
            <p:nvPr/>
          </p:nvGraphicFramePr>
          <p:xfrm>
            <a:off x="366713" y="2865438"/>
            <a:ext cx="469900" cy="277812"/>
          </p:xfrm>
          <a:graphic>
            <a:graphicData uri="http://schemas.openxmlformats.org/presentationml/2006/ole">
              <p:oleObj spid="_x0000_s33794" name="Equation" r:id="rId4" imgW="279360" imgH="164880" progId="Equation.DSMT4">
                <p:embed/>
              </p:oleObj>
            </a:graphicData>
          </a:graphic>
        </p:graphicFrame>
        <p:sp>
          <p:nvSpPr>
            <p:cNvPr id="5" name="Line 38"/>
            <p:cNvSpPr>
              <a:spLocks noChangeShapeType="1"/>
            </p:cNvSpPr>
            <p:nvPr/>
          </p:nvSpPr>
          <p:spPr bwMode="auto">
            <a:xfrm>
              <a:off x="1658938" y="2190750"/>
              <a:ext cx="1587" cy="4175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6" name="Line 39"/>
            <p:cNvSpPr>
              <a:spLocks noChangeShapeType="1"/>
            </p:cNvSpPr>
            <p:nvPr/>
          </p:nvSpPr>
          <p:spPr bwMode="auto">
            <a:xfrm>
              <a:off x="1503363" y="2419350"/>
              <a:ext cx="28733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7" name="Line 40"/>
            <p:cNvSpPr>
              <a:spLocks noChangeShapeType="1"/>
            </p:cNvSpPr>
            <p:nvPr/>
          </p:nvSpPr>
          <p:spPr bwMode="auto">
            <a:xfrm flipH="1">
              <a:off x="1660525" y="3186113"/>
              <a:ext cx="0" cy="47783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8" name="Line 41"/>
            <p:cNvSpPr>
              <a:spLocks noChangeShapeType="1"/>
            </p:cNvSpPr>
            <p:nvPr/>
          </p:nvSpPr>
          <p:spPr bwMode="auto">
            <a:xfrm>
              <a:off x="1517650" y="3430588"/>
              <a:ext cx="28733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9" name="Rectangle 42"/>
            <p:cNvSpPr>
              <a:spLocks noChangeArrowheads="1"/>
            </p:cNvSpPr>
            <p:nvPr/>
          </p:nvSpPr>
          <p:spPr bwMode="auto">
            <a:xfrm>
              <a:off x="1338263" y="3662363"/>
              <a:ext cx="647700" cy="57626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s-ES" i="0"/>
            </a:p>
          </p:txBody>
        </p:sp>
        <p:sp>
          <p:nvSpPr>
            <p:cNvPr id="10" name="Line 43"/>
            <p:cNvSpPr>
              <a:spLocks noChangeShapeType="1"/>
            </p:cNvSpPr>
            <p:nvPr/>
          </p:nvSpPr>
          <p:spPr bwMode="auto">
            <a:xfrm>
              <a:off x="1660525" y="4254500"/>
              <a:ext cx="0" cy="40322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stealth" w="med" len="med"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11" name="Line 44"/>
            <p:cNvSpPr>
              <a:spLocks noChangeShapeType="1"/>
            </p:cNvSpPr>
            <p:nvPr/>
          </p:nvSpPr>
          <p:spPr bwMode="auto">
            <a:xfrm>
              <a:off x="1503363" y="4440238"/>
              <a:ext cx="28733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grpSp>
          <p:nvGrpSpPr>
            <p:cNvPr id="12" name="Group 45"/>
            <p:cNvGrpSpPr>
              <a:grpSpLocks/>
            </p:cNvGrpSpPr>
            <p:nvPr/>
          </p:nvGrpSpPr>
          <p:grpSpPr bwMode="auto">
            <a:xfrm>
              <a:off x="1301750" y="2608263"/>
              <a:ext cx="647700" cy="576262"/>
              <a:chOff x="930" y="1525"/>
              <a:chExt cx="408" cy="363"/>
            </a:xfrm>
            <a:solidFill>
              <a:schemeClr val="tx2">
                <a:lumMod val="20000"/>
                <a:lumOff val="80000"/>
              </a:schemeClr>
            </a:solidFill>
          </p:grpSpPr>
          <p:sp>
            <p:nvSpPr>
              <p:cNvPr id="26" name="Rectangle 46"/>
              <p:cNvSpPr>
                <a:spLocks noChangeArrowheads="1"/>
              </p:cNvSpPr>
              <p:nvPr/>
            </p:nvSpPr>
            <p:spPr bwMode="auto">
              <a:xfrm>
                <a:off x="930" y="1525"/>
                <a:ext cx="408" cy="363"/>
              </a:xfrm>
              <a:prstGeom prst="rect">
                <a:avLst/>
              </a:prstGeom>
              <a:grpFill/>
              <a:ln w="12700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spAutoFit/>
              </a:bodyPr>
              <a:lstStyle/>
              <a:p>
                <a:endParaRPr lang="es-ES" i="0"/>
              </a:p>
            </p:txBody>
          </p:sp>
          <p:sp>
            <p:nvSpPr>
              <p:cNvPr id="27" name="Text Box 47"/>
              <p:cNvSpPr txBox="1">
                <a:spLocks noChangeArrowheads="1"/>
              </p:cNvSpPr>
              <p:nvPr/>
            </p:nvSpPr>
            <p:spPr bwMode="auto">
              <a:xfrm>
                <a:off x="1020" y="1570"/>
                <a:ext cx="227" cy="192"/>
              </a:xfrm>
              <a:prstGeom prst="rect">
                <a:avLst/>
              </a:prstGeom>
              <a:grpFill/>
              <a:ln w="12700" algn="ctr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" sz="1400" i="0"/>
                  <a:t>1</a:t>
                </a:r>
              </a:p>
            </p:txBody>
          </p:sp>
        </p:grpSp>
        <p:sp>
          <p:nvSpPr>
            <p:cNvPr id="13" name="Text Box 48"/>
            <p:cNvSpPr txBox="1">
              <a:spLocks noChangeArrowheads="1"/>
            </p:cNvSpPr>
            <p:nvPr/>
          </p:nvSpPr>
          <p:spPr bwMode="auto">
            <a:xfrm>
              <a:off x="1487488" y="3749675"/>
              <a:ext cx="360362" cy="30480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" sz="1400" i="0" dirty="0"/>
                <a:t>2</a:t>
              </a:r>
            </a:p>
          </p:txBody>
        </p:sp>
        <p:sp>
          <p:nvSpPr>
            <p:cNvPr id="14" name="Text Box 49"/>
            <p:cNvSpPr txBox="1">
              <a:spLocks noChangeArrowheads="1"/>
            </p:cNvSpPr>
            <p:nvPr/>
          </p:nvSpPr>
          <p:spPr bwMode="auto">
            <a:xfrm>
              <a:off x="1303338" y="4645025"/>
              <a:ext cx="696912" cy="30480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" sz="1400" i="0"/>
                <a:t>1</a:t>
              </a:r>
            </a:p>
          </p:txBody>
        </p:sp>
        <p:sp>
          <p:nvSpPr>
            <p:cNvPr id="15" name="Line 50"/>
            <p:cNvSpPr>
              <a:spLocks noChangeShapeType="1"/>
            </p:cNvSpPr>
            <p:nvPr/>
          </p:nvSpPr>
          <p:spPr bwMode="auto">
            <a:xfrm>
              <a:off x="1944688" y="2873375"/>
              <a:ext cx="42068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16" name="Rectangle 51"/>
            <p:cNvSpPr>
              <a:spLocks noChangeArrowheads="1"/>
            </p:cNvSpPr>
            <p:nvPr/>
          </p:nvSpPr>
          <p:spPr bwMode="auto">
            <a:xfrm>
              <a:off x="2349500" y="2690813"/>
              <a:ext cx="1193800" cy="34925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pPr algn="ctr"/>
              <a:r>
                <a:rPr lang="es-ES" i="0"/>
                <a:t>MOTOR 1</a:t>
              </a:r>
            </a:p>
          </p:txBody>
        </p:sp>
        <p:graphicFrame>
          <p:nvGraphicFramePr>
            <p:cNvPr id="17" name="Object 52"/>
            <p:cNvGraphicFramePr>
              <a:graphicFrameLocks noChangeAspect="1"/>
            </p:cNvGraphicFramePr>
            <p:nvPr/>
          </p:nvGraphicFramePr>
          <p:xfrm>
            <a:off x="1835150" y="2214563"/>
            <a:ext cx="469900" cy="277812"/>
          </p:xfrm>
          <a:graphic>
            <a:graphicData uri="http://schemas.openxmlformats.org/presentationml/2006/ole">
              <p:oleObj spid="_x0000_s33795" name="Equation" r:id="rId5" imgW="279360" imgH="164880" progId="Equation.DSMT4">
                <p:embed/>
              </p:oleObj>
            </a:graphicData>
          </a:graphic>
        </p:graphicFrame>
        <p:graphicFrame>
          <p:nvGraphicFramePr>
            <p:cNvPr id="18" name="Object 53"/>
            <p:cNvGraphicFramePr>
              <a:graphicFrameLocks noChangeAspect="1"/>
            </p:cNvGraphicFramePr>
            <p:nvPr/>
          </p:nvGraphicFramePr>
          <p:xfrm>
            <a:off x="1865313" y="4305300"/>
            <a:ext cx="469900" cy="277812"/>
          </p:xfrm>
          <a:graphic>
            <a:graphicData uri="http://schemas.openxmlformats.org/presentationml/2006/ole">
              <p:oleObj spid="_x0000_s33796" name="Equation" r:id="rId6" imgW="279360" imgH="164880" progId="Equation.DSMT4">
                <p:embed/>
              </p:oleObj>
            </a:graphicData>
          </a:graphic>
        </p:graphicFrame>
        <p:sp>
          <p:nvSpPr>
            <p:cNvPr id="19" name="Line 55"/>
            <p:cNvSpPr>
              <a:spLocks noChangeShapeType="1"/>
            </p:cNvSpPr>
            <p:nvPr/>
          </p:nvSpPr>
          <p:spPr bwMode="auto">
            <a:xfrm flipH="1">
              <a:off x="958850" y="3308350"/>
              <a:ext cx="69691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20" name="Line 56"/>
            <p:cNvSpPr>
              <a:spLocks noChangeShapeType="1"/>
            </p:cNvSpPr>
            <p:nvPr/>
          </p:nvSpPr>
          <p:spPr bwMode="auto">
            <a:xfrm flipV="1">
              <a:off x="958850" y="2509838"/>
              <a:ext cx="0" cy="7985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21" name="Line 57"/>
            <p:cNvSpPr>
              <a:spLocks noChangeShapeType="1"/>
            </p:cNvSpPr>
            <p:nvPr/>
          </p:nvSpPr>
          <p:spPr bwMode="auto">
            <a:xfrm>
              <a:off x="944563" y="2509838"/>
              <a:ext cx="7112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22" name="Line 58"/>
            <p:cNvSpPr>
              <a:spLocks noChangeShapeType="1"/>
            </p:cNvSpPr>
            <p:nvPr/>
          </p:nvSpPr>
          <p:spPr bwMode="auto">
            <a:xfrm>
              <a:off x="842963" y="3003550"/>
              <a:ext cx="24606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grpSp>
          <p:nvGrpSpPr>
            <p:cNvPr id="23" name="Group 59"/>
            <p:cNvGrpSpPr>
              <a:grpSpLocks/>
            </p:cNvGrpSpPr>
            <p:nvPr/>
          </p:nvGrpSpPr>
          <p:grpSpPr bwMode="auto">
            <a:xfrm>
              <a:off x="1343025" y="1649413"/>
              <a:ext cx="647700" cy="576262"/>
              <a:chOff x="930" y="1525"/>
              <a:chExt cx="408" cy="363"/>
            </a:xfrm>
            <a:solidFill>
              <a:schemeClr val="tx2">
                <a:lumMod val="20000"/>
                <a:lumOff val="80000"/>
              </a:schemeClr>
            </a:solidFill>
          </p:grpSpPr>
          <p:sp>
            <p:nvSpPr>
              <p:cNvPr id="24" name="Rectangle 60"/>
              <p:cNvSpPr>
                <a:spLocks noChangeArrowheads="1"/>
              </p:cNvSpPr>
              <p:nvPr/>
            </p:nvSpPr>
            <p:spPr bwMode="auto">
              <a:xfrm>
                <a:off x="930" y="1525"/>
                <a:ext cx="408" cy="363"/>
              </a:xfrm>
              <a:prstGeom prst="rect">
                <a:avLst/>
              </a:prstGeom>
              <a:grpFill/>
              <a:ln w="12700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spAutoFit/>
              </a:bodyPr>
              <a:lstStyle/>
              <a:p>
                <a:endParaRPr lang="es-ES" i="0"/>
              </a:p>
            </p:txBody>
          </p:sp>
          <p:sp>
            <p:nvSpPr>
              <p:cNvPr id="25" name="Text Box 61"/>
              <p:cNvSpPr txBox="1">
                <a:spLocks noChangeArrowheads="1"/>
              </p:cNvSpPr>
              <p:nvPr/>
            </p:nvSpPr>
            <p:spPr bwMode="auto">
              <a:xfrm>
                <a:off x="1020" y="1570"/>
                <a:ext cx="227" cy="192"/>
              </a:xfrm>
              <a:prstGeom prst="rect">
                <a:avLst/>
              </a:prstGeom>
              <a:grpFill/>
              <a:ln w="12700" algn="ctr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" sz="1400" i="0"/>
                  <a:t>0</a:t>
                </a:r>
              </a:p>
            </p:txBody>
          </p:sp>
        </p:grpSp>
        <p:graphicFrame>
          <p:nvGraphicFramePr>
            <p:cNvPr id="32773" name="Object 54"/>
            <p:cNvGraphicFramePr>
              <a:graphicFrameLocks noChangeAspect="1"/>
            </p:cNvGraphicFramePr>
            <p:nvPr/>
          </p:nvGraphicFramePr>
          <p:xfrm>
            <a:off x="1869849" y="3280003"/>
            <a:ext cx="1217612" cy="342900"/>
          </p:xfrm>
          <a:graphic>
            <a:graphicData uri="http://schemas.openxmlformats.org/presentationml/2006/ole">
              <p:oleObj spid="_x0000_s33797" name="Equation" r:id="rId7" imgW="723600" imgH="203040" progId="Equation.DSMT4">
                <p:embed/>
              </p:oleObj>
            </a:graphicData>
          </a:graphic>
        </p:graphicFrame>
      </p:grpSp>
      <p:sp>
        <p:nvSpPr>
          <p:cNvPr id="34" name="33 CuadroTexto"/>
          <p:cNvSpPr txBox="1"/>
          <p:nvPr/>
        </p:nvSpPr>
        <p:spPr>
          <a:xfrm>
            <a:off x="6542146" y="1437354"/>
            <a:ext cx="13933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FC1: “Motor”</a:t>
            </a:r>
            <a:endParaRPr lang="es-ES" b="1" dirty="0"/>
          </a:p>
        </p:txBody>
      </p:sp>
      <p:sp>
        <p:nvSpPr>
          <p:cNvPr id="35" name="34 CuadroTexto"/>
          <p:cNvSpPr txBox="1"/>
          <p:nvPr/>
        </p:nvSpPr>
        <p:spPr>
          <a:xfrm>
            <a:off x="352807" y="4939323"/>
            <a:ext cx="4765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s-ES" sz="1800" i="1" dirty="0" smtClean="0"/>
              <a:t>Configurable en tiempo y evento de disparo</a:t>
            </a:r>
          </a:p>
        </p:txBody>
      </p:sp>
      <p:sp>
        <p:nvSpPr>
          <p:cNvPr id="36" name="35 Rectángulo"/>
          <p:cNvSpPr/>
          <p:nvPr/>
        </p:nvSpPr>
        <p:spPr>
          <a:xfrm>
            <a:off x="338739" y="5724491"/>
            <a:ext cx="572588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800" b="1" i="1" dirty="0" smtClean="0"/>
              <a:t>CUESTIÓN</a:t>
            </a:r>
          </a:p>
          <a:p>
            <a:r>
              <a:rPr lang="es-ES" sz="1800" i="1" dirty="0" smtClean="0"/>
              <a:t>¿Se puede invocar varias veces, una por motor, aún cuando exista funcionamiento simultáneo de motores?</a:t>
            </a:r>
            <a:endParaRPr lang="es-ES" sz="1800" i="1" dirty="0"/>
          </a:p>
        </p:txBody>
      </p:sp>
      <p:sp>
        <p:nvSpPr>
          <p:cNvPr id="37" name="Rectangle 64"/>
          <p:cNvSpPr>
            <a:spLocks noChangeArrowheads="1"/>
          </p:cNvSpPr>
          <p:nvPr/>
        </p:nvSpPr>
        <p:spPr bwMode="auto">
          <a:xfrm>
            <a:off x="6461367" y="1828800"/>
            <a:ext cx="1524000" cy="28883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algn="ctr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noAutofit/>
          </a:bodyPr>
          <a:lstStyle/>
          <a:p>
            <a:endParaRPr lang="es-ES" i="0"/>
          </a:p>
        </p:txBody>
      </p:sp>
      <p:sp>
        <p:nvSpPr>
          <p:cNvPr id="39" name="Line 65"/>
          <p:cNvSpPr>
            <a:spLocks noChangeShapeType="1"/>
          </p:cNvSpPr>
          <p:nvPr/>
        </p:nvSpPr>
        <p:spPr bwMode="auto">
          <a:xfrm>
            <a:off x="6143867" y="1995714"/>
            <a:ext cx="2921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s-ES"/>
          </a:p>
        </p:txBody>
      </p:sp>
      <p:sp>
        <p:nvSpPr>
          <p:cNvPr id="40" name="Line 66"/>
          <p:cNvSpPr>
            <a:spLocks noChangeShapeType="1"/>
          </p:cNvSpPr>
          <p:nvPr/>
        </p:nvSpPr>
        <p:spPr bwMode="auto">
          <a:xfrm>
            <a:off x="6169267" y="2402114"/>
            <a:ext cx="2921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s-ES"/>
          </a:p>
        </p:txBody>
      </p:sp>
      <p:sp>
        <p:nvSpPr>
          <p:cNvPr id="42" name="Text Box 98"/>
          <p:cNvSpPr txBox="1">
            <a:spLocks noChangeArrowheads="1"/>
          </p:cNvSpPr>
          <p:nvPr/>
        </p:nvSpPr>
        <p:spPr bwMode="auto">
          <a:xfrm>
            <a:off x="5064367" y="2249714"/>
            <a:ext cx="1079500" cy="3365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GB" i="0" dirty="0"/>
              <a:t>S5T#50s</a:t>
            </a:r>
          </a:p>
        </p:txBody>
      </p:sp>
      <p:grpSp>
        <p:nvGrpSpPr>
          <p:cNvPr id="43" name="Group 111"/>
          <p:cNvGrpSpPr>
            <a:grpSpLocks/>
          </p:cNvGrpSpPr>
          <p:nvPr/>
        </p:nvGrpSpPr>
        <p:grpSpPr bwMode="auto">
          <a:xfrm>
            <a:off x="5035339" y="3164114"/>
            <a:ext cx="1409700" cy="1289050"/>
            <a:chOff x="2736" y="2456"/>
            <a:chExt cx="888" cy="812"/>
          </a:xfrm>
        </p:grpSpPr>
        <p:sp>
          <p:nvSpPr>
            <p:cNvPr id="44" name="Line 67"/>
            <p:cNvSpPr>
              <a:spLocks noChangeShapeType="1"/>
            </p:cNvSpPr>
            <p:nvPr/>
          </p:nvSpPr>
          <p:spPr bwMode="auto">
            <a:xfrm>
              <a:off x="3424" y="2560"/>
              <a:ext cx="18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45" name="Line 68"/>
            <p:cNvSpPr>
              <a:spLocks noChangeShapeType="1"/>
            </p:cNvSpPr>
            <p:nvPr/>
          </p:nvSpPr>
          <p:spPr bwMode="auto">
            <a:xfrm>
              <a:off x="3432" y="2848"/>
              <a:ext cx="18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46" name="Line 99"/>
            <p:cNvSpPr>
              <a:spLocks noChangeShapeType="1"/>
            </p:cNvSpPr>
            <p:nvPr/>
          </p:nvSpPr>
          <p:spPr bwMode="auto">
            <a:xfrm>
              <a:off x="3440" y="3160"/>
              <a:ext cx="18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47" name="Text Box 100"/>
            <p:cNvSpPr txBox="1">
              <a:spLocks noChangeArrowheads="1"/>
            </p:cNvSpPr>
            <p:nvPr/>
          </p:nvSpPr>
          <p:spPr bwMode="auto">
            <a:xfrm>
              <a:off x="2736" y="2456"/>
              <a:ext cx="680" cy="21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>
                <a:spcBef>
                  <a:spcPct val="50000"/>
                </a:spcBef>
              </a:pPr>
              <a:r>
                <a:rPr lang="en-GB" i="0" dirty="0" smtClean="0"/>
                <a:t>Etapa0</a:t>
              </a:r>
              <a:endParaRPr lang="en-GB" i="0" dirty="0"/>
            </a:p>
          </p:txBody>
        </p:sp>
        <p:sp>
          <p:nvSpPr>
            <p:cNvPr id="48" name="Text Box 101"/>
            <p:cNvSpPr txBox="1">
              <a:spLocks noChangeArrowheads="1"/>
            </p:cNvSpPr>
            <p:nvPr/>
          </p:nvSpPr>
          <p:spPr bwMode="auto">
            <a:xfrm>
              <a:off x="2736" y="2736"/>
              <a:ext cx="680" cy="21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>
                <a:spcBef>
                  <a:spcPct val="50000"/>
                </a:spcBef>
              </a:pPr>
              <a:r>
                <a:rPr lang="en-GB" i="0"/>
                <a:t>Etapa1</a:t>
              </a:r>
            </a:p>
          </p:txBody>
        </p:sp>
        <p:sp>
          <p:nvSpPr>
            <p:cNvPr id="49" name="Text Box 102"/>
            <p:cNvSpPr txBox="1">
              <a:spLocks noChangeArrowheads="1"/>
            </p:cNvSpPr>
            <p:nvPr/>
          </p:nvSpPr>
          <p:spPr bwMode="auto">
            <a:xfrm>
              <a:off x="2736" y="3056"/>
              <a:ext cx="680" cy="21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>
                <a:spcBef>
                  <a:spcPct val="50000"/>
                </a:spcBef>
              </a:pPr>
              <a:r>
                <a:rPr lang="en-GB" i="0" dirty="0"/>
                <a:t>Etapa2</a:t>
              </a:r>
            </a:p>
          </p:txBody>
        </p:sp>
      </p:grpSp>
      <p:grpSp>
        <p:nvGrpSpPr>
          <p:cNvPr id="50" name="Group 113"/>
          <p:cNvGrpSpPr>
            <a:grpSpLocks/>
          </p:cNvGrpSpPr>
          <p:nvPr/>
        </p:nvGrpSpPr>
        <p:grpSpPr bwMode="auto">
          <a:xfrm>
            <a:off x="7999043" y="1709966"/>
            <a:ext cx="981075" cy="307975"/>
            <a:chOff x="4592" y="1708"/>
            <a:chExt cx="618" cy="194"/>
          </a:xfrm>
        </p:grpSpPr>
        <p:sp>
          <p:nvSpPr>
            <p:cNvPr id="51" name="Line 103"/>
            <p:cNvSpPr>
              <a:spLocks noChangeShapeType="1"/>
            </p:cNvSpPr>
            <p:nvPr/>
          </p:nvSpPr>
          <p:spPr bwMode="auto">
            <a:xfrm>
              <a:off x="4592" y="1864"/>
              <a:ext cx="23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52" name="Text Box 104"/>
            <p:cNvSpPr txBox="1">
              <a:spLocks noChangeArrowheads="1"/>
            </p:cNvSpPr>
            <p:nvPr/>
          </p:nvSpPr>
          <p:spPr bwMode="auto">
            <a:xfrm>
              <a:off x="4722" y="1708"/>
              <a:ext cx="488" cy="194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i="0" dirty="0" smtClean="0"/>
                <a:t>Motor1</a:t>
              </a:r>
              <a:endParaRPr lang="en-GB" i="0" dirty="0"/>
            </a:p>
          </p:txBody>
        </p:sp>
      </p:grpSp>
      <p:grpSp>
        <p:nvGrpSpPr>
          <p:cNvPr id="56" name="Group 52"/>
          <p:cNvGrpSpPr>
            <a:grpSpLocks/>
          </p:cNvGrpSpPr>
          <p:nvPr/>
        </p:nvGrpSpPr>
        <p:grpSpPr bwMode="auto">
          <a:xfrm>
            <a:off x="5635867" y="2694214"/>
            <a:ext cx="828675" cy="336550"/>
            <a:chOff x="3096" y="2328"/>
            <a:chExt cx="522" cy="212"/>
          </a:xfrm>
        </p:grpSpPr>
        <p:sp>
          <p:nvSpPr>
            <p:cNvPr id="57" name="Line 50"/>
            <p:cNvSpPr>
              <a:spLocks noChangeShapeType="1"/>
            </p:cNvSpPr>
            <p:nvPr/>
          </p:nvSpPr>
          <p:spPr bwMode="auto">
            <a:xfrm flipH="1">
              <a:off x="3440" y="2442"/>
              <a:ext cx="17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58" name="Text Box 51"/>
            <p:cNvSpPr txBox="1">
              <a:spLocks noChangeArrowheads="1"/>
            </p:cNvSpPr>
            <p:nvPr/>
          </p:nvSpPr>
          <p:spPr bwMode="auto">
            <a:xfrm>
              <a:off x="3096" y="2328"/>
              <a:ext cx="365" cy="21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dirty="0"/>
                <a:t>T1</a:t>
              </a:r>
            </a:p>
          </p:txBody>
        </p:sp>
      </p:grpSp>
      <p:sp>
        <p:nvSpPr>
          <p:cNvPr id="59" name="Text Box 22"/>
          <p:cNvSpPr txBox="1">
            <a:spLocks noChangeArrowheads="1"/>
          </p:cNvSpPr>
          <p:nvPr/>
        </p:nvSpPr>
        <p:spPr bwMode="auto">
          <a:xfrm>
            <a:off x="5414599" y="1358900"/>
            <a:ext cx="533400" cy="3365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 i="0" dirty="0">
                <a:solidFill>
                  <a:srgbClr val="800000"/>
                </a:solidFill>
              </a:rPr>
              <a:t>IN</a:t>
            </a:r>
          </a:p>
        </p:txBody>
      </p:sp>
      <p:sp>
        <p:nvSpPr>
          <p:cNvPr id="60" name="Text Box 22"/>
          <p:cNvSpPr txBox="1">
            <a:spLocks noChangeArrowheads="1"/>
          </p:cNvSpPr>
          <p:nvPr/>
        </p:nvSpPr>
        <p:spPr bwMode="auto">
          <a:xfrm>
            <a:off x="8378303" y="1358900"/>
            <a:ext cx="716569" cy="307777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 dirty="0" smtClean="0">
                <a:solidFill>
                  <a:srgbClr val="800000"/>
                </a:solidFill>
              </a:rPr>
              <a:t>OUT</a:t>
            </a:r>
            <a:endParaRPr lang="es-ES" b="1" i="0" dirty="0">
              <a:solidFill>
                <a:srgbClr val="800000"/>
              </a:solidFill>
            </a:endParaRPr>
          </a:p>
        </p:txBody>
      </p:sp>
      <p:sp>
        <p:nvSpPr>
          <p:cNvPr id="61" name="Text Box 51"/>
          <p:cNvSpPr txBox="1">
            <a:spLocks noChangeArrowheads="1"/>
          </p:cNvSpPr>
          <p:nvPr/>
        </p:nvSpPr>
        <p:spPr bwMode="auto">
          <a:xfrm>
            <a:off x="5468952" y="1816100"/>
            <a:ext cx="579438" cy="307777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 smtClean="0"/>
              <a:t>SE1</a:t>
            </a:r>
            <a:endParaRPr lang="en-GB" dirty="0"/>
          </a:p>
        </p:txBody>
      </p:sp>
      <p:sp>
        <p:nvSpPr>
          <p:cNvPr id="62" name="61 CuadroTexto"/>
          <p:cNvSpPr txBox="1"/>
          <p:nvPr/>
        </p:nvSpPr>
        <p:spPr>
          <a:xfrm rot="1073617">
            <a:off x="6640845" y="5426667"/>
            <a:ext cx="21680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800" b="1" i="1" dirty="0" smtClean="0"/>
              <a:t>EJERCICIO</a:t>
            </a:r>
          </a:p>
          <a:p>
            <a:r>
              <a:rPr lang="es-ES" sz="1800" i="1" dirty="0" smtClean="0"/>
              <a:t>Programación AWL</a:t>
            </a:r>
            <a:endParaRPr lang="es-ES" sz="1800" i="1" dirty="0"/>
          </a:p>
        </p:txBody>
      </p:sp>
      <p:sp>
        <p:nvSpPr>
          <p:cNvPr id="54" name="53 CuadroTexto"/>
          <p:cNvSpPr txBox="1"/>
          <p:nvPr/>
        </p:nvSpPr>
        <p:spPr>
          <a:xfrm>
            <a:off x="336392" y="5288670"/>
            <a:ext cx="36564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s-ES" sz="1800" i="1" dirty="0" smtClean="0"/>
              <a:t>Configurable en temporizador</a:t>
            </a:r>
          </a:p>
        </p:txBody>
      </p:sp>
      <p:grpSp>
        <p:nvGrpSpPr>
          <p:cNvPr id="64" name="63 Grupo"/>
          <p:cNvGrpSpPr/>
          <p:nvPr/>
        </p:nvGrpSpPr>
        <p:grpSpPr>
          <a:xfrm>
            <a:off x="3883267" y="3249637"/>
            <a:ext cx="1464798" cy="1125415"/>
            <a:chOff x="3543300" y="3249637"/>
            <a:chExt cx="1464798" cy="1125415"/>
          </a:xfrm>
        </p:grpSpPr>
        <p:sp>
          <p:nvSpPr>
            <p:cNvPr id="55" name="54 Abrir llave"/>
            <p:cNvSpPr/>
            <p:nvPr/>
          </p:nvSpPr>
          <p:spPr>
            <a:xfrm>
              <a:off x="4853354" y="3249637"/>
              <a:ext cx="154744" cy="1125415"/>
            </a:xfrm>
            <a:prstGeom prst="lef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3" name="Text Box 22"/>
            <p:cNvSpPr txBox="1">
              <a:spLocks noChangeArrowheads="1"/>
            </p:cNvSpPr>
            <p:nvPr/>
          </p:nvSpPr>
          <p:spPr bwMode="auto">
            <a:xfrm>
              <a:off x="3543300" y="3517849"/>
              <a:ext cx="1446621" cy="738664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" b="1" dirty="0" smtClean="0"/>
                <a:t>CUESTIÓN</a:t>
              </a:r>
              <a:br>
                <a:rPr lang="es-ES" b="1" dirty="0" smtClean="0"/>
              </a:br>
              <a:r>
                <a:rPr lang="es-ES" i="0" dirty="0" smtClean="0"/>
                <a:t>¿Tipo de parámetros?</a:t>
              </a:r>
              <a:endParaRPr lang="es-ES" i="0" dirty="0"/>
            </a:p>
          </p:txBody>
        </p:sp>
      </p:grpSp>
      <p:grpSp>
        <p:nvGrpSpPr>
          <p:cNvPr id="67" name="66 Grupo"/>
          <p:cNvGrpSpPr/>
          <p:nvPr/>
        </p:nvGrpSpPr>
        <p:grpSpPr>
          <a:xfrm>
            <a:off x="4868426" y="4450443"/>
            <a:ext cx="1580241" cy="523220"/>
            <a:chOff x="4528459" y="4450443"/>
            <a:chExt cx="1580241" cy="523220"/>
          </a:xfrm>
        </p:grpSpPr>
        <p:sp>
          <p:nvSpPr>
            <p:cNvPr id="65" name="Line 65"/>
            <p:cNvSpPr>
              <a:spLocks noChangeShapeType="1"/>
            </p:cNvSpPr>
            <p:nvPr/>
          </p:nvSpPr>
          <p:spPr bwMode="auto">
            <a:xfrm flipV="1">
              <a:off x="5835650" y="4641849"/>
              <a:ext cx="27305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endParaRPr lang="es-ES"/>
            </a:p>
          </p:txBody>
        </p:sp>
        <p:sp>
          <p:nvSpPr>
            <p:cNvPr id="66" name="Text Box 51"/>
            <p:cNvSpPr txBox="1">
              <a:spLocks noChangeArrowheads="1"/>
            </p:cNvSpPr>
            <p:nvPr/>
          </p:nvSpPr>
          <p:spPr bwMode="auto">
            <a:xfrm>
              <a:off x="4528459" y="4450443"/>
              <a:ext cx="1419452" cy="52322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 b="1" dirty="0" smtClean="0">
                  <a:solidFill>
                    <a:srgbClr val="3039F0"/>
                  </a:solidFill>
                </a:rPr>
                <a:t>Bit de </a:t>
              </a:r>
              <a:r>
                <a:rPr lang="en-GB" b="1" dirty="0" err="1" smtClean="0">
                  <a:solidFill>
                    <a:srgbClr val="3039F0"/>
                  </a:solidFill>
                </a:rPr>
                <a:t>trabajo</a:t>
              </a:r>
              <a:r>
                <a:rPr lang="en-GB" b="1" dirty="0" smtClean="0">
                  <a:solidFill>
                    <a:srgbClr val="3039F0"/>
                  </a:solidFill>
                </a:rPr>
                <a:t> </a:t>
              </a:r>
              <a:r>
                <a:rPr lang="en-GB" dirty="0" smtClean="0">
                  <a:solidFill>
                    <a:srgbClr val="3039F0"/>
                  </a:solidFill>
                </a:rPr>
                <a:t/>
              </a:r>
              <a:br>
                <a:rPr lang="en-GB" dirty="0" smtClean="0">
                  <a:solidFill>
                    <a:srgbClr val="3039F0"/>
                  </a:solidFill>
                </a:rPr>
              </a:br>
              <a:r>
                <a:rPr lang="en-GB" dirty="0" smtClean="0"/>
                <a:t>(</a:t>
              </a:r>
              <a:r>
                <a:rPr lang="en-GB" dirty="0" err="1" smtClean="0"/>
                <a:t>arranque</a:t>
              </a:r>
              <a:r>
                <a:rPr lang="en-GB" dirty="0" smtClean="0"/>
                <a:t>)</a:t>
              </a:r>
              <a:endParaRPr lang="en-GB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62" grpId="0"/>
      <p:bldP spid="5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Solución parcial (II.1/II.2)</a:t>
            </a:r>
            <a:endParaRPr lang="es-ES" dirty="0"/>
          </a:p>
        </p:txBody>
      </p:sp>
      <p:grpSp>
        <p:nvGrpSpPr>
          <p:cNvPr id="3" name="28 Grupo"/>
          <p:cNvGrpSpPr/>
          <p:nvPr/>
        </p:nvGrpSpPr>
        <p:grpSpPr>
          <a:xfrm>
            <a:off x="767670" y="813029"/>
            <a:ext cx="2831873" cy="2655887"/>
            <a:chOff x="366713" y="1649413"/>
            <a:chExt cx="3176587" cy="3300412"/>
          </a:xfrm>
        </p:grpSpPr>
        <p:graphicFrame>
          <p:nvGraphicFramePr>
            <p:cNvPr id="5" name="Object 37"/>
            <p:cNvGraphicFramePr>
              <a:graphicFrameLocks noChangeAspect="1"/>
            </p:cNvGraphicFramePr>
            <p:nvPr/>
          </p:nvGraphicFramePr>
          <p:xfrm>
            <a:off x="366713" y="2865438"/>
            <a:ext cx="469900" cy="277812"/>
          </p:xfrm>
          <a:graphic>
            <a:graphicData uri="http://schemas.openxmlformats.org/presentationml/2006/ole">
              <p:oleObj spid="_x0000_s56322" name="Equation" r:id="rId4" imgW="279360" imgH="164880" progId="Equation.DSMT4">
                <p:embed/>
              </p:oleObj>
            </a:graphicData>
          </a:graphic>
        </p:graphicFrame>
        <p:sp>
          <p:nvSpPr>
            <p:cNvPr id="6" name="Line 38"/>
            <p:cNvSpPr>
              <a:spLocks noChangeShapeType="1"/>
            </p:cNvSpPr>
            <p:nvPr/>
          </p:nvSpPr>
          <p:spPr bwMode="auto">
            <a:xfrm>
              <a:off x="1658938" y="2190750"/>
              <a:ext cx="1587" cy="4175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7" name="Line 39"/>
            <p:cNvSpPr>
              <a:spLocks noChangeShapeType="1"/>
            </p:cNvSpPr>
            <p:nvPr/>
          </p:nvSpPr>
          <p:spPr bwMode="auto">
            <a:xfrm>
              <a:off x="1503363" y="2419350"/>
              <a:ext cx="28733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8" name="Line 40"/>
            <p:cNvSpPr>
              <a:spLocks noChangeShapeType="1"/>
            </p:cNvSpPr>
            <p:nvPr/>
          </p:nvSpPr>
          <p:spPr bwMode="auto">
            <a:xfrm flipH="1">
              <a:off x="1660525" y="3186113"/>
              <a:ext cx="0" cy="47783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9" name="Line 41"/>
            <p:cNvSpPr>
              <a:spLocks noChangeShapeType="1"/>
            </p:cNvSpPr>
            <p:nvPr/>
          </p:nvSpPr>
          <p:spPr bwMode="auto">
            <a:xfrm>
              <a:off x="1517650" y="3430588"/>
              <a:ext cx="28733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10" name="Rectangle 42"/>
            <p:cNvSpPr>
              <a:spLocks noChangeArrowheads="1"/>
            </p:cNvSpPr>
            <p:nvPr/>
          </p:nvSpPr>
          <p:spPr bwMode="auto">
            <a:xfrm>
              <a:off x="1338263" y="3662363"/>
              <a:ext cx="647700" cy="57626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s-ES" i="0"/>
            </a:p>
          </p:txBody>
        </p:sp>
        <p:sp>
          <p:nvSpPr>
            <p:cNvPr id="11" name="Line 43"/>
            <p:cNvSpPr>
              <a:spLocks noChangeShapeType="1"/>
            </p:cNvSpPr>
            <p:nvPr/>
          </p:nvSpPr>
          <p:spPr bwMode="auto">
            <a:xfrm>
              <a:off x="1660525" y="4254500"/>
              <a:ext cx="0" cy="40322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stealth" w="med" len="med"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12" name="Line 44"/>
            <p:cNvSpPr>
              <a:spLocks noChangeShapeType="1"/>
            </p:cNvSpPr>
            <p:nvPr/>
          </p:nvSpPr>
          <p:spPr bwMode="auto">
            <a:xfrm>
              <a:off x="1503363" y="4440238"/>
              <a:ext cx="28733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grpSp>
          <p:nvGrpSpPr>
            <p:cNvPr id="4" name="Group 45"/>
            <p:cNvGrpSpPr>
              <a:grpSpLocks/>
            </p:cNvGrpSpPr>
            <p:nvPr/>
          </p:nvGrpSpPr>
          <p:grpSpPr bwMode="auto">
            <a:xfrm>
              <a:off x="1301750" y="2608263"/>
              <a:ext cx="647700" cy="576262"/>
              <a:chOff x="930" y="1525"/>
              <a:chExt cx="408" cy="363"/>
            </a:xfrm>
            <a:solidFill>
              <a:schemeClr val="tx2">
                <a:lumMod val="20000"/>
                <a:lumOff val="80000"/>
              </a:schemeClr>
            </a:solidFill>
          </p:grpSpPr>
          <p:sp>
            <p:nvSpPr>
              <p:cNvPr id="28" name="Rectangle 46"/>
              <p:cNvSpPr>
                <a:spLocks noChangeArrowheads="1"/>
              </p:cNvSpPr>
              <p:nvPr/>
            </p:nvSpPr>
            <p:spPr bwMode="auto">
              <a:xfrm>
                <a:off x="930" y="1525"/>
                <a:ext cx="408" cy="363"/>
              </a:xfrm>
              <a:prstGeom prst="rect">
                <a:avLst/>
              </a:prstGeom>
              <a:grpFill/>
              <a:ln w="12700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spAutoFit/>
              </a:bodyPr>
              <a:lstStyle/>
              <a:p>
                <a:endParaRPr lang="es-ES" i="0"/>
              </a:p>
            </p:txBody>
          </p:sp>
          <p:sp>
            <p:nvSpPr>
              <p:cNvPr id="29" name="Text Box 47"/>
              <p:cNvSpPr txBox="1">
                <a:spLocks noChangeArrowheads="1"/>
              </p:cNvSpPr>
              <p:nvPr/>
            </p:nvSpPr>
            <p:spPr bwMode="auto">
              <a:xfrm>
                <a:off x="1020" y="1570"/>
                <a:ext cx="227" cy="192"/>
              </a:xfrm>
              <a:prstGeom prst="rect">
                <a:avLst/>
              </a:prstGeom>
              <a:grpFill/>
              <a:ln w="12700" algn="ctr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" sz="1400" i="0" dirty="0"/>
                  <a:t>1</a:t>
                </a:r>
              </a:p>
            </p:txBody>
          </p:sp>
        </p:grpSp>
        <p:sp>
          <p:nvSpPr>
            <p:cNvPr id="14" name="Text Box 48"/>
            <p:cNvSpPr txBox="1">
              <a:spLocks noChangeArrowheads="1"/>
            </p:cNvSpPr>
            <p:nvPr/>
          </p:nvSpPr>
          <p:spPr bwMode="auto">
            <a:xfrm>
              <a:off x="1487488" y="3749675"/>
              <a:ext cx="360362" cy="30480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" sz="1400" i="0"/>
                <a:t>2</a:t>
              </a:r>
            </a:p>
          </p:txBody>
        </p:sp>
        <p:sp>
          <p:nvSpPr>
            <p:cNvPr id="15" name="Text Box 49"/>
            <p:cNvSpPr txBox="1">
              <a:spLocks noChangeArrowheads="1"/>
            </p:cNvSpPr>
            <p:nvPr/>
          </p:nvSpPr>
          <p:spPr bwMode="auto">
            <a:xfrm>
              <a:off x="1303338" y="4645025"/>
              <a:ext cx="696912" cy="30480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" sz="1400" i="0"/>
                <a:t>1</a:t>
              </a:r>
            </a:p>
          </p:txBody>
        </p:sp>
        <p:sp>
          <p:nvSpPr>
            <p:cNvPr id="16" name="Line 50"/>
            <p:cNvSpPr>
              <a:spLocks noChangeShapeType="1"/>
            </p:cNvSpPr>
            <p:nvPr/>
          </p:nvSpPr>
          <p:spPr bwMode="auto">
            <a:xfrm>
              <a:off x="1944688" y="2873375"/>
              <a:ext cx="42068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17" name="Rectangle 51"/>
            <p:cNvSpPr>
              <a:spLocks noChangeArrowheads="1"/>
            </p:cNvSpPr>
            <p:nvPr/>
          </p:nvSpPr>
          <p:spPr bwMode="auto">
            <a:xfrm>
              <a:off x="2349500" y="2690813"/>
              <a:ext cx="1193800" cy="34925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pPr algn="ctr"/>
              <a:r>
                <a:rPr lang="es-ES" i="0" dirty="0"/>
                <a:t>MOTOR 1</a:t>
              </a:r>
            </a:p>
          </p:txBody>
        </p:sp>
        <p:graphicFrame>
          <p:nvGraphicFramePr>
            <p:cNvPr id="18" name="Object 52"/>
            <p:cNvGraphicFramePr>
              <a:graphicFrameLocks noChangeAspect="1"/>
            </p:cNvGraphicFramePr>
            <p:nvPr/>
          </p:nvGraphicFramePr>
          <p:xfrm>
            <a:off x="1835150" y="2214563"/>
            <a:ext cx="469900" cy="277812"/>
          </p:xfrm>
          <a:graphic>
            <a:graphicData uri="http://schemas.openxmlformats.org/presentationml/2006/ole">
              <p:oleObj spid="_x0000_s56323" name="Equation" r:id="rId5" imgW="279360" imgH="164880" progId="Equation.DSMT4">
                <p:embed/>
              </p:oleObj>
            </a:graphicData>
          </a:graphic>
        </p:graphicFrame>
        <p:graphicFrame>
          <p:nvGraphicFramePr>
            <p:cNvPr id="19" name="Object 53"/>
            <p:cNvGraphicFramePr>
              <a:graphicFrameLocks noChangeAspect="1"/>
            </p:cNvGraphicFramePr>
            <p:nvPr/>
          </p:nvGraphicFramePr>
          <p:xfrm>
            <a:off x="1865313" y="4305300"/>
            <a:ext cx="469900" cy="277812"/>
          </p:xfrm>
          <a:graphic>
            <a:graphicData uri="http://schemas.openxmlformats.org/presentationml/2006/ole">
              <p:oleObj spid="_x0000_s56324" name="Equation" r:id="rId6" imgW="279360" imgH="164880" progId="Equation.DSMT4">
                <p:embed/>
              </p:oleObj>
            </a:graphicData>
          </a:graphic>
        </p:graphicFrame>
        <p:sp>
          <p:nvSpPr>
            <p:cNvPr id="20" name="Line 55"/>
            <p:cNvSpPr>
              <a:spLocks noChangeShapeType="1"/>
            </p:cNvSpPr>
            <p:nvPr/>
          </p:nvSpPr>
          <p:spPr bwMode="auto">
            <a:xfrm flipH="1">
              <a:off x="958850" y="3308350"/>
              <a:ext cx="69691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21" name="Line 56"/>
            <p:cNvSpPr>
              <a:spLocks noChangeShapeType="1"/>
            </p:cNvSpPr>
            <p:nvPr/>
          </p:nvSpPr>
          <p:spPr bwMode="auto">
            <a:xfrm flipV="1">
              <a:off x="958850" y="2509838"/>
              <a:ext cx="0" cy="7985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22" name="Line 57"/>
            <p:cNvSpPr>
              <a:spLocks noChangeShapeType="1"/>
            </p:cNvSpPr>
            <p:nvPr/>
          </p:nvSpPr>
          <p:spPr bwMode="auto">
            <a:xfrm>
              <a:off x="944563" y="2509838"/>
              <a:ext cx="7112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23" name="Line 58"/>
            <p:cNvSpPr>
              <a:spLocks noChangeShapeType="1"/>
            </p:cNvSpPr>
            <p:nvPr/>
          </p:nvSpPr>
          <p:spPr bwMode="auto">
            <a:xfrm>
              <a:off x="842963" y="3003550"/>
              <a:ext cx="24606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grpSp>
          <p:nvGrpSpPr>
            <p:cNvPr id="13" name="Group 59"/>
            <p:cNvGrpSpPr>
              <a:grpSpLocks/>
            </p:cNvGrpSpPr>
            <p:nvPr/>
          </p:nvGrpSpPr>
          <p:grpSpPr bwMode="auto">
            <a:xfrm>
              <a:off x="1343025" y="1649413"/>
              <a:ext cx="647700" cy="576262"/>
              <a:chOff x="930" y="1525"/>
              <a:chExt cx="408" cy="363"/>
            </a:xfrm>
            <a:solidFill>
              <a:schemeClr val="tx2">
                <a:lumMod val="20000"/>
                <a:lumOff val="80000"/>
              </a:schemeClr>
            </a:solidFill>
          </p:grpSpPr>
          <p:sp>
            <p:nvSpPr>
              <p:cNvPr id="26" name="Rectangle 60"/>
              <p:cNvSpPr>
                <a:spLocks noChangeArrowheads="1"/>
              </p:cNvSpPr>
              <p:nvPr/>
            </p:nvSpPr>
            <p:spPr bwMode="auto">
              <a:xfrm>
                <a:off x="930" y="1525"/>
                <a:ext cx="408" cy="363"/>
              </a:xfrm>
              <a:prstGeom prst="rect">
                <a:avLst/>
              </a:prstGeom>
              <a:grpFill/>
              <a:ln w="12700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spAutoFit/>
              </a:bodyPr>
              <a:lstStyle/>
              <a:p>
                <a:endParaRPr lang="es-ES" i="0"/>
              </a:p>
            </p:txBody>
          </p:sp>
          <p:sp>
            <p:nvSpPr>
              <p:cNvPr id="27" name="Text Box 61"/>
              <p:cNvSpPr txBox="1">
                <a:spLocks noChangeArrowheads="1"/>
              </p:cNvSpPr>
              <p:nvPr/>
            </p:nvSpPr>
            <p:spPr bwMode="auto">
              <a:xfrm>
                <a:off x="1020" y="1570"/>
                <a:ext cx="227" cy="192"/>
              </a:xfrm>
              <a:prstGeom prst="rect">
                <a:avLst/>
              </a:prstGeom>
              <a:grpFill/>
              <a:ln w="12700" algn="ctr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" sz="1400" i="0"/>
                  <a:t>0</a:t>
                </a:r>
              </a:p>
            </p:txBody>
          </p:sp>
        </p:grpSp>
        <p:graphicFrame>
          <p:nvGraphicFramePr>
            <p:cNvPr id="25" name="Object 54"/>
            <p:cNvGraphicFramePr>
              <a:graphicFrameLocks noChangeAspect="1"/>
            </p:cNvGraphicFramePr>
            <p:nvPr/>
          </p:nvGraphicFramePr>
          <p:xfrm>
            <a:off x="1869849" y="3280003"/>
            <a:ext cx="1217612" cy="342900"/>
          </p:xfrm>
          <a:graphic>
            <a:graphicData uri="http://schemas.openxmlformats.org/presentationml/2006/ole">
              <p:oleObj spid="_x0000_s56325" name="Equation" r:id="rId7" imgW="723600" imgH="203040" progId="Equation.DSMT4">
                <p:embed/>
              </p:oleObj>
            </a:graphicData>
          </a:graphic>
        </p:graphicFrame>
      </p:grpSp>
      <p:sp>
        <p:nvSpPr>
          <p:cNvPr id="31" name="30 Rectángulo"/>
          <p:cNvSpPr/>
          <p:nvPr/>
        </p:nvSpPr>
        <p:spPr>
          <a:xfrm>
            <a:off x="6749144" y="940607"/>
            <a:ext cx="2104570" cy="332398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s-ES" b="1" dirty="0" smtClean="0"/>
              <a:t>FUNCTION “motor”</a:t>
            </a:r>
          </a:p>
          <a:p>
            <a:r>
              <a:rPr lang="es-ES" b="1" dirty="0" smtClean="0"/>
              <a:t>VAR_INPUT</a:t>
            </a:r>
          </a:p>
          <a:p>
            <a:r>
              <a:rPr lang="es-ES" dirty="0" smtClean="0"/>
              <a:t> </a:t>
            </a:r>
            <a:r>
              <a:rPr lang="es-ES" dirty="0" smtClean="0">
                <a:solidFill>
                  <a:srgbClr val="3039F0"/>
                </a:solidFill>
              </a:rPr>
              <a:t> sensor </a:t>
            </a:r>
            <a:r>
              <a:rPr lang="es-ES" dirty="0" smtClean="0"/>
              <a:t>: BOOL ;   </a:t>
            </a:r>
          </a:p>
          <a:p>
            <a:r>
              <a:rPr lang="es-ES" dirty="0" smtClean="0"/>
              <a:t>  </a:t>
            </a:r>
            <a:r>
              <a:rPr lang="es-ES" dirty="0" smtClean="0">
                <a:solidFill>
                  <a:srgbClr val="3039F0"/>
                </a:solidFill>
              </a:rPr>
              <a:t>tiempo</a:t>
            </a:r>
            <a:r>
              <a:rPr lang="es-ES" dirty="0" smtClean="0"/>
              <a:t> : S5TIME ; </a:t>
            </a:r>
          </a:p>
          <a:p>
            <a:r>
              <a:rPr lang="es-ES" dirty="0" smtClean="0"/>
              <a:t>  </a:t>
            </a:r>
            <a:r>
              <a:rPr lang="es-ES" dirty="0" err="1" smtClean="0">
                <a:solidFill>
                  <a:srgbClr val="3039F0"/>
                </a:solidFill>
              </a:rPr>
              <a:t>tempor</a:t>
            </a:r>
            <a:r>
              <a:rPr lang="es-ES" dirty="0" smtClean="0"/>
              <a:t> : TIMER ;  </a:t>
            </a:r>
          </a:p>
          <a:p>
            <a:r>
              <a:rPr lang="es-ES" b="1" dirty="0" smtClean="0"/>
              <a:t>END_VAR</a:t>
            </a:r>
          </a:p>
          <a:p>
            <a:r>
              <a:rPr lang="es-ES" b="1" dirty="0" smtClean="0"/>
              <a:t>VAR_OUTPU</a:t>
            </a:r>
            <a:r>
              <a:rPr lang="es-ES" dirty="0" smtClean="0"/>
              <a:t>T</a:t>
            </a:r>
          </a:p>
          <a:p>
            <a:r>
              <a:rPr lang="es-ES" dirty="0" smtClean="0"/>
              <a:t>  </a:t>
            </a:r>
            <a:r>
              <a:rPr lang="es-ES" dirty="0" smtClean="0">
                <a:solidFill>
                  <a:srgbClr val="3039F0"/>
                </a:solidFill>
              </a:rPr>
              <a:t>actuador</a:t>
            </a:r>
            <a:r>
              <a:rPr lang="es-ES" dirty="0" smtClean="0"/>
              <a:t> : BOOL;</a:t>
            </a:r>
          </a:p>
          <a:p>
            <a:r>
              <a:rPr lang="es-ES" b="1" dirty="0" smtClean="0"/>
              <a:t>END_VAR</a:t>
            </a:r>
          </a:p>
          <a:p>
            <a:r>
              <a:rPr lang="es-ES" b="1" dirty="0" smtClean="0"/>
              <a:t>VAR_IN_OUT</a:t>
            </a:r>
          </a:p>
          <a:p>
            <a:r>
              <a:rPr lang="es-ES" dirty="0" smtClean="0"/>
              <a:t>  </a:t>
            </a:r>
            <a:r>
              <a:rPr lang="es-ES" dirty="0" smtClean="0">
                <a:solidFill>
                  <a:srgbClr val="3039F0"/>
                </a:solidFill>
              </a:rPr>
              <a:t>X0</a:t>
            </a:r>
            <a:r>
              <a:rPr lang="es-ES" dirty="0" smtClean="0"/>
              <a:t> : BOOL ;   </a:t>
            </a:r>
          </a:p>
          <a:p>
            <a:r>
              <a:rPr lang="es-ES" dirty="0" smtClean="0"/>
              <a:t>  </a:t>
            </a:r>
            <a:r>
              <a:rPr lang="es-ES" dirty="0" smtClean="0">
                <a:solidFill>
                  <a:srgbClr val="3039F0"/>
                </a:solidFill>
              </a:rPr>
              <a:t>X1</a:t>
            </a:r>
            <a:r>
              <a:rPr lang="es-ES" dirty="0" smtClean="0"/>
              <a:t> : BOOL</a:t>
            </a:r>
          </a:p>
          <a:p>
            <a:r>
              <a:rPr lang="es-ES" dirty="0" smtClean="0">
                <a:solidFill>
                  <a:srgbClr val="3039F0"/>
                </a:solidFill>
              </a:rPr>
              <a:t>  X2 </a:t>
            </a:r>
            <a:r>
              <a:rPr lang="es-ES" dirty="0" smtClean="0"/>
              <a:t>: BOOL ; </a:t>
            </a:r>
          </a:p>
          <a:p>
            <a:r>
              <a:rPr lang="es-ES" dirty="0" smtClean="0"/>
              <a:t>  </a:t>
            </a:r>
            <a:r>
              <a:rPr lang="es-ES" dirty="0" err="1" smtClean="0">
                <a:solidFill>
                  <a:srgbClr val="3039F0"/>
                </a:solidFill>
              </a:rPr>
              <a:t>bdt_trm</a:t>
            </a:r>
            <a:r>
              <a:rPr lang="es-ES" dirty="0" smtClean="0"/>
              <a:t> : BOOL ;  </a:t>
            </a:r>
          </a:p>
          <a:p>
            <a:r>
              <a:rPr lang="es-ES" b="1" dirty="0" smtClean="0"/>
              <a:t>END_VAR</a:t>
            </a:r>
            <a:endParaRPr lang="es-ES" b="1" dirty="0"/>
          </a:p>
        </p:txBody>
      </p:sp>
      <p:graphicFrame>
        <p:nvGraphicFramePr>
          <p:cNvPr id="32" name="31 Tabla"/>
          <p:cNvGraphicFramePr>
            <a:graphicFrameLocks noGrp="1"/>
          </p:cNvGraphicFramePr>
          <p:nvPr/>
        </p:nvGraphicFramePr>
        <p:xfrm>
          <a:off x="718461" y="3429000"/>
          <a:ext cx="6096000" cy="3429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r>
                        <a:rPr lang="pt-BR" sz="1400" b="1" dirty="0" smtClean="0">
                          <a:latin typeface="Arial" pitchFamily="34" charset="0"/>
                          <a:cs typeface="Arial" pitchFamily="34" charset="0"/>
                        </a:rPr>
                        <a:t>SET</a:t>
                      </a:r>
                    </a:p>
                    <a:p>
                      <a:r>
                        <a:rPr lang="pt-BR" sz="1400" b="1" dirty="0" smtClean="0">
                          <a:latin typeface="Arial" pitchFamily="34" charset="0"/>
                          <a:cs typeface="Arial" pitchFamily="34" charset="0"/>
                        </a:rPr>
                        <a:t>FP</a:t>
                      </a:r>
                      <a:r>
                        <a:rPr lang="pt-BR" sz="1400" dirty="0" smtClean="0">
                          <a:latin typeface="Arial" pitchFamily="34" charset="0"/>
                          <a:cs typeface="Arial" pitchFamily="34" charset="0"/>
                        </a:rPr>
                        <a:t>   #</a:t>
                      </a:r>
                      <a:r>
                        <a:rPr lang="pt-BR" sz="1400" dirty="0" err="1" smtClean="0">
                          <a:latin typeface="Arial" pitchFamily="34" charset="0"/>
                          <a:cs typeface="Arial" pitchFamily="34" charset="0"/>
                        </a:rPr>
                        <a:t>bdt_trm</a:t>
                      </a:r>
                      <a:r>
                        <a:rPr lang="pt-BR" sz="14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</a:p>
                    <a:p>
                      <a:r>
                        <a:rPr lang="pt-BR" sz="1400" b="1" dirty="0" smtClean="0"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r>
                        <a:rPr lang="pt-BR" sz="1400" dirty="0" smtClean="0">
                          <a:latin typeface="Arial" pitchFamily="34" charset="0"/>
                          <a:cs typeface="Arial" pitchFamily="34" charset="0"/>
                        </a:rPr>
                        <a:t>     #X0 </a:t>
                      </a:r>
                    </a:p>
                    <a:p>
                      <a:r>
                        <a:rPr lang="pt-BR" sz="1400" b="1" dirty="0" smtClean="0"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r>
                        <a:rPr lang="pt-BR" sz="1400" dirty="0" smtClean="0">
                          <a:latin typeface="Arial" pitchFamily="34" charset="0"/>
                          <a:cs typeface="Arial" pitchFamily="34" charset="0"/>
                        </a:rPr>
                        <a:t>     #X1 </a:t>
                      </a:r>
                    </a:p>
                    <a:p>
                      <a:r>
                        <a:rPr lang="pt-BR" sz="1400" b="1" dirty="0" smtClean="0"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r>
                        <a:rPr lang="pt-BR" sz="1400" dirty="0" smtClean="0">
                          <a:latin typeface="Arial" pitchFamily="34" charset="0"/>
                          <a:cs typeface="Arial" pitchFamily="34" charset="0"/>
                        </a:rPr>
                        <a:t>     #X2 </a:t>
                      </a:r>
                    </a:p>
                    <a:p>
                      <a:r>
                        <a:rPr lang="pt-BR" sz="1400" b="1" dirty="0" smtClean="0">
                          <a:latin typeface="Arial" pitchFamily="34" charset="0"/>
                          <a:cs typeface="Arial" pitchFamily="34" charset="0"/>
                        </a:rPr>
                        <a:t>R     </a:t>
                      </a:r>
                      <a:r>
                        <a:rPr lang="pt-BR" sz="1400" b="0" dirty="0" smtClean="0">
                          <a:latin typeface="Arial" pitchFamily="34" charset="0"/>
                          <a:cs typeface="Arial" pitchFamily="34" charset="0"/>
                        </a:rPr>
                        <a:t>#</a:t>
                      </a:r>
                      <a:r>
                        <a:rPr lang="pt-BR" sz="1400" b="0" dirty="0" err="1" smtClean="0">
                          <a:latin typeface="Arial" pitchFamily="34" charset="0"/>
                          <a:cs typeface="Arial" pitchFamily="34" charset="0"/>
                        </a:rPr>
                        <a:t>actuador</a:t>
                      </a:r>
                      <a:endParaRPr lang="es-ES" sz="14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 U     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#X0 </a:t>
                      </a:r>
                    </a:p>
                    <a:p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 U     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#sensor </a:t>
                      </a:r>
                    </a:p>
                    <a:p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 S     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#X1 </a:t>
                      </a:r>
                    </a:p>
                    <a:p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    #X0 </a:t>
                      </a:r>
                      <a:endParaRPr lang="es-ES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U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    #X1 </a:t>
                      </a:r>
                    </a:p>
                    <a:p>
                      <a:r>
                        <a:rPr lang="es-ES" sz="1400" b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L</a:t>
                      </a:r>
                      <a:r>
                        <a:rPr lang="es-ES" sz="1400" b="0" dirty="0" smtClean="0">
                          <a:latin typeface="Arial" pitchFamily="34" charset="0"/>
                          <a:cs typeface="Arial" pitchFamily="34" charset="0"/>
                        </a:rPr>
                        <a:t>     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#tiempo </a:t>
                      </a:r>
                    </a:p>
                    <a:p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 SE   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#</a:t>
                      </a:r>
                      <a:r>
                        <a:rPr lang="es-ES" sz="1400" dirty="0" err="1" smtClean="0">
                          <a:latin typeface="Arial" pitchFamily="34" charset="0"/>
                          <a:cs typeface="Arial" pitchFamily="34" charset="0"/>
                        </a:rPr>
                        <a:t>tempor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s-ES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U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    #X1 </a:t>
                      </a:r>
                    </a:p>
                    <a:p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U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    #</a:t>
                      </a:r>
                      <a:r>
                        <a:rPr lang="es-ES" sz="1400" dirty="0" err="1" smtClean="0">
                          <a:latin typeface="Arial" pitchFamily="34" charset="0"/>
                          <a:cs typeface="Arial" pitchFamily="34" charset="0"/>
                        </a:rPr>
                        <a:t>tempor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</a:p>
                    <a:p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UN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   #sensor </a:t>
                      </a:r>
                    </a:p>
                    <a:p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    #X2 </a:t>
                      </a:r>
                    </a:p>
                    <a:p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    #X1 </a:t>
                      </a:r>
                      <a:endParaRPr lang="es-ES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" sz="1400" b="1" dirty="0" err="1" smtClean="0">
                          <a:latin typeface="Arial" pitchFamily="34" charset="0"/>
                          <a:cs typeface="Arial" pitchFamily="34" charset="0"/>
                        </a:rPr>
                        <a:t>Seg</a:t>
                      </a:r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 1</a:t>
                      </a:r>
                      <a:endParaRPr lang="es-ES" sz="14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1" dirty="0" err="1" smtClean="0">
                          <a:latin typeface="Arial" pitchFamily="34" charset="0"/>
                          <a:cs typeface="Arial" pitchFamily="34" charset="0"/>
                        </a:rPr>
                        <a:t>Seg</a:t>
                      </a:r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 2</a:t>
                      </a:r>
                      <a:endParaRPr lang="es-ES" sz="14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1" dirty="0" err="1" smtClean="0">
                          <a:latin typeface="Arial" pitchFamily="34" charset="0"/>
                          <a:cs typeface="Arial" pitchFamily="34" charset="0"/>
                        </a:rPr>
                        <a:t>Seg</a:t>
                      </a:r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 3</a:t>
                      </a:r>
                      <a:endParaRPr lang="es-ES" sz="14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1" dirty="0" err="1" smtClean="0">
                          <a:latin typeface="Arial" pitchFamily="34" charset="0"/>
                          <a:cs typeface="Arial" pitchFamily="34" charset="0"/>
                        </a:rPr>
                        <a:t>Seg</a:t>
                      </a:r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 4</a:t>
                      </a:r>
                      <a:endParaRPr lang="es-ES" sz="14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U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    #sensor </a:t>
                      </a:r>
                    </a:p>
                    <a:p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FR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   #</a:t>
                      </a:r>
                      <a:r>
                        <a:rPr lang="es-ES" sz="1400" dirty="0" err="1" smtClean="0">
                          <a:latin typeface="Arial" pitchFamily="34" charset="0"/>
                          <a:cs typeface="Arial" pitchFamily="34" charset="0"/>
                        </a:rPr>
                        <a:t>tempor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s-ES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U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    #X2 </a:t>
                      </a:r>
                    </a:p>
                    <a:p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U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    #sensor </a:t>
                      </a:r>
                    </a:p>
                    <a:p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 S     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#X1 </a:t>
                      </a:r>
                    </a:p>
                    <a:p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    #X2 </a:t>
                      </a:r>
                      <a:endParaRPr lang="es-ES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U     #X1 </a:t>
                      </a:r>
                    </a:p>
                    <a:p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=     #actuador</a:t>
                      </a:r>
                      <a:endParaRPr lang="es-ES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ES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" sz="1400" b="1" dirty="0" err="1" smtClean="0">
                          <a:latin typeface="Arial" pitchFamily="34" charset="0"/>
                          <a:cs typeface="Arial" pitchFamily="34" charset="0"/>
                        </a:rPr>
                        <a:t>Seg</a:t>
                      </a:r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 5</a:t>
                      </a:r>
                      <a:endParaRPr lang="es-ES" sz="14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1" dirty="0" err="1" smtClean="0">
                          <a:latin typeface="Arial" pitchFamily="34" charset="0"/>
                          <a:cs typeface="Arial" pitchFamily="34" charset="0"/>
                        </a:rPr>
                        <a:t>Seg</a:t>
                      </a:r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 6</a:t>
                      </a:r>
                      <a:endParaRPr lang="es-ES" sz="14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1" dirty="0" err="1" smtClean="0">
                          <a:latin typeface="Arial" pitchFamily="34" charset="0"/>
                          <a:cs typeface="Arial" pitchFamily="34" charset="0"/>
                        </a:rPr>
                        <a:t>Seg</a:t>
                      </a:r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 7</a:t>
                      </a:r>
                      <a:endParaRPr lang="es-ES" sz="14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4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 gridSpan="4">
                  <a:txBody>
                    <a:bodyPr/>
                    <a:lstStyle/>
                    <a:p>
                      <a:pPr algn="ctr"/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FC1</a:t>
                      </a:r>
                      <a:endParaRPr lang="es-ES" sz="14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Solución parcial (II.2/II.2)</a:t>
            </a:r>
            <a:endParaRPr lang="es-ES" dirty="0"/>
          </a:p>
        </p:txBody>
      </p:sp>
      <p:grpSp>
        <p:nvGrpSpPr>
          <p:cNvPr id="4" name="28 Grupo"/>
          <p:cNvGrpSpPr/>
          <p:nvPr/>
        </p:nvGrpSpPr>
        <p:grpSpPr>
          <a:xfrm>
            <a:off x="191117" y="1078305"/>
            <a:ext cx="2931909" cy="2945056"/>
            <a:chOff x="366713" y="1649413"/>
            <a:chExt cx="3176587" cy="3300412"/>
          </a:xfrm>
        </p:grpSpPr>
        <p:graphicFrame>
          <p:nvGraphicFramePr>
            <p:cNvPr id="5" name="Object 37"/>
            <p:cNvGraphicFramePr>
              <a:graphicFrameLocks noChangeAspect="1"/>
            </p:cNvGraphicFramePr>
            <p:nvPr/>
          </p:nvGraphicFramePr>
          <p:xfrm>
            <a:off x="366713" y="2865438"/>
            <a:ext cx="469900" cy="277812"/>
          </p:xfrm>
          <a:graphic>
            <a:graphicData uri="http://schemas.openxmlformats.org/presentationml/2006/ole">
              <p:oleObj spid="_x0000_s55298" name="Equation" r:id="rId4" imgW="279360" imgH="164880" progId="Equation.DSMT4">
                <p:embed/>
              </p:oleObj>
            </a:graphicData>
          </a:graphic>
        </p:graphicFrame>
        <p:sp>
          <p:nvSpPr>
            <p:cNvPr id="6" name="Line 38"/>
            <p:cNvSpPr>
              <a:spLocks noChangeShapeType="1"/>
            </p:cNvSpPr>
            <p:nvPr/>
          </p:nvSpPr>
          <p:spPr bwMode="auto">
            <a:xfrm>
              <a:off x="1658938" y="2190750"/>
              <a:ext cx="1587" cy="4175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7" name="Line 39"/>
            <p:cNvSpPr>
              <a:spLocks noChangeShapeType="1"/>
            </p:cNvSpPr>
            <p:nvPr/>
          </p:nvSpPr>
          <p:spPr bwMode="auto">
            <a:xfrm>
              <a:off x="1503363" y="2419350"/>
              <a:ext cx="28733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8" name="Line 40"/>
            <p:cNvSpPr>
              <a:spLocks noChangeShapeType="1"/>
            </p:cNvSpPr>
            <p:nvPr/>
          </p:nvSpPr>
          <p:spPr bwMode="auto">
            <a:xfrm flipH="1">
              <a:off x="1660525" y="3186113"/>
              <a:ext cx="0" cy="47783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9" name="Line 41"/>
            <p:cNvSpPr>
              <a:spLocks noChangeShapeType="1"/>
            </p:cNvSpPr>
            <p:nvPr/>
          </p:nvSpPr>
          <p:spPr bwMode="auto">
            <a:xfrm>
              <a:off x="1517650" y="3430588"/>
              <a:ext cx="28733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10" name="Rectangle 42"/>
            <p:cNvSpPr>
              <a:spLocks noChangeArrowheads="1"/>
            </p:cNvSpPr>
            <p:nvPr/>
          </p:nvSpPr>
          <p:spPr bwMode="auto">
            <a:xfrm>
              <a:off x="1338263" y="3662363"/>
              <a:ext cx="647700" cy="57626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s-ES" i="0"/>
            </a:p>
          </p:txBody>
        </p:sp>
        <p:sp>
          <p:nvSpPr>
            <p:cNvPr id="11" name="Line 43"/>
            <p:cNvSpPr>
              <a:spLocks noChangeShapeType="1"/>
            </p:cNvSpPr>
            <p:nvPr/>
          </p:nvSpPr>
          <p:spPr bwMode="auto">
            <a:xfrm>
              <a:off x="1660525" y="4254500"/>
              <a:ext cx="0" cy="40322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stealth" w="med" len="med"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12" name="Line 44"/>
            <p:cNvSpPr>
              <a:spLocks noChangeShapeType="1"/>
            </p:cNvSpPr>
            <p:nvPr/>
          </p:nvSpPr>
          <p:spPr bwMode="auto">
            <a:xfrm>
              <a:off x="1503363" y="4440238"/>
              <a:ext cx="28733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grpSp>
          <p:nvGrpSpPr>
            <p:cNvPr id="13" name="Group 45"/>
            <p:cNvGrpSpPr>
              <a:grpSpLocks/>
            </p:cNvGrpSpPr>
            <p:nvPr/>
          </p:nvGrpSpPr>
          <p:grpSpPr bwMode="auto">
            <a:xfrm>
              <a:off x="1301750" y="2608263"/>
              <a:ext cx="647700" cy="576262"/>
              <a:chOff x="930" y="1525"/>
              <a:chExt cx="408" cy="363"/>
            </a:xfrm>
            <a:solidFill>
              <a:schemeClr val="tx2">
                <a:lumMod val="20000"/>
                <a:lumOff val="80000"/>
              </a:schemeClr>
            </a:solidFill>
          </p:grpSpPr>
          <p:sp>
            <p:nvSpPr>
              <p:cNvPr id="28" name="Rectangle 46"/>
              <p:cNvSpPr>
                <a:spLocks noChangeArrowheads="1"/>
              </p:cNvSpPr>
              <p:nvPr/>
            </p:nvSpPr>
            <p:spPr bwMode="auto">
              <a:xfrm>
                <a:off x="930" y="1525"/>
                <a:ext cx="408" cy="363"/>
              </a:xfrm>
              <a:prstGeom prst="rect">
                <a:avLst/>
              </a:prstGeom>
              <a:grpFill/>
              <a:ln w="12700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spAutoFit/>
              </a:bodyPr>
              <a:lstStyle/>
              <a:p>
                <a:endParaRPr lang="es-ES" i="0"/>
              </a:p>
            </p:txBody>
          </p:sp>
          <p:sp>
            <p:nvSpPr>
              <p:cNvPr id="29" name="Text Box 47"/>
              <p:cNvSpPr txBox="1">
                <a:spLocks noChangeArrowheads="1"/>
              </p:cNvSpPr>
              <p:nvPr/>
            </p:nvSpPr>
            <p:spPr bwMode="auto">
              <a:xfrm>
                <a:off x="1020" y="1570"/>
                <a:ext cx="227" cy="192"/>
              </a:xfrm>
              <a:prstGeom prst="rect">
                <a:avLst/>
              </a:prstGeom>
              <a:grpFill/>
              <a:ln w="12700" algn="ctr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" sz="1400" i="0"/>
                  <a:t>1</a:t>
                </a:r>
              </a:p>
            </p:txBody>
          </p:sp>
        </p:grpSp>
        <p:sp>
          <p:nvSpPr>
            <p:cNvPr id="14" name="Text Box 48"/>
            <p:cNvSpPr txBox="1">
              <a:spLocks noChangeArrowheads="1"/>
            </p:cNvSpPr>
            <p:nvPr/>
          </p:nvSpPr>
          <p:spPr bwMode="auto">
            <a:xfrm>
              <a:off x="1487488" y="3749675"/>
              <a:ext cx="360362" cy="30480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" sz="1400" i="0"/>
                <a:t>2</a:t>
              </a:r>
            </a:p>
          </p:txBody>
        </p:sp>
        <p:sp>
          <p:nvSpPr>
            <p:cNvPr id="15" name="Text Box 49"/>
            <p:cNvSpPr txBox="1">
              <a:spLocks noChangeArrowheads="1"/>
            </p:cNvSpPr>
            <p:nvPr/>
          </p:nvSpPr>
          <p:spPr bwMode="auto">
            <a:xfrm>
              <a:off x="1303338" y="4645025"/>
              <a:ext cx="696912" cy="30480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" sz="1400" i="0"/>
                <a:t>1</a:t>
              </a:r>
            </a:p>
          </p:txBody>
        </p:sp>
        <p:sp>
          <p:nvSpPr>
            <p:cNvPr id="16" name="Line 50"/>
            <p:cNvSpPr>
              <a:spLocks noChangeShapeType="1"/>
            </p:cNvSpPr>
            <p:nvPr/>
          </p:nvSpPr>
          <p:spPr bwMode="auto">
            <a:xfrm>
              <a:off x="1944688" y="2873375"/>
              <a:ext cx="42068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17" name="Rectangle 51"/>
            <p:cNvSpPr>
              <a:spLocks noChangeArrowheads="1"/>
            </p:cNvSpPr>
            <p:nvPr/>
          </p:nvSpPr>
          <p:spPr bwMode="auto">
            <a:xfrm>
              <a:off x="2349500" y="2690813"/>
              <a:ext cx="1193800" cy="34925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pPr algn="ctr"/>
              <a:r>
                <a:rPr lang="es-ES" i="0" dirty="0"/>
                <a:t>MOTOR 1</a:t>
              </a:r>
            </a:p>
          </p:txBody>
        </p:sp>
        <p:graphicFrame>
          <p:nvGraphicFramePr>
            <p:cNvPr id="18" name="Object 52"/>
            <p:cNvGraphicFramePr>
              <a:graphicFrameLocks noChangeAspect="1"/>
            </p:cNvGraphicFramePr>
            <p:nvPr/>
          </p:nvGraphicFramePr>
          <p:xfrm>
            <a:off x="1835150" y="2214563"/>
            <a:ext cx="469900" cy="277812"/>
          </p:xfrm>
          <a:graphic>
            <a:graphicData uri="http://schemas.openxmlformats.org/presentationml/2006/ole">
              <p:oleObj spid="_x0000_s55299" name="Equation" r:id="rId5" imgW="279360" imgH="164880" progId="Equation.DSMT4">
                <p:embed/>
              </p:oleObj>
            </a:graphicData>
          </a:graphic>
        </p:graphicFrame>
        <p:graphicFrame>
          <p:nvGraphicFramePr>
            <p:cNvPr id="19" name="Object 53"/>
            <p:cNvGraphicFramePr>
              <a:graphicFrameLocks noChangeAspect="1"/>
            </p:cNvGraphicFramePr>
            <p:nvPr/>
          </p:nvGraphicFramePr>
          <p:xfrm>
            <a:off x="1865313" y="4305300"/>
            <a:ext cx="469900" cy="277812"/>
          </p:xfrm>
          <a:graphic>
            <a:graphicData uri="http://schemas.openxmlformats.org/presentationml/2006/ole">
              <p:oleObj spid="_x0000_s55300" name="Equation" r:id="rId6" imgW="279360" imgH="164880" progId="Equation.DSMT4">
                <p:embed/>
              </p:oleObj>
            </a:graphicData>
          </a:graphic>
        </p:graphicFrame>
        <p:sp>
          <p:nvSpPr>
            <p:cNvPr id="20" name="Line 55"/>
            <p:cNvSpPr>
              <a:spLocks noChangeShapeType="1"/>
            </p:cNvSpPr>
            <p:nvPr/>
          </p:nvSpPr>
          <p:spPr bwMode="auto">
            <a:xfrm flipH="1">
              <a:off x="958850" y="3308350"/>
              <a:ext cx="69691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21" name="Line 56"/>
            <p:cNvSpPr>
              <a:spLocks noChangeShapeType="1"/>
            </p:cNvSpPr>
            <p:nvPr/>
          </p:nvSpPr>
          <p:spPr bwMode="auto">
            <a:xfrm flipV="1">
              <a:off x="958850" y="2509838"/>
              <a:ext cx="0" cy="7985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22" name="Line 57"/>
            <p:cNvSpPr>
              <a:spLocks noChangeShapeType="1"/>
            </p:cNvSpPr>
            <p:nvPr/>
          </p:nvSpPr>
          <p:spPr bwMode="auto">
            <a:xfrm>
              <a:off x="944563" y="2509838"/>
              <a:ext cx="7112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23" name="Line 58"/>
            <p:cNvSpPr>
              <a:spLocks noChangeShapeType="1"/>
            </p:cNvSpPr>
            <p:nvPr/>
          </p:nvSpPr>
          <p:spPr bwMode="auto">
            <a:xfrm>
              <a:off x="842963" y="3003550"/>
              <a:ext cx="24606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grpSp>
          <p:nvGrpSpPr>
            <p:cNvPr id="24" name="Group 59"/>
            <p:cNvGrpSpPr>
              <a:grpSpLocks/>
            </p:cNvGrpSpPr>
            <p:nvPr/>
          </p:nvGrpSpPr>
          <p:grpSpPr bwMode="auto">
            <a:xfrm>
              <a:off x="1343025" y="1649413"/>
              <a:ext cx="647700" cy="576262"/>
              <a:chOff x="930" y="1525"/>
              <a:chExt cx="408" cy="363"/>
            </a:xfrm>
            <a:solidFill>
              <a:schemeClr val="tx2">
                <a:lumMod val="20000"/>
                <a:lumOff val="80000"/>
              </a:schemeClr>
            </a:solidFill>
          </p:grpSpPr>
          <p:sp>
            <p:nvSpPr>
              <p:cNvPr id="26" name="Rectangle 60"/>
              <p:cNvSpPr>
                <a:spLocks noChangeArrowheads="1"/>
              </p:cNvSpPr>
              <p:nvPr/>
            </p:nvSpPr>
            <p:spPr bwMode="auto">
              <a:xfrm>
                <a:off x="930" y="1525"/>
                <a:ext cx="408" cy="363"/>
              </a:xfrm>
              <a:prstGeom prst="rect">
                <a:avLst/>
              </a:prstGeom>
              <a:grpFill/>
              <a:ln w="12700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spAutoFit/>
              </a:bodyPr>
              <a:lstStyle/>
              <a:p>
                <a:endParaRPr lang="es-ES" i="0"/>
              </a:p>
            </p:txBody>
          </p:sp>
          <p:sp>
            <p:nvSpPr>
              <p:cNvPr id="27" name="Text Box 61"/>
              <p:cNvSpPr txBox="1">
                <a:spLocks noChangeArrowheads="1"/>
              </p:cNvSpPr>
              <p:nvPr/>
            </p:nvSpPr>
            <p:spPr bwMode="auto">
              <a:xfrm>
                <a:off x="1020" y="1570"/>
                <a:ext cx="227" cy="192"/>
              </a:xfrm>
              <a:prstGeom prst="rect">
                <a:avLst/>
              </a:prstGeom>
              <a:grpFill/>
              <a:ln w="12700" algn="ctr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" sz="1400" i="0"/>
                  <a:t>0</a:t>
                </a:r>
              </a:p>
            </p:txBody>
          </p:sp>
        </p:grpSp>
        <p:graphicFrame>
          <p:nvGraphicFramePr>
            <p:cNvPr id="25" name="Object 54"/>
            <p:cNvGraphicFramePr>
              <a:graphicFrameLocks noChangeAspect="1"/>
            </p:cNvGraphicFramePr>
            <p:nvPr/>
          </p:nvGraphicFramePr>
          <p:xfrm>
            <a:off x="1869849" y="3280003"/>
            <a:ext cx="1217612" cy="342900"/>
          </p:xfrm>
          <a:graphic>
            <a:graphicData uri="http://schemas.openxmlformats.org/presentationml/2006/ole">
              <p:oleObj spid="_x0000_s55301" name="Equation" r:id="rId7" imgW="723600" imgH="203040" progId="Equation.DSMT4">
                <p:embed/>
              </p:oleObj>
            </a:graphicData>
          </a:graphic>
        </p:graphicFrame>
      </p:grpSp>
      <p:pic>
        <p:nvPicPr>
          <p:cNvPr id="55302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87816" y="1629473"/>
            <a:ext cx="3597029" cy="48745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3" name="28 Grupo"/>
          <p:cNvGrpSpPr/>
          <p:nvPr/>
        </p:nvGrpSpPr>
        <p:grpSpPr>
          <a:xfrm>
            <a:off x="1857987" y="3446367"/>
            <a:ext cx="2950819" cy="2945056"/>
            <a:chOff x="346225" y="1649413"/>
            <a:chExt cx="3197075" cy="3300412"/>
          </a:xfrm>
        </p:grpSpPr>
        <p:graphicFrame>
          <p:nvGraphicFramePr>
            <p:cNvPr id="34" name="Object 37"/>
            <p:cNvGraphicFramePr>
              <a:graphicFrameLocks noChangeAspect="1"/>
            </p:cNvGraphicFramePr>
            <p:nvPr/>
          </p:nvGraphicFramePr>
          <p:xfrm>
            <a:off x="346225" y="2864940"/>
            <a:ext cx="510834" cy="277532"/>
          </p:xfrm>
          <a:graphic>
            <a:graphicData uri="http://schemas.openxmlformats.org/presentationml/2006/ole">
              <p:oleObj spid="_x0000_s55303" name="Equation" r:id="rId9" imgW="304560" imgH="164880" progId="Equation.DSMT4">
                <p:embed/>
              </p:oleObj>
            </a:graphicData>
          </a:graphic>
        </p:graphicFrame>
        <p:sp>
          <p:nvSpPr>
            <p:cNvPr id="35" name="Line 38"/>
            <p:cNvSpPr>
              <a:spLocks noChangeShapeType="1"/>
            </p:cNvSpPr>
            <p:nvPr/>
          </p:nvSpPr>
          <p:spPr bwMode="auto">
            <a:xfrm>
              <a:off x="1658938" y="2190750"/>
              <a:ext cx="1587" cy="4175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36" name="Line 39"/>
            <p:cNvSpPr>
              <a:spLocks noChangeShapeType="1"/>
            </p:cNvSpPr>
            <p:nvPr/>
          </p:nvSpPr>
          <p:spPr bwMode="auto">
            <a:xfrm>
              <a:off x="1503363" y="2419350"/>
              <a:ext cx="28733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37" name="Line 40"/>
            <p:cNvSpPr>
              <a:spLocks noChangeShapeType="1"/>
            </p:cNvSpPr>
            <p:nvPr/>
          </p:nvSpPr>
          <p:spPr bwMode="auto">
            <a:xfrm flipH="1">
              <a:off x="1660525" y="3186113"/>
              <a:ext cx="0" cy="47783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38" name="Line 41"/>
            <p:cNvSpPr>
              <a:spLocks noChangeShapeType="1"/>
            </p:cNvSpPr>
            <p:nvPr/>
          </p:nvSpPr>
          <p:spPr bwMode="auto">
            <a:xfrm>
              <a:off x="1517650" y="3430588"/>
              <a:ext cx="28733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39" name="Rectangle 42"/>
            <p:cNvSpPr>
              <a:spLocks noChangeArrowheads="1"/>
            </p:cNvSpPr>
            <p:nvPr/>
          </p:nvSpPr>
          <p:spPr bwMode="auto">
            <a:xfrm>
              <a:off x="1338263" y="3662363"/>
              <a:ext cx="647700" cy="57626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s-ES" i="0"/>
            </a:p>
          </p:txBody>
        </p:sp>
        <p:sp>
          <p:nvSpPr>
            <p:cNvPr id="40" name="Line 43"/>
            <p:cNvSpPr>
              <a:spLocks noChangeShapeType="1"/>
            </p:cNvSpPr>
            <p:nvPr/>
          </p:nvSpPr>
          <p:spPr bwMode="auto">
            <a:xfrm>
              <a:off x="1660525" y="4254500"/>
              <a:ext cx="0" cy="40322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stealth" w="med" len="med"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41" name="Line 44"/>
            <p:cNvSpPr>
              <a:spLocks noChangeShapeType="1"/>
            </p:cNvSpPr>
            <p:nvPr/>
          </p:nvSpPr>
          <p:spPr bwMode="auto">
            <a:xfrm>
              <a:off x="1503363" y="4440238"/>
              <a:ext cx="28733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grpSp>
          <p:nvGrpSpPr>
            <p:cNvPr id="42" name="Group 45"/>
            <p:cNvGrpSpPr>
              <a:grpSpLocks/>
            </p:cNvGrpSpPr>
            <p:nvPr/>
          </p:nvGrpSpPr>
          <p:grpSpPr bwMode="auto">
            <a:xfrm>
              <a:off x="1301750" y="2608263"/>
              <a:ext cx="647700" cy="576262"/>
              <a:chOff x="930" y="1525"/>
              <a:chExt cx="408" cy="363"/>
            </a:xfrm>
            <a:solidFill>
              <a:schemeClr val="tx2">
                <a:lumMod val="20000"/>
                <a:lumOff val="80000"/>
              </a:schemeClr>
            </a:solidFill>
          </p:grpSpPr>
          <p:sp>
            <p:nvSpPr>
              <p:cNvPr id="57" name="Rectangle 46"/>
              <p:cNvSpPr>
                <a:spLocks noChangeArrowheads="1"/>
              </p:cNvSpPr>
              <p:nvPr/>
            </p:nvSpPr>
            <p:spPr bwMode="auto">
              <a:xfrm>
                <a:off x="930" y="1525"/>
                <a:ext cx="408" cy="363"/>
              </a:xfrm>
              <a:prstGeom prst="rect">
                <a:avLst/>
              </a:prstGeom>
              <a:grpFill/>
              <a:ln w="12700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spAutoFit/>
              </a:bodyPr>
              <a:lstStyle/>
              <a:p>
                <a:endParaRPr lang="es-ES" i="0"/>
              </a:p>
            </p:txBody>
          </p:sp>
          <p:sp>
            <p:nvSpPr>
              <p:cNvPr id="58" name="Text Box 47"/>
              <p:cNvSpPr txBox="1">
                <a:spLocks noChangeArrowheads="1"/>
              </p:cNvSpPr>
              <p:nvPr/>
            </p:nvSpPr>
            <p:spPr bwMode="auto">
              <a:xfrm>
                <a:off x="1020" y="1570"/>
                <a:ext cx="227" cy="192"/>
              </a:xfrm>
              <a:prstGeom prst="rect">
                <a:avLst/>
              </a:prstGeom>
              <a:grpFill/>
              <a:ln w="12700" algn="ctr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" sz="1400" i="0"/>
                  <a:t>1</a:t>
                </a:r>
              </a:p>
            </p:txBody>
          </p:sp>
        </p:grpSp>
        <p:sp>
          <p:nvSpPr>
            <p:cNvPr id="43" name="Text Box 48"/>
            <p:cNvSpPr txBox="1">
              <a:spLocks noChangeArrowheads="1"/>
            </p:cNvSpPr>
            <p:nvPr/>
          </p:nvSpPr>
          <p:spPr bwMode="auto">
            <a:xfrm>
              <a:off x="1487488" y="3749675"/>
              <a:ext cx="360362" cy="30480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" sz="1400" i="0"/>
                <a:t>2</a:t>
              </a:r>
            </a:p>
          </p:txBody>
        </p:sp>
        <p:sp>
          <p:nvSpPr>
            <p:cNvPr id="44" name="Text Box 49"/>
            <p:cNvSpPr txBox="1">
              <a:spLocks noChangeArrowheads="1"/>
            </p:cNvSpPr>
            <p:nvPr/>
          </p:nvSpPr>
          <p:spPr bwMode="auto">
            <a:xfrm>
              <a:off x="1303338" y="4645025"/>
              <a:ext cx="696912" cy="30480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" sz="1400" i="0"/>
                <a:t>1</a:t>
              </a:r>
            </a:p>
          </p:txBody>
        </p:sp>
        <p:sp>
          <p:nvSpPr>
            <p:cNvPr id="45" name="Line 50"/>
            <p:cNvSpPr>
              <a:spLocks noChangeShapeType="1"/>
            </p:cNvSpPr>
            <p:nvPr/>
          </p:nvSpPr>
          <p:spPr bwMode="auto">
            <a:xfrm>
              <a:off x="1944688" y="2873375"/>
              <a:ext cx="42068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46" name="Rectangle 51"/>
            <p:cNvSpPr>
              <a:spLocks noChangeArrowheads="1"/>
            </p:cNvSpPr>
            <p:nvPr/>
          </p:nvSpPr>
          <p:spPr bwMode="auto">
            <a:xfrm>
              <a:off x="2349500" y="2690813"/>
              <a:ext cx="1193800" cy="34925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pPr algn="ctr"/>
              <a:r>
                <a:rPr lang="es-ES" i="0" dirty="0"/>
                <a:t>MOTOR </a:t>
              </a:r>
              <a:r>
                <a:rPr lang="es-ES" i="0" dirty="0" smtClean="0"/>
                <a:t>2</a:t>
              </a:r>
              <a:endParaRPr lang="es-ES" i="0" dirty="0"/>
            </a:p>
          </p:txBody>
        </p:sp>
        <p:graphicFrame>
          <p:nvGraphicFramePr>
            <p:cNvPr id="47" name="Object 52"/>
            <p:cNvGraphicFramePr>
              <a:graphicFrameLocks noChangeAspect="1"/>
            </p:cNvGraphicFramePr>
            <p:nvPr/>
          </p:nvGraphicFramePr>
          <p:xfrm>
            <a:off x="1815090" y="2213807"/>
            <a:ext cx="512555" cy="279312"/>
          </p:xfrm>
          <a:graphic>
            <a:graphicData uri="http://schemas.openxmlformats.org/presentationml/2006/ole">
              <p:oleObj spid="_x0000_s55304" name="Equation" r:id="rId10" imgW="304560" imgH="164880" progId="Equation.DSMT4">
                <p:embed/>
              </p:oleObj>
            </a:graphicData>
          </a:graphic>
        </p:graphicFrame>
        <p:graphicFrame>
          <p:nvGraphicFramePr>
            <p:cNvPr id="48" name="Object 53"/>
            <p:cNvGraphicFramePr>
              <a:graphicFrameLocks noChangeAspect="1"/>
            </p:cNvGraphicFramePr>
            <p:nvPr/>
          </p:nvGraphicFramePr>
          <p:xfrm>
            <a:off x="1844329" y="4305971"/>
            <a:ext cx="512555" cy="277532"/>
          </p:xfrm>
          <a:graphic>
            <a:graphicData uri="http://schemas.openxmlformats.org/presentationml/2006/ole">
              <p:oleObj spid="_x0000_s55305" name="Equation" r:id="rId11" imgW="304560" imgH="164880" progId="Equation.DSMT4">
                <p:embed/>
              </p:oleObj>
            </a:graphicData>
          </a:graphic>
        </p:graphicFrame>
        <p:sp>
          <p:nvSpPr>
            <p:cNvPr id="49" name="Line 55"/>
            <p:cNvSpPr>
              <a:spLocks noChangeShapeType="1"/>
            </p:cNvSpPr>
            <p:nvPr/>
          </p:nvSpPr>
          <p:spPr bwMode="auto">
            <a:xfrm flipH="1">
              <a:off x="958850" y="3308350"/>
              <a:ext cx="69691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50" name="Line 56"/>
            <p:cNvSpPr>
              <a:spLocks noChangeShapeType="1"/>
            </p:cNvSpPr>
            <p:nvPr/>
          </p:nvSpPr>
          <p:spPr bwMode="auto">
            <a:xfrm flipV="1">
              <a:off x="958850" y="2509838"/>
              <a:ext cx="0" cy="7985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51" name="Line 57"/>
            <p:cNvSpPr>
              <a:spLocks noChangeShapeType="1"/>
            </p:cNvSpPr>
            <p:nvPr/>
          </p:nvSpPr>
          <p:spPr bwMode="auto">
            <a:xfrm>
              <a:off x="944563" y="2509838"/>
              <a:ext cx="7112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52" name="Line 58"/>
            <p:cNvSpPr>
              <a:spLocks noChangeShapeType="1"/>
            </p:cNvSpPr>
            <p:nvPr/>
          </p:nvSpPr>
          <p:spPr bwMode="auto">
            <a:xfrm>
              <a:off x="842963" y="3003550"/>
              <a:ext cx="24606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grpSp>
          <p:nvGrpSpPr>
            <p:cNvPr id="53" name="Group 59"/>
            <p:cNvGrpSpPr>
              <a:grpSpLocks/>
            </p:cNvGrpSpPr>
            <p:nvPr/>
          </p:nvGrpSpPr>
          <p:grpSpPr bwMode="auto">
            <a:xfrm>
              <a:off x="1343025" y="1649413"/>
              <a:ext cx="647700" cy="576262"/>
              <a:chOff x="930" y="1525"/>
              <a:chExt cx="408" cy="363"/>
            </a:xfrm>
            <a:solidFill>
              <a:schemeClr val="tx2">
                <a:lumMod val="20000"/>
                <a:lumOff val="80000"/>
              </a:schemeClr>
            </a:solidFill>
          </p:grpSpPr>
          <p:sp>
            <p:nvSpPr>
              <p:cNvPr id="55" name="Rectangle 60"/>
              <p:cNvSpPr>
                <a:spLocks noChangeArrowheads="1"/>
              </p:cNvSpPr>
              <p:nvPr/>
            </p:nvSpPr>
            <p:spPr bwMode="auto">
              <a:xfrm>
                <a:off x="930" y="1525"/>
                <a:ext cx="408" cy="363"/>
              </a:xfrm>
              <a:prstGeom prst="rect">
                <a:avLst/>
              </a:prstGeom>
              <a:grpFill/>
              <a:ln w="12700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spAutoFit/>
              </a:bodyPr>
              <a:lstStyle/>
              <a:p>
                <a:endParaRPr lang="es-ES" i="0"/>
              </a:p>
            </p:txBody>
          </p:sp>
          <p:sp>
            <p:nvSpPr>
              <p:cNvPr id="56" name="Text Box 61"/>
              <p:cNvSpPr txBox="1">
                <a:spLocks noChangeArrowheads="1"/>
              </p:cNvSpPr>
              <p:nvPr/>
            </p:nvSpPr>
            <p:spPr bwMode="auto">
              <a:xfrm>
                <a:off x="1020" y="1570"/>
                <a:ext cx="227" cy="192"/>
              </a:xfrm>
              <a:prstGeom prst="rect">
                <a:avLst/>
              </a:prstGeom>
              <a:grpFill/>
              <a:ln w="12700" algn="ctr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" sz="1400" i="0"/>
                  <a:t>0</a:t>
                </a:r>
              </a:p>
            </p:txBody>
          </p:sp>
        </p:grpSp>
        <p:graphicFrame>
          <p:nvGraphicFramePr>
            <p:cNvPr id="54" name="Object 54"/>
            <p:cNvGraphicFramePr>
              <a:graphicFrameLocks noChangeAspect="1"/>
            </p:cNvGraphicFramePr>
            <p:nvPr/>
          </p:nvGraphicFramePr>
          <p:xfrm>
            <a:off x="1849490" y="3279459"/>
            <a:ext cx="1260747" cy="343356"/>
          </p:xfrm>
          <a:graphic>
            <a:graphicData uri="http://schemas.openxmlformats.org/presentationml/2006/ole">
              <p:oleObj spid="_x0000_s55306" name="Equation" r:id="rId12" imgW="749160" imgH="203040" progId="Equation.DSMT4">
                <p:embed/>
              </p:oleObj>
            </a:graphicData>
          </a:graphic>
        </p:graphicFrame>
      </p:grpSp>
      <p:sp>
        <p:nvSpPr>
          <p:cNvPr id="59" name="58 CuadroTexto"/>
          <p:cNvSpPr txBox="1"/>
          <p:nvPr/>
        </p:nvSpPr>
        <p:spPr>
          <a:xfrm>
            <a:off x="2654999" y="797169"/>
            <a:ext cx="57973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800" b="1" i="1" dirty="0" smtClean="0"/>
              <a:t>EJERCICIO</a:t>
            </a:r>
          </a:p>
          <a:p>
            <a:r>
              <a:rPr lang="es-ES" sz="1800" i="1" dirty="0" smtClean="0"/>
              <a:t>Segmentos de invocación de cada tramo de escalera</a:t>
            </a:r>
            <a:endParaRPr lang="es-ES" sz="1800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55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Ejemplo: motor escalera mecánica (III)</a:t>
            </a:r>
            <a:endParaRPr lang="es-ES" dirty="0"/>
          </a:p>
        </p:txBody>
      </p:sp>
      <p:sp>
        <p:nvSpPr>
          <p:cNvPr id="30" name="29 Marcador de contenido"/>
          <p:cNvSpPr>
            <a:spLocks noGrp="1"/>
          </p:cNvSpPr>
          <p:nvPr>
            <p:ph sz="quarter" idx="1"/>
          </p:nvPr>
        </p:nvSpPr>
        <p:spPr>
          <a:xfrm>
            <a:off x="457200" y="955040"/>
            <a:ext cx="8229600" cy="5384074"/>
          </a:xfrm>
        </p:spPr>
        <p:txBody>
          <a:bodyPr/>
          <a:lstStyle/>
          <a:p>
            <a:r>
              <a:rPr lang="es-ES" dirty="0" smtClean="0"/>
              <a:t>Bloque FB </a:t>
            </a:r>
            <a:r>
              <a:rPr lang="es-ES" dirty="0" err="1" smtClean="0"/>
              <a:t>parametrizado</a:t>
            </a:r>
            <a:endParaRPr lang="es-ES" dirty="0"/>
          </a:p>
        </p:txBody>
      </p:sp>
      <p:grpSp>
        <p:nvGrpSpPr>
          <p:cNvPr id="3" name="28 Grupo"/>
          <p:cNvGrpSpPr/>
          <p:nvPr/>
        </p:nvGrpSpPr>
        <p:grpSpPr>
          <a:xfrm>
            <a:off x="686027" y="1649413"/>
            <a:ext cx="3116716" cy="3212873"/>
            <a:chOff x="366713" y="1649413"/>
            <a:chExt cx="3176587" cy="3300412"/>
          </a:xfrm>
        </p:grpSpPr>
        <p:graphicFrame>
          <p:nvGraphicFramePr>
            <p:cNvPr id="4" name="Object 37"/>
            <p:cNvGraphicFramePr>
              <a:graphicFrameLocks noChangeAspect="1"/>
            </p:cNvGraphicFramePr>
            <p:nvPr/>
          </p:nvGraphicFramePr>
          <p:xfrm>
            <a:off x="366713" y="2865438"/>
            <a:ext cx="469900" cy="277812"/>
          </p:xfrm>
          <a:graphic>
            <a:graphicData uri="http://schemas.openxmlformats.org/presentationml/2006/ole">
              <p:oleObj spid="_x0000_s34818" name="Equation" r:id="rId4" imgW="279360" imgH="164880" progId="Equation.DSMT4">
                <p:embed/>
              </p:oleObj>
            </a:graphicData>
          </a:graphic>
        </p:graphicFrame>
        <p:sp>
          <p:nvSpPr>
            <p:cNvPr id="5" name="Line 38"/>
            <p:cNvSpPr>
              <a:spLocks noChangeShapeType="1"/>
            </p:cNvSpPr>
            <p:nvPr/>
          </p:nvSpPr>
          <p:spPr bwMode="auto">
            <a:xfrm>
              <a:off x="1658938" y="2190750"/>
              <a:ext cx="1587" cy="4175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6" name="Line 39"/>
            <p:cNvSpPr>
              <a:spLocks noChangeShapeType="1"/>
            </p:cNvSpPr>
            <p:nvPr/>
          </p:nvSpPr>
          <p:spPr bwMode="auto">
            <a:xfrm>
              <a:off x="1503363" y="2419350"/>
              <a:ext cx="28733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7" name="Line 40"/>
            <p:cNvSpPr>
              <a:spLocks noChangeShapeType="1"/>
            </p:cNvSpPr>
            <p:nvPr/>
          </p:nvSpPr>
          <p:spPr bwMode="auto">
            <a:xfrm flipH="1">
              <a:off x="1660525" y="3186113"/>
              <a:ext cx="0" cy="47783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8" name="Line 41"/>
            <p:cNvSpPr>
              <a:spLocks noChangeShapeType="1"/>
            </p:cNvSpPr>
            <p:nvPr/>
          </p:nvSpPr>
          <p:spPr bwMode="auto">
            <a:xfrm>
              <a:off x="1517650" y="3430588"/>
              <a:ext cx="28733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9" name="Rectangle 42"/>
            <p:cNvSpPr>
              <a:spLocks noChangeArrowheads="1"/>
            </p:cNvSpPr>
            <p:nvPr/>
          </p:nvSpPr>
          <p:spPr bwMode="auto">
            <a:xfrm>
              <a:off x="1338263" y="3662363"/>
              <a:ext cx="647700" cy="57626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s-ES" i="0"/>
            </a:p>
          </p:txBody>
        </p:sp>
        <p:sp>
          <p:nvSpPr>
            <p:cNvPr id="10" name="Line 43"/>
            <p:cNvSpPr>
              <a:spLocks noChangeShapeType="1"/>
            </p:cNvSpPr>
            <p:nvPr/>
          </p:nvSpPr>
          <p:spPr bwMode="auto">
            <a:xfrm>
              <a:off x="1660525" y="4254500"/>
              <a:ext cx="0" cy="40322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stealth" w="med" len="med"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11" name="Line 44"/>
            <p:cNvSpPr>
              <a:spLocks noChangeShapeType="1"/>
            </p:cNvSpPr>
            <p:nvPr/>
          </p:nvSpPr>
          <p:spPr bwMode="auto">
            <a:xfrm>
              <a:off x="1503363" y="4440238"/>
              <a:ext cx="28733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grpSp>
          <p:nvGrpSpPr>
            <p:cNvPr id="12" name="Group 45"/>
            <p:cNvGrpSpPr>
              <a:grpSpLocks/>
            </p:cNvGrpSpPr>
            <p:nvPr/>
          </p:nvGrpSpPr>
          <p:grpSpPr bwMode="auto">
            <a:xfrm>
              <a:off x="1301750" y="2608263"/>
              <a:ext cx="647700" cy="576262"/>
              <a:chOff x="930" y="1525"/>
              <a:chExt cx="408" cy="363"/>
            </a:xfrm>
            <a:solidFill>
              <a:schemeClr val="tx2">
                <a:lumMod val="20000"/>
                <a:lumOff val="80000"/>
              </a:schemeClr>
            </a:solidFill>
          </p:grpSpPr>
          <p:sp>
            <p:nvSpPr>
              <p:cNvPr id="26" name="Rectangle 46"/>
              <p:cNvSpPr>
                <a:spLocks noChangeArrowheads="1"/>
              </p:cNvSpPr>
              <p:nvPr/>
            </p:nvSpPr>
            <p:spPr bwMode="auto">
              <a:xfrm>
                <a:off x="930" y="1525"/>
                <a:ext cx="408" cy="363"/>
              </a:xfrm>
              <a:prstGeom prst="rect">
                <a:avLst/>
              </a:prstGeom>
              <a:grpFill/>
              <a:ln w="12700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spAutoFit/>
              </a:bodyPr>
              <a:lstStyle/>
              <a:p>
                <a:endParaRPr lang="es-ES" i="0"/>
              </a:p>
            </p:txBody>
          </p:sp>
          <p:sp>
            <p:nvSpPr>
              <p:cNvPr id="27" name="Text Box 47"/>
              <p:cNvSpPr txBox="1">
                <a:spLocks noChangeArrowheads="1"/>
              </p:cNvSpPr>
              <p:nvPr/>
            </p:nvSpPr>
            <p:spPr bwMode="auto">
              <a:xfrm>
                <a:off x="1020" y="1570"/>
                <a:ext cx="227" cy="192"/>
              </a:xfrm>
              <a:prstGeom prst="rect">
                <a:avLst/>
              </a:prstGeom>
              <a:grpFill/>
              <a:ln w="12700" algn="ctr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" sz="1400" i="0"/>
                  <a:t>1</a:t>
                </a:r>
              </a:p>
            </p:txBody>
          </p:sp>
        </p:grpSp>
        <p:sp>
          <p:nvSpPr>
            <p:cNvPr id="13" name="Text Box 48"/>
            <p:cNvSpPr txBox="1">
              <a:spLocks noChangeArrowheads="1"/>
            </p:cNvSpPr>
            <p:nvPr/>
          </p:nvSpPr>
          <p:spPr bwMode="auto">
            <a:xfrm>
              <a:off x="1487488" y="3749675"/>
              <a:ext cx="360362" cy="30480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" sz="1400" i="0"/>
                <a:t>2</a:t>
              </a:r>
            </a:p>
          </p:txBody>
        </p:sp>
        <p:sp>
          <p:nvSpPr>
            <p:cNvPr id="14" name="Text Box 49"/>
            <p:cNvSpPr txBox="1">
              <a:spLocks noChangeArrowheads="1"/>
            </p:cNvSpPr>
            <p:nvPr/>
          </p:nvSpPr>
          <p:spPr bwMode="auto">
            <a:xfrm>
              <a:off x="1303338" y="4645025"/>
              <a:ext cx="696912" cy="30480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" sz="1400" i="0"/>
                <a:t>1</a:t>
              </a:r>
            </a:p>
          </p:txBody>
        </p:sp>
        <p:sp>
          <p:nvSpPr>
            <p:cNvPr id="15" name="Line 50"/>
            <p:cNvSpPr>
              <a:spLocks noChangeShapeType="1"/>
            </p:cNvSpPr>
            <p:nvPr/>
          </p:nvSpPr>
          <p:spPr bwMode="auto">
            <a:xfrm>
              <a:off x="1944688" y="2873375"/>
              <a:ext cx="42068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16" name="Rectangle 51"/>
            <p:cNvSpPr>
              <a:spLocks noChangeArrowheads="1"/>
            </p:cNvSpPr>
            <p:nvPr/>
          </p:nvSpPr>
          <p:spPr bwMode="auto">
            <a:xfrm>
              <a:off x="2349500" y="2690813"/>
              <a:ext cx="1193800" cy="34925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pPr algn="ctr"/>
              <a:r>
                <a:rPr lang="es-ES" i="0"/>
                <a:t>MOTOR 1</a:t>
              </a:r>
            </a:p>
          </p:txBody>
        </p:sp>
        <p:graphicFrame>
          <p:nvGraphicFramePr>
            <p:cNvPr id="17" name="Object 52"/>
            <p:cNvGraphicFramePr>
              <a:graphicFrameLocks noChangeAspect="1"/>
            </p:cNvGraphicFramePr>
            <p:nvPr/>
          </p:nvGraphicFramePr>
          <p:xfrm>
            <a:off x="1835150" y="2214563"/>
            <a:ext cx="469900" cy="277812"/>
          </p:xfrm>
          <a:graphic>
            <a:graphicData uri="http://schemas.openxmlformats.org/presentationml/2006/ole">
              <p:oleObj spid="_x0000_s34819" name="Equation" r:id="rId5" imgW="279360" imgH="164880" progId="Equation.DSMT4">
                <p:embed/>
              </p:oleObj>
            </a:graphicData>
          </a:graphic>
        </p:graphicFrame>
        <p:graphicFrame>
          <p:nvGraphicFramePr>
            <p:cNvPr id="18" name="Object 53"/>
            <p:cNvGraphicFramePr>
              <a:graphicFrameLocks noChangeAspect="1"/>
            </p:cNvGraphicFramePr>
            <p:nvPr/>
          </p:nvGraphicFramePr>
          <p:xfrm>
            <a:off x="1865313" y="4305300"/>
            <a:ext cx="469900" cy="277812"/>
          </p:xfrm>
          <a:graphic>
            <a:graphicData uri="http://schemas.openxmlformats.org/presentationml/2006/ole">
              <p:oleObj spid="_x0000_s34820" name="Equation" r:id="rId6" imgW="279360" imgH="164880" progId="Equation.DSMT4">
                <p:embed/>
              </p:oleObj>
            </a:graphicData>
          </a:graphic>
        </p:graphicFrame>
        <p:sp>
          <p:nvSpPr>
            <p:cNvPr id="19" name="Line 55"/>
            <p:cNvSpPr>
              <a:spLocks noChangeShapeType="1"/>
            </p:cNvSpPr>
            <p:nvPr/>
          </p:nvSpPr>
          <p:spPr bwMode="auto">
            <a:xfrm flipH="1">
              <a:off x="958850" y="3308350"/>
              <a:ext cx="69691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20" name="Line 56"/>
            <p:cNvSpPr>
              <a:spLocks noChangeShapeType="1"/>
            </p:cNvSpPr>
            <p:nvPr/>
          </p:nvSpPr>
          <p:spPr bwMode="auto">
            <a:xfrm flipV="1">
              <a:off x="958850" y="2509838"/>
              <a:ext cx="0" cy="7985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21" name="Line 57"/>
            <p:cNvSpPr>
              <a:spLocks noChangeShapeType="1"/>
            </p:cNvSpPr>
            <p:nvPr/>
          </p:nvSpPr>
          <p:spPr bwMode="auto">
            <a:xfrm>
              <a:off x="944563" y="2509838"/>
              <a:ext cx="7112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22" name="Line 58"/>
            <p:cNvSpPr>
              <a:spLocks noChangeShapeType="1"/>
            </p:cNvSpPr>
            <p:nvPr/>
          </p:nvSpPr>
          <p:spPr bwMode="auto">
            <a:xfrm>
              <a:off x="842963" y="3003550"/>
              <a:ext cx="24606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grpSp>
          <p:nvGrpSpPr>
            <p:cNvPr id="23" name="Group 59"/>
            <p:cNvGrpSpPr>
              <a:grpSpLocks/>
            </p:cNvGrpSpPr>
            <p:nvPr/>
          </p:nvGrpSpPr>
          <p:grpSpPr bwMode="auto">
            <a:xfrm>
              <a:off x="1343025" y="1649413"/>
              <a:ext cx="647700" cy="576262"/>
              <a:chOff x="930" y="1525"/>
              <a:chExt cx="408" cy="363"/>
            </a:xfrm>
            <a:solidFill>
              <a:schemeClr val="tx2">
                <a:lumMod val="20000"/>
                <a:lumOff val="80000"/>
              </a:schemeClr>
            </a:solidFill>
          </p:grpSpPr>
          <p:sp>
            <p:nvSpPr>
              <p:cNvPr id="24" name="Rectangle 60"/>
              <p:cNvSpPr>
                <a:spLocks noChangeArrowheads="1"/>
              </p:cNvSpPr>
              <p:nvPr/>
            </p:nvSpPr>
            <p:spPr bwMode="auto">
              <a:xfrm>
                <a:off x="930" y="1525"/>
                <a:ext cx="408" cy="363"/>
              </a:xfrm>
              <a:prstGeom prst="rect">
                <a:avLst/>
              </a:prstGeom>
              <a:grpFill/>
              <a:ln w="12700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spAutoFit/>
              </a:bodyPr>
              <a:lstStyle/>
              <a:p>
                <a:endParaRPr lang="es-ES" i="0"/>
              </a:p>
            </p:txBody>
          </p:sp>
          <p:sp>
            <p:nvSpPr>
              <p:cNvPr id="25" name="Text Box 61"/>
              <p:cNvSpPr txBox="1">
                <a:spLocks noChangeArrowheads="1"/>
              </p:cNvSpPr>
              <p:nvPr/>
            </p:nvSpPr>
            <p:spPr bwMode="auto">
              <a:xfrm>
                <a:off x="1020" y="1570"/>
                <a:ext cx="227" cy="192"/>
              </a:xfrm>
              <a:prstGeom prst="rect">
                <a:avLst/>
              </a:prstGeom>
              <a:grpFill/>
              <a:ln w="12700" algn="ctr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" sz="1400" i="0"/>
                  <a:t>0</a:t>
                </a:r>
              </a:p>
            </p:txBody>
          </p:sp>
        </p:grpSp>
        <p:graphicFrame>
          <p:nvGraphicFramePr>
            <p:cNvPr id="32773" name="Object 54"/>
            <p:cNvGraphicFramePr>
              <a:graphicFrameLocks noChangeAspect="1"/>
            </p:cNvGraphicFramePr>
            <p:nvPr/>
          </p:nvGraphicFramePr>
          <p:xfrm>
            <a:off x="1869849" y="3280003"/>
            <a:ext cx="1217612" cy="342900"/>
          </p:xfrm>
          <a:graphic>
            <a:graphicData uri="http://schemas.openxmlformats.org/presentationml/2006/ole">
              <p:oleObj spid="_x0000_s34821" name="Equation" r:id="rId7" imgW="723600" imgH="203040" progId="Equation.DSMT4">
                <p:embed/>
              </p:oleObj>
            </a:graphicData>
          </a:graphic>
        </p:graphicFrame>
      </p:grpSp>
      <p:sp>
        <p:nvSpPr>
          <p:cNvPr id="34" name="33 CuadroTexto"/>
          <p:cNvSpPr txBox="1"/>
          <p:nvPr/>
        </p:nvSpPr>
        <p:spPr>
          <a:xfrm>
            <a:off x="6174921" y="1436915"/>
            <a:ext cx="13933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FB1: “Motor”</a:t>
            </a:r>
            <a:endParaRPr lang="es-ES" b="1" dirty="0"/>
          </a:p>
        </p:txBody>
      </p:sp>
      <p:sp>
        <p:nvSpPr>
          <p:cNvPr id="36" name="35 Rectángulo"/>
          <p:cNvSpPr/>
          <p:nvPr/>
        </p:nvSpPr>
        <p:spPr>
          <a:xfrm>
            <a:off x="475284" y="5242169"/>
            <a:ext cx="444840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800" i="1" dirty="0" smtClean="0"/>
              <a:t>Interfaz E/S mas ligero debido al uso de variables estáticas</a:t>
            </a:r>
            <a:endParaRPr lang="es-ES" sz="1800" i="1" dirty="0"/>
          </a:p>
        </p:txBody>
      </p:sp>
      <p:sp>
        <p:nvSpPr>
          <p:cNvPr id="37" name="Rectangle 64"/>
          <p:cNvSpPr>
            <a:spLocks noChangeArrowheads="1"/>
          </p:cNvSpPr>
          <p:nvPr/>
        </p:nvSpPr>
        <p:spPr bwMode="auto">
          <a:xfrm>
            <a:off x="6121400" y="1754414"/>
            <a:ext cx="1524000" cy="2641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s-ES" i="0"/>
          </a:p>
        </p:txBody>
      </p:sp>
      <p:sp>
        <p:nvSpPr>
          <p:cNvPr id="39" name="Line 65"/>
          <p:cNvSpPr>
            <a:spLocks noChangeShapeType="1"/>
          </p:cNvSpPr>
          <p:nvPr/>
        </p:nvSpPr>
        <p:spPr bwMode="auto">
          <a:xfrm>
            <a:off x="5803900" y="1995714"/>
            <a:ext cx="2921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s-ES"/>
          </a:p>
        </p:txBody>
      </p:sp>
      <p:sp>
        <p:nvSpPr>
          <p:cNvPr id="40" name="Line 66"/>
          <p:cNvSpPr>
            <a:spLocks noChangeShapeType="1"/>
          </p:cNvSpPr>
          <p:nvPr/>
        </p:nvSpPr>
        <p:spPr bwMode="auto">
          <a:xfrm>
            <a:off x="5829300" y="2402114"/>
            <a:ext cx="2921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s-ES"/>
          </a:p>
        </p:txBody>
      </p:sp>
      <p:sp>
        <p:nvSpPr>
          <p:cNvPr id="42" name="Text Box 98"/>
          <p:cNvSpPr txBox="1">
            <a:spLocks noChangeArrowheads="1"/>
          </p:cNvSpPr>
          <p:nvPr/>
        </p:nvSpPr>
        <p:spPr bwMode="auto">
          <a:xfrm>
            <a:off x="4724400" y="2249714"/>
            <a:ext cx="1079500" cy="3365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GB" i="0" dirty="0"/>
              <a:t>S5T#50s</a:t>
            </a:r>
          </a:p>
        </p:txBody>
      </p:sp>
      <p:grpSp>
        <p:nvGrpSpPr>
          <p:cNvPr id="29" name="Group 113"/>
          <p:cNvGrpSpPr>
            <a:grpSpLocks/>
          </p:cNvGrpSpPr>
          <p:nvPr/>
        </p:nvGrpSpPr>
        <p:grpSpPr bwMode="auto">
          <a:xfrm>
            <a:off x="7670800" y="1792514"/>
            <a:ext cx="1473200" cy="307975"/>
            <a:chOff x="4592" y="1760"/>
            <a:chExt cx="928" cy="194"/>
          </a:xfrm>
        </p:grpSpPr>
        <p:sp>
          <p:nvSpPr>
            <p:cNvPr id="51" name="Line 103"/>
            <p:cNvSpPr>
              <a:spLocks noChangeShapeType="1"/>
            </p:cNvSpPr>
            <p:nvPr/>
          </p:nvSpPr>
          <p:spPr bwMode="auto">
            <a:xfrm>
              <a:off x="4592" y="1864"/>
              <a:ext cx="23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52" name="Text Box 104"/>
            <p:cNvSpPr txBox="1">
              <a:spLocks noChangeArrowheads="1"/>
            </p:cNvSpPr>
            <p:nvPr/>
          </p:nvSpPr>
          <p:spPr bwMode="auto">
            <a:xfrm>
              <a:off x="4840" y="1760"/>
              <a:ext cx="680" cy="194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i="0" dirty="0" smtClean="0"/>
                <a:t>Motor1</a:t>
              </a:r>
              <a:endParaRPr lang="en-GB" i="0" dirty="0"/>
            </a:p>
          </p:txBody>
        </p:sp>
      </p:grpSp>
      <p:grpSp>
        <p:nvGrpSpPr>
          <p:cNvPr id="31" name="Group 52"/>
          <p:cNvGrpSpPr>
            <a:grpSpLocks/>
          </p:cNvGrpSpPr>
          <p:nvPr/>
        </p:nvGrpSpPr>
        <p:grpSpPr bwMode="auto">
          <a:xfrm>
            <a:off x="5295900" y="2694214"/>
            <a:ext cx="828675" cy="336550"/>
            <a:chOff x="3096" y="2328"/>
            <a:chExt cx="522" cy="212"/>
          </a:xfrm>
        </p:grpSpPr>
        <p:sp>
          <p:nvSpPr>
            <p:cNvPr id="57" name="Line 50"/>
            <p:cNvSpPr>
              <a:spLocks noChangeShapeType="1"/>
            </p:cNvSpPr>
            <p:nvPr/>
          </p:nvSpPr>
          <p:spPr bwMode="auto">
            <a:xfrm flipH="1">
              <a:off x="3440" y="2442"/>
              <a:ext cx="17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58" name="Text Box 51"/>
            <p:cNvSpPr txBox="1">
              <a:spLocks noChangeArrowheads="1"/>
            </p:cNvSpPr>
            <p:nvPr/>
          </p:nvSpPr>
          <p:spPr bwMode="auto">
            <a:xfrm>
              <a:off x="3096" y="2328"/>
              <a:ext cx="365" cy="21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dirty="0"/>
                <a:t>T1</a:t>
              </a:r>
            </a:p>
          </p:txBody>
        </p:sp>
      </p:grpSp>
      <p:sp>
        <p:nvSpPr>
          <p:cNvPr id="59" name="Text Box 22"/>
          <p:cNvSpPr txBox="1">
            <a:spLocks noChangeArrowheads="1"/>
          </p:cNvSpPr>
          <p:nvPr/>
        </p:nvSpPr>
        <p:spPr bwMode="auto">
          <a:xfrm>
            <a:off x="5141307" y="1387475"/>
            <a:ext cx="533400" cy="3365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 i="0" dirty="0">
                <a:solidFill>
                  <a:srgbClr val="800000"/>
                </a:solidFill>
              </a:rPr>
              <a:t>IN</a:t>
            </a:r>
          </a:p>
        </p:txBody>
      </p:sp>
      <p:sp>
        <p:nvSpPr>
          <p:cNvPr id="60" name="Text Box 22"/>
          <p:cNvSpPr txBox="1">
            <a:spLocks noChangeArrowheads="1"/>
          </p:cNvSpPr>
          <p:nvPr/>
        </p:nvSpPr>
        <p:spPr bwMode="auto">
          <a:xfrm>
            <a:off x="8050059" y="1358900"/>
            <a:ext cx="716569" cy="307777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 dirty="0" smtClean="0">
                <a:solidFill>
                  <a:srgbClr val="800000"/>
                </a:solidFill>
              </a:rPr>
              <a:t>OUT</a:t>
            </a:r>
            <a:endParaRPr lang="es-ES" b="1" i="0" dirty="0">
              <a:solidFill>
                <a:srgbClr val="800000"/>
              </a:solidFill>
            </a:endParaRPr>
          </a:p>
        </p:txBody>
      </p:sp>
      <p:sp>
        <p:nvSpPr>
          <p:cNvPr id="61" name="Text Box 51"/>
          <p:cNvSpPr txBox="1">
            <a:spLocks noChangeArrowheads="1"/>
          </p:cNvSpPr>
          <p:nvPr/>
        </p:nvSpPr>
        <p:spPr bwMode="auto">
          <a:xfrm>
            <a:off x="5128985" y="1816100"/>
            <a:ext cx="579438" cy="307777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 smtClean="0"/>
              <a:t>SE1</a:t>
            </a:r>
            <a:endParaRPr lang="en-GB" dirty="0"/>
          </a:p>
        </p:txBody>
      </p:sp>
      <p:sp>
        <p:nvSpPr>
          <p:cNvPr id="54" name="Text Box 100"/>
          <p:cNvSpPr txBox="1">
            <a:spLocks noChangeArrowheads="1"/>
          </p:cNvSpPr>
          <p:nvPr/>
        </p:nvSpPr>
        <p:spPr bwMode="auto">
          <a:xfrm>
            <a:off x="6313714" y="2111829"/>
            <a:ext cx="1282701" cy="1923604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b="1" i="0" dirty="0" smtClean="0"/>
              <a:t>VAR_STATIC</a:t>
            </a:r>
          </a:p>
          <a:p>
            <a:pPr>
              <a:spcBef>
                <a:spcPct val="50000"/>
              </a:spcBef>
            </a:pPr>
            <a:r>
              <a:rPr lang="en-GB" i="0" dirty="0" smtClean="0"/>
              <a:t>Etapa0</a:t>
            </a:r>
          </a:p>
          <a:p>
            <a:pPr>
              <a:spcBef>
                <a:spcPct val="50000"/>
              </a:spcBef>
            </a:pPr>
            <a:r>
              <a:rPr lang="en-GB" dirty="0" smtClean="0"/>
              <a:t>Etapa1</a:t>
            </a:r>
          </a:p>
          <a:p>
            <a:pPr>
              <a:spcBef>
                <a:spcPct val="50000"/>
              </a:spcBef>
            </a:pPr>
            <a:r>
              <a:rPr lang="en-GB" dirty="0" smtClean="0"/>
              <a:t>Etapa2</a:t>
            </a:r>
          </a:p>
          <a:p>
            <a:pPr>
              <a:spcBef>
                <a:spcPct val="50000"/>
              </a:spcBef>
            </a:pPr>
            <a:r>
              <a:rPr lang="en-GB" dirty="0" smtClean="0">
                <a:solidFill>
                  <a:srgbClr val="3039F0"/>
                </a:solidFill>
              </a:rPr>
              <a:t>Bit de </a:t>
            </a:r>
            <a:r>
              <a:rPr lang="en-GB" dirty="0" err="1" smtClean="0">
                <a:solidFill>
                  <a:srgbClr val="3039F0"/>
                </a:solidFill>
              </a:rPr>
              <a:t>trabajo</a:t>
            </a:r>
            <a:endParaRPr lang="en-GB" dirty="0" smtClean="0">
              <a:solidFill>
                <a:srgbClr val="3039F0"/>
              </a:solidFill>
            </a:endParaRPr>
          </a:p>
          <a:p>
            <a:pPr>
              <a:spcBef>
                <a:spcPct val="50000"/>
              </a:spcBef>
            </a:pPr>
            <a:r>
              <a:rPr lang="en-GB" b="1" i="0" dirty="0" smtClean="0"/>
              <a:t>END_VAR</a:t>
            </a:r>
            <a:endParaRPr lang="en-GB" b="1" i="0" dirty="0"/>
          </a:p>
        </p:txBody>
      </p:sp>
      <p:sp>
        <p:nvSpPr>
          <p:cNvPr id="47" name="46 CuadroTexto"/>
          <p:cNvSpPr txBox="1"/>
          <p:nvPr/>
        </p:nvSpPr>
        <p:spPr>
          <a:xfrm rot="1073617">
            <a:off x="6038279" y="5365707"/>
            <a:ext cx="21680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800" b="1" i="1" dirty="0" smtClean="0"/>
              <a:t>EJERCICIO</a:t>
            </a:r>
          </a:p>
          <a:p>
            <a:r>
              <a:rPr lang="es-ES" sz="1800" i="1" dirty="0" smtClean="0"/>
              <a:t>Programación AWL</a:t>
            </a:r>
            <a:endParaRPr lang="es-ES" sz="1800" i="1" dirty="0"/>
          </a:p>
        </p:txBody>
      </p:sp>
      <p:grpSp>
        <p:nvGrpSpPr>
          <p:cNvPr id="48" name="47 Grupo"/>
          <p:cNvGrpSpPr/>
          <p:nvPr/>
        </p:nvGrpSpPr>
        <p:grpSpPr>
          <a:xfrm>
            <a:off x="5008097" y="3454428"/>
            <a:ext cx="1081088" cy="656092"/>
            <a:chOff x="5036233" y="3398157"/>
            <a:chExt cx="1081088" cy="656092"/>
          </a:xfrm>
        </p:grpSpPr>
        <p:grpSp>
          <p:nvGrpSpPr>
            <p:cNvPr id="49" name="Group 52"/>
            <p:cNvGrpSpPr>
              <a:grpSpLocks/>
            </p:cNvGrpSpPr>
            <p:nvPr/>
          </p:nvGrpSpPr>
          <p:grpSpPr bwMode="auto">
            <a:xfrm>
              <a:off x="5036233" y="3746274"/>
              <a:ext cx="1081088" cy="307975"/>
              <a:chOff x="2937" y="2273"/>
              <a:chExt cx="681" cy="194"/>
            </a:xfrm>
          </p:grpSpPr>
          <p:sp>
            <p:nvSpPr>
              <p:cNvPr id="53" name="Line 50"/>
              <p:cNvSpPr>
                <a:spLocks noChangeShapeType="1"/>
              </p:cNvSpPr>
              <p:nvPr/>
            </p:nvSpPr>
            <p:spPr bwMode="auto">
              <a:xfrm flipH="1">
                <a:off x="3440" y="2442"/>
                <a:ext cx="178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endParaRPr lang="es-ES"/>
              </a:p>
            </p:txBody>
          </p:sp>
          <p:sp>
            <p:nvSpPr>
              <p:cNvPr id="55" name="Text Box 51"/>
              <p:cNvSpPr txBox="1">
                <a:spLocks noChangeArrowheads="1"/>
              </p:cNvSpPr>
              <p:nvPr/>
            </p:nvSpPr>
            <p:spPr bwMode="auto">
              <a:xfrm>
                <a:off x="2937" y="2273"/>
                <a:ext cx="643" cy="194"/>
              </a:xfrm>
              <a:prstGeom prst="rect">
                <a:avLst/>
              </a:prstGeom>
              <a:noFill/>
              <a:ln w="12700" algn="ctr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GB" dirty="0" err="1" smtClean="0">
                    <a:solidFill>
                      <a:srgbClr val="3039F0"/>
                    </a:solidFill>
                  </a:rPr>
                  <a:t>arranque</a:t>
                </a:r>
                <a:endParaRPr lang="en-GB" dirty="0">
                  <a:solidFill>
                    <a:srgbClr val="3039F0"/>
                  </a:solidFill>
                </a:endParaRPr>
              </a:p>
            </p:txBody>
          </p:sp>
        </p:grpSp>
        <p:sp>
          <p:nvSpPr>
            <p:cNvPr id="50" name="Text Box 22"/>
            <p:cNvSpPr txBox="1">
              <a:spLocks noChangeArrowheads="1"/>
            </p:cNvSpPr>
            <p:nvPr/>
          </p:nvSpPr>
          <p:spPr bwMode="auto">
            <a:xfrm>
              <a:off x="5125430" y="3398157"/>
              <a:ext cx="897997" cy="307777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" b="1" i="0" dirty="0" smtClean="0">
                  <a:solidFill>
                    <a:srgbClr val="800000"/>
                  </a:solidFill>
                </a:rPr>
                <a:t>IN-OUT</a:t>
              </a:r>
              <a:endParaRPr lang="es-ES" b="1" i="0" dirty="0">
                <a:solidFill>
                  <a:srgbClr val="80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8" dur="500"/>
                                        <p:tgtEl>
                                          <p:spTgt spid="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4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Solución parcial: Interfaz (III.1/III.2)</a:t>
            </a: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1077964" y="1136845"/>
            <a:ext cx="3998687" cy="483209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ES" b="1" dirty="0" smtClean="0"/>
              <a:t>INTERFAZ  de FB1</a:t>
            </a:r>
          </a:p>
          <a:p>
            <a:r>
              <a:rPr lang="es-ES" b="1" dirty="0" smtClean="0"/>
              <a:t>VAR_INPUT</a:t>
            </a:r>
          </a:p>
          <a:p>
            <a:r>
              <a:rPr lang="es-ES" dirty="0" smtClean="0"/>
              <a:t>  </a:t>
            </a:r>
            <a:r>
              <a:rPr lang="es-ES" dirty="0" smtClean="0">
                <a:solidFill>
                  <a:srgbClr val="3039F0"/>
                </a:solidFill>
              </a:rPr>
              <a:t>se1</a:t>
            </a:r>
            <a:r>
              <a:rPr lang="es-ES" dirty="0" smtClean="0"/>
              <a:t> : BOOL ;  </a:t>
            </a:r>
          </a:p>
          <a:p>
            <a:r>
              <a:rPr lang="es-ES" dirty="0" smtClean="0"/>
              <a:t> </a:t>
            </a:r>
            <a:r>
              <a:rPr lang="es-ES" dirty="0" smtClean="0">
                <a:solidFill>
                  <a:srgbClr val="3039F0"/>
                </a:solidFill>
              </a:rPr>
              <a:t> tiempo </a:t>
            </a:r>
            <a:r>
              <a:rPr lang="es-ES" dirty="0" smtClean="0"/>
              <a:t>: S5TIME ; </a:t>
            </a:r>
          </a:p>
          <a:p>
            <a:r>
              <a:rPr lang="es-ES" dirty="0" smtClean="0"/>
              <a:t> </a:t>
            </a:r>
            <a:r>
              <a:rPr lang="es-ES" dirty="0" smtClean="0">
                <a:solidFill>
                  <a:srgbClr val="3039F0"/>
                </a:solidFill>
              </a:rPr>
              <a:t> temporizador </a:t>
            </a:r>
            <a:r>
              <a:rPr lang="es-ES" dirty="0" smtClean="0"/>
              <a:t>: TIMER ;    </a:t>
            </a:r>
          </a:p>
          <a:p>
            <a:r>
              <a:rPr lang="es-ES" b="1" dirty="0" smtClean="0"/>
              <a:t>END_VAR</a:t>
            </a:r>
          </a:p>
          <a:p>
            <a:endParaRPr lang="es-ES" b="1" dirty="0" smtClean="0"/>
          </a:p>
          <a:p>
            <a:r>
              <a:rPr lang="es-ES" b="1" dirty="0" smtClean="0"/>
              <a:t>VAR_OUTPUT</a:t>
            </a:r>
          </a:p>
          <a:p>
            <a:r>
              <a:rPr lang="es-ES" dirty="0" smtClean="0"/>
              <a:t>  </a:t>
            </a:r>
            <a:r>
              <a:rPr lang="es-ES" dirty="0" err="1" smtClean="0">
                <a:solidFill>
                  <a:srgbClr val="3039F0"/>
                </a:solidFill>
              </a:rPr>
              <a:t>motor_ON</a:t>
            </a:r>
            <a:r>
              <a:rPr lang="es-ES" dirty="0" smtClean="0"/>
              <a:t> : BOOL ; </a:t>
            </a:r>
          </a:p>
          <a:p>
            <a:r>
              <a:rPr lang="es-ES" b="1" dirty="0" smtClean="0"/>
              <a:t>END_VAR</a:t>
            </a:r>
          </a:p>
          <a:p>
            <a:endParaRPr lang="es-ES" b="1" dirty="0" smtClean="0"/>
          </a:p>
          <a:p>
            <a:r>
              <a:rPr lang="es-ES" b="1" dirty="0" smtClean="0"/>
              <a:t>VAR_IN_OUT</a:t>
            </a:r>
          </a:p>
          <a:p>
            <a:r>
              <a:rPr lang="es-ES" dirty="0" smtClean="0"/>
              <a:t> </a:t>
            </a:r>
            <a:r>
              <a:rPr lang="es-ES" dirty="0" smtClean="0">
                <a:solidFill>
                  <a:srgbClr val="3039F0"/>
                </a:solidFill>
              </a:rPr>
              <a:t> arranque_0 </a:t>
            </a:r>
            <a:r>
              <a:rPr lang="es-ES" dirty="0" smtClean="0"/>
              <a:t>: BOOL ; 	</a:t>
            </a:r>
            <a:r>
              <a:rPr lang="es-ES" dirty="0" smtClean="0">
                <a:solidFill>
                  <a:srgbClr val="006600"/>
                </a:solidFill>
              </a:rPr>
              <a:t>//bit de arranque (=0)</a:t>
            </a:r>
          </a:p>
          <a:p>
            <a:r>
              <a:rPr lang="es-ES" b="1" dirty="0" smtClean="0"/>
              <a:t>END_VAR</a:t>
            </a:r>
          </a:p>
          <a:p>
            <a:endParaRPr lang="es-ES" b="1" dirty="0" smtClean="0"/>
          </a:p>
          <a:p>
            <a:r>
              <a:rPr lang="es-ES" b="1" dirty="0" smtClean="0"/>
              <a:t>VAR_STATIC</a:t>
            </a:r>
          </a:p>
          <a:p>
            <a:r>
              <a:rPr lang="es-ES" dirty="0" smtClean="0"/>
              <a:t>  </a:t>
            </a:r>
            <a:r>
              <a:rPr lang="es-ES" dirty="0" smtClean="0">
                <a:solidFill>
                  <a:srgbClr val="3039F0"/>
                </a:solidFill>
              </a:rPr>
              <a:t>x0 </a:t>
            </a:r>
            <a:r>
              <a:rPr lang="es-ES" dirty="0" smtClean="0"/>
              <a:t>: BOOL ;   	 </a:t>
            </a:r>
            <a:r>
              <a:rPr lang="es-ES" dirty="0" smtClean="0">
                <a:solidFill>
                  <a:srgbClr val="006600"/>
                </a:solidFill>
              </a:rPr>
              <a:t>//reposo</a:t>
            </a:r>
          </a:p>
          <a:p>
            <a:r>
              <a:rPr lang="es-ES" dirty="0" smtClean="0"/>
              <a:t>  </a:t>
            </a:r>
            <a:r>
              <a:rPr lang="es-ES" dirty="0" smtClean="0">
                <a:solidFill>
                  <a:srgbClr val="3039F0"/>
                </a:solidFill>
              </a:rPr>
              <a:t>x1</a:t>
            </a:r>
            <a:r>
              <a:rPr lang="es-ES" dirty="0" smtClean="0"/>
              <a:t> : BOOL ;  	</a:t>
            </a:r>
            <a:r>
              <a:rPr lang="es-ES" dirty="0" smtClean="0">
                <a:solidFill>
                  <a:srgbClr val="006600"/>
                </a:solidFill>
              </a:rPr>
              <a:t> //en marcha</a:t>
            </a:r>
          </a:p>
          <a:p>
            <a:r>
              <a:rPr lang="es-ES" dirty="0" smtClean="0"/>
              <a:t>  </a:t>
            </a:r>
            <a:r>
              <a:rPr lang="es-ES" dirty="0" smtClean="0">
                <a:solidFill>
                  <a:srgbClr val="3039F0"/>
                </a:solidFill>
              </a:rPr>
              <a:t>x2</a:t>
            </a:r>
            <a:r>
              <a:rPr lang="es-ES" dirty="0" smtClean="0"/>
              <a:t> : BOOL ;  	 </a:t>
            </a:r>
            <a:r>
              <a:rPr lang="es-ES" dirty="0" smtClean="0">
                <a:solidFill>
                  <a:srgbClr val="006600"/>
                </a:solidFill>
              </a:rPr>
              <a:t>//parada tras marcha</a:t>
            </a:r>
          </a:p>
          <a:p>
            <a:r>
              <a:rPr lang="es-ES" dirty="0" smtClean="0"/>
              <a:t>  </a:t>
            </a:r>
            <a:r>
              <a:rPr lang="es-ES" dirty="0" err="1" smtClean="0">
                <a:solidFill>
                  <a:srgbClr val="3039F0"/>
                </a:solidFill>
              </a:rPr>
              <a:t>m_flanco</a:t>
            </a:r>
            <a:r>
              <a:rPr lang="es-ES" dirty="0" smtClean="0"/>
              <a:t> : BOOL ; 	 </a:t>
            </a:r>
            <a:r>
              <a:rPr lang="es-ES" dirty="0" smtClean="0">
                <a:solidFill>
                  <a:srgbClr val="006600"/>
                </a:solidFill>
              </a:rPr>
              <a:t>//memoria flanco </a:t>
            </a:r>
            <a:r>
              <a:rPr lang="es-ES" i="1" dirty="0" smtClean="0">
                <a:solidFill>
                  <a:srgbClr val="006600"/>
                </a:solidFill>
              </a:rPr>
              <a:t>se1</a:t>
            </a:r>
          </a:p>
          <a:p>
            <a:r>
              <a:rPr lang="es-ES" dirty="0" smtClean="0"/>
              <a:t>  </a:t>
            </a:r>
            <a:r>
              <a:rPr lang="es-ES" dirty="0" err="1" smtClean="0">
                <a:solidFill>
                  <a:srgbClr val="3039F0"/>
                </a:solidFill>
              </a:rPr>
              <a:t>m_pulso</a:t>
            </a:r>
            <a:r>
              <a:rPr lang="es-ES" dirty="0" smtClean="0"/>
              <a:t> : BOOL ;   	 </a:t>
            </a:r>
            <a:r>
              <a:rPr lang="es-ES" dirty="0" smtClean="0">
                <a:solidFill>
                  <a:srgbClr val="006600"/>
                </a:solidFill>
              </a:rPr>
              <a:t>//pulso de </a:t>
            </a:r>
            <a:r>
              <a:rPr lang="es-ES" i="1" dirty="0" smtClean="0">
                <a:solidFill>
                  <a:srgbClr val="006600"/>
                </a:solidFill>
              </a:rPr>
              <a:t>se1</a:t>
            </a:r>
          </a:p>
          <a:p>
            <a:r>
              <a:rPr lang="es-ES" b="1" dirty="0" smtClean="0"/>
              <a:t>END_VAR</a:t>
            </a:r>
            <a:endParaRPr lang="es-ES" dirty="0" smtClean="0"/>
          </a:p>
        </p:txBody>
      </p:sp>
      <p:pic>
        <p:nvPicPr>
          <p:cNvPr id="5939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2350" y="1677133"/>
            <a:ext cx="5067300" cy="310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 rot="496078">
            <a:off x="5365169" y="5239825"/>
            <a:ext cx="35339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i="1" dirty="0" smtClean="0"/>
              <a:t>CUESTION</a:t>
            </a:r>
          </a:p>
          <a:p>
            <a:r>
              <a:rPr lang="es-ES" sz="1600" i="1" dirty="0" smtClean="0"/>
              <a:t>¿Podría ser </a:t>
            </a:r>
            <a:r>
              <a:rPr lang="es-ES" sz="1600" i="1" dirty="0" err="1" smtClean="0"/>
              <a:t>m_flanco</a:t>
            </a:r>
            <a:r>
              <a:rPr lang="es-ES" sz="1600" i="1" dirty="0" smtClean="0"/>
              <a:t> de tipo TEMP?</a:t>
            </a:r>
          </a:p>
          <a:p>
            <a:r>
              <a:rPr lang="es-ES" sz="1600" i="1" dirty="0" smtClean="0"/>
              <a:t>¿Y </a:t>
            </a:r>
            <a:r>
              <a:rPr lang="es-ES" sz="1600" i="1" dirty="0" err="1" smtClean="0"/>
              <a:t>m_pulso</a:t>
            </a:r>
            <a:r>
              <a:rPr lang="es-ES" sz="1600" i="1" dirty="0" smtClean="0"/>
              <a:t>?</a:t>
            </a:r>
            <a:endParaRPr lang="es-ES" sz="1600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Solución parcial (III.2/III.2) </a:t>
            </a:r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>
            <a:off x="1017117" y="5287666"/>
            <a:ext cx="65442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i="1" dirty="0" smtClean="0"/>
              <a:t>CUESTION</a:t>
            </a:r>
          </a:p>
          <a:p>
            <a:r>
              <a:rPr lang="es-ES" sz="1600" i="1" dirty="0" smtClean="0"/>
              <a:t>¿Cómo se podría implementar el control del segundo motor?</a:t>
            </a:r>
            <a:endParaRPr lang="es-ES" sz="1600" i="1" dirty="0"/>
          </a:p>
        </p:txBody>
      </p:sp>
      <p:grpSp>
        <p:nvGrpSpPr>
          <p:cNvPr id="11" name="28 Grupo"/>
          <p:cNvGrpSpPr/>
          <p:nvPr/>
        </p:nvGrpSpPr>
        <p:grpSpPr>
          <a:xfrm>
            <a:off x="310887" y="875690"/>
            <a:ext cx="2854343" cy="2910864"/>
            <a:chOff x="366713" y="1649413"/>
            <a:chExt cx="3176587" cy="3300412"/>
          </a:xfrm>
        </p:grpSpPr>
        <p:graphicFrame>
          <p:nvGraphicFramePr>
            <p:cNvPr id="12" name="Object 37"/>
            <p:cNvGraphicFramePr>
              <a:graphicFrameLocks noChangeAspect="1"/>
            </p:cNvGraphicFramePr>
            <p:nvPr/>
          </p:nvGraphicFramePr>
          <p:xfrm>
            <a:off x="366713" y="2865438"/>
            <a:ext cx="469900" cy="277812"/>
          </p:xfrm>
          <a:graphic>
            <a:graphicData uri="http://schemas.openxmlformats.org/presentationml/2006/ole">
              <p:oleObj spid="_x0000_s60418" name="Equation" r:id="rId4" imgW="279360" imgH="164880" progId="Equation.DSMT4">
                <p:embed/>
              </p:oleObj>
            </a:graphicData>
          </a:graphic>
        </p:graphicFrame>
        <p:sp>
          <p:nvSpPr>
            <p:cNvPr id="13" name="Line 38"/>
            <p:cNvSpPr>
              <a:spLocks noChangeShapeType="1"/>
            </p:cNvSpPr>
            <p:nvPr/>
          </p:nvSpPr>
          <p:spPr bwMode="auto">
            <a:xfrm>
              <a:off x="1658938" y="2190750"/>
              <a:ext cx="1587" cy="4175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14" name="Line 39"/>
            <p:cNvSpPr>
              <a:spLocks noChangeShapeType="1"/>
            </p:cNvSpPr>
            <p:nvPr/>
          </p:nvSpPr>
          <p:spPr bwMode="auto">
            <a:xfrm>
              <a:off x="1503363" y="2419350"/>
              <a:ext cx="28733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15" name="Line 40"/>
            <p:cNvSpPr>
              <a:spLocks noChangeShapeType="1"/>
            </p:cNvSpPr>
            <p:nvPr/>
          </p:nvSpPr>
          <p:spPr bwMode="auto">
            <a:xfrm flipH="1">
              <a:off x="1660525" y="3186113"/>
              <a:ext cx="0" cy="47783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16" name="Line 41"/>
            <p:cNvSpPr>
              <a:spLocks noChangeShapeType="1"/>
            </p:cNvSpPr>
            <p:nvPr/>
          </p:nvSpPr>
          <p:spPr bwMode="auto">
            <a:xfrm>
              <a:off x="1517650" y="3430588"/>
              <a:ext cx="28733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17" name="Rectangle 42"/>
            <p:cNvSpPr>
              <a:spLocks noChangeArrowheads="1"/>
            </p:cNvSpPr>
            <p:nvPr/>
          </p:nvSpPr>
          <p:spPr bwMode="auto">
            <a:xfrm>
              <a:off x="1338263" y="3662363"/>
              <a:ext cx="647700" cy="57626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s-ES" i="0"/>
            </a:p>
          </p:txBody>
        </p:sp>
        <p:sp>
          <p:nvSpPr>
            <p:cNvPr id="18" name="Line 43"/>
            <p:cNvSpPr>
              <a:spLocks noChangeShapeType="1"/>
            </p:cNvSpPr>
            <p:nvPr/>
          </p:nvSpPr>
          <p:spPr bwMode="auto">
            <a:xfrm>
              <a:off x="1660525" y="4254500"/>
              <a:ext cx="0" cy="40322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stealth" w="med" len="med"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19" name="Line 44"/>
            <p:cNvSpPr>
              <a:spLocks noChangeShapeType="1"/>
            </p:cNvSpPr>
            <p:nvPr/>
          </p:nvSpPr>
          <p:spPr bwMode="auto">
            <a:xfrm>
              <a:off x="1503363" y="4440238"/>
              <a:ext cx="28733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grpSp>
          <p:nvGrpSpPr>
            <p:cNvPr id="20" name="Group 45"/>
            <p:cNvGrpSpPr>
              <a:grpSpLocks/>
            </p:cNvGrpSpPr>
            <p:nvPr/>
          </p:nvGrpSpPr>
          <p:grpSpPr bwMode="auto">
            <a:xfrm>
              <a:off x="1301750" y="2608263"/>
              <a:ext cx="647700" cy="576262"/>
              <a:chOff x="930" y="1525"/>
              <a:chExt cx="408" cy="363"/>
            </a:xfrm>
            <a:solidFill>
              <a:schemeClr val="tx2">
                <a:lumMod val="20000"/>
                <a:lumOff val="80000"/>
              </a:schemeClr>
            </a:solidFill>
          </p:grpSpPr>
          <p:sp>
            <p:nvSpPr>
              <p:cNvPr id="35" name="Rectangle 46"/>
              <p:cNvSpPr>
                <a:spLocks noChangeArrowheads="1"/>
              </p:cNvSpPr>
              <p:nvPr/>
            </p:nvSpPr>
            <p:spPr bwMode="auto">
              <a:xfrm>
                <a:off x="930" y="1525"/>
                <a:ext cx="408" cy="363"/>
              </a:xfrm>
              <a:prstGeom prst="rect">
                <a:avLst/>
              </a:prstGeom>
              <a:grpFill/>
              <a:ln w="12700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spAutoFit/>
              </a:bodyPr>
              <a:lstStyle/>
              <a:p>
                <a:endParaRPr lang="es-ES" i="0"/>
              </a:p>
            </p:txBody>
          </p:sp>
          <p:sp>
            <p:nvSpPr>
              <p:cNvPr id="36" name="Text Box 47"/>
              <p:cNvSpPr txBox="1">
                <a:spLocks noChangeArrowheads="1"/>
              </p:cNvSpPr>
              <p:nvPr/>
            </p:nvSpPr>
            <p:spPr bwMode="auto">
              <a:xfrm>
                <a:off x="1020" y="1570"/>
                <a:ext cx="227" cy="192"/>
              </a:xfrm>
              <a:prstGeom prst="rect">
                <a:avLst/>
              </a:prstGeom>
              <a:grpFill/>
              <a:ln w="12700" algn="ctr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" sz="1400" i="0"/>
                  <a:t>1</a:t>
                </a:r>
              </a:p>
            </p:txBody>
          </p:sp>
        </p:grpSp>
        <p:sp>
          <p:nvSpPr>
            <p:cNvPr id="21" name="Text Box 48"/>
            <p:cNvSpPr txBox="1">
              <a:spLocks noChangeArrowheads="1"/>
            </p:cNvSpPr>
            <p:nvPr/>
          </p:nvSpPr>
          <p:spPr bwMode="auto">
            <a:xfrm>
              <a:off x="1487488" y="3749675"/>
              <a:ext cx="360362" cy="30480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" sz="1400" i="0"/>
                <a:t>2</a:t>
              </a:r>
            </a:p>
          </p:txBody>
        </p:sp>
        <p:sp>
          <p:nvSpPr>
            <p:cNvPr id="22" name="Text Box 49"/>
            <p:cNvSpPr txBox="1">
              <a:spLocks noChangeArrowheads="1"/>
            </p:cNvSpPr>
            <p:nvPr/>
          </p:nvSpPr>
          <p:spPr bwMode="auto">
            <a:xfrm>
              <a:off x="1303338" y="4645025"/>
              <a:ext cx="696912" cy="30480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" sz="1400" i="0"/>
                <a:t>1</a:t>
              </a:r>
            </a:p>
          </p:txBody>
        </p:sp>
        <p:sp>
          <p:nvSpPr>
            <p:cNvPr id="23" name="Line 50"/>
            <p:cNvSpPr>
              <a:spLocks noChangeShapeType="1"/>
            </p:cNvSpPr>
            <p:nvPr/>
          </p:nvSpPr>
          <p:spPr bwMode="auto">
            <a:xfrm>
              <a:off x="1944688" y="2873375"/>
              <a:ext cx="42068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24" name="Rectangle 51"/>
            <p:cNvSpPr>
              <a:spLocks noChangeArrowheads="1"/>
            </p:cNvSpPr>
            <p:nvPr/>
          </p:nvSpPr>
          <p:spPr bwMode="auto">
            <a:xfrm>
              <a:off x="2349500" y="2690813"/>
              <a:ext cx="1193800" cy="34925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pPr algn="ctr"/>
              <a:r>
                <a:rPr lang="es-ES" i="0"/>
                <a:t>MOTOR 1</a:t>
              </a:r>
            </a:p>
          </p:txBody>
        </p:sp>
        <p:graphicFrame>
          <p:nvGraphicFramePr>
            <p:cNvPr id="25" name="Object 52"/>
            <p:cNvGraphicFramePr>
              <a:graphicFrameLocks noChangeAspect="1"/>
            </p:cNvGraphicFramePr>
            <p:nvPr/>
          </p:nvGraphicFramePr>
          <p:xfrm>
            <a:off x="1835150" y="2214563"/>
            <a:ext cx="469900" cy="277812"/>
          </p:xfrm>
          <a:graphic>
            <a:graphicData uri="http://schemas.openxmlformats.org/presentationml/2006/ole">
              <p:oleObj spid="_x0000_s60419" name="Equation" r:id="rId5" imgW="279360" imgH="164880" progId="Equation.DSMT4">
                <p:embed/>
              </p:oleObj>
            </a:graphicData>
          </a:graphic>
        </p:graphicFrame>
        <p:graphicFrame>
          <p:nvGraphicFramePr>
            <p:cNvPr id="26" name="Object 53"/>
            <p:cNvGraphicFramePr>
              <a:graphicFrameLocks noChangeAspect="1"/>
            </p:cNvGraphicFramePr>
            <p:nvPr/>
          </p:nvGraphicFramePr>
          <p:xfrm>
            <a:off x="1865313" y="4305300"/>
            <a:ext cx="469900" cy="277812"/>
          </p:xfrm>
          <a:graphic>
            <a:graphicData uri="http://schemas.openxmlformats.org/presentationml/2006/ole">
              <p:oleObj spid="_x0000_s60420" name="Equation" r:id="rId6" imgW="279360" imgH="164880" progId="Equation.DSMT4">
                <p:embed/>
              </p:oleObj>
            </a:graphicData>
          </a:graphic>
        </p:graphicFrame>
        <p:sp>
          <p:nvSpPr>
            <p:cNvPr id="27" name="Line 55"/>
            <p:cNvSpPr>
              <a:spLocks noChangeShapeType="1"/>
            </p:cNvSpPr>
            <p:nvPr/>
          </p:nvSpPr>
          <p:spPr bwMode="auto">
            <a:xfrm flipH="1">
              <a:off x="958850" y="3308350"/>
              <a:ext cx="69691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28" name="Line 56"/>
            <p:cNvSpPr>
              <a:spLocks noChangeShapeType="1"/>
            </p:cNvSpPr>
            <p:nvPr/>
          </p:nvSpPr>
          <p:spPr bwMode="auto">
            <a:xfrm flipV="1">
              <a:off x="958850" y="2509838"/>
              <a:ext cx="0" cy="7985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29" name="Line 57"/>
            <p:cNvSpPr>
              <a:spLocks noChangeShapeType="1"/>
            </p:cNvSpPr>
            <p:nvPr/>
          </p:nvSpPr>
          <p:spPr bwMode="auto">
            <a:xfrm>
              <a:off x="944563" y="2509838"/>
              <a:ext cx="7112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sp>
          <p:nvSpPr>
            <p:cNvPr id="30" name="Line 58"/>
            <p:cNvSpPr>
              <a:spLocks noChangeShapeType="1"/>
            </p:cNvSpPr>
            <p:nvPr/>
          </p:nvSpPr>
          <p:spPr bwMode="auto">
            <a:xfrm>
              <a:off x="842963" y="3003550"/>
              <a:ext cx="24606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s-ES"/>
            </a:p>
          </p:txBody>
        </p:sp>
        <p:grpSp>
          <p:nvGrpSpPr>
            <p:cNvPr id="31" name="Group 59"/>
            <p:cNvGrpSpPr>
              <a:grpSpLocks/>
            </p:cNvGrpSpPr>
            <p:nvPr/>
          </p:nvGrpSpPr>
          <p:grpSpPr bwMode="auto">
            <a:xfrm>
              <a:off x="1343025" y="1649413"/>
              <a:ext cx="647700" cy="576262"/>
              <a:chOff x="930" y="1525"/>
              <a:chExt cx="408" cy="363"/>
            </a:xfrm>
            <a:solidFill>
              <a:schemeClr val="tx2">
                <a:lumMod val="20000"/>
                <a:lumOff val="80000"/>
              </a:schemeClr>
            </a:solidFill>
          </p:grpSpPr>
          <p:sp>
            <p:nvSpPr>
              <p:cNvPr id="33" name="Rectangle 60"/>
              <p:cNvSpPr>
                <a:spLocks noChangeArrowheads="1"/>
              </p:cNvSpPr>
              <p:nvPr/>
            </p:nvSpPr>
            <p:spPr bwMode="auto">
              <a:xfrm>
                <a:off x="930" y="1525"/>
                <a:ext cx="408" cy="363"/>
              </a:xfrm>
              <a:prstGeom prst="rect">
                <a:avLst/>
              </a:prstGeom>
              <a:grpFill/>
              <a:ln w="12700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spAutoFit/>
              </a:bodyPr>
              <a:lstStyle/>
              <a:p>
                <a:endParaRPr lang="es-ES" i="0"/>
              </a:p>
            </p:txBody>
          </p:sp>
          <p:sp>
            <p:nvSpPr>
              <p:cNvPr id="34" name="Text Box 61"/>
              <p:cNvSpPr txBox="1">
                <a:spLocks noChangeArrowheads="1"/>
              </p:cNvSpPr>
              <p:nvPr/>
            </p:nvSpPr>
            <p:spPr bwMode="auto">
              <a:xfrm>
                <a:off x="1020" y="1570"/>
                <a:ext cx="227" cy="192"/>
              </a:xfrm>
              <a:prstGeom prst="rect">
                <a:avLst/>
              </a:prstGeom>
              <a:grpFill/>
              <a:ln w="12700" algn="ctr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" sz="1400" i="0"/>
                  <a:t>0</a:t>
                </a:r>
              </a:p>
            </p:txBody>
          </p:sp>
        </p:grpSp>
        <p:graphicFrame>
          <p:nvGraphicFramePr>
            <p:cNvPr id="32" name="Object 54"/>
            <p:cNvGraphicFramePr>
              <a:graphicFrameLocks noChangeAspect="1"/>
            </p:cNvGraphicFramePr>
            <p:nvPr/>
          </p:nvGraphicFramePr>
          <p:xfrm>
            <a:off x="1869849" y="3280003"/>
            <a:ext cx="1217612" cy="342900"/>
          </p:xfrm>
          <a:graphic>
            <a:graphicData uri="http://schemas.openxmlformats.org/presentationml/2006/ole">
              <p:oleObj spid="_x0000_s60421" name="Equation" r:id="rId7" imgW="723600" imgH="203040" progId="Equation.DSMT4">
                <p:embed/>
              </p:oleObj>
            </a:graphicData>
          </a:graphic>
        </p:graphicFrame>
      </p:grpSp>
      <p:graphicFrame>
        <p:nvGraphicFramePr>
          <p:cNvPr id="37" name="36 Tabla"/>
          <p:cNvGraphicFramePr>
            <a:graphicFrameLocks noGrp="1"/>
          </p:cNvGraphicFramePr>
          <p:nvPr/>
        </p:nvGraphicFramePr>
        <p:xfrm>
          <a:off x="6506306" y="3218656"/>
          <a:ext cx="1659255" cy="17424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59255"/>
              </a:tblGrid>
              <a:tr h="370840">
                <a:tc>
                  <a:txBody>
                    <a:bodyPr/>
                    <a:lstStyle/>
                    <a:p>
                      <a:r>
                        <a:rPr lang="pt-BR" sz="1400" b="1" dirty="0" smtClean="0">
                          <a:latin typeface="Arial" pitchFamily="34" charset="0"/>
                          <a:cs typeface="Arial" pitchFamily="34" charset="0"/>
                        </a:rPr>
                        <a:t>SET</a:t>
                      </a:r>
                    </a:p>
                    <a:p>
                      <a:r>
                        <a:rPr lang="pt-BR" sz="1400" b="1" dirty="0" smtClean="0">
                          <a:latin typeface="Arial" pitchFamily="34" charset="0"/>
                          <a:cs typeface="Arial" pitchFamily="34" charset="0"/>
                        </a:rPr>
                        <a:t>FP</a:t>
                      </a:r>
                      <a:r>
                        <a:rPr lang="pt-BR" sz="1400" dirty="0" smtClean="0">
                          <a:latin typeface="Arial" pitchFamily="34" charset="0"/>
                          <a:cs typeface="Arial" pitchFamily="34" charset="0"/>
                        </a:rPr>
                        <a:t>   #arranque_0 </a:t>
                      </a:r>
                    </a:p>
                    <a:p>
                      <a:r>
                        <a:rPr lang="pt-BR" sz="1400" b="1" dirty="0" smtClean="0"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r>
                        <a:rPr lang="pt-BR" sz="1400" dirty="0" smtClean="0">
                          <a:latin typeface="Arial" pitchFamily="34" charset="0"/>
                          <a:cs typeface="Arial" pitchFamily="34" charset="0"/>
                        </a:rPr>
                        <a:t>     </a:t>
                      </a:r>
                      <a:r>
                        <a:rPr lang="pt-BR" sz="1400" b="1" dirty="0" smtClean="0">
                          <a:solidFill>
                            <a:srgbClr val="990000"/>
                          </a:solidFill>
                          <a:latin typeface="Arial" pitchFamily="34" charset="0"/>
                          <a:cs typeface="Arial" pitchFamily="34" charset="0"/>
                        </a:rPr>
                        <a:t>#</a:t>
                      </a:r>
                      <a:r>
                        <a:rPr lang="pt-BR" sz="1400" dirty="0" smtClean="0">
                          <a:latin typeface="Arial" pitchFamily="34" charset="0"/>
                          <a:cs typeface="Arial" pitchFamily="34" charset="0"/>
                        </a:rPr>
                        <a:t>X0 </a:t>
                      </a:r>
                    </a:p>
                    <a:p>
                      <a:r>
                        <a:rPr lang="pt-BR" sz="1400" b="1" dirty="0" smtClean="0"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r>
                        <a:rPr lang="pt-BR" sz="1400" dirty="0" smtClean="0">
                          <a:latin typeface="Arial" pitchFamily="34" charset="0"/>
                          <a:cs typeface="Arial" pitchFamily="34" charset="0"/>
                        </a:rPr>
                        <a:t>     </a:t>
                      </a:r>
                      <a:r>
                        <a:rPr lang="pt-BR" sz="1400" b="1" dirty="0" smtClean="0">
                          <a:solidFill>
                            <a:srgbClr val="990000"/>
                          </a:solidFill>
                          <a:latin typeface="Arial" pitchFamily="34" charset="0"/>
                          <a:cs typeface="Arial" pitchFamily="34" charset="0"/>
                        </a:rPr>
                        <a:t>#</a:t>
                      </a:r>
                      <a:r>
                        <a:rPr lang="pt-BR" sz="1400" dirty="0" smtClean="0">
                          <a:latin typeface="Arial" pitchFamily="34" charset="0"/>
                          <a:cs typeface="Arial" pitchFamily="34" charset="0"/>
                        </a:rPr>
                        <a:t>X1 </a:t>
                      </a:r>
                    </a:p>
                    <a:p>
                      <a:r>
                        <a:rPr lang="pt-BR" sz="1400" b="1" dirty="0" smtClean="0"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r>
                        <a:rPr lang="pt-BR" sz="1400" dirty="0" smtClean="0">
                          <a:latin typeface="Arial" pitchFamily="34" charset="0"/>
                          <a:cs typeface="Arial" pitchFamily="34" charset="0"/>
                        </a:rPr>
                        <a:t>     </a:t>
                      </a:r>
                      <a:r>
                        <a:rPr lang="pt-BR" sz="1400" b="1" dirty="0" smtClean="0">
                          <a:solidFill>
                            <a:srgbClr val="990000"/>
                          </a:solidFill>
                          <a:latin typeface="Arial" pitchFamily="34" charset="0"/>
                          <a:cs typeface="Arial" pitchFamily="34" charset="0"/>
                        </a:rPr>
                        <a:t>#</a:t>
                      </a:r>
                      <a:r>
                        <a:rPr lang="pt-BR" sz="1400" dirty="0" smtClean="0">
                          <a:latin typeface="Arial" pitchFamily="34" charset="0"/>
                          <a:cs typeface="Arial" pitchFamily="34" charset="0"/>
                        </a:rPr>
                        <a:t>X2 </a:t>
                      </a:r>
                    </a:p>
                    <a:p>
                      <a:r>
                        <a:rPr lang="pt-BR" sz="1400" b="1" dirty="0" smtClean="0"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r>
                        <a:rPr lang="pt-BR" sz="1400" dirty="0" smtClean="0">
                          <a:latin typeface="Arial" pitchFamily="34" charset="0"/>
                          <a:cs typeface="Arial" pitchFamily="34" charset="0"/>
                        </a:rPr>
                        <a:t>     #</a:t>
                      </a:r>
                      <a:r>
                        <a:rPr lang="pt-BR" sz="1400" dirty="0" err="1" smtClean="0">
                          <a:latin typeface="Arial" pitchFamily="34" charset="0"/>
                          <a:cs typeface="Arial" pitchFamily="34" charset="0"/>
                        </a:rPr>
                        <a:t>motor_ON</a:t>
                      </a:r>
                      <a:endParaRPr lang="es-ES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Arranque (</a:t>
                      </a:r>
                      <a:r>
                        <a:rPr lang="es-ES" sz="1400" b="1" dirty="0" smtClean="0">
                          <a:solidFill>
                            <a:srgbClr val="3039F0"/>
                          </a:solidFill>
                          <a:latin typeface="Arial" pitchFamily="34" charset="0"/>
                          <a:cs typeface="Arial" pitchFamily="34" charset="0"/>
                        </a:rPr>
                        <a:t>FB1</a:t>
                      </a:r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  <a:endParaRPr lang="es-ES" sz="14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8" name="37 Tabla"/>
          <p:cNvGraphicFramePr>
            <a:graphicFrameLocks noGrp="1"/>
          </p:cNvGraphicFramePr>
          <p:nvPr/>
        </p:nvGraphicFramePr>
        <p:xfrm>
          <a:off x="6682155" y="1038164"/>
          <a:ext cx="1659255" cy="12496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59255"/>
              </a:tblGrid>
              <a:tr h="370840">
                <a:tc>
                  <a:txBody>
                    <a:bodyPr/>
                    <a:lstStyle/>
                    <a:p>
                      <a:r>
                        <a:rPr lang="pt-BR" sz="1400" b="1" dirty="0" smtClean="0">
                          <a:latin typeface="Arial" pitchFamily="34" charset="0"/>
                          <a:cs typeface="Arial" pitchFamily="34" charset="0"/>
                        </a:rPr>
                        <a:t>U     </a:t>
                      </a:r>
                      <a:r>
                        <a:rPr lang="pt-BR" sz="1400" b="0" dirty="0" smtClean="0">
                          <a:latin typeface="Arial" pitchFamily="34" charset="0"/>
                          <a:cs typeface="Arial" pitchFamily="34" charset="0"/>
                        </a:rPr>
                        <a:t>#se1</a:t>
                      </a:r>
                      <a:r>
                        <a:rPr lang="pt-BR" sz="1400" b="1" dirty="0" smtClean="0">
                          <a:latin typeface="Arial" pitchFamily="34" charset="0"/>
                          <a:cs typeface="Arial" pitchFamily="34" charset="0"/>
                        </a:rPr>
                        <a:t>	</a:t>
                      </a:r>
                    </a:p>
                    <a:p>
                      <a:r>
                        <a:rPr lang="pt-BR" sz="1400" b="1" dirty="0" smtClean="0">
                          <a:latin typeface="Arial" pitchFamily="34" charset="0"/>
                          <a:cs typeface="Arial" pitchFamily="34" charset="0"/>
                        </a:rPr>
                        <a:t>FP</a:t>
                      </a:r>
                      <a:r>
                        <a:rPr lang="pt-BR" sz="1400" dirty="0" smtClean="0">
                          <a:latin typeface="Arial" pitchFamily="34" charset="0"/>
                          <a:cs typeface="Arial" pitchFamily="34" charset="0"/>
                        </a:rPr>
                        <a:t>   #</a:t>
                      </a:r>
                      <a:r>
                        <a:rPr lang="pt-BR" sz="1400" dirty="0" err="1" smtClean="0">
                          <a:latin typeface="Arial" pitchFamily="34" charset="0"/>
                          <a:cs typeface="Arial" pitchFamily="34" charset="0"/>
                        </a:rPr>
                        <a:t>m_flanco</a:t>
                      </a:r>
                      <a:r>
                        <a:rPr lang="pt-BR" sz="14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</a:p>
                    <a:p>
                      <a:r>
                        <a:rPr lang="pt-BR" sz="1400" b="1" dirty="0" smtClean="0">
                          <a:latin typeface="Arial" pitchFamily="34" charset="0"/>
                          <a:cs typeface="Arial" pitchFamily="34" charset="0"/>
                        </a:rPr>
                        <a:t>=</a:t>
                      </a:r>
                      <a:r>
                        <a:rPr lang="pt-BR" sz="1400" dirty="0" smtClean="0">
                          <a:latin typeface="Arial" pitchFamily="34" charset="0"/>
                          <a:cs typeface="Arial" pitchFamily="34" charset="0"/>
                        </a:rPr>
                        <a:t>     #</a:t>
                      </a:r>
                      <a:r>
                        <a:rPr lang="pt-BR" sz="1400" dirty="0" err="1" smtClean="0">
                          <a:latin typeface="Arial" pitchFamily="34" charset="0"/>
                          <a:cs typeface="Arial" pitchFamily="34" charset="0"/>
                        </a:rPr>
                        <a:t>m_pulso</a:t>
                      </a:r>
                      <a:endParaRPr lang="pt-BR" sz="1400" dirty="0" smtClean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Flanco</a:t>
                      </a:r>
                      <a:r>
                        <a:rPr lang="es-ES" sz="1400" b="1" baseline="0" dirty="0" smtClean="0">
                          <a:latin typeface="Arial" pitchFamily="34" charset="0"/>
                          <a:cs typeface="Arial" pitchFamily="34" charset="0"/>
                        </a:rPr>
                        <a:t> sensor (</a:t>
                      </a:r>
                      <a:r>
                        <a:rPr lang="es-ES" sz="1400" b="1" baseline="0" dirty="0" smtClean="0">
                          <a:solidFill>
                            <a:srgbClr val="3039F0"/>
                          </a:solidFill>
                          <a:latin typeface="Arial" pitchFamily="34" charset="0"/>
                          <a:cs typeface="Arial" pitchFamily="34" charset="0"/>
                        </a:rPr>
                        <a:t>FB1</a:t>
                      </a:r>
                      <a:r>
                        <a:rPr lang="es-ES" sz="1400" b="1" baseline="0" dirty="0" smtClean="0"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  <a:endParaRPr lang="es-ES" sz="14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9" name="38 Tabla"/>
          <p:cNvGraphicFramePr>
            <a:graphicFrameLocks noGrp="1"/>
          </p:cNvGraphicFramePr>
          <p:nvPr/>
        </p:nvGraphicFramePr>
        <p:xfrm>
          <a:off x="4091355" y="1706380"/>
          <a:ext cx="1901889" cy="18897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901889"/>
              </a:tblGrid>
              <a:tr h="370840">
                <a:tc>
                  <a:txBody>
                    <a:bodyPr/>
                    <a:lstStyle/>
                    <a:p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CALL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“motor”, DB1</a:t>
                      </a:r>
                    </a:p>
                    <a:p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 se1:= E 124.0</a:t>
                      </a:r>
                    </a:p>
                    <a:p>
                      <a:r>
                        <a:rPr lang="es-ES" sz="1400" b="1" dirty="0" smtClean="0">
                          <a:solidFill>
                            <a:srgbClr val="990000"/>
                          </a:solidFill>
                          <a:latin typeface="Arial" pitchFamily="34" charset="0"/>
                          <a:cs typeface="Arial" pitchFamily="34" charset="0"/>
                        </a:rPr>
                        <a:t>  tiempo</a:t>
                      </a:r>
                      <a:r>
                        <a:rPr lang="es-ES" sz="1400" dirty="0" smtClean="0">
                          <a:solidFill>
                            <a:srgbClr val="990000"/>
                          </a:solidFill>
                          <a:latin typeface="Arial" pitchFamily="34" charset="0"/>
                          <a:cs typeface="Arial" pitchFamily="34" charset="0"/>
                        </a:rPr>
                        <a:t>:=</a:t>
                      </a:r>
                    </a:p>
                    <a:p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 </a:t>
                      </a:r>
                      <a:r>
                        <a:rPr lang="es-ES" sz="1400" dirty="0" err="1" smtClean="0">
                          <a:latin typeface="Arial" pitchFamily="34" charset="0"/>
                          <a:cs typeface="Arial" pitchFamily="34" charset="0"/>
                        </a:rPr>
                        <a:t>tempor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:= T1</a:t>
                      </a:r>
                    </a:p>
                    <a:p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 </a:t>
                      </a:r>
                      <a:r>
                        <a:rPr lang="es-ES" sz="1400" dirty="0" err="1" smtClean="0">
                          <a:latin typeface="Arial" pitchFamily="34" charset="0"/>
                          <a:cs typeface="Arial" pitchFamily="34" charset="0"/>
                        </a:rPr>
                        <a:t>motor_ON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:= A 124.0</a:t>
                      </a:r>
                    </a:p>
                    <a:p>
                      <a:r>
                        <a:rPr lang="es-ES" sz="1400" baseline="0" dirty="0" smtClean="0">
                          <a:latin typeface="Arial" pitchFamily="34" charset="0"/>
                          <a:cs typeface="Arial" pitchFamily="34" charset="0"/>
                        </a:rPr>
                        <a:t>  arranque_0:= M 2.0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 </a:t>
                      </a:r>
                      <a:endParaRPr lang="es-ES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" sz="1400" b="1" dirty="0" err="1" smtClean="0">
                          <a:latin typeface="Arial" pitchFamily="34" charset="0"/>
                          <a:cs typeface="Arial" pitchFamily="34" charset="0"/>
                        </a:rPr>
                        <a:t>Seg</a:t>
                      </a:r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lang="es-ES" sz="1400" b="1" baseline="0" dirty="0" smtClean="0">
                          <a:latin typeface="Arial" pitchFamily="34" charset="0"/>
                          <a:cs typeface="Arial" pitchFamily="34" charset="0"/>
                        </a:rPr>
                        <a:t> Invocante (</a:t>
                      </a:r>
                      <a:r>
                        <a:rPr lang="es-ES" sz="1400" b="1" baseline="0" dirty="0" smtClean="0">
                          <a:solidFill>
                            <a:srgbClr val="3039F0"/>
                          </a:solidFill>
                          <a:latin typeface="Arial" pitchFamily="34" charset="0"/>
                          <a:cs typeface="Arial" pitchFamily="34" charset="0"/>
                        </a:rPr>
                        <a:t>OB1</a:t>
                      </a:r>
                      <a:r>
                        <a:rPr lang="es-ES" sz="1400" b="1" baseline="0" dirty="0" smtClean="0"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  <a:endParaRPr lang="es-ES" sz="14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1" name="40 CuadroTexto"/>
          <p:cNvSpPr txBox="1"/>
          <p:nvPr/>
        </p:nvSpPr>
        <p:spPr>
          <a:xfrm>
            <a:off x="1031178" y="4857660"/>
            <a:ext cx="40214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i="1" dirty="0" smtClean="0"/>
              <a:t>EJERCICIO: </a:t>
            </a:r>
            <a:r>
              <a:rPr lang="es-ES" sz="1600" i="1" dirty="0" smtClean="0"/>
              <a:t>complete la </a:t>
            </a:r>
            <a:r>
              <a:rPr lang="es-ES" sz="1600" i="1" dirty="0" err="1" smtClean="0"/>
              <a:t>prog</a:t>
            </a:r>
            <a:r>
              <a:rPr lang="es-ES" sz="1600" i="1" dirty="0" smtClean="0"/>
              <a:t>. de FB1</a:t>
            </a:r>
            <a:endParaRPr lang="es-ES" sz="1600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1"/>
      <p:bldP spid="41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" sz="2800" dirty="0" smtClean="0"/>
              <a:t>Ejemplo: escalera mecánica con dos tramos (I)</a:t>
            </a:r>
            <a:endParaRPr lang="es-ES" sz="2800" dirty="0"/>
          </a:p>
        </p:txBody>
      </p:sp>
      <p:graphicFrame>
        <p:nvGraphicFramePr>
          <p:cNvPr id="61443" name="Object 3"/>
          <p:cNvGraphicFramePr>
            <a:graphicFrameLocks noChangeAspect="1"/>
          </p:cNvGraphicFramePr>
          <p:nvPr/>
        </p:nvGraphicFramePr>
        <p:xfrm>
          <a:off x="1495060" y="946517"/>
          <a:ext cx="3548497" cy="2230437"/>
        </p:xfrm>
        <a:graphic>
          <a:graphicData uri="http://schemas.openxmlformats.org/presentationml/2006/ole">
            <p:oleObj spid="_x0000_s61443" name="Visio" r:id="rId4" imgW="3457972" imgH="2173500" progId="Visio.Drawing.11">
              <p:embed/>
            </p:oleObj>
          </a:graphicData>
        </a:graphic>
      </p:graphicFrame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703387" y="3980657"/>
          <a:ext cx="3956686" cy="19558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978343"/>
                <a:gridCol w="1978343"/>
              </a:tblGrid>
              <a:tr h="370840">
                <a:tc>
                  <a:txBody>
                    <a:bodyPr/>
                    <a:lstStyle/>
                    <a:p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CALL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“motor”, DB1</a:t>
                      </a:r>
                    </a:p>
                    <a:p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 se1:= E 124.0</a:t>
                      </a:r>
                    </a:p>
                    <a:p>
                      <a:r>
                        <a:rPr lang="es-ES" sz="1400" b="1" dirty="0" smtClean="0">
                          <a:solidFill>
                            <a:srgbClr val="990000"/>
                          </a:solidFill>
                          <a:latin typeface="Arial" pitchFamily="34" charset="0"/>
                          <a:cs typeface="Arial" pitchFamily="34" charset="0"/>
                        </a:rPr>
                        <a:t>  </a:t>
                      </a:r>
                      <a:r>
                        <a:rPr lang="es-ES" sz="14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tiempo:=</a:t>
                      </a:r>
                    </a:p>
                    <a:p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 </a:t>
                      </a:r>
                      <a:r>
                        <a:rPr lang="es-ES" sz="1400" dirty="0" err="1" smtClean="0">
                          <a:latin typeface="Arial" pitchFamily="34" charset="0"/>
                          <a:cs typeface="Arial" pitchFamily="34" charset="0"/>
                        </a:rPr>
                        <a:t>tempor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:= T1</a:t>
                      </a:r>
                    </a:p>
                    <a:p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 </a:t>
                      </a:r>
                      <a:r>
                        <a:rPr lang="es-ES" sz="1400" dirty="0" err="1" smtClean="0">
                          <a:latin typeface="Arial" pitchFamily="34" charset="0"/>
                          <a:cs typeface="Arial" pitchFamily="34" charset="0"/>
                        </a:rPr>
                        <a:t>motor_ON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:= A 124.0</a:t>
                      </a:r>
                    </a:p>
                    <a:p>
                      <a:r>
                        <a:rPr lang="es-ES" sz="1400" baseline="0" dirty="0" smtClean="0">
                          <a:latin typeface="Arial" pitchFamily="34" charset="0"/>
                          <a:cs typeface="Arial" pitchFamily="34" charset="0"/>
                        </a:rPr>
                        <a:t>  arranque_0:= M 2.0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 </a:t>
                      </a:r>
                      <a:endParaRPr lang="es-ES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CALL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“motor”, DB2</a:t>
                      </a:r>
                    </a:p>
                    <a:p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 se1:= E 124.1</a:t>
                      </a:r>
                    </a:p>
                    <a:p>
                      <a:r>
                        <a:rPr lang="es-ES" sz="1400" b="1" dirty="0" smtClean="0">
                          <a:solidFill>
                            <a:srgbClr val="990000"/>
                          </a:solidFill>
                          <a:latin typeface="Arial" pitchFamily="34" charset="0"/>
                          <a:cs typeface="Arial" pitchFamily="34" charset="0"/>
                        </a:rPr>
                        <a:t>  </a:t>
                      </a:r>
                      <a:r>
                        <a:rPr lang="es-ES" sz="14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tiempo:=</a:t>
                      </a:r>
                    </a:p>
                    <a:p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 </a:t>
                      </a:r>
                      <a:r>
                        <a:rPr lang="es-ES" sz="1400" dirty="0" err="1" smtClean="0">
                          <a:latin typeface="Arial" pitchFamily="34" charset="0"/>
                          <a:cs typeface="Arial" pitchFamily="34" charset="0"/>
                        </a:rPr>
                        <a:t>tempor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:= T2</a:t>
                      </a:r>
                    </a:p>
                    <a:p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 </a:t>
                      </a:r>
                      <a:r>
                        <a:rPr lang="es-ES" sz="1400" dirty="0" err="1" smtClean="0">
                          <a:latin typeface="Arial" pitchFamily="34" charset="0"/>
                          <a:cs typeface="Arial" pitchFamily="34" charset="0"/>
                        </a:rPr>
                        <a:t>motor_ON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:= A 124.1</a:t>
                      </a:r>
                    </a:p>
                    <a:p>
                      <a:r>
                        <a:rPr lang="es-ES" sz="1400" baseline="0" dirty="0" smtClean="0">
                          <a:latin typeface="Arial" pitchFamily="34" charset="0"/>
                          <a:cs typeface="Arial" pitchFamily="34" charset="0"/>
                        </a:rPr>
                        <a:t>  arranque_0:= M 2.1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 </a:t>
                      </a:r>
                    </a:p>
                    <a:p>
                      <a:endParaRPr lang="es-ES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" sz="1400" b="1" dirty="0" err="1" smtClean="0">
                          <a:latin typeface="Arial" pitchFamily="34" charset="0"/>
                          <a:cs typeface="Arial" pitchFamily="34" charset="0"/>
                        </a:rPr>
                        <a:t>Seg</a:t>
                      </a:r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lang="es-ES" sz="1400" b="1" baseline="0" dirty="0" smtClean="0">
                          <a:latin typeface="Arial" pitchFamily="34" charset="0"/>
                          <a:cs typeface="Arial" pitchFamily="34" charset="0"/>
                        </a:rPr>
                        <a:t> 1 (</a:t>
                      </a:r>
                      <a:r>
                        <a:rPr lang="es-ES" sz="1400" b="1" baseline="0" dirty="0" smtClean="0">
                          <a:solidFill>
                            <a:srgbClr val="3039F0"/>
                          </a:solidFill>
                          <a:latin typeface="Arial" pitchFamily="34" charset="0"/>
                          <a:cs typeface="Arial" pitchFamily="34" charset="0"/>
                        </a:rPr>
                        <a:t>OB1</a:t>
                      </a:r>
                      <a:r>
                        <a:rPr lang="es-ES" sz="1400" b="1" baseline="0" dirty="0" smtClean="0"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  <a:endParaRPr lang="es-ES" sz="14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1" dirty="0" err="1" smtClean="0">
                          <a:latin typeface="Arial" pitchFamily="34" charset="0"/>
                          <a:cs typeface="Arial" pitchFamily="34" charset="0"/>
                        </a:rPr>
                        <a:t>Seg</a:t>
                      </a:r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lang="es-ES" sz="1400" b="1" baseline="0" dirty="0" smtClean="0">
                          <a:latin typeface="Arial" pitchFamily="34" charset="0"/>
                          <a:cs typeface="Arial" pitchFamily="34" charset="0"/>
                        </a:rPr>
                        <a:t> 2 (</a:t>
                      </a:r>
                      <a:r>
                        <a:rPr lang="es-ES" sz="1400" b="1" baseline="0" dirty="0" smtClean="0">
                          <a:solidFill>
                            <a:srgbClr val="3039F0"/>
                          </a:solidFill>
                          <a:latin typeface="Arial" pitchFamily="34" charset="0"/>
                          <a:cs typeface="Arial" pitchFamily="34" charset="0"/>
                        </a:rPr>
                        <a:t>OB1</a:t>
                      </a:r>
                      <a:r>
                        <a:rPr lang="es-ES" sz="1400" b="1" baseline="0" dirty="0" smtClean="0"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  <a:endParaRPr lang="es-ES" sz="14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5 CuadroTexto"/>
          <p:cNvSpPr txBox="1"/>
          <p:nvPr/>
        </p:nvSpPr>
        <p:spPr>
          <a:xfrm>
            <a:off x="4934962" y="2888182"/>
            <a:ext cx="39159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i="1" dirty="0" smtClean="0"/>
              <a:t>EJERCICIO </a:t>
            </a:r>
          </a:p>
          <a:p>
            <a:r>
              <a:rPr lang="es-ES" sz="1600" i="1" dirty="0" smtClean="0"/>
              <a:t>Implemente el control de la figura a partir de la función FB1 </a:t>
            </a:r>
            <a:r>
              <a:rPr lang="es-ES" sz="1600" i="1" dirty="0" err="1" smtClean="0"/>
              <a:t>autocontenida</a:t>
            </a:r>
            <a:r>
              <a:rPr lang="es-ES" sz="1600" i="1" dirty="0" smtClean="0"/>
              <a:t> del apartado anterior y de los segmentos de invocación desde OB1 de dicha función que aparecen a la izquierda</a:t>
            </a:r>
          </a:p>
          <a:p>
            <a:endParaRPr lang="es-ES" sz="1600" b="1" i="1" dirty="0" smtClean="0"/>
          </a:p>
          <a:p>
            <a:r>
              <a:rPr lang="es-ES" sz="1600" b="1" i="1" dirty="0" smtClean="0"/>
              <a:t>Nota: </a:t>
            </a:r>
            <a:r>
              <a:rPr lang="es-ES" sz="1600" i="1" dirty="0" smtClean="0"/>
              <a:t>Utilice una etapa con semántica “control de motores activado”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Solución parcial</a:t>
            </a:r>
            <a:endParaRPr lang="es-ES" dirty="0"/>
          </a:p>
        </p:txBody>
      </p:sp>
      <p:graphicFrame>
        <p:nvGraphicFramePr>
          <p:cNvPr id="62466" name="Object 2"/>
          <p:cNvGraphicFramePr>
            <a:graphicFrameLocks noChangeAspect="1"/>
          </p:cNvGraphicFramePr>
          <p:nvPr/>
        </p:nvGraphicFramePr>
        <p:xfrm>
          <a:off x="1049094" y="1064358"/>
          <a:ext cx="3175543" cy="1995366"/>
        </p:xfrm>
        <a:graphic>
          <a:graphicData uri="http://schemas.openxmlformats.org/presentationml/2006/ole">
            <p:oleObj spid="_x0000_s62466" name="Visio" r:id="rId4" imgW="3457972" imgH="2173500" progId="Visio.Drawing.11">
              <p:embed/>
            </p:oleObj>
          </a:graphicData>
        </a:graphic>
      </p:graphicFrame>
      <p:graphicFrame>
        <p:nvGraphicFramePr>
          <p:cNvPr id="4" name="3 Tabla"/>
          <p:cNvGraphicFramePr>
            <a:graphicFrameLocks noGrp="1"/>
          </p:cNvGraphicFramePr>
          <p:nvPr/>
        </p:nvGraphicFramePr>
        <p:xfrm>
          <a:off x="609602" y="3657602"/>
          <a:ext cx="3071444" cy="16412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35722"/>
                <a:gridCol w="1535722"/>
              </a:tblGrid>
              <a:tr h="1256607">
                <a:tc>
                  <a:txBody>
                    <a:bodyPr/>
                    <a:lstStyle/>
                    <a:p>
                      <a:r>
                        <a:rPr lang="es-ES" sz="1050" b="1" dirty="0" smtClean="0">
                          <a:latin typeface="Arial" pitchFamily="34" charset="0"/>
                          <a:cs typeface="Arial" pitchFamily="34" charset="0"/>
                        </a:rPr>
                        <a:t>CALL</a:t>
                      </a:r>
                      <a:r>
                        <a:rPr lang="es-ES" sz="1050" dirty="0" smtClean="0">
                          <a:latin typeface="Arial" pitchFamily="34" charset="0"/>
                          <a:cs typeface="Arial" pitchFamily="34" charset="0"/>
                        </a:rPr>
                        <a:t> “motor”, DB1</a:t>
                      </a:r>
                    </a:p>
                    <a:p>
                      <a:r>
                        <a:rPr lang="es-ES" sz="1050" dirty="0" smtClean="0">
                          <a:latin typeface="Arial" pitchFamily="34" charset="0"/>
                          <a:cs typeface="Arial" pitchFamily="34" charset="0"/>
                        </a:rPr>
                        <a:t>  se1:= E 124.0</a:t>
                      </a:r>
                    </a:p>
                    <a:p>
                      <a:r>
                        <a:rPr lang="es-ES" sz="1050" b="1" dirty="0" smtClean="0">
                          <a:solidFill>
                            <a:srgbClr val="990000"/>
                          </a:solidFill>
                          <a:latin typeface="Arial" pitchFamily="34" charset="0"/>
                          <a:cs typeface="Arial" pitchFamily="34" charset="0"/>
                        </a:rPr>
                        <a:t>  </a:t>
                      </a:r>
                      <a:r>
                        <a:rPr lang="es-ES" sz="105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tiempo:=</a:t>
                      </a:r>
                    </a:p>
                    <a:p>
                      <a:r>
                        <a:rPr lang="es-ES" sz="1050" dirty="0" smtClean="0">
                          <a:latin typeface="Arial" pitchFamily="34" charset="0"/>
                          <a:cs typeface="Arial" pitchFamily="34" charset="0"/>
                        </a:rPr>
                        <a:t>  </a:t>
                      </a:r>
                      <a:r>
                        <a:rPr lang="es-ES" sz="1050" dirty="0" err="1" smtClean="0">
                          <a:latin typeface="Arial" pitchFamily="34" charset="0"/>
                          <a:cs typeface="Arial" pitchFamily="34" charset="0"/>
                        </a:rPr>
                        <a:t>tempor</a:t>
                      </a:r>
                      <a:r>
                        <a:rPr lang="es-ES" sz="1050" dirty="0" smtClean="0">
                          <a:latin typeface="Arial" pitchFamily="34" charset="0"/>
                          <a:cs typeface="Arial" pitchFamily="34" charset="0"/>
                        </a:rPr>
                        <a:t>:= T1</a:t>
                      </a:r>
                    </a:p>
                    <a:p>
                      <a:r>
                        <a:rPr lang="es-ES" sz="1050" dirty="0" smtClean="0">
                          <a:latin typeface="Arial" pitchFamily="34" charset="0"/>
                          <a:cs typeface="Arial" pitchFamily="34" charset="0"/>
                        </a:rPr>
                        <a:t>  </a:t>
                      </a:r>
                      <a:r>
                        <a:rPr lang="es-ES" sz="1050" dirty="0" err="1" smtClean="0">
                          <a:latin typeface="Arial" pitchFamily="34" charset="0"/>
                          <a:cs typeface="Arial" pitchFamily="34" charset="0"/>
                        </a:rPr>
                        <a:t>motor_ON</a:t>
                      </a:r>
                      <a:r>
                        <a:rPr lang="es-ES" sz="1050" dirty="0" smtClean="0">
                          <a:latin typeface="Arial" pitchFamily="34" charset="0"/>
                          <a:cs typeface="Arial" pitchFamily="34" charset="0"/>
                        </a:rPr>
                        <a:t>:= A 124.0</a:t>
                      </a:r>
                    </a:p>
                    <a:p>
                      <a:r>
                        <a:rPr lang="es-ES" sz="1050" baseline="0" dirty="0" smtClean="0">
                          <a:latin typeface="Arial" pitchFamily="34" charset="0"/>
                          <a:cs typeface="Arial" pitchFamily="34" charset="0"/>
                        </a:rPr>
                        <a:t>  arranque_0:= M 2.0</a:t>
                      </a:r>
                      <a:r>
                        <a:rPr lang="es-ES" sz="1050" dirty="0" smtClean="0">
                          <a:latin typeface="Arial" pitchFamily="34" charset="0"/>
                          <a:cs typeface="Arial" pitchFamily="34" charset="0"/>
                        </a:rPr>
                        <a:t>  </a:t>
                      </a:r>
                      <a:endParaRPr lang="es-ES" sz="105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s-ES" sz="1050" b="1" dirty="0" smtClean="0">
                          <a:latin typeface="Arial" pitchFamily="34" charset="0"/>
                          <a:cs typeface="Arial" pitchFamily="34" charset="0"/>
                        </a:rPr>
                        <a:t>CALL</a:t>
                      </a:r>
                      <a:r>
                        <a:rPr lang="es-ES" sz="1050" dirty="0" smtClean="0">
                          <a:latin typeface="Arial" pitchFamily="34" charset="0"/>
                          <a:cs typeface="Arial" pitchFamily="34" charset="0"/>
                        </a:rPr>
                        <a:t> “motor”, DB2</a:t>
                      </a:r>
                    </a:p>
                    <a:p>
                      <a:r>
                        <a:rPr lang="es-ES" sz="1050" dirty="0" smtClean="0">
                          <a:latin typeface="Arial" pitchFamily="34" charset="0"/>
                          <a:cs typeface="Arial" pitchFamily="34" charset="0"/>
                        </a:rPr>
                        <a:t>  se1:= E 124.1</a:t>
                      </a:r>
                    </a:p>
                    <a:p>
                      <a:r>
                        <a:rPr lang="es-ES" sz="1050" b="1" dirty="0" smtClean="0">
                          <a:solidFill>
                            <a:srgbClr val="990000"/>
                          </a:solidFill>
                          <a:latin typeface="Arial" pitchFamily="34" charset="0"/>
                          <a:cs typeface="Arial" pitchFamily="34" charset="0"/>
                        </a:rPr>
                        <a:t>  </a:t>
                      </a:r>
                      <a:r>
                        <a:rPr lang="es-ES" sz="105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tiempo:=</a:t>
                      </a:r>
                    </a:p>
                    <a:p>
                      <a:r>
                        <a:rPr lang="es-ES" sz="1050" dirty="0" smtClean="0">
                          <a:latin typeface="Arial" pitchFamily="34" charset="0"/>
                          <a:cs typeface="Arial" pitchFamily="34" charset="0"/>
                        </a:rPr>
                        <a:t>  </a:t>
                      </a:r>
                      <a:r>
                        <a:rPr lang="es-ES" sz="1050" dirty="0" err="1" smtClean="0">
                          <a:latin typeface="Arial" pitchFamily="34" charset="0"/>
                          <a:cs typeface="Arial" pitchFamily="34" charset="0"/>
                        </a:rPr>
                        <a:t>tempor</a:t>
                      </a:r>
                      <a:r>
                        <a:rPr lang="es-ES" sz="1050" dirty="0" smtClean="0">
                          <a:latin typeface="Arial" pitchFamily="34" charset="0"/>
                          <a:cs typeface="Arial" pitchFamily="34" charset="0"/>
                        </a:rPr>
                        <a:t>:= T2</a:t>
                      </a:r>
                    </a:p>
                    <a:p>
                      <a:r>
                        <a:rPr lang="es-ES" sz="1050" dirty="0" smtClean="0">
                          <a:latin typeface="Arial" pitchFamily="34" charset="0"/>
                          <a:cs typeface="Arial" pitchFamily="34" charset="0"/>
                        </a:rPr>
                        <a:t>  </a:t>
                      </a:r>
                      <a:r>
                        <a:rPr lang="es-ES" sz="1050" dirty="0" err="1" smtClean="0">
                          <a:latin typeface="Arial" pitchFamily="34" charset="0"/>
                          <a:cs typeface="Arial" pitchFamily="34" charset="0"/>
                        </a:rPr>
                        <a:t>motor_ON</a:t>
                      </a:r>
                      <a:r>
                        <a:rPr lang="es-ES" sz="1050" dirty="0" smtClean="0">
                          <a:latin typeface="Arial" pitchFamily="34" charset="0"/>
                          <a:cs typeface="Arial" pitchFamily="34" charset="0"/>
                        </a:rPr>
                        <a:t>:= A 124.1</a:t>
                      </a:r>
                    </a:p>
                    <a:p>
                      <a:r>
                        <a:rPr lang="es-ES" sz="1050" baseline="0" dirty="0" smtClean="0">
                          <a:latin typeface="Arial" pitchFamily="34" charset="0"/>
                          <a:cs typeface="Arial" pitchFamily="34" charset="0"/>
                        </a:rPr>
                        <a:t>  arranque_0:= M 2.1</a:t>
                      </a:r>
                      <a:r>
                        <a:rPr lang="es-ES" sz="1050" dirty="0" smtClean="0">
                          <a:latin typeface="Arial" pitchFamily="34" charset="0"/>
                          <a:cs typeface="Arial" pitchFamily="34" charset="0"/>
                        </a:rPr>
                        <a:t>  </a:t>
                      </a:r>
                    </a:p>
                    <a:p>
                      <a:endParaRPr lang="es-ES" sz="105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4623">
                <a:tc>
                  <a:txBody>
                    <a:bodyPr/>
                    <a:lstStyle/>
                    <a:p>
                      <a:pPr algn="ctr"/>
                      <a:r>
                        <a:rPr lang="es-ES" sz="1050" b="1" dirty="0" err="1" smtClean="0">
                          <a:latin typeface="Arial" pitchFamily="34" charset="0"/>
                          <a:cs typeface="Arial" pitchFamily="34" charset="0"/>
                        </a:rPr>
                        <a:t>Seg</a:t>
                      </a:r>
                      <a:r>
                        <a:rPr lang="es-ES" sz="1050" b="1" dirty="0" smtClean="0"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lang="es-ES" sz="1050" b="1" baseline="0" dirty="0" smtClean="0">
                          <a:latin typeface="Arial" pitchFamily="34" charset="0"/>
                          <a:cs typeface="Arial" pitchFamily="34" charset="0"/>
                        </a:rPr>
                        <a:t> 1 (</a:t>
                      </a:r>
                      <a:r>
                        <a:rPr lang="es-ES" sz="1050" b="1" baseline="0" dirty="0" smtClean="0">
                          <a:solidFill>
                            <a:srgbClr val="3039F0"/>
                          </a:solidFill>
                          <a:latin typeface="Arial" pitchFamily="34" charset="0"/>
                          <a:cs typeface="Arial" pitchFamily="34" charset="0"/>
                        </a:rPr>
                        <a:t>OB1</a:t>
                      </a:r>
                      <a:r>
                        <a:rPr lang="es-ES" sz="1050" b="1" baseline="0" dirty="0" smtClean="0"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  <a:endParaRPr lang="es-ES" sz="105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050" b="1" dirty="0" err="1" smtClean="0">
                          <a:latin typeface="Arial" pitchFamily="34" charset="0"/>
                          <a:cs typeface="Arial" pitchFamily="34" charset="0"/>
                        </a:rPr>
                        <a:t>Seg</a:t>
                      </a:r>
                      <a:r>
                        <a:rPr lang="es-ES" sz="1050" b="1" dirty="0" smtClean="0"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lang="es-ES" sz="1050" b="1" baseline="0" dirty="0" smtClean="0">
                          <a:latin typeface="Arial" pitchFamily="34" charset="0"/>
                          <a:cs typeface="Arial" pitchFamily="34" charset="0"/>
                        </a:rPr>
                        <a:t> 2 (</a:t>
                      </a:r>
                      <a:r>
                        <a:rPr lang="es-ES" sz="1050" b="1" baseline="0" dirty="0" smtClean="0">
                          <a:solidFill>
                            <a:srgbClr val="3039F0"/>
                          </a:solidFill>
                          <a:latin typeface="Arial" pitchFamily="34" charset="0"/>
                          <a:cs typeface="Arial" pitchFamily="34" charset="0"/>
                        </a:rPr>
                        <a:t>OB1</a:t>
                      </a:r>
                      <a:r>
                        <a:rPr lang="es-ES" sz="1050" b="1" baseline="0" dirty="0" smtClean="0"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  <a:endParaRPr lang="es-ES" sz="105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4407880" y="2297725"/>
          <a:ext cx="4095497" cy="212198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27518"/>
                <a:gridCol w="2367979"/>
              </a:tblGrid>
              <a:tr h="1256607">
                <a:tc>
                  <a:txBody>
                    <a:bodyPr/>
                    <a:lstStyle/>
                    <a:p>
                      <a:r>
                        <a:rPr lang="es-ES" sz="1200" b="1" dirty="0" smtClean="0">
                          <a:latin typeface="Arial" pitchFamily="34" charset="0"/>
                          <a:cs typeface="Arial" pitchFamily="34" charset="0"/>
                        </a:rPr>
                        <a:t>U   </a:t>
                      </a:r>
                      <a:r>
                        <a:rPr lang="es-ES" sz="1200" b="0" dirty="0" smtClean="0">
                          <a:latin typeface="Arial" pitchFamily="34" charset="0"/>
                          <a:cs typeface="Arial" pitchFamily="34" charset="0"/>
                        </a:rPr>
                        <a:t> “X0”</a:t>
                      </a:r>
                    </a:p>
                    <a:p>
                      <a:r>
                        <a:rPr lang="es-ES" sz="1200" b="1" dirty="0" smtClean="0">
                          <a:latin typeface="Arial" pitchFamily="34" charset="0"/>
                          <a:cs typeface="Arial" pitchFamily="34" charset="0"/>
                        </a:rPr>
                        <a:t>U    </a:t>
                      </a:r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“PON”</a:t>
                      </a:r>
                    </a:p>
                    <a:p>
                      <a:r>
                        <a:rPr lang="es-ES" sz="1200" b="1" dirty="0" smtClean="0">
                          <a:latin typeface="Arial" pitchFamily="34" charset="0"/>
                          <a:cs typeface="Arial" pitchFamily="34" charset="0"/>
                        </a:rPr>
                        <a:t>UN </a:t>
                      </a:r>
                      <a:r>
                        <a:rPr lang="es-ES" sz="1200" baseline="0" dirty="0" smtClean="0">
                          <a:latin typeface="Arial" pitchFamily="34" charset="0"/>
                          <a:cs typeface="Arial" pitchFamily="34" charset="0"/>
                        </a:rPr>
                        <a:t> “SE1”</a:t>
                      </a:r>
                    </a:p>
                    <a:p>
                      <a:r>
                        <a:rPr lang="es-ES" sz="1200" b="1" baseline="0" dirty="0" smtClean="0">
                          <a:latin typeface="Arial" pitchFamily="34" charset="0"/>
                          <a:cs typeface="Arial" pitchFamily="34" charset="0"/>
                        </a:rPr>
                        <a:t>UN</a:t>
                      </a:r>
                      <a:r>
                        <a:rPr lang="es-ES" sz="1200" baseline="0" dirty="0" smtClean="0">
                          <a:latin typeface="Arial" pitchFamily="34" charset="0"/>
                          <a:cs typeface="Arial" pitchFamily="34" charset="0"/>
                        </a:rPr>
                        <a:t>  “SE2”</a:t>
                      </a:r>
                    </a:p>
                    <a:p>
                      <a:r>
                        <a:rPr lang="es-ES" sz="1200" b="1" baseline="0" dirty="0" smtClean="0"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r>
                        <a:rPr lang="es-ES" sz="1200" baseline="0" dirty="0" smtClean="0">
                          <a:latin typeface="Arial" pitchFamily="34" charset="0"/>
                          <a:cs typeface="Arial" pitchFamily="34" charset="0"/>
                        </a:rPr>
                        <a:t>     M2.0      </a:t>
                      </a:r>
                      <a:r>
                        <a:rPr lang="es-ES" sz="1200" baseline="0" dirty="0" smtClean="0">
                          <a:solidFill>
                            <a:srgbClr val="006600"/>
                          </a:solidFill>
                          <a:latin typeface="Arial" pitchFamily="34" charset="0"/>
                          <a:cs typeface="Arial" pitchFamily="34" charset="0"/>
                        </a:rPr>
                        <a:t>//arr-m1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200" b="1" baseline="0" dirty="0" smtClean="0"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r>
                        <a:rPr lang="es-ES" sz="1200" baseline="0" dirty="0" smtClean="0">
                          <a:latin typeface="Arial" pitchFamily="34" charset="0"/>
                          <a:cs typeface="Arial" pitchFamily="34" charset="0"/>
                        </a:rPr>
                        <a:t>     M2.1      </a:t>
                      </a:r>
                      <a:r>
                        <a:rPr lang="es-ES" sz="1200" baseline="0" dirty="0" smtClean="0">
                          <a:solidFill>
                            <a:srgbClr val="006600"/>
                          </a:solidFill>
                          <a:latin typeface="Arial" pitchFamily="34" charset="0"/>
                          <a:cs typeface="Arial" pitchFamily="34" charset="0"/>
                        </a:rPr>
                        <a:t>//arr-m2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200" b="1" baseline="0" dirty="0" smtClean="0">
                          <a:latin typeface="Arial" pitchFamily="34" charset="0"/>
                          <a:cs typeface="Arial" pitchFamily="34" charset="0"/>
                        </a:rPr>
                        <a:t>S     </a:t>
                      </a:r>
                      <a:r>
                        <a:rPr lang="es-ES" sz="1200" b="1" baseline="0" dirty="0" smtClean="0">
                          <a:solidFill>
                            <a:srgbClr val="990000"/>
                          </a:solidFill>
                          <a:latin typeface="Arial" pitchFamily="34" charset="0"/>
                          <a:cs typeface="Arial" pitchFamily="34" charset="0"/>
                        </a:rPr>
                        <a:t>“</a:t>
                      </a:r>
                      <a:r>
                        <a:rPr lang="es-ES" sz="1200" b="1" baseline="0" dirty="0" err="1" smtClean="0">
                          <a:solidFill>
                            <a:srgbClr val="990000"/>
                          </a:solidFill>
                          <a:latin typeface="Arial" pitchFamily="34" charset="0"/>
                          <a:cs typeface="Arial" pitchFamily="34" charset="0"/>
                        </a:rPr>
                        <a:t>X_marcha</a:t>
                      </a:r>
                      <a:r>
                        <a:rPr lang="es-ES" sz="1200" b="1" baseline="0" dirty="0" smtClean="0">
                          <a:solidFill>
                            <a:srgbClr val="990000"/>
                          </a:solidFill>
                          <a:latin typeface="Arial" pitchFamily="34" charset="0"/>
                          <a:cs typeface="Arial" pitchFamily="34" charset="0"/>
                        </a:rPr>
                        <a:t>”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200" b="1" baseline="0" dirty="0" smtClean="0">
                          <a:latin typeface="Arial" pitchFamily="34" charset="0"/>
                          <a:cs typeface="Arial" pitchFamily="34" charset="0"/>
                        </a:rPr>
                        <a:t>R     </a:t>
                      </a:r>
                      <a:r>
                        <a:rPr lang="es-ES" sz="1200" b="0" baseline="0" dirty="0" smtClean="0">
                          <a:latin typeface="Arial" pitchFamily="34" charset="0"/>
                          <a:cs typeface="Arial" pitchFamily="34" charset="0"/>
                        </a:rPr>
                        <a:t>“X0”</a:t>
                      </a:r>
                      <a:endParaRPr lang="es-ES" sz="1200" b="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endParaRPr lang="es-E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s-ES" sz="1200" b="1" baseline="0" dirty="0" smtClean="0">
                          <a:latin typeface="Arial" pitchFamily="34" charset="0"/>
                          <a:cs typeface="Arial" pitchFamily="34" charset="0"/>
                        </a:rPr>
                        <a:t>U</a:t>
                      </a:r>
                      <a:r>
                        <a:rPr lang="es-ES" sz="1200" baseline="0" dirty="0" smtClean="0">
                          <a:latin typeface="Arial" pitchFamily="34" charset="0"/>
                          <a:cs typeface="Arial" pitchFamily="34" charset="0"/>
                        </a:rPr>
                        <a:t>   “</a:t>
                      </a:r>
                      <a:r>
                        <a:rPr lang="es-ES" sz="1200" baseline="0" dirty="0" err="1" smtClean="0">
                          <a:latin typeface="Arial" pitchFamily="34" charset="0"/>
                          <a:cs typeface="Arial" pitchFamily="34" charset="0"/>
                        </a:rPr>
                        <a:t>X_marcha</a:t>
                      </a:r>
                      <a:r>
                        <a:rPr lang="es-ES" sz="1200" baseline="0" dirty="0" smtClean="0">
                          <a:latin typeface="Arial" pitchFamily="34" charset="0"/>
                          <a:cs typeface="Arial" pitchFamily="34" charset="0"/>
                        </a:rPr>
                        <a:t>”</a:t>
                      </a:r>
                    </a:p>
                    <a:p>
                      <a:r>
                        <a:rPr lang="es-ES" sz="1200" b="1" dirty="0" smtClean="0">
                          <a:latin typeface="Arial" pitchFamily="34" charset="0"/>
                          <a:cs typeface="Arial" pitchFamily="34" charset="0"/>
                        </a:rPr>
                        <a:t>U   </a:t>
                      </a:r>
                      <a:r>
                        <a:rPr lang="es-ES" sz="1200" b="0" dirty="0" smtClean="0">
                          <a:latin typeface="Arial" pitchFamily="34" charset="0"/>
                          <a:cs typeface="Arial" pitchFamily="34" charset="0"/>
                        </a:rPr>
                        <a:t>“POFF”</a:t>
                      </a:r>
                    </a:p>
                    <a:p>
                      <a:r>
                        <a:rPr lang="es-ES" sz="1200" b="1" dirty="0" smtClean="0">
                          <a:latin typeface="Arial" pitchFamily="34" charset="0"/>
                          <a:cs typeface="Arial" pitchFamily="34" charset="0"/>
                        </a:rPr>
                        <a:t>UN</a:t>
                      </a:r>
                      <a:r>
                        <a:rPr lang="es-ES" sz="1200" b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ES" sz="1200" b="0" baseline="0" dirty="0" smtClean="0">
                          <a:latin typeface="Arial" pitchFamily="34" charset="0"/>
                          <a:cs typeface="Arial" pitchFamily="34" charset="0"/>
                        </a:rPr>
                        <a:t> A 124.0      </a:t>
                      </a:r>
                      <a:r>
                        <a:rPr lang="es-ES" sz="1200" b="0" baseline="0" dirty="0" smtClean="0">
                          <a:solidFill>
                            <a:srgbClr val="006600"/>
                          </a:solidFill>
                          <a:latin typeface="Arial" pitchFamily="34" charset="0"/>
                          <a:cs typeface="Arial" pitchFamily="34" charset="0"/>
                        </a:rPr>
                        <a:t>//motor1 parado</a:t>
                      </a:r>
                    </a:p>
                    <a:p>
                      <a:r>
                        <a:rPr lang="es-ES" sz="1200" b="1" baseline="0" dirty="0" smtClean="0">
                          <a:latin typeface="Arial" pitchFamily="34" charset="0"/>
                          <a:cs typeface="Arial" pitchFamily="34" charset="0"/>
                        </a:rPr>
                        <a:t>UN</a:t>
                      </a:r>
                      <a:r>
                        <a:rPr lang="es-ES" sz="1200" b="0" baseline="0" dirty="0" smtClean="0">
                          <a:latin typeface="Arial" pitchFamily="34" charset="0"/>
                          <a:cs typeface="Arial" pitchFamily="34" charset="0"/>
                        </a:rPr>
                        <a:t>  A 124.1      </a:t>
                      </a:r>
                      <a:r>
                        <a:rPr lang="es-ES" sz="1200" b="0" baseline="0" dirty="0" smtClean="0">
                          <a:solidFill>
                            <a:srgbClr val="006600"/>
                          </a:solidFill>
                          <a:latin typeface="Arial" pitchFamily="34" charset="0"/>
                          <a:cs typeface="Arial" pitchFamily="34" charset="0"/>
                        </a:rPr>
                        <a:t>//motor2 parado</a:t>
                      </a:r>
                      <a:endParaRPr lang="es-ES" sz="1200" b="0" dirty="0" smtClean="0">
                        <a:solidFill>
                          <a:srgbClr val="0066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r>
                        <a:rPr lang="es-ES" sz="1200" b="1" dirty="0" smtClean="0"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r>
                        <a:rPr lang="es-ES" sz="1200" b="0" dirty="0" smtClean="0">
                          <a:latin typeface="Arial" pitchFamily="34" charset="0"/>
                          <a:cs typeface="Arial" pitchFamily="34" charset="0"/>
                        </a:rPr>
                        <a:t>   “X0”</a:t>
                      </a:r>
                    </a:p>
                    <a:p>
                      <a:r>
                        <a:rPr lang="es-ES" sz="1200" b="1" dirty="0" smtClean="0"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r>
                        <a:rPr lang="es-ES" sz="1200" b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ES" sz="1200" b="0" baseline="0" dirty="0" smtClean="0">
                          <a:latin typeface="Arial" pitchFamily="34" charset="0"/>
                          <a:cs typeface="Arial" pitchFamily="34" charset="0"/>
                        </a:rPr>
                        <a:t>  “</a:t>
                      </a:r>
                      <a:r>
                        <a:rPr lang="es-ES" sz="1200" b="0" baseline="0" dirty="0" err="1" smtClean="0">
                          <a:latin typeface="Arial" pitchFamily="34" charset="0"/>
                          <a:cs typeface="Arial" pitchFamily="34" charset="0"/>
                        </a:rPr>
                        <a:t>X_marcha</a:t>
                      </a:r>
                      <a:r>
                        <a:rPr lang="es-ES" sz="1200" b="0" baseline="0" dirty="0" smtClean="0">
                          <a:latin typeface="Arial" pitchFamily="34" charset="0"/>
                          <a:cs typeface="Arial" pitchFamily="34" charset="0"/>
                        </a:rPr>
                        <a:t>”</a:t>
                      </a:r>
                      <a:endParaRPr lang="es-ES" sz="12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4623">
                <a:tc>
                  <a:txBody>
                    <a:bodyPr/>
                    <a:lstStyle/>
                    <a:p>
                      <a:pPr algn="ctr"/>
                      <a:r>
                        <a:rPr lang="es-ES" sz="1200" b="1" dirty="0" smtClean="0">
                          <a:latin typeface="Arial" pitchFamily="34" charset="0"/>
                          <a:cs typeface="Arial" pitchFamily="34" charset="0"/>
                        </a:rPr>
                        <a:t>X0</a:t>
                      </a:r>
                      <a:r>
                        <a:rPr lang="es-ES" sz="1200" b="1" dirty="0" smtClean="0">
                          <a:latin typeface="Arial" pitchFamily="34" charset="0"/>
                          <a:cs typeface="Arial" pitchFamily="34" charset="0"/>
                          <a:sym typeface="Wingdings" pitchFamily="2" charset="2"/>
                        </a:rPr>
                        <a:t></a:t>
                      </a:r>
                      <a:r>
                        <a:rPr lang="es-ES" sz="1200" b="1" dirty="0" smtClean="0">
                          <a:latin typeface="Arial" pitchFamily="34" charset="0"/>
                          <a:cs typeface="Arial" pitchFamily="34" charset="0"/>
                        </a:rPr>
                        <a:t>X1, X2</a:t>
                      </a:r>
                      <a:r>
                        <a:rPr lang="es-ES" sz="1200" b="1" baseline="0" dirty="0" smtClean="0">
                          <a:latin typeface="Arial" pitchFamily="34" charset="0"/>
                          <a:cs typeface="Arial" pitchFamily="34" charset="0"/>
                        </a:rPr>
                        <a:t>(</a:t>
                      </a:r>
                      <a:r>
                        <a:rPr lang="es-ES" sz="1200" b="1" baseline="0" dirty="0" smtClean="0">
                          <a:solidFill>
                            <a:srgbClr val="3039F0"/>
                          </a:solidFill>
                          <a:latin typeface="Arial" pitchFamily="34" charset="0"/>
                          <a:cs typeface="Arial" pitchFamily="34" charset="0"/>
                        </a:rPr>
                        <a:t>OB1</a:t>
                      </a:r>
                      <a:r>
                        <a:rPr lang="es-ES" sz="1200" b="1" baseline="0" dirty="0" smtClean="0"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  <a:endParaRPr lang="es-ES" sz="12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200" b="1" dirty="0" err="1" smtClean="0">
                          <a:latin typeface="Arial" pitchFamily="34" charset="0"/>
                          <a:cs typeface="Arial" pitchFamily="34" charset="0"/>
                        </a:rPr>
                        <a:t>Seg</a:t>
                      </a:r>
                      <a:r>
                        <a:rPr lang="es-ES" sz="1200" b="1" dirty="0" smtClean="0">
                          <a:latin typeface="Arial" pitchFamily="34" charset="0"/>
                          <a:cs typeface="Arial" pitchFamily="34" charset="0"/>
                        </a:rPr>
                        <a:t>. Parada</a:t>
                      </a:r>
                      <a:r>
                        <a:rPr lang="es-ES" sz="1200" b="1" baseline="0" dirty="0" smtClean="0">
                          <a:latin typeface="Arial" pitchFamily="34" charset="0"/>
                          <a:cs typeface="Arial" pitchFamily="34" charset="0"/>
                        </a:rPr>
                        <a:t>(</a:t>
                      </a:r>
                      <a:r>
                        <a:rPr lang="es-ES" sz="1200" b="1" baseline="0" dirty="0" smtClean="0">
                          <a:solidFill>
                            <a:srgbClr val="3039F0"/>
                          </a:solidFill>
                          <a:latin typeface="Arial" pitchFamily="34" charset="0"/>
                          <a:cs typeface="Arial" pitchFamily="34" charset="0"/>
                        </a:rPr>
                        <a:t>OB1</a:t>
                      </a:r>
                      <a:r>
                        <a:rPr lang="es-ES" sz="1200" b="1" baseline="0" dirty="0" smtClean="0"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  <a:endParaRPr lang="es-ES" sz="12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cxnSp>
        <p:nvCxnSpPr>
          <p:cNvPr id="7" name="6 Conector recto de flecha"/>
          <p:cNvCxnSpPr/>
          <p:nvPr/>
        </p:nvCxnSpPr>
        <p:spPr>
          <a:xfrm flipH="1">
            <a:off x="1981200" y="3212123"/>
            <a:ext cx="2778370" cy="131298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 de flecha"/>
          <p:cNvCxnSpPr/>
          <p:nvPr/>
        </p:nvCxnSpPr>
        <p:spPr>
          <a:xfrm flipH="1">
            <a:off x="3446585" y="3399692"/>
            <a:ext cx="1336430" cy="113713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" sz="2400" dirty="0" smtClean="0"/>
              <a:t>Ejemplo: escalera mecánica con dos tramos (II)</a:t>
            </a:r>
            <a:endParaRPr lang="es-ES" sz="2400" dirty="0"/>
          </a:p>
        </p:txBody>
      </p:sp>
      <p:graphicFrame>
        <p:nvGraphicFramePr>
          <p:cNvPr id="61443" name="Object 3"/>
          <p:cNvGraphicFramePr>
            <a:graphicFrameLocks noChangeAspect="1"/>
          </p:cNvGraphicFramePr>
          <p:nvPr/>
        </p:nvGraphicFramePr>
        <p:xfrm>
          <a:off x="2620475" y="829286"/>
          <a:ext cx="3548497" cy="2230437"/>
        </p:xfrm>
        <a:graphic>
          <a:graphicData uri="http://schemas.openxmlformats.org/presentationml/2006/ole">
            <p:oleObj spid="_x0000_s63490" name="Visio" r:id="rId4" imgW="3457972" imgH="2173500" progId="Visio.Drawing.11">
              <p:embed/>
            </p:oleObj>
          </a:graphicData>
        </a:graphic>
      </p:graphicFrame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633048" y="3218658"/>
          <a:ext cx="4079494" cy="32359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039747"/>
                <a:gridCol w="2039747"/>
              </a:tblGrid>
              <a:tr h="370840">
                <a:tc>
                  <a:txBody>
                    <a:bodyPr/>
                    <a:lstStyle/>
                    <a:p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U</a:t>
                      </a:r>
                      <a:r>
                        <a:rPr lang="es-ES" sz="1400" b="1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ES" sz="1400" b="0" baseline="0" dirty="0" smtClean="0">
                          <a:latin typeface="Arial" pitchFamily="34" charset="0"/>
                          <a:cs typeface="Arial" pitchFamily="34" charset="0"/>
                        </a:rPr>
                        <a:t> X1</a:t>
                      </a:r>
                    </a:p>
                    <a:p>
                      <a:r>
                        <a:rPr lang="es-ES" sz="1400" b="1" baseline="0" dirty="0" smtClean="0">
                          <a:latin typeface="Arial" pitchFamily="34" charset="0"/>
                          <a:cs typeface="Arial" pitchFamily="34" charset="0"/>
                        </a:rPr>
                        <a:t>SPBN</a:t>
                      </a:r>
                      <a:r>
                        <a:rPr lang="es-ES" sz="1400" b="0" baseline="0" dirty="0" smtClean="0">
                          <a:latin typeface="Arial" pitchFamily="34" charset="0"/>
                          <a:cs typeface="Arial" pitchFamily="34" charset="0"/>
                        </a:rPr>
                        <a:t>  _001:</a:t>
                      </a:r>
                      <a:endParaRPr lang="es-ES" sz="1400" b="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  CALL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“motor”, DB1</a:t>
                      </a:r>
                    </a:p>
                    <a:p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   se1:= E 124.0</a:t>
                      </a:r>
                    </a:p>
                    <a:p>
                      <a:r>
                        <a:rPr lang="es-ES" sz="1400" b="1" dirty="0" smtClean="0">
                          <a:solidFill>
                            <a:srgbClr val="990000"/>
                          </a:solidFill>
                          <a:latin typeface="Arial" pitchFamily="34" charset="0"/>
                          <a:cs typeface="Arial" pitchFamily="34" charset="0"/>
                        </a:rPr>
                        <a:t>    </a:t>
                      </a:r>
                      <a:r>
                        <a:rPr lang="es-ES" sz="14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tiempo:=</a:t>
                      </a:r>
                    </a:p>
                    <a:p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   </a:t>
                      </a:r>
                      <a:r>
                        <a:rPr lang="es-ES" sz="1400" dirty="0" err="1" smtClean="0">
                          <a:latin typeface="Arial" pitchFamily="34" charset="0"/>
                          <a:cs typeface="Arial" pitchFamily="34" charset="0"/>
                        </a:rPr>
                        <a:t>tempor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:= T1</a:t>
                      </a:r>
                    </a:p>
                    <a:p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   </a:t>
                      </a:r>
                      <a:r>
                        <a:rPr lang="es-ES" sz="1400" dirty="0" err="1" smtClean="0">
                          <a:latin typeface="Arial" pitchFamily="34" charset="0"/>
                          <a:cs typeface="Arial" pitchFamily="34" charset="0"/>
                        </a:rPr>
                        <a:t>motor_ON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:= A 124.0</a:t>
                      </a:r>
                    </a:p>
                    <a:p>
                      <a:r>
                        <a:rPr lang="es-ES" sz="1400" baseline="0" dirty="0" smtClean="0">
                          <a:latin typeface="Arial" pitchFamily="34" charset="0"/>
                          <a:cs typeface="Arial" pitchFamily="34" charset="0"/>
                        </a:rPr>
                        <a:t>    arranque_0:= M 2.0</a:t>
                      </a:r>
                    </a:p>
                    <a:p>
                      <a:r>
                        <a:rPr lang="es-ES" sz="1400" baseline="0" dirty="0" smtClean="0">
                          <a:latin typeface="Arial" pitchFamily="34" charset="0"/>
                          <a:cs typeface="Arial" pitchFamily="34" charset="0"/>
                        </a:rPr>
                        <a:t>   </a:t>
                      </a:r>
                    </a:p>
                    <a:p>
                      <a:r>
                        <a:rPr lang="es-ES" sz="1400" baseline="0" dirty="0" smtClean="0">
                          <a:latin typeface="Arial" pitchFamily="34" charset="0"/>
                          <a:cs typeface="Arial" pitchFamily="34" charset="0"/>
                        </a:rPr>
                        <a:t>     </a:t>
                      </a:r>
                      <a:r>
                        <a:rPr lang="es-ES" sz="1400" baseline="0" dirty="0" smtClean="0">
                          <a:solidFill>
                            <a:srgbClr val="006600"/>
                          </a:solidFill>
                          <a:latin typeface="Arial" pitchFamily="34" charset="0"/>
                          <a:cs typeface="Arial" pitchFamily="34" charset="0"/>
                        </a:rPr>
                        <a:t>//…</a:t>
                      </a:r>
                    </a:p>
                    <a:p>
                      <a:endParaRPr lang="es-ES" sz="1400" baseline="0" dirty="0" smtClean="0">
                        <a:solidFill>
                          <a:srgbClr val="0066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r>
                        <a:rPr lang="es-ES" sz="1400" baseline="0" dirty="0" smtClean="0">
                          <a:latin typeface="Arial" pitchFamily="34" charset="0"/>
                          <a:cs typeface="Arial" pitchFamily="34" charset="0"/>
                        </a:rPr>
                        <a:t>_001: NOP 0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 </a:t>
                      </a:r>
                      <a:endParaRPr lang="es-ES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U</a:t>
                      </a:r>
                      <a:r>
                        <a:rPr lang="es-ES" sz="1400" b="1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ES" sz="1400" b="0" baseline="0" dirty="0" smtClean="0">
                          <a:latin typeface="Arial" pitchFamily="34" charset="0"/>
                          <a:cs typeface="Arial" pitchFamily="34" charset="0"/>
                        </a:rPr>
                        <a:t> X2</a:t>
                      </a:r>
                    </a:p>
                    <a:p>
                      <a:r>
                        <a:rPr lang="es-ES" sz="1400" b="1" baseline="0" dirty="0" smtClean="0">
                          <a:latin typeface="Arial" pitchFamily="34" charset="0"/>
                          <a:cs typeface="Arial" pitchFamily="34" charset="0"/>
                        </a:rPr>
                        <a:t>SPBN</a:t>
                      </a:r>
                      <a:r>
                        <a:rPr lang="es-ES" sz="1400" b="0" baseline="0" dirty="0" smtClean="0">
                          <a:latin typeface="Arial" pitchFamily="34" charset="0"/>
                          <a:cs typeface="Arial" pitchFamily="34" charset="0"/>
                        </a:rPr>
                        <a:t>  _002:</a:t>
                      </a:r>
                      <a:endParaRPr lang="es-ES" sz="1400" b="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  CALL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“motor”, DB2</a:t>
                      </a:r>
                    </a:p>
                    <a:p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   se1:= E 124.1</a:t>
                      </a:r>
                    </a:p>
                    <a:p>
                      <a:r>
                        <a:rPr lang="es-ES" sz="1400" b="1" dirty="0" smtClean="0">
                          <a:solidFill>
                            <a:srgbClr val="990000"/>
                          </a:solidFill>
                          <a:latin typeface="Arial" pitchFamily="34" charset="0"/>
                          <a:cs typeface="Arial" pitchFamily="34" charset="0"/>
                        </a:rPr>
                        <a:t>    </a:t>
                      </a:r>
                      <a:r>
                        <a:rPr lang="es-ES" sz="14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tiempo:=</a:t>
                      </a:r>
                    </a:p>
                    <a:p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   </a:t>
                      </a:r>
                      <a:r>
                        <a:rPr lang="es-ES" sz="1400" dirty="0" err="1" smtClean="0">
                          <a:latin typeface="Arial" pitchFamily="34" charset="0"/>
                          <a:cs typeface="Arial" pitchFamily="34" charset="0"/>
                        </a:rPr>
                        <a:t>tempor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:= T2</a:t>
                      </a:r>
                    </a:p>
                    <a:p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   </a:t>
                      </a:r>
                      <a:r>
                        <a:rPr lang="es-ES" sz="1400" dirty="0" err="1" smtClean="0">
                          <a:latin typeface="Arial" pitchFamily="34" charset="0"/>
                          <a:cs typeface="Arial" pitchFamily="34" charset="0"/>
                        </a:rPr>
                        <a:t>motor_ON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:= A 124.1</a:t>
                      </a:r>
                    </a:p>
                    <a:p>
                      <a:r>
                        <a:rPr lang="es-ES" sz="1400" baseline="0" dirty="0" smtClean="0">
                          <a:latin typeface="Arial" pitchFamily="34" charset="0"/>
                          <a:cs typeface="Arial" pitchFamily="34" charset="0"/>
                        </a:rPr>
                        <a:t>    arranque_0:= M 2.1</a:t>
                      </a:r>
                    </a:p>
                    <a:p>
                      <a:r>
                        <a:rPr lang="es-ES" sz="1400" baseline="0" dirty="0" smtClean="0">
                          <a:latin typeface="Arial" pitchFamily="34" charset="0"/>
                          <a:cs typeface="Arial" pitchFamily="34" charset="0"/>
                        </a:rPr>
                        <a:t>   </a:t>
                      </a:r>
                    </a:p>
                    <a:p>
                      <a:r>
                        <a:rPr lang="es-ES" sz="1400" baseline="0" dirty="0" smtClean="0">
                          <a:latin typeface="Arial" pitchFamily="34" charset="0"/>
                          <a:cs typeface="Arial" pitchFamily="34" charset="0"/>
                        </a:rPr>
                        <a:t>     </a:t>
                      </a:r>
                      <a:r>
                        <a:rPr lang="es-ES" sz="1400" baseline="0" dirty="0" smtClean="0">
                          <a:solidFill>
                            <a:srgbClr val="006600"/>
                          </a:solidFill>
                          <a:latin typeface="Arial" pitchFamily="34" charset="0"/>
                          <a:cs typeface="Arial" pitchFamily="34" charset="0"/>
                        </a:rPr>
                        <a:t>//…</a:t>
                      </a:r>
                    </a:p>
                    <a:p>
                      <a:endParaRPr lang="es-ES" sz="1400" baseline="0" dirty="0" smtClean="0">
                        <a:solidFill>
                          <a:srgbClr val="0066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r>
                        <a:rPr lang="es-ES" sz="1400" baseline="0" dirty="0" smtClean="0">
                          <a:latin typeface="Arial" pitchFamily="34" charset="0"/>
                          <a:cs typeface="Arial" pitchFamily="34" charset="0"/>
                        </a:rPr>
                        <a:t>_002: NOP 0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  </a:t>
                      </a:r>
                    </a:p>
                    <a:p>
                      <a:endParaRPr lang="es-ES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" sz="1400" b="1" baseline="0" dirty="0" smtClean="0">
                          <a:latin typeface="Arial" pitchFamily="34" charset="0"/>
                          <a:cs typeface="Arial" pitchFamily="34" charset="0"/>
                        </a:rPr>
                        <a:t>Llamada Mot.1 (</a:t>
                      </a:r>
                      <a:r>
                        <a:rPr lang="es-ES" sz="1400" b="1" baseline="0" dirty="0" smtClean="0">
                          <a:solidFill>
                            <a:srgbClr val="3039F0"/>
                          </a:solidFill>
                          <a:latin typeface="Arial" pitchFamily="34" charset="0"/>
                          <a:cs typeface="Arial" pitchFamily="34" charset="0"/>
                        </a:rPr>
                        <a:t>OB1</a:t>
                      </a:r>
                      <a:r>
                        <a:rPr lang="es-ES" sz="1400" b="1" baseline="0" dirty="0" smtClean="0"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  <a:endParaRPr lang="es-ES" sz="14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1" baseline="0" dirty="0" smtClean="0">
                          <a:latin typeface="Arial" pitchFamily="34" charset="0"/>
                          <a:cs typeface="Arial" pitchFamily="34" charset="0"/>
                        </a:rPr>
                        <a:t>Llamada Mot.2 (</a:t>
                      </a:r>
                      <a:r>
                        <a:rPr lang="es-ES" sz="1400" b="1" baseline="0" dirty="0" smtClean="0">
                          <a:solidFill>
                            <a:srgbClr val="3039F0"/>
                          </a:solidFill>
                          <a:latin typeface="Arial" pitchFamily="34" charset="0"/>
                          <a:cs typeface="Arial" pitchFamily="34" charset="0"/>
                        </a:rPr>
                        <a:t>OB1</a:t>
                      </a:r>
                      <a:r>
                        <a:rPr lang="es-ES" sz="1400" b="1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  <a:endParaRPr lang="es-ES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5 CuadroTexto"/>
          <p:cNvSpPr txBox="1"/>
          <p:nvPr/>
        </p:nvSpPr>
        <p:spPr>
          <a:xfrm>
            <a:off x="5052192" y="4095658"/>
            <a:ext cx="39159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i="1" dirty="0" smtClean="0"/>
              <a:t>EJERCICIO </a:t>
            </a:r>
          </a:p>
          <a:p>
            <a:r>
              <a:rPr lang="es-ES" sz="1600" i="1" dirty="0" smtClean="0"/>
              <a:t>Modifique la implementación del ejercicio anterior considerando la invocación por cajas que aparece a la izquierda</a:t>
            </a:r>
            <a:endParaRPr lang="es-ES" sz="1600" b="1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" sz="2400" dirty="0" smtClean="0"/>
              <a:t>Solución parcial</a:t>
            </a:r>
            <a:endParaRPr lang="es-ES" sz="2400" dirty="0"/>
          </a:p>
        </p:txBody>
      </p:sp>
      <p:graphicFrame>
        <p:nvGraphicFramePr>
          <p:cNvPr id="61443" name="Object 3"/>
          <p:cNvGraphicFramePr>
            <a:graphicFrameLocks noChangeAspect="1"/>
          </p:cNvGraphicFramePr>
          <p:nvPr/>
        </p:nvGraphicFramePr>
        <p:xfrm>
          <a:off x="733059" y="911348"/>
          <a:ext cx="3548497" cy="2230437"/>
        </p:xfrm>
        <a:graphic>
          <a:graphicData uri="http://schemas.openxmlformats.org/presentationml/2006/ole">
            <p:oleObj spid="_x0000_s64514" name="Visio" r:id="rId4" imgW="3457972" imgH="2173500" progId="Visio.Drawing.11">
              <p:embed/>
            </p:oleObj>
          </a:graphicData>
        </a:graphic>
      </p:graphicFrame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457202" y="3558627"/>
          <a:ext cx="3308986" cy="26416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54493"/>
                <a:gridCol w="1654493"/>
              </a:tblGrid>
              <a:tr h="370840">
                <a:tc>
                  <a:txBody>
                    <a:bodyPr/>
                    <a:lstStyle/>
                    <a:p>
                      <a:r>
                        <a:rPr lang="es-ES" sz="1100" b="1" dirty="0" smtClean="0">
                          <a:latin typeface="Arial" pitchFamily="34" charset="0"/>
                          <a:cs typeface="Arial" pitchFamily="34" charset="0"/>
                        </a:rPr>
                        <a:t>U</a:t>
                      </a:r>
                      <a:r>
                        <a:rPr lang="es-ES" sz="1100" b="1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ES" sz="1100" b="0" baseline="0" dirty="0" smtClean="0">
                          <a:latin typeface="Arial" pitchFamily="34" charset="0"/>
                          <a:cs typeface="Arial" pitchFamily="34" charset="0"/>
                        </a:rPr>
                        <a:t> X1</a:t>
                      </a:r>
                    </a:p>
                    <a:p>
                      <a:r>
                        <a:rPr lang="es-ES" sz="1100" b="1" baseline="0" dirty="0" smtClean="0">
                          <a:latin typeface="Arial" pitchFamily="34" charset="0"/>
                          <a:cs typeface="Arial" pitchFamily="34" charset="0"/>
                        </a:rPr>
                        <a:t>SPBN</a:t>
                      </a:r>
                      <a:r>
                        <a:rPr lang="es-ES" sz="1100" b="0" baseline="0" dirty="0" smtClean="0">
                          <a:latin typeface="Arial" pitchFamily="34" charset="0"/>
                          <a:cs typeface="Arial" pitchFamily="34" charset="0"/>
                        </a:rPr>
                        <a:t>  _001:</a:t>
                      </a:r>
                      <a:endParaRPr lang="es-ES" sz="1100" b="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r>
                        <a:rPr lang="es-ES" sz="1100" b="1" dirty="0" smtClean="0">
                          <a:latin typeface="Arial" pitchFamily="34" charset="0"/>
                          <a:cs typeface="Arial" pitchFamily="34" charset="0"/>
                        </a:rPr>
                        <a:t>  CALL</a:t>
                      </a:r>
                      <a:r>
                        <a:rPr lang="es-ES" sz="1100" dirty="0" smtClean="0">
                          <a:latin typeface="Arial" pitchFamily="34" charset="0"/>
                          <a:cs typeface="Arial" pitchFamily="34" charset="0"/>
                        </a:rPr>
                        <a:t> “motor”, DB1</a:t>
                      </a:r>
                    </a:p>
                    <a:p>
                      <a:r>
                        <a:rPr lang="es-ES" sz="1100" dirty="0" smtClean="0">
                          <a:latin typeface="Arial" pitchFamily="34" charset="0"/>
                          <a:cs typeface="Arial" pitchFamily="34" charset="0"/>
                        </a:rPr>
                        <a:t>    se1:= E 124.0</a:t>
                      </a:r>
                    </a:p>
                    <a:p>
                      <a:r>
                        <a:rPr lang="es-ES" sz="1100" b="1" dirty="0" smtClean="0">
                          <a:solidFill>
                            <a:srgbClr val="990000"/>
                          </a:solidFill>
                          <a:latin typeface="Arial" pitchFamily="34" charset="0"/>
                          <a:cs typeface="Arial" pitchFamily="34" charset="0"/>
                        </a:rPr>
                        <a:t>    </a:t>
                      </a:r>
                      <a:r>
                        <a:rPr lang="es-ES" sz="11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tiempo:=</a:t>
                      </a:r>
                    </a:p>
                    <a:p>
                      <a:r>
                        <a:rPr lang="es-ES" sz="1100" dirty="0" smtClean="0">
                          <a:latin typeface="Arial" pitchFamily="34" charset="0"/>
                          <a:cs typeface="Arial" pitchFamily="34" charset="0"/>
                        </a:rPr>
                        <a:t>    </a:t>
                      </a:r>
                      <a:r>
                        <a:rPr lang="es-ES" sz="1100" dirty="0" err="1" smtClean="0">
                          <a:latin typeface="Arial" pitchFamily="34" charset="0"/>
                          <a:cs typeface="Arial" pitchFamily="34" charset="0"/>
                        </a:rPr>
                        <a:t>tempor</a:t>
                      </a:r>
                      <a:r>
                        <a:rPr lang="es-ES" sz="1100" dirty="0" smtClean="0">
                          <a:latin typeface="Arial" pitchFamily="34" charset="0"/>
                          <a:cs typeface="Arial" pitchFamily="34" charset="0"/>
                        </a:rPr>
                        <a:t>:= T1</a:t>
                      </a:r>
                    </a:p>
                    <a:p>
                      <a:r>
                        <a:rPr lang="es-ES" sz="1100" dirty="0" smtClean="0">
                          <a:latin typeface="Arial" pitchFamily="34" charset="0"/>
                          <a:cs typeface="Arial" pitchFamily="34" charset="0"/>
                        </a:rPr>
                        <a:t>    </a:t>
                      </a:r>
                      <a:r>
                        <a:rPr lang="es-ES" sz="1100" dirty="0" err="1" smtClean="0">
                          <a:latin typeface="Arial" pitchFamily="34" charset="0"/>
                          <a:cs typeface="Arial" pitchFamily="34" charset="0"/>
                        </a:rPr>
                        <a:t>motor_ON</a:t>
                      </a:r>
                      <a:r>
                        <a:rPr lang="es-ES" sz="1100" dirty="0" smtClean="0">
                          <a:latin typeface="Arial" pitchFamily="34" charset="0"/>
                          <a:cs typeface="Arial" pitchFamily="34" charset="0"/>
                        </a:rPr>
                        <a:t>:= A 124.0</a:t>
                      </a:r>
                    </a:p>
                    <a:p>
                      <a:r>
                        <a:rPr lang="es-ES" sz="1100" baseline="0" dirty="0" smtClean="0">
                          <a:latin typeface="Arial" pitchFamily="34" charset="0"/>
                          <a:cs typeface="Arial" pitchFamily="34" charset="0"/>
                        </a:rPr>
                        <a:t>    arranque_0:= M 2.0</a:t>
                      </a:r>
                    </a:p>
                    <a:p>
                      <a:r>
                        <a:rPr lang="es-ES" sz="1100" baseline="0" dirty="0" smtClean="0">
                          <a:latin typeface="Arial" pitchFamily="34" charset="0"/>
                          <a:cs typeface="Arial" pitchFamily="34" charset="0"/>
                        </a:rPr>
                        <a:t>   </a:t>
                      </a:r>
                    </a:p>
                    <a:p>
                      <a:r>
                        <a:rPr lang="es-ES" sz="1100" baseline="0" dirty="0" smtClean="0">
                          <a:latin typeface="Arial" pitchFamily="34" charset="0"/>
                          <a:cs typeface="Arial" pitchFamily="34" charset="0"/>
                        </a:rPr>
                        <a:t>     </a:t>
                      </a:r>
                      <a:r>
                        <a:rPr lang="es-ES" sz="1100" baseline="0" dirty="0" smtClean="0">
                          <a:solidFill>
                            <a:srgbClr val="006600"/>
                          </a:solidFill>
                          <a:latin typeface="Arial" pitchFamily="34" charset="0"/>
                          <a:cs typeface="Arial" pitchFamily="34" charset="0"/>
                        </a:rPr>
                        <a:t>//…</a:t>
                      </a:r>
                    </a:p>
                    <a:p>
                      <a:endParaRPr lang="es-ES" sz="1100" baseline="0" dirty="0" smtClean="0">
                        <a:solidFill>
                          <a:srgbClr val="0066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r>
                        <a:rPr lang="es-ES" sz="1100" baseline="0" dirty="0" smtClean="0">
                          <a:latin typeface="Arial" pitchFamily="34" charset="0"/>
                          <a:cs typeface="Arial" pitchFamily="34" charset="0"/>
                        </a:rPr>
                        <a:t>_001: NOP 0</a:t>
                      </a:r>
                      <a:r>
                        <a:rPr lang="es-ES" sz="1100" dirty="0" smtClean="0">
                          <a:latin typeface="Arial" pitchFamily="34" charset="0"/>
                          <a:cs typeface="Arial" pitchFamily="34" charset="0"/>
                        </a:rPr>
                        <a:t>  </a:t>
                      </a:r>
                      <a:endParaRPr lang="es-ES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s-ES" sz="1100" b="1" dirty="0" smtClean="0">
                          <a:latin typeface="Arial" pitchFamily="34" charset="0"/>
                          <a:cs typeface="Arial" pitchFamily="34" charset="0"/>
                        </a:rPr>
                        <a:t>U</a:t>
                      </a:r>
                      <a:r>
                        <a:rPr lang="es-ES" sz="1100" b="1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ES" sz="1100" b="0" baseline="0" dirty="0" smtClean="0">
                          <a:latin typeface="Arial" pitchFamily="34" charset="0"/>
                          <a:cs typeface="Arial" pitchFamily="34" charset="0"/>
                        </a:rPr>
                        <a:t> X2</a:t>
                      </a:r>
                    </a:p>
                    <a:p>
                      <a:r>
                        <a:rPr lang="es-ES" sz="1100" b="1" baseline="0" dirty="0" smtClean="0">
                          <a:latin typeface="Arial" pitchFamily="34" charset="0"/>
                          <a:cs typeface="Arial" pitchFamily="34" charset="0"/>
                        </a:rPr>
                        <a:t>SPBN</a:t>
                      </a:r>
                      <a:r>
                        <a:rPr lang="es-ES" sz="1100" b="0" baseline="0" dirty="0" smtClean="0">
                          <a:latin typeface="Arial" pitchFamily="34" charset="0"/>
                          <a:cs typeface="Arial" pitchFamily="34" charset="0"/>
                        </a:rPr>
                        <a:t>  _002:</a:t>
                      </a:r>
                      <a:endParaRPr lang="es-ES" sz="1100" b="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r>
                        <a:rPr lang="es-ES" sz="1100" b="1" dirty="0" smtClean="0">
                          <a:latin typeface="Arial" pitchFamily="34" charset="0"/>
                          <a:cs typeface="Arial" pitchFamily="34" charset="0"/>
                        </a:rPr>
                        <a:t>  CALL</a:t>
                      </a:r>
                      <a:r>
                        <a:rPr lang="es-ES" sz="1100" dirty="0" smtClean="0">
                          <a:latin typeface="Arial" pitchFamily="34" charset="0"/>
                          <a:cs typeface="Arial" pitchFamily="34" charset="0"/>
                        </a:rPr>
                        <a:t> “motor”, DB2</a:t>
                      </a:r>
                    </a:p>
                    <a:p>
                      <a:r>
                        <a:rPr lang="es-ES" sz="1100" dirty="0" smtClean="0">
                          <a:latin typeface="Arial" pitchFamily="34" charset="0"/>
                          <a:cs typeface="Arial" pitchFamily="34" charset="0"/>
                        </a:rPr>
                        <a:t>    se1:= E 124.1</a:t>
                      </a:r>
                    </a:p>
                    <a:p>
                      <a:r>
                        <a:rPr lang="es-ES" sz="1100" b="1" dirty="0" smtClean="0">
                          <a:solidFill>
                            <a:srgbClr val="990000"/>
                          </a:solidFill>
                          <a:latin typeface="Arial" pitchFamily="34" charset="0"/>
                          <a:cs typeface="Arial" pitchFamily="34" charset="0"/>
                        </a:rPr>
                        <a:t>    </a:t>
                      </a:r>
                      <a:r>
                        <a:rPr lang="es-ES" sz="11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tiempo:=</a:t>
                      </a:r>
                    </a:p>
                    <a:p>
                      <a:r>
                        <a:rPr lang="es-ES" sz="1100" dirty="0" smtClean="0">
                          <a:latin typeface="Arial" pitchFamily="34" charset="0"/>
                          <a:cs typeface="Arial" pitchFamily="34" charset="0"/>
                        </a:rPr>
                        <a:t>    </a:t>
                      </a:r>
                      <a:r>
                        <a:rPr lang="es-ES" sz="1100" dirty="0" err="1" smtClean="0">
                          <a:latin typeface="Arial" pitchFamily="34" charset="0"/>
                          <a:cs typeface="Arial" pitchFamily="34" charset="0"/>
                        </a:rPr>
                        <a:t>tempor</a:t>
                      </a:r>
                      <a:r>
                        <a:rPr lang="es-ES" sz="1100" dirty="0" smtClean="0">
                          <a:latin typeface="Arial" pitchFamily="34" charset="0"/>
                          <a:cs typeface="Arial" pitchFamily="34" charset="0"/>
                        </a:rPr>
                        <a:t>:= T2</a:t>
                      </a:r>
                    </a:p>
                    <a:p>
                      <a:r>
                        <a:rPr lang="es-ES" sz="1100" dirty="0" smtClean="0">
                          <a:latin typeface="Arial" pitchFamily="34" charset="0"/>
                          <a:cs typeface="Arial" pitchFamily="34" charset="0"/>
                        </a:rPr>
                        <a:t>    </a:t>
                      </a:r>
                      <a:r>
                        <a:rPr lang="es-ES" sz="1100" dirty="0" err="1" smtClean="0">
                          <a:latin typeface="Arial" pitchFamily="34" charset="0"/>
                          <a:cs typeface="Arial" pitchFamily="34" charset="0"/>
                        </a:rPr>
                        <a:t>motor_ON</a:t>
                      </a:r>
                      <a:r>
                        <a:rPr lang="es-ES" sz="1100" dirty="0" smtClean="0">
                          <a:latin typeface="Arial" pitchFamily="34" charset="0"/>
                          <a:cs typeface="Arial" pitchFamily="34" charset="0"/>
                        </a:rPr>
                        <a:t>:= A 124.1</a:t>
                      </a:r>
                    </a:p>
                    <a:p>
                      <a:r>
                        <a:rPr lang="es-ES" sz="1100" baseline="0" dirty="0" smtClean="0">
                          <a:latin typeface="Arial" pitchFamily="34" charset="0"/>
                          <a:cs typeface="Arial" pitchFamily="34" charset="0"/>
                        </a:rPr>
                        <a:t>    arranque_0:= M 2.1</a:t>
                      </a:r>
                    </a:p>
                    <a:p>
                      <a:r>
                        <a:rPr lang="es-ES" sz="1100" baseline="0" dirty="0" smtClean="0">
                          <a:latin typeface="Arial" pitchFamily="34" charset="0"/>
                          <a:cs typeface="Arial" pitchFamily="34" charset="0"/>
                        </a:rPr>
                        <a:t>   </a:t>
                      </a:r>
                    </a:p>
                    <a:p>
                      <a:r>
                        <a:rPr lang="es-ES" sz="1100" baseline="0" dirty="0" smtClean="0">
                          <a:latin typeface="Arial" pitchFamily="34" charset="0"/>
                          <a:cs typeface="Arial" pitchFamily="34" charset="0"/>
                        </a:rPr>
                        <a:t>     </a:t>
                      </a:r>
                      <a:r>
                        <a:rPr lang="es-ES" sz="1100" baseline="0" dirty="0" smtClean="0">
                          <a:solidFill>
                            <a:srgbClr val="006600"/>
                          </a:solidFill>
                          <a:latin typeface="Arial" pitchFamily="34" charset="0"/>
                          <a:cs typeface="Arial" pitchFamily="34" charset="0"/>
                        </a:rPr>
                        <a:t>//…</a:t>
                      </a:r>
                    </a:p>
                    <a:p>
                      <a:endParaRPr lang="es-ES" sz="1100" baseline="0" dirty="0" smtClean="0">
                        <a:solidFill>
                          <a:srgbClr val="0066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r>
                        <a:rPr lang="es-ES" sz="1100" baseline="0" dirty="0" smtClean="0">
                          <a:latin typeface="Arial" pitchFamily="34" charset="0"/>
                          <a:cs typeface="Arial" pitchFamily="34" charset="0"/>
                        </a:rPr>
                        <a:t>_002: NOP 0</a:t>
                      </a:r>
                      <a:r>
                        <a:rPr lang="es-ES" sz="1100" dirty="0" smtClean="0">
                          <a:latin typeface="Arial" pitchFamily="34" charset="0"/>
                          <a:cs typeface="Arial" pitchFamily="34" charset="0"/>
                        </a:rPr>
                        <a:t>  </a:t>
                      </a:r>
                    </a:p>
                    <a:p>
                      <a:endParaRPr lang="es-ES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" sz="1100" b="1" baseline="0" dirty="0" smtClean="0">
                          <a:latin typeface="Arial" pitchFamily="34" charset="0"/>
                          <a:cs typeface="Arial" pitchFamily="34" charset="0"/>
                        </a:rPr>
                        <a:t>Llamada Mot.1 (</a:t>
                      </a:r>
                      <a:r>
                        <a:rPr lang="es-ES" sz="1100" b="1" baseline="0" dirty="0" smtClean="0">
                          <a:solidFill>
                            <a:srgbClr val="3039F0"/>
                          </a:solidFill>
                          <a:latin typeface="Arial" pitchFamily="34" charset="0"/>
                          <a:cs typeface="Arial" pitchFamily="34" charset="0"/>
                        </a:rPr>
                        <a:t>OB1</a:t>
                      </a:r>
                      <a:r>
                        <a:rPr lang="es-ES" sz="1100" b="1" baseline="0" dirty="0" smtClean="0"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  <a:endParaRPr lang="es-ES" sz="11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b="1" baseline="0" dirty="0" smtClean="0">
                          <a:latin typeface="Arial" pitchFamily="34" charset="0"/>
                          <a:cs typeface="Arial" pitchFamily="34" charset="0"/>
                        </a:rPr>
                        <a:t>Llamada Mot.2 (</a:t>
                      </a:r>
                      <a:r>
                        <a:rPr lang="es-ES" sz="1100" b="1" baseline="0" dirty="0" smtClean="0">
                          <a:solidFill>
                            <a:srgbClr val="3039F0"/>
                          </a:solidFill>
                          <a:latin typeface="Arial" pitchFamily="34" charset="0"/>
                          <a:cs typeface="Arial" pitchFamily="34" charset="0"/>
                        </a:rPr>
                        <a:t>OB1</a:t>
                      </a:r>
                      <a:r>
                        <a:rPr lang="es-ES" sz="1100" b="1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  <a:endParaRPr lang="es-ES" sz="11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4501665" y="890957"/>
          <a:ext cx="4095497" cy="376790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27518"/>
                <a:gridCol w="2367979"/>
              </a:tblGrid>
              <a:tr h="1256607">
                <a:tc>
                  <a:txBody>
                    <a:bodyPr/>
                    <a:lstStyle/>
                    <a:p>
                      <a:r>
                        <a:rPr lang="es-ES" sz="1200" b="1" dirty="0" smtClean="0">
                          <a:latin typeface="Arial" pitchFamily="34" charset="0"/>
                          <a:cs typeface="Arial" pitchFamily="34" charset="0"/>
                        </a:rPr>
                        <a:t>U   </a:t>
                      </a:r>
                      <a:r>
                        <a:rPr lang="es-ES" sz="1200" b="0" dirty="0" smtClean="0">
                          <a:latin typeface="Arial" pitchFamily="34" charset="0"/>
                          <a:cs typeface="Arial" pitchFamily="34" charset="0"/>
                        </a:rPr>
                        <a:t> “X0”</a:t>
                      </a:r>
                    </a:p>
                    <a:p>
                      <a:r>
                        <a:rPr lang="es-ES" sz="1200" b="1" dirty="0" smtClean="0">
                          <a:latin typeface="Arial" pitchFamily="34" charset="0"/>
                          <a:cs typeface="Arial" pitchFamily="34" charset="0"/>
                        </a:rPr>
                        <a:t>U    </a:t>
                      </a:r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“PON”</a:t>
                      </a:r>
                    </a:p>
                    <a:p>
                      <a:r>
                        <a:rPr lang="es-ES" sz="1200" b="1" dirty="0" smtClean="0">
                          <a:latin typeface="Arial" pitchFamily="34" charset="0"/>
                          <a:cs typeface="Arial" pitchFamily="34" charset="0"/>
                        </a:rPr>
                        <a:t>UN </a:t>
                      </a:r>
                      <a:r>
                        <a:rPr lang="es-ES" sz="1200" baseline="0" dirty="0" smtClean="0">
                          <a:latin typeface="Arial" pitchFamily="34" charset="0"/>
                          <a:cs typeface="Arial" pitchFamily="34" charset="0"/>
                        </a:rPr>
                        <a:t> “SE1”</a:t>
                      </a:r>
                    </a:p>
                    <a:p>
                      <a:r>
                        <a:rPr lang="es-ES" sz="1200" b="1" baseline="0" dirty="0" smtClean="0">
                          <a:latin typeface="Arial" pitchFamily="34" charset="0"/>
                          <a:cs typeface="Arial" pitchFamily="34" charset="0"/>
                        </a:rPr>
                        <a:t>UN</a:t>
                      </a:r>
                      <a:r>
                        <a:rPr lang="es-ES" sz="1200" baseline="0" dirty="0" smtClean="0">
                          <a:latin typeface="Arial" pitchFamily="34" charset="0"/>
                          <a:cs typeface="Arial" pitchFamily="34" charset="0"/>
                        </a:rPr>
                        <a:t>  “SE2”</a:t>
                      </a:r>
                    </a:p>
                    <a:p>
                      <a:r>
                        <a:rPr lang="es-ES" sz="1200" b="1" baseline="0" dirty="0" smtClean="0"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r>
                        <a:rPr lang="es-ES" sz="1200" baseline="0" dirty="0" smtClean="0">
                          <a:latin typeface="Arial" pitchFamily="34" charset="0"/>
                          <a:cs typeface="Arial" pitchFamily="34" charset="0"/>
                        </a:rPr>
                        <a:t>     “X1</a:t>
                      </a:r>
                    </a:p>
                    <a:p>
                      <a:r>
                        <a:rPr lang="es-ES" sz="1200" b="1" baseline="0" dirty="0" smtClean="0"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r>
                        <a:rPr lang="es-ES" sz="1200" baseline="0" dirty="0" smtClean="0">
                          <a:latin typeface="Arial" pitchFamily="34" charset="0"/>
                          <a:cs typeface="Arial" pitchFamily="34" charset="0"/>
                        </a:rPr>
                        <a:t>     “X2”</a:t>
                      </a:r>
                    </a:p>
                    <a:p>
                      <a:r>
                        <a:rPr lang="es-ES" sz="1200" b="1" baseline="0" dirty="0" smtClean="0"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r>
                        <a:rPr lang="es-ES" sz="1200" baseline="0" dirty="0" smtClean="0">
                          <a:latin typeface="Arial" pitchFamily="34" charset="0"/>
                          <a:cs typeface="Arial" pitchFamily="34" charset="0"/>
                        </a:rPr>
                        <a:t>     M2.0      </a:t>
                      </a:r>
                      <a:r>
                        <a:rPr lang="es-ES" sz="1200" baseline="0" dirty="0" smtClean="0">
                          <a:solidFill>
                            <a:srgbClr val="006600"/>
                          </a:solidFill>
                          <a:latin typeface="Arial" pitchFamily="34" charset="0"/>
                          <a:cs typeface="Arial" pitchFamily="34" charset="0"/>
                        </a:rPr>
                        <a:t>//arr-m1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200" b="1" baseline="0" dirty="0" smtClean="0"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r>
                        <a:rPr lang="es-ES" sz="1200" baseline="0" dirty="0" smtClean="0">
                          <a:latin typeface="Arial" pitchFamily="34" charset="0"/>
                          <a:cs typeface="Arial" pitchFamily="34" charset="0"/>
                        </a:rPr>
                        <a:t>     M2.1      </a:t>
                      </a:r>
                      <a:r>
                        <a:rPr lang="es-ES" sz="1200" baseline="0" dirty="0" smtClean="0">
                          <a:solidFill>
                            <a:srgbClr val="006600"/>
                          </a:solidFill>
                          <a:latin typeface="Arial" pitchFamily="34" charset="0"/>
                          <a:cs typeface="Arial" pitchFamily="34" charset="0"/>
                        </a:rPr>
                        <a:t>//arr-m2 </a:t>
                      </a:r>
                    </a:p>
                    <a:p>
                      <a:r>
                        <a:rPr lang="es-ES" sz="1200" b="1" baseline="0" dirty="0" smtClean="0">
                          <a:latin typeface="Arial" pitchFamily="34" charset="0"/>
                          <a:cs typeface="Arial" pitchFamily="34" charset="0"/>
                        </a:rPr>
                        <a:t>R </a:t>
                      </a:r>
                      <a:r>
                        <a:rPr lang="es-ES" sz="1200" baseline="0" dirty="0" smtClean="0">
                          <a:latin typeface="Arial" pitchFamily="34" charset="0"/>
                          <a:cs typeface="Arial" pitchFamily="34" charset="0"/>
                        </a:rPr>
                        <a:t>     “X0”</a:t>
                      </a:r>
                      <a:endParaRPr lang="es-E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s-ES" sz="1200" b="1" dirty="0" smtClean="0">
                          <a:latin typeface="Arial" pitchFamily="34" charset="0"/>
                          <a:cs typeface="Arial" pitchFamily="34" charset="0"/>
                        </a:rPr>
                        <a:t>U</a:t>
                      </a:r>
                      <a:r>
                        <a:rPr lang="es-ES" sz="1200" b="1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ES" sz="1200" b="0" baseline="0" dirty="0" smtClean="0">
                          <a:latin typeface="Arial" pitchFamily="34" charset="0"/>
                          <a:cs typeface="Arial" pitchFamily="34" charset="0"/>
                        </a:rPr>
                        <a:t> X1</a:t>
                      </a:r>
                    </a:p>
                    <a:p>
                      <a:r>
                        <a:rPr lang="es-ES" sz="1200" b="1" baseline="0" dirty="0" smtClean="0">
                          <a:latin typeface="Arial" pitchFamily="34" charset="0"/>
                          <a:cs typeface="Arial" pitchFamily="34" charset="0"/>
                        </a:rPr>
                        <a:t>SPBN</a:t>
                      </a:r>
                      <a:r>
                        <a:rPr lang="es-ES" sz="1200" b="0" baseline="0" dirty="0" smtClean="0">
                          <a:latin typeface="Arial" pitchFamily="34" charset="0"/>
                          <a:cs typeface="Arial" pitchFamily="34" charset="0"/>
                        </a:rPr>
                        <a:t>  _001:</a:t>
                      </a:r>
                      <a:endParaRPr lang="es-ES" sz="1200" b="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r>
                        <a:rPr lang="es-ES" sz="1200" b="1" dirty="0" smtClean="0">
                          <a:latin typeface="Arial" pitchFamily="34" charset="0"/>
                          <a:cs typeface="Arial" pitchFamily="34" charset="0"/>
                        </a:rPr>
                        <a:t>  CALL</a:t>
                      </a:r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 “motor”, DB1</a:t>
                      </a:r>
                    </a:p>
                    <a:p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    se1:= E 124.0</a:t>
                      </a:r>
                    </a:p>
                    <a:p>
                      <a:r>
                        <a:rPr lang="es-ES" sz="1200" b="1" dirty="0" smtClean="0">
                          <a:solidFill>
                            <a:srgbClr val="990000"/>
                          </a:solidFill>
                          <a:latin typeface="Arial" pitchFamily="34" charset="0"/>
                          <a:cs typeface="Arial" pitchFamily="34" charset="0"/>
                        </a:rPr>
                        <a:t>    </a:t>
                      </a:r>
                      <a:r>
                        <a:rPr lang="es-ES" sz="12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tiempo:=</a:t>
                      </a:r>
                    </a:p>
                    <a:p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    </a:t>
                      </a:r>
                      <a:r>
                        <a:rPr lang="es-ES" sz="1200" dirty="0" err="1" smtClean="0">
                          <a:latin typeface="Arial" pitchFamily="34" charset="0"/>
                          <a:cs typeface="Arial" pitchFamily="34" charset="0"/>
                        </a:rPr>
                        <a:t>tempor</a:t>
                      </a:r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:= T1</a:t>
                      </a:r>
                    </a:p>
                    <a:p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    </a:t>
                      </a:r>
                      <a:r>
                        <a:rPr lang="es-ES" sz="1200" dirty="0" err="1" smtClean="0">
                          <a:latin typeface="Arial" pitchFamily="34" charset="0"/>
                          <a:cs typeface="Arial" pitchFamily="34" charset="0"/>
                        </a:rPr>
                        <a:t>motor_ON</a:t>
                      </a:r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:= A 124.0</a:t>
                      </a:r>
                    </a:p>
                    <a:p>
                      <a:r>
                        <a:rPr lang="es-ES" sz="1200" baseline="0" dirty="0" smtClean="0">
                          <a:latin typeface="Arial" pitchFamily="34" charset="0"/>
                          <a:cs typeface="Arial" pitchFamily="34" charset="0"/>
                        </a:rPr>
                        <a:t>    arranque_0:= M 2.0</a:t>
                      </a:r>
                    </a:p>
                    <a:p>
                      <a:r>
                        <a:rPr lang="es-ES" sz="1200" baseline="0" dirty="0" smtClean="0">
                          <a:latin typeface="Arial" pitchFamily="34" charset="0"/>
                          <a:cs typeface="Arial" pitchFamily="34" charset="0"/>
                        </a:rPr>
                        <a:t>   </a:t>
                      </a:r>
                    </a:p>
                    <a:p>
                      <a:r>
                        <a:rPr lang="es-ES" sz="1200" baseline="0" dirty="0" smtClean="0">
                          <a:latin typeface="Arial" pitchFamily="34" charset="0"/>
                          <a:cs typeface="Arial" pitchFamily="34" charset="0"/>
                        </a:rPr>
                        <a:t>     </a:t>
                      </a:r>
                      <a:r>
                        <a:rPr lang="es-ES" sz="1200" baseline="0" dirty="0" smtClean="0">
                          <a:solidFill>
                            <a:srgbClr val="006600"/>
                          </a:solidFill>
                          <a:latin typeface="Arial" pitchFamily="34" charset="0"/>
                          <a:cs typeface="Arial" pitchFamily="34" charset="0"/>
                        </a:rPr>
                        <a:t>//salida</a:t>
                      </a:r>
                    </a:p>
                    <a:p>
                      <a:r>
                        <a:rPr lang="es-ES" sz="1200" baseline="0" dirty="0" smtClean="0">
                          <a:solidFill>
                            <a:srgbClr val="006600"/>
                          </a:solidFill>
                          <a:latin typeface="Arial" pitchFamily="34" charset="0"/>
                          <a:cs typeface="Arial" pitchFamily="34" charset="0"/>
                        </a:rPr>
                        <a:t>    </a:t>
                      </a:r>
                      <a:r>
                        <a:rPr lang="es-ES" sz="1200" b="1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U</a:t>
                      </a:r>
                      <a:r>
                        <a:rPr lang="es-ES" sz="12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“POFF”</a:t>
                      </a:r>
                    </a:p>
                    <a:p>
                      <a:r>
                        <a:rPr lang="es-ES" sz="12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  </a:t>
                      </a:r>
                      <a:r>
                        <a:rPr lang="es-ES" sz="1200" b="1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UN</a:t>
                      </a:r>
                      <a:r>
                        <a:rPr lang="es-ES" sz="12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“</a:t>
                      </a:r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A 124.0</a:t>
                      </a:r>
                      <a:r>
                        <a:rPr lang="es-ES" sz="12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”</a:t>
                      </a:r>
                    </a:p>
                    <a:p>
                      <a:r>
                        <a:rPr lang="es-ES" sz="12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  </a:t>
                      </a:r>
                      <a:r>
                        <a:rPr lang="es-ES" sz="1200" b="1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UN  </a:t>
                      </a:r>
                      <a:r>
                        <a:rPr lang="es-ES" sz="12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“A 124.1”</a:t>
                      </a:r>
                    </a:p>
                    <a:p>
                      <a:r>
                        <a:rPr lang="es-ES" sz="12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   </a:t>
                      </a:r>
                      <a:r>
                        <a:rPr lang="es-ES" sz="1200" b="1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r>
                        <a:rPr lang="es-ES" sz="12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  “X0”</a:t>
                      </a:r>
                    </a:p>
                    <a:p>
                      <a:r>
                        <a:rPr lang="es-ES" sz="12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  </a:t>
                      </a:r>
                      <a:r>
                        <a:rPr lang="es-ES" sz="1200" b="1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R    </a:t>
                      </a:r>
                      <a:r>
                        <a:rPr lang="es-ES" sz="12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“X1”</a:t>
                      </a:r>
                      <a:endParaRPr lang="es-ES" sz="1200" b="1" baseline="0" dirty="0" smtClean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r>
                        <a:rPr lang="es-ES" sz="12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   </a:t>
                      </a:r>
                    </a:p>
                    <a:p>
                      <a:endParaRPr lang="es-ES" sz="1200" baseline="0" dirty="0" smtClean="0">
                        <a:solidFill>
                          <a:srgbClr val="0066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r>
                        <a:rPr lang="es-ES" sz="12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_001: </a:t>
                      </a:r>
                      <a:r>
                        <a:rPr lang="es-ES" sz="1200" baseline="0" dirty="0" smtClean="0">
                          <a:latin typeface="Arial" pitchFamily="34" charset="0"/>
                          <a:cs typeface="Arial" pitchFamily="34" charset="0"/>
                        </a:rPr>
                        <a:t>NOP 0</a:t>
                      </a:r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  </a:t>
                      </a:r>
                      <a:endParaRPr lang="es-E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4623">
                <a:tc>
                  <a:txBody>
                    <a:bodyPr/>
                    <a:lstStyle/>
                    <a:p>
                      <a:pPr algn="ctr"/>
                      <a:r>
                        <a:rPr lang="es-ES" sz="1200" b="1" dirty="0" smtClean="0">
                          <a:latin typeface="Arial" pitchFamily="34" charset="0"/>
                          <a:cs typeface="Arial" pitchFamily="34" charset="0"/>
                        </a:rPr>
                        <a:t>X0</a:t>
                      </a:r>
                      <a:r>
                        <a:rPr lang="es-ES" sz="1200" b="1" dirty="0" smtClean="0">
                          <a:latin typeface="Arial" pitchFamily="34" charset="0"/>
                          <a:cs typeface="Arial" pitchFamily="34" charset="0"/>
                          <a:sym typeface="Wingdings" pitchFamily="2" charset="2"/>
                        </a:rPr>
                        <a:t></a:t>
                      </a:r>
                      <a:r>
                        <a:rPr lang="es-ES" sz="1200" b="1" dirty="0" smtClean="0">
                          <a:latin typeface="Arial" pitchFamily="34" charset="0"/>
                          <a:cs typeface="Arial" pitchFamily="34" charset="0"/>
                        </a:rPr>
                        <a:t>X1, X2</a:t>
                      </a:r>
                      <a:r>
                        <a:rPr lang="es-ES" sz="1200" b="1" baseline="0" dirty="0" smtClean="0">
                          <a:latin typeface="Arial" pitchFamily="34" charset="0"/>
                          <a:cs typeface="Arial" pitchFamily="34" charset="0"/>
                        </a:rPr>
                        <a:t>(</a:t>
                      </a:r>
                      <a:r>
                        <a:rPr lang="es-ES" sz="1200" b="1" baseline="0" dirty="0" smtClean="0">
                          <a:solidFill>
                            <a:srgbClr val="3039F0"/>
                          </a:solidFill>
                          <a:latin typeface="Arial" pitchFamily="34" charset="0"/>
                          <a:cs typeface="Arial" pitchFamily="34" charset="0"/>
                        </a:rPr>
                        <a:t>OB1</a:t>
                      </a:r>
                      <a:r>
                        <a:rPr lang="es-ES" sz="1200" b="1" baseline="0" dirty="0" smtClean="0"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  <a:endParaRPr lang="es-ES" sz="12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200" b="1" baseline="0" dirty="0" smtClean="0">
                          <a:latin typeface="Arial" pitchFamily="34" charset="0"/>
                          <a:cs typeface="Arial" pitchFamily="34" charset="0"/>
                        </a:rPr>
                        <a:t>Llamada Mot.1 (</a:t>
                      </a:r>
                      <a:r>
                        <a:rPr lang="es-ES" sz="1200" b="1" baseline="0" dirty="0" smtClean="0">
                          <a:solidFill>
                            <a:srgbClr val="3039F0"/>
                          </a:solidFill>
                          <a:latin typeface="Arial" pitchFamily="34" charset="0"/>
                          <a:cs typeface="Arial" pitchFamily="34" charset="0"/>
                        </a:rPr>
                        <a:t>OB1</a:t>
                      </a:r>
                      <a:r>
                        <a:rPr lang="es-ES" sz="1200" b="1" baseline="0" dirty="0" smtClean="0"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  <a:endParaRPr lang="es-ES" sz="12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5 CuadroTexto"/>
          <p:cNvSpPr txBox="1"/>
          <p:nvPr/>
        </p:nvSpPr>
        <p:spPr>
          <a:xfrm>
            <a:off x="4220308" y="5033504"/>
            <a:ext cx="477129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i="1" dirty="0" smtClean="0"/>
              <a:t>CUESTIÓN </a:t>
            </a:r>
          </a:p>
          <a:p>
            <a:r>
              <a:rPr lang="es-ES" sz="1600" i="1" dirty="0" smtClean="0"/>
              <a:t>¿Cómo se podría mejorar el diseño del interfaz de FB1 (control de motores) para que no se tenga que emplear los actuadores A 124.0 y A 124.1 para razonar en la ecuación de paso al reposo?</a:t>
            </a:r>
            <a:endParaRPr lang="es-ES" sz="1600" b="1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3962400" y="2628900"/>
            <a:ext cx="10953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/>
              <a:t>FIN</a:t>
            </a:r>
            <a:endParaRPr lang="es-ES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en">
  <a:themeElements>
    <a:clrScheme name="Orige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e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e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0</TotalTime>
  <Words>2552</Words>
  <Application>Microsoft Office PowerPoint</Application>
  <PresentationFormat>Presentación en pantalla (4:3)</PresentationFormat>
  <Paragraphs>780</Paragraphs>
  <Slides>44</Slides>
  <Notes>44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incrustados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7" baseType="lpstr">
      <vt:lpstr>Origen</vt:lpstr>
      <vt:lpstr>Visio</vt:lpstr>
      <vt:lpstr>Equation</vt:lpstr>
      <vt:lpstr> Arquitectura de programación Bloques </vt:lpstr>
      <vt:lpstr>Bloques de programación</vt:lpstr>
      <vt:lpstr>Arquitectura de bloques</vt:lpstr>
      <vt:lpstr>Diapositiva 4</vt:lpstr>
      <vt:lpstr>Bloques OB: Arranque S5 95-U </vt:lpstr>
      <vt:lpstr>Bloques OB: Ciclo principal S5 95-U</vt:lpstr>
      <vt:lpstr>Bloques OB: S7-300 y 400</vt:lpstr>
      <vt:lpstr>Diapositiva 8</vt:lpstr>
      <vt:lpstr>Bloques de datos (DB)</vt:lpstr>
      <vt:lpstr>Bloques de datos (DB): entorno SIMATIC</vt:lpstr>
      <vt:lpstr>Diapositiva 11</vt:lpstr>
      <vt:lpstr>Esquema general de operadores</vt:lpstr>
      <vt:lpstr>Operadores para bloques</vt:lpstr>
      <vt:lpstr>Ejemplo: Macroetapa en grafcet</vt:lpstr>
      <vt:lpstr>Ejemplo: señal periódica (examen)</vt:lpstr>
      <vt:lpstr>Diapositiva 16</vt:lpstr>
      <vt:lpstr>Nociones generales</vt:lpstr>
      <vt:lpstr>Tipos de parámetros</vt:lpstr>
      <vt:lpstr>Programación en el entorno STEP 7 (1/3)</vt:lpstr>
      <vt:lpstr>Programación en el entorno STEP 7 (2/3)</vt:lpstr>
      <vt:lpstr>Programación en el entorno STEP 7 (3/3)</vt:lpstr>
      <vt:lpstr>Fuentes de texto portables (1/2)</vt:lpstr>
      <vt:lpstr>Fuentes de texto portables (2/2)</vt:lpstr>
      <vt:lpstr>Aplicación: lectura de señales analógicas</vt:lpstr>
      <vt:lpstr>Aplicación: salida de señales analógicas</vt:lpstr>
      <vt:lpstr>Ejercicio (I): Transducción de temperatura</vt:lpstr>
      <vt:lpstr>Diapositiva 27</vt:lpstr>
      <vt:lpstr>Ejemplo: semáforo (1/5)</vt:lpstr>
      <vt:lpstr>Interfaz FB1: “Control Ámbar” (2/5)</vt:lpstr>
      <vt:lpstr>Solución semáforo (3/5): FB1 “control ámbar”</vt:lpstr>
      <vt:lpstr>Solución semáforo (4/5)</vt:lpstr>
      <vt:lpstr>Solución semáforo (5/5)</vt:lpstr>
      <vt:lpstr>Ejemplo: motor escalera mecánica (I)</vt:lpstr>
      <vt:lpstr>Ejemplo: motor escalera mecánica (II)</vt:lpstr>
      <vt:lpstr>Solución parcial (II.1/II.2)</vt:lpstr>
      <vt:lpstr>Solución parcial (II.2/II.2)</vt:lpstr>
      <vt:lpstr>Ejemplo: motor escalera mecánica (III)</vt:lpstr>
      <vt:lpstr>Solución parcial: Interfaz (III.1/III.2)</vt:lpstr>
      <vt:lpstr>Solución parcial (III.2/III.2) </vt:lpstr>
      <vt:lpstr>Ejemplo: escalera mecánica con dos tramos (I)</vt:lpstr>
      <vt:lpstr>Solución parcial</vt:lpstr>
      <vt:lpstr>Ejemplo: escalera mecánica con dos tramos (II)</vt:lpstr>
      <vt:lpstr>Solución parcial</vt:lpstr>
      <vt:lpstr>Diapositiva 44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2014-03-28T15:12:34Z</dcterms:created>
  <dcterms:modified xsi:type="dcterms:W3CDTF">2014-03-28T15:12:50Z</dcterms:modified>
</cp:coreProperties>
</file>