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468" r:id="rId2"/>
    <p:sldId id="660" r:id="rId3"/>
    <p:sldId id="745" r:id="rId4"/>
    <p:sldId id="746" r:id="rId5"/>
    <p:sldId id="743" r:id="rId6"/>
    <p:sldId id="744" r:id="rId7"/>
    <p:sldId id="719" r:id="rId8"/>
    <p:sldId id="720" r:id="rId9"/>
    <p:sldId id="722" r:id="rId10"/>
    <p:sldId id="721" r:id="rId11"/>
    <p:sldId id="723" r:id="rId12"/>
    <p:sldId id="724" r:id="rId13"/>
    <p:sldId id="725" r:id="rId14"/>
    <p:sldId id="726" r:id="rId15"/>
    <p:sldId id="727" r:id="rId16"/>
    <p:sldId id="728" r:id="rId17"/>
    <p:sldId id="729" r:id="rId18"/>
    <p:sldId id="730" r:id="rId19"/>
    <p:sldId id="731" r:id="rId20"/>
    <p:sldId id="732" r:id="rId21"/>
    <p:sldId id="733" r:id="rId22"/>
    <p:sldId id="734" r:id="rId23"/>
    <p:sldId id="735" r:id="rId24"/>
    <p:sldId id="737" r:id="rId25"/>
    <p:sldId id="736" r:id="rId26"/>
    <p:sldId id="738" r:id="rId27"/>
    <p:sldId id="741" r:id="rId28"/>
    <p:sldId id="742" r:id="rId29"/>
    <p:sldId id="740" r:id="rId30"/>
    <p:sldId id="739" r:id="rId31"/>
  </p:sldIdLst>
  <p:sldSz cx="9144000" cy="6858000" type="screen4x3"/>
  <p:notesSz cx="6797675" cy="99266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1418"/>
    <a:srgbClr val="404040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44" autoAdjust="0"/>
    <p:restoredTop sz="94653" autoAdjust="0"/>
  </p:normalViewPr>
  <p:slideViewPr>
    <p:cSldViewPr>
      <p:cViewPr>
        <p:scale>
          <a:sx n="80" d="100"/>
          <a:sy n="80" d="100"/>
        </p:scale>
        <p:origin x="-990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74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A115B-6DF0-5047-A63B-47344EE11739}" type="datetimeFigureOut">
              <a:rPr lang="es-ES" smtClean="0"/>
              <a:t>16/11/2016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51B26-A07A-A342-89EA-F3AFAA27B4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342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E82166A5-2CE9-6A48-8284-EC610F62D02C}" type="datetimeFigureOut">
              <a:rPr lang="es-ES"/>
              <a:pPr/>
              <a:t>16/11/2016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4619F43B-2E48-B745-A4FE-9B69CAC8FD6F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09287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600" dirty="0">
              <a:latin typeface="Garamond"/>
              <a:cs typeface="Garamond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9F43B-2E48-B745-A4FE-9B69CAC8FD6F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0355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B1E60-B71C-1743-9A70-55231009BEC1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33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ORTADA 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7" r="4198" b="20192"/>
          <a:stretch>
            <a:fillRect/>
          </a:stretch>
        </p:blipFill>
        <p:spPr bwMode="auto">
          <a:xfrm>
            <a:off x="0" y="5589588"/>
            <a:ext cx="91440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1484313"/>
            <a:ext cx="612775" cy="611187"/>
          </a:xfrm>
          <a:prstGeom prst="rect">
            <a:avLst/>
          </a:prstGeom>
          <a:solidFill>
            <a:schemeClr val="tx1">
              <a:lumMod val="85000"/>
              <a:lumOff val="1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0" y="0"/>
            <a:ext cx="612775" cy="1268413"/>
          </a:xfrm>
          <a:prstGeom prst="rect">
            <a:avLst/>
          </a:prstGeom>
          <a:solidFill>
            <a:srgbClr val="981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 rot="5400000">
            <a:off x="-958850" y="1714500"/>
            <a:ext cx="3429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71600" y="764704"/>
            <a:ext cx="7848872" cy="576064"/>
          </a:xfrm>
          <a:noFill/>
        </p:spPr>
        <p:txBody>
          <a:bodyPr anchor="b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600" y="2924944"/>
            <a:ext cx="6800800" cy="3600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="1" baseline="0">
                <a:solidFill>
                  <a:srgbClr val="98141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  <p:sp>
        <p:nvSpPr>
          <p:cNvPr id="8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2987824" y="634523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</a:defRPr>
            </a:lvl1pPr>
          </a:lstStyle>
          <a:p>
            <a:fld id="{9450A8F6-97C4-E341-99F2-2A3BD5F59C2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3535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692150"/>
            <a:ext cx="611188" cy="14414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611188" cy="612775"/>
          </a:xfrm>
          <a:prstGeom prst="rect">
            <a:avLst/>
          </a:prstGeom>
          <a:solidFill>
            <a:srgbClr val="981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6" name="5 Conector recto"/>
          <p:cNvCxnSpPr/>
          <p:nvPr/>
        </p:nvCxnSpPr>
        <p:spPr>
          <a:xfrm rot="5400000">
            <a:off x="-311150" y="1066800"/>
            <a:ext cx="21336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7" r="4198" b="20192"/>
          <a:stretch>
            <a:fillRect/>
          </a:stretch>
        </p:blipFill>
        <p:spPr bwMode="auto">
          <a:xfrm>
            <a:off x="0" y="5589588"/>
            <a:ext cx="91440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0"/>
            <a:ext cx="7920880" cy="1440160"/>
          </a:xfrm>
          <a:noFill/>
        </p:spPr>
        <p:txBody>
          <a:bodyPr anchor="b"/>
          <a:lstStyle>
            <a:lvl1pPr algn="l">
              <a:defRPr b="1">
                <a:solidFill>
                  <a:srgbClr val="981418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10"/>
          </p:nvPr>
        </p:nvSpPr>
        <p:spPr>
          <a:xfrm>
            <a:off x="899592" y="1988840"/>
            <a:ext cx="7920880" cy="4464496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5328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Rectángulo"/>
          <p:cNvSpPr/>
          <p:nvPr/>
        </p:nvSpPr>
        <p:spPr>
          <a:xfrm>
            <a:off x="0" y="765175"/>
            <a:ext cx="684213" cy="142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7" name="4 Conector recto"/>
          <p:cNvCxnSpPr/>
          <p:nvPr/>
        </p:nvCxnSpPr>
        <p:spPr>
          <a:xfrm rot="5400000">
            <a:off x="373063" y="454025"/>
            <a:ext cx="90805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4213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Marcador de contenido 2"/>
          <p:cNvSpPr>
            <a:spLocks noGrp="1"/>
          </p:cNvSpPr>
          <p:nvPr>
            <p:ph sz="half" idx="1"/>
          </p:nvPr>
        </p:nvSpPr>
        <p:spPr>
          <a:xfrm>
            <a:off x="971600" y="1268760"/>
            <a:ext cx="4896544" cy="482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250825" algn="l" defTabSz="457200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s-ES_tradnl" sz="1800" b="0" kern="1200" dirty="0" smtClean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1pPr>
            <a:lvl2pPr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lang="es-ES_tradnl" sz="1600" b="0" kern="1200" dirty="0" smtClean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2pPr>
            <a:lvl3pPr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lang="es-ES_tradnl" sz="1600" b="0" kern="1200" dirty="0" smtClean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3pPr>
            <a:lvl4pPr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lang="es-ES_tradnl" sz="1600" b="0" kern="1200" dirty="0" smtClean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4pPr>
            <a:lvl5pPr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lang="es-ES_tradnl" sz="1600" b="0" kern="1200" dirty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23" name="2 Marcador de posición de imagen"/>
          <p:cNvSpPr>
            <a:spLocks noGrp="1"/>
          </p:cNvSpPr>
          <p:nvPr>
            <p:ph type="pic" idx="13"/>
          </p:nvPr>
        </p:nvSpPr>
        <p:spPr>
          <a:xfrm>
            <a:off x="6012160" y="1268760"/>
            <a:ext cx="2880320" cy="482453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24" name="1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548680"/>
          </a:xfrm>
          <a:noFill/>
        </p:spPr>
        <p:txBody>
          <a:bodyPr anchor="b">
            <a:normAutofit/>
          </a:bodyPr>
          <a:lstStyle>
            <a:lvl1pPr algn="l">
              <a:defRPr sz="20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25" name="14 Marcador de contenido"/>
          <p:cNvSpPr>
            <a:spLocks noGrp="1"/>
          </p:cNvSpPr>
          <p:nvPr>
            <p:ph sz="quarter" idx="10"/>
          </p:nvPr>
        </p:nvSpPr>
        <p:spPr>
          <a:xfrm>
            <a:off x="899592" y="548681"/>
            <a:ext cx="7992888" cy="360040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816325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INTERIOR_gráfico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Rectángulo"/>
          <p:cNvSpPr/>
          <p:nvPr/>
        </p:nvSpPr>
        <p:spPr>
          <a:xfrm>
            <a:off x="0" y="765175"/>
            <a:ext cx="684213" cy="142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9" name="4 Conector recto"/>
          <p:cNvCxnSpPr/>
          <p:nvPr/>
        </p:nvCxnSpPr>
        <p:spPr>
          <a:xfrm rot="5400000">
            <a:off x="373063" y="454025"/>
            <a:ext cx="90805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4213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6 Conector recto"/>
          <p:cNvCxnSpPr/>
          <p:nvPr/>
        </p:nvCxnSpPr>
        <p:spPr>
          <a:xfrm rot="5400000">
            <a:off x="1402556" y="3717132"/>
            <a:ext cx="489743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1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548680"/>
          </a:xfrm>
          <a:noFill/>
        </p:spPr>
        <p:txBody>
          <a:bodyPr anchor="b">
            <a:normAutofit/>
          </a:bodyPr>
          <a:lstStyle>
            <a:lvl1pPr algn="l">
              <a:defRPr sz="20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25" name="14 Marcador de contenido"/>
          <p:cNvSpPr>
            <a:spLocks noGrp="1"/>
          </p:cNvSpPr>
          <p:nvPr>
            <p:ph sz="quarter" idx="10"/>
          </p:nvPr>
        </p:nvSpPr>
        <p:spPr>
          <a:xfrm>
            <a:off x="899592" y="548681"/>
            <a:ext cx="7992888" cy="360040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3 Marcador de texto"/>
          <p:cNvSpPr>
            <a:spLocks noGrp="1"/>
          </p:cNvSpPr>
          <p:nvPr>
            <p:ph type="body" sz="half" idx="2"/>
          </p:nvPr>
        </p:nvSpPr>
        <p:spPr>
          <a:xfrm>
            <a:off x="899592" y="2060848"/>
            <a:ext cx="2808312" cy="41044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2 Marcador de posición de imagen"/>
          <p:cNvSpPr>
            <a:spLocks noGrp="1"/>
          </p:cNvSpPr>
          <p:nvPr>
            <p:ph type="pic" idx="13"/>
          </p:nvPr>
        </p:nvSpPr>
        <p:spPr>
          <a:xfrm>
            <a:off x="3995936" y="1268760"/>
            <a:ext cx="4896544" cy="24482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14" name="31 Marcador de gráfico"/>
          <p:cNvSpPr>
            <a:spLocks noGrp="1"/>
          </p:cNvSpPr>
          <p:nvPr>
            <p:ph type="chart" sz="quarter" idx="14"/>
          </p:nvPr>
        </p:nvSpPr>
        <p:spPr>
          <a:xfrm>
            <a:off x="3995936" y="3860800"/>
            <a:ext cx="4897239" cy="2232025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/>
            </a:lvl1pPr>
          </a:lstStyle>
          <a:p>
            <a:pPr lvl="0"/>
            <a:r>
              <a:rPr lang="es-ES" noProof="0" smtClean="0"/>
              <a:t>Haga clic en el icono para agregar un gráfico</a:t>
            </a:r>
            <a:endParaRPr lang="es-ES" noProof="0"/>
          </a:p>
        </p:txBody>
      </p:sp>
      <p:sp>
        <p:nvSpPr>
          <p:cNvPr id="18" name="17 Marcador de texto"/>
          <p:cNvSpPr>
            <a:spLocks noGrp="1"/>
          </p:cNvSpPr>
          <p:nvPr>
            <p:ph type="body" sz="quarter" idx="15"/>
          </p:nvPr>
        </p:nvSpPr>
        <p:spPr>
          <a:xfrm>
            <a:off x="899593" y="1268760"/>
            <a:ext cx="2808312" cy="720080"/>
          </a:xfrm>
          <a:prstGeom prst="rect">
            <a:avLst/>
          </a:prstGeom>
          <a:solidFill>
            <a:srgbClr val="981418"/>
          </a:solidFill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s-ES" sz="18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12056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gráfico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Rectángulo"/>
          <p:cNvSpPr/>
          <p:nvPr/>
        </p:nvSpPr>
        <p:spPr>
          <a:xfrm>
            <a:off x="0" y="765175"/>
            <a:ext cx="684213" cy="142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7" name="4 Conector recto"/>
          <p:cNvCxnSpPr/>
          <p:nvPr/>
        </p:nvCxnSpPr>
        <p:spPr>
          <a:xfrm rot="5400000">
            <a:off x="373063" y="454025"/>
            <a:ext cx="90805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4213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548680"/>
          </a:xfrm>
          <a:noFill/>
        </p:spPr>
        <p:txBody>
          <a:bodyPr anchor="b">
            <a:normAutofit/>
          </a:bodyPr>
          <a:lstStyle>
            <a:lvl1pPr algn="l">
              <a:defRPr sz="20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268761"/>
            <a:ext cx="7992888" cy="1944216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Font typeface="Calibri" pitchFamily="34" charset="0"/>
              <a:buChar char="»"/>
              <a:defRPr sz="2400"/>
            </a:lvl2pPr>
            <a:lvl3pPr>
              <a:buFont typeface="Courier New" pitchFamily="49" charset="0"/>
              <a:buNone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</p:txBody>
      </p:sp>
      <p:sp>
        <p:nvSpPr>
          <p:cNvPr id="15" name="14 Marcador de contenido"/>
          <p:cNvSpPr>
            <a:spLocks noGrp="1"/>
          </p:cNvSpPr>
          <p:nvPr>
            <p:ph sz="quarter" idx="10"/>
          </p:nvPr>
        </p:nvSpPr>
        <p:spPr>
          <a:xfrm>
            <a:off x="899592" y="548681"/>
            <a:ext cx="7992888" cy="360040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7" name="16 Marcador de gráfico"/>
          <p:cNvSpPr>
            <a:spLocks noGrp="1"/>
          </p:cNvSpPr>
          <p:nvPr>
            <p:ph type="chart" sz="quarter" idx="11"/>
          </p:nvPr>
        </p:nvSpPr>
        <p:spPr>
          <a:xfrm>
            <a:off x="899591" y="3284538"/>
            <a:ext cx="7993583" cy="295275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/>
            </a:lvl1pPr>
          </a:lstStyle>
          <a:p>
            <a:pPr lvl="0"/>
            <a:r>
              <a:rPr lang="es-ES" noProof="0" smtClean="0"/>
              <a:t>Haga clic en el icono para agregar un gráfico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27357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Rectángulo"/>
          <p:cNvSpPr/>
          <p:nvPr/>
        </p:nvSpPr>
        <p:spPr>
          <a:xfrm>
            <a:off x="0" y="765175"/>
            <a:ext cx="684213" cy="142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7" name="4 Conector recto"/>
          <p:cNvCxnSpPr/>
          <p:nvPr/>
        </p:nvCxnSpPr>
        <p:spPr>
          <a:xfrm rot="5400000">
            <a:off x="373063" y="454025"/>
            <a:ext cx="90805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4213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6 Rectángulo"/>
          <p:cNvSpPr/>
          <p:nvPr/>
        </p:nvSpPr>
        <p:spPr>
          <a:xfrm>
            <a:off x="1619250" y="1268413"/>
            <a:ext cx="5905500" cy="3744912"/>
          </a:xfrm>
          <a:prstGeom prst="rect">
            <a:avLst/>
          </a:prstGeom>
          <a:noFill/>
          <a:ln>
            <a:solidFill>
              <a:srgbClr val="981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4" name="1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548680"/>
          </a:xfrm>
          <a:noFill/>
        </p:spPr>
        <p:txBody>
          <a:bodyPr anchor="b">
            <a:normAutofit/>
          </a:bodyPr>
          <a:lstStyle>
            <a:lvl1pPr algn="l">
              <a:defRPr sz="20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25" name="14 Marcador de contenido"/>
          <p:cNvSpPr>
            <a:spLocks noGrp="1"/>
          </p:cNvSpPr>
          <p:nvPr>
            <p:ph sz="quarter" idx="10"/>
          </p:nvPr>
        </p:nvSpPr>
        <p:spPr>
          <a:xfrm>
            <a:off x="899592" y="548681"/>
            <a:ext cx="7992888" cy="360040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91680" y="5589240"/>
            <a:ext cx="5760640" cy="36693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rgbClr val="98141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7" name="24 Marcador de medios"/>
          <p:cNvSpPr>
            <a:spLocks noGrp="1"/>
          </p:cNvSpPr>
          <p:nvPr>
            <p:ph type="media" sz="quarter" idx="11"/>
          </p:nvPr>
        </p:nvSpPr>
        <p:spPr>
          <a:xfrm>
            <a:off x="1692275" y="1340768"/>
            <a:ext cx="5759450" cy="3600450"/>
          </a:xfrm>
          <a:prstGeom prst="rect">
            <a:avLst/>
          </a:prstGeom>
        </p:spPr>
        <p:txBody>
          <a:bodyPr anchor="t"/>
          <a:lstStyle>
            <a:lvl1pPr algn="ctr">
              <a:buFontTx/>
              <a:buNone/>
              <a:defRPr/>
            </a:lvl1pPr>
          </a:lstStyle>
          <a:p>
            <a:pPr lvl="0"/>
            <a:r>
              <a:rPr lang="es-ES" noProof="0" smtClean="0"/>
              <a:t>Haga clic en el icno para agregar medios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0354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765175"/>
            <a:ext cx="684213" cy="142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5" name="4 Conector recto"/>
          <p:cNvCxnSpPr/>
          <p:nvPr/>
        </p:nvCxnSpPr>
        <p:spPr>
          <a:xfrm rot="5400000">
            <a:off x="373063" y="454025"/>
            <a:ext cx="90805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14 Marcador de contenido"/>
          <p:cNvSpPr>
            <a:spLocks noGrp="1"/>
          </p:cNvSpPr>
          <p:nvPr>
            <p:ph sz="quarter" idx="10"/>
          </p:nvPr>
        </p:nvSpPr>
        <p:spPr>
          <a:xfrm>
            <a:off x="899592" y="764704"/>
            <a:ext cx="7992888" cy="5472608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37" name="1 Título"/>
          <p:cNvSpPr>
            <a:spLocks noGrp="1"/>
          </p:cNvSpPr>
          <p:nvPr>
            <p:ph type="title" hasCustomPrompt="1"/>
          </p:nvPr>
        </p:nvSpPr>
        <p:spPr>
          <a:xfrm>
            <a:off x="899592" y="144016"/>
            <a:ext cx="7992888" cy="548680"/>
          </a:xfrm>
          <a:noFill/>
        </p:spPr>
        <p:txBody>
          <a:bodyPr anchor="b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7" name="Marcador de número de diapositiva 7"/>
          <p:cNvSpPr>
            <a:spLocks noGrp="1"/>
          </p:cNvSpPr>
          <p:nvPr>
            <p:ph type="sldNum" sz="quarter" idx="4294967295"/>
          </p:nvPr>
        </p:nvSpPr>
        <p:spPr>
          <a:xfrm>
            <a:off x="4355976" y="6381328"/>
            <a:ext cx="648072" cy="365125"/>
          </a:xfrm>
          <a:prstGeom prst="rect">
            <a:avLst/>
          </a:prstGeom>
        </p:spPr>
        <p:txBody>
          <a:bodyPr/>
          <a:lstStyle/>
          <a:p>
            <a:fld id="{4A822907-8A9D-4F6B-98F6-913902AD56B5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1026" name="Picture 2" descr="Resultado de imagen de uem logo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75" y="-10974"/>
            <a:ext cx="732345" cy="73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681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347864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3AF9DFE6-F2BD-42BC-B769-8EC54C415AF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6822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8800" y="655638"/>
            <a:ext cx="8229600" cy="7366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546100" y="1562100"/>
            <a:ext cx="8229600" cy="20780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46100" y="3792538"/>
            <a:ext cx="8229600" cy="20796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>
          <a:xfrm>
            <a:off x="3419872" y="6453336"/>
            <a:ext cx="2062162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altLang="fr-FR" dirty="0" err="1"/>
              <a:t>Página</a:t>
            </a:r>
            <a:r>
              <a:rPr lang="fr-FR" altLang="fr-FR" dirty="0"/>
              <a:t> </a:t>
            </a:r>
            <a:fld id="{498FBE4D-434B-4824-8562-082BDFAB313F}" type="slidenum">
              <a:rPr lang="fr-FR" altLang="fr-FR"/>
              <a:pPr/>
              <a:t>‹Nº›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500000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635896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3AF9DFE6-F2BD-42BC-B769-8EC54C415AF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7065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203848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3AF9DFE6-F2BD-42BC-B769-8EC54C415A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704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3563888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3AF9DFE6-F2BD-42BC-B769-8EC54C415A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7438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ítulo y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36394" y="0"/>
            <a:ext cx="6883652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2527" y="1606551"/>
            <a:ext cx="8372961" cy="2244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2527" y="4003676"/>
            <a:ext cx="8372961" cy="2244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1"/>
          </p:nvPr>
        </p:nvSpPr>
        <p:spPr>
          <a:xfrm>
            <a:off x="422166" y="6400800"/>
            <a:ext cx="4010578" cy="3063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486409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Marcador de título"/>
          <p:cNvSpPr>
            <a:spLocks noGrp="1"/>
          </p:cNvSpPr>
          <p:nvPr>
            <p:ph type="title"/>
          </p:nvPr>
        </p:nvSpPr>
        <p:spPr bwMode="auto">
          <a:xfrm>
            <a:off x="684213" y="1916113"/>
            <a:ext cx="7848600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PLANTILLA INSTITUCIONAL</a:t>
            </a:r>
            <a:br>
              <a:rPr lang="es-ES"/>
            </a:br>
            <a:r>
              <a:rPr lang="es-ES"/>
              <a:t>Universidad Europea de Madrid PTT 2011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88" y="6424613"/>
            <a:ext cx="29305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4" r:id="rId8"/>
    <p:sldLayoutId id="2147483855" r:id="rId9"/>
    <p:sldLayoutId id="2147483856" r:id="rId10"/>
    <p:sldLayoutId id="2147483857" r:id="rId11"/>
    <p:sldLayoutId id="2147483859" r:id="rId12"/>
    <p:sldLayoutId id="2147483860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1600" y="692696"/>
            <a:ext cx="7848872" cy="576064"/>
          </a:xfrm>
        </p:spPr>
        <p:txBody>
          <a:bodyPr/>
          <a:lstStyle/>
          <a:p>
            <a:r>
              <a:rPr lang="en-US" sz="3200" dirty="0" smtClean="0"/>
              <a:t>Turbulent Boundary Layer</a:t>
            </a:r>
            <a:endParaRPr lang="en-US" sz="32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339752" y="2276871"/>
            <a:ext cx="444224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Fluid Mechanics II </a:t>
            </a:r>
          </a:p>
          <a:p>
            <a:pPr algn="ctr"/>
            <a:r>
              <a:rPr lang="en-US" sz="2800" dirty="0" smtClean="0"/>
              <a:t>Course November 16</a:t>
            </a:r>
          </a:p>
          <a:p>
            <a:pPr algn="ctr"/>
            <a:r>
              <a:rPr lang="en-US" sz="2800" dirty="0" smtClean="0"/>
              <a:t>Advanced Fluid Dynamics </a:t>
            </a:r>
          </a:p>
          <a:p>
            <a:pPr algn="ctr"/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9162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phenomena observed during the transition process are similar </a:t>
            </a:r>
            <a:r>
              <a:rPr lang="en-US" dirty="0" smtClean="0"/>
              <a:t>for the </a:t>
            </a:r>
            <a:r>
              <a:rPr lang="en-US" dirty="0"/>
              <a:t>flat plate boundary layer and for the plane channel flow, as shown </a:t>
            </a:r>
            <a:r>
              <a:rPr lang="en-US" dirty="0" smtClean="0"/>
              <a:t>in the </a:t>
            </a:r>
            <a:r>
              <a:rPr lang="en-US" dirty="0"/>
              <a:t>following figure based on measurements by M. </a:t>
            </a:r>
            <a:r>
              <a:rPr lang="en-US" dirty="0" err="1"/>
              <a:t>Nishioka</a:t>
            </a:r>
            <a:r>
              <a:rPr lang="en-US" dirty="0"/>
              <a:t> et al</a:t>
            </a:r>
            <a:r>
              <a:rPr lang="en-US" dirty="0" smtClean="0"/>
              <a:t>. (</a:t>
            </a:r>
            <a:r>
              <a:rPr lang="en-US" dirty="0"/>
              <a:t>1975). Periodic initial perturbations were generated in the BL using </a:t>
            </a:r>
            <a:r>
              <a:rPr lang="en-US" dirty="0" smtClean="0"/>
              <a:t>an oscillating cord. For </a:t>
            </a:r>
            <a:r>
              <a:rPr lang="en-US" dirty="0"/>
              <a:t>typical commercial surfaces transition occurs at  </a:t>
            </a:r>
            <a:r>
              <a:rPr lang="en-US" dirty="0" smtClean="0"/>
              <a:t>Re </a:t>
            </a:r>
            <a:r>
              <a:rPr lang="en-US" dirty="0"/>
              <a:t>, </a:t>
            </a:r>
            <a:r>
              <a:rPr lang="en-US" dirty="0" smtClean="0"/>
              <a:t>5x10</a:t>
            </a:r>
            <a:r>
              <a:rPr lang="en-US" baseline="30000" dirty="0" smtClean="0"/>
              <a:t>5</a:t>
            </a:r>
            <a:r>
              <a:rPr lang="en-US" dirty="0" smtClean="0"/>
              <a:t> However</a:t>
            </a:r>
            <a:r>
              <a:rPr lang="en-US" dirty="0"/>
              <a:t>, the transition can be delayed to </a:t>
            </a:r>
            <a:r>
              <a:rPr lang="en-US" dirty="0" smtClean="0"/>
              <a:t>Re 3X10</a:t>
            </a:r>
            <a:r>
              <a:rPr lang="en-US" baseline="30000" dirty="0" smtClean="0"/>
              <a:t>6</a:t>
            </a:r>
            <a:r>
              <a:rPr lang="en-US" dirty="0" smtClean="0"/>
              <a:t> </a:t>
            </a:r>
            <a:r>
              <a:rPr lang="en-US" dirty="0"/>
              <a:t>by different </a:t>
            </a:r>
            <a:r>
              <a:rPr lang="en-US" dirty="0" smtClean="0"/>
              <a:t>ways such </a:t>
            </a:r>
            <a:r>
              <a:rPr lang="en-US" dirty="0"/>
              <a:t>as having very smooth walls and/or very low turbulent wind tunnel.</a:t>
            </a: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s-ES" dirty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84984"/>
            <a:ext cx="7394228" cy="3148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20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82108"/>
            <a:ext cx="644842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1259632" y="4244583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Comparison of laminar and turbulent velocity profiles in duct; a) laminar, b) turbulent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259632" y="1412776"/>
            <a:ext cx="2416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Velocity profile in duct</a:t>
            </a:r>
            <a:endParaRPr lang="en-US" dirty="0"/>
          </a:p>
        </p:txBody>
      </p:sp>
      <p:sp>
        <p:nvSpPr>
          <p:cNvPr id="5" name="4 Rectángulo"/>
          <p:cNvSpPr/>
          <p:nvPr/>
        </p:nvSpPr>
        <p:spPr>
          <a:xfrm>
            <a:off x="323528" y="4913583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 </a:t>
            </a:r>
            <a:r>
              <a:rPr lang="en-US" dirty="0"/>
              <a:t>the turbulent case, </a:t>
            </a:r>
            <a:r>
              <a:rPr lang="en-US" dirty="0" smtClean="0"/>
              <a:t>and is </a:t>
            </a:r>
            <a:r>
              <a:rPr lang="en-US" dirty="0"/>
              <a:t>completely dominated by viscous effects. This inner layer is termed as the viscous </a:t>
            </a:r>
            <a:r>
              <a:rPr lang="en-US" dirty="0" smtClean="0"/>
              <a:t>sublayer; velocity </a:t>
            </a:r>
            <a:r>
              <a:rPr lang="en-US" dirty="0"/>
              <a:t>varies linearly with distance from the wall. The so-called ”outer region” or called </a:t>
            </a:r>
            <a:r>
              <a:rPr lang="en-US" dirty="0" smtClean="0"/>
              <a:t>also as </a:t>
            </a:r>
            <a:r>
              <a:rPr lang="en-US" dirty="0"/>
              <a:t>inertial sublayer, shows nearly constant velocity with distance from the wall.</a:t>
            </a:r>
          </a:p>
        </p:txBody>
      </p:sp>
    </p:spTree>
    <p:extLst>
      <p:ext uri="{BB962C8B-B14F-4D97-AF65-F5344CB8AC3E}">
        <p14:creationId xmlns:p14="http://schemas.microsoft.com/office/powerpoint/2010/main" val="140979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069871"/>
            <a:ext cx="357187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755576" y="4251221"/>
            <a:ext cx="540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1. Wall layer: Viscous shear dominates.</a:t>
            </a:r>
          </a:p>
          <a:p>
            <a:r>
              <a:rPr lang="en-US" dirty="0"/>
              <a:t>2. Outer layer: Turbulent shear dominates.</a:t>
            </a:r>
          </a:p>
          <a:p>
            <a:r>
              <a:rPr lang="en-US" dirty="0"/>
              <a:t>3. Overlap layer: Both types of shear are important.</a:t>
            </a:r>
          </a:p>
        </p:txBody>
      </p:sp>
    </p:spTree>
    <p:extLst>
      <p:ext uri="{BB962C8B-B14F-4D97-AF65-F5344CB8AC3E}">
        <p14:creationId xmlns:p14="http://schemas.microsoft.com/office/powerpoint/2010/main" val="408324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Reynolds Average of 2D boundary layer equations</a:t>
            </a:r>
            <a:endParaRPr lang="es-ES" dirty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467544" y="1680936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 a turbulent flow, we can define the mean, steady flow as: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348880"/>
            <a:ext cx="38862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715754" y="3284984"/>
            <a:ext cx="8032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This allows us to split the flow properties into a mean and a fluctuating part: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933056"/>
            <a:ext cx="459105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28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Reynolds Average of 2D boundary layer equations</a:t>
            </a:r>
            <a:endParaRPr lang="es-ES" dirty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467544" y="1680936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Note: the mean of </a:t>
            </a:r>
            <a:r>
              <a:rPr lang="en-US" dirty="0" smtClean="0"/>
              <a:t>u´ </a:t>
            </a:r>
            <a:r>
              <a:rPr lang="en-US" dirty="0"/>
              <a:t>is zero: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8880"/>
            <a:ext cx="158115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129804"/>
            <a:ext cx="38957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27" y="3212976"/>
            <a:ext cx="24669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196" y="3479675"/>
            <a:ext cx="13716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738" y="3391101"/>
            <a:ext cx="18954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11560" y="4663020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Now, we will develop equations which govern the mean flow and try to </a:t>
            </a:r>
            <a:r>
              <a:rPr lang="en-US" dirty="0" smtClean="0"/>
              <a:t>develop some </a:t>
            </a:r>
            <a:r>
              <a:rPr lang="en-US" dirty="0"/>
              <a:t>insight into how the fluctuations alter the mean flow equations.</a:t>
            </a:r>
          </a:p>
        </p:txBody>
      </p:sp>
    </p:spTree>
    <p:extLst>
      <p:ext uri="{BB962C8B-B14F-4D97-AF65-F5344CB8AC3E}">
        <p14:creationId xmlns:p14="http://schemas.microsoft.com/office/powerpoint/2010/main" val="408627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Reynolds Average of 2D boundary layer equations</a:t>
            </a:r>
            <a:endParaRPr lang="es-ES" dirty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67048"/>
            <a:ext cx="7344816" cy="557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586483" y="2564904"/>
            <a:ext cx="8007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Substituting u, v and w into continuity equation and taking the </a:t>
            </a:r>
            <a:r>
              <a:rPr lang="en-US" dirty="0" smtClean="0"/>
              <a:t>time average </a:t>
            </a:r>
            <a:r>
              <a:rPr lang="en-US" dirty="0"/>
              <a:t>we obtain,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56992"/>
            <a:ext cx="5748770" cy="94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11560" y="4437112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Similarly for the momentum equations and using continuity (</a:t>
            </a:r>
            <a:r>
              <a:rPr lang="en-US" dirty="0" smtClean="0"/>
              <a:t>neglecting g</a:t>
            </a:r>
            <a:r>
              <a:rPr lang="en-US" dirty="0"/>
              <a:t>),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812" y="5085184"/>
            <a:ext cx="2116261" cy="583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9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Reynolds Average of 2D boundary layer equations</a:t>
            </a:r>
            <a:endParaRPr lang="es-ES" dirty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939" y="1502013"/>
            <a:ext cx="3528392" cy="127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971600" y="1772816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Where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115616" y="2887038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Assume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56" y="3601407"/>
            <a:ext cx="5580112" cy="1469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77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Reynolds Average of 2D boundary layer equations</a:t>
            </a:r>
            <a:endParaRPr lang="es-ES" dirty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Rectángulo"/>
              <p:cNvSpPr/>
              <p:nvPr/>
            </p:nvSpPr>
            <p:spPr>
              <a:xfrm>
                <a:off x="827584" y="1700808"/>
                <a:ext cx="7920880" cy="6916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Note the mean lateral turbulence is actually not zero,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s-ES" b="0" i="1" smtClean="0">
                                <a:latin typeface="Cambria Math"/>
                              </a:rPr>
                              <m:t>𝑤</m:t>
                            </m:r>
                          </m:e>
                          <m:sup>
                            <m:r>
                              <a:rPr lang="es-ES" b="0" i="1" smtClean="0">
                                <a:latin typeface="Cambria Math"/>
                              </a:rPr>
                              <m:t>´2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but its z</a:t>
                </a:r>
              </a:p>
              <a:p>
                <a:r>
                  <a:rPr lang="en-US" dirty="0"/>
                  <a:t>derivative is assumed to vanish.</a:t>
                </a:r>
              </a:p>
            </p:txBody>
          </p:sp>
        </mc:Choice>
        <mc:Fallback xmlns="">
          <p:sp>
            <p:nvSpPr>
              <p:cNvPr id="3" name="2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700808"/>
                <a:ext cx="7920880" cy="691600"/>
              </a:xfrm>
              <a:prstGeom prst="rect">
                <a:avLst/>
              </a:prstGeom>
              <a:blipFill rotWithShape="1">
                <a:blip r:embed="rId3"/>
                <a:stretch>
                  <a:fillRect l="-693" b="-12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3 Rectángulo"/>
          <p:cNvSpPr/>
          <p:nvPr/>
        </p:nvSpPr>
        <p:spPr>
          <a:xfrm>
            <a:off x="817464" y="2505670"/>
            <a:ext cx="793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Then, we get the following Reynolds averaged BL equations for </a:t>
            </a:r>
            <a:r>
              <a:rPr lang="en-US" dirty="0" smtClean="0"/>
              <a:t>2D incompressible </a:t>
            </a:r>
            <a:r>
              <a:rPr lang="en-US" dirty="0"/>
              <a:t>steady flow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01" y="3501008"/>
            <a:ext cx="1152128" cy="60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644750"/>
            <a:ext cx="3024336" cy="63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1043608" y="3244334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Continuity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043608" y="4216551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x-momentum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01" y="5733256"/>
            <a:ext cx="1262853" cy="663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Rectángulo"/>
          <p:cNvSpPr/>
          <p:nvPr/>
        </p:nvSpPr>
        <p:spPr>
          <a:xfrm>
            <a:off x="1144562" y="5281716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y-momentum</a:t>
            </a:r>
            <a:endParaRPr lang="en-US" dirty="0"/>
          </a:p>
        </p:txBody>
      </p:sp>
      <p:sp>
        <p:nvSpPr>
          <p:cNvPr id="5" name="4 Rectángulo"/>
          <p:cNvSpPr/>
          <p:nvPr/>
        </p:nvSpPr>
        <p:spPr>
          <a:xfrm>
            <a:off x="5364088" y="4653136"/>
            <a:ext cx="36756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Where </a:t>
            </a:r>
            <a:r>
              <a:rPr lang="en-US" i="1" dirty="0" err="1"/>
              <a:t>Ue</a:t>
            </a:r>
            <a:r>
              <a:rPr lang="en-US" i="1" dirty="0"/>
              <a:t> </a:t>
            </a:r>
            <a:r>
              <a:rPr lang="en-US" dirty="0"/>
              <a:t>is the free-stream velocity </a:t>
            </a:r>
            <a:r>
              <a:rPr lang="en-US" dirty="0" smtClean="0"/>
              <a:t>and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987" y="4963233"/>
            <a:ext cx="1566863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errar llave"/>
          <p:cNvSpPr/>
          <p:nvPr/>
        </p:nvSpPr>
        <p:spPr>
          <a:xfrm>
            <a:off x="4953306" y="4401217"/>
            <a:ext cx="504056" cy="118114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0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Reynolds Average of 2D boundary layer equations</a:t>
            </a:r>
            <a:endParaRPr lang="es-ES" dirty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9" name="8 Rectángulo"/>
          <p:cNvSpPr/>
          <p:nvPr/>
        </p:nvSpPr>
        <p:spPr>
          <a:xfrm>
            <a:off x="519604" y="1916832"/>
            <a:ext cx="8208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To solve the above equations:</a:t>
            </a:r>
          </a:p>
          <a:p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equations are solved for the time averages </a:t>
            </a:r>
            <a:r>
              <a:rPr lang="en-US" i="1" dirty="0"/>
              <a:t>u </a:t>
            </a:r>
            <a:r>
              <a:rPr lang="en-US" dirty="0"/>
              <a:t>and </a:t>
            </a:r>
            <a:r>
              <a:rPr lang="en-US" i="1" dirty="0" smtClean="0"/>
              <a:t>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shear stress now consists of two parts: </a:t>
            </a:r>
            <a:endParaRPr lang="en-US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1</a:t>
            </a:r>
            <a:r>
              <a:rPr lang="en-US" dirty="0"/>
              <a:t>. first part is due </a:t>
            </a:r>
            <a:r>
              <a:rPr lang="en-US" dirty="0" smtClean="0"/>
              <a:t>to the </a:t>
            </a:r>
            <a:r>
              <a:rPr lang="en-US" dirty="0"/>
              <a:t>molecular exchange and is computed from the </a:t>
            </a:r>
            <a:r>
              <a:rPr lang="en-US" dirty="0" smtClean="0"/>
              <a:t>time-averaged field </a:t>
            </a:r>
            <a:r>
              <a:rPr lang="en-US" dirty="0"/>
              <a:t>as in the laminar case; </a:t>
            </a:r>
            <a:endParaRPr lang="en-US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2</a:t>
            </a:r>
            <a:r>
              <a:rPr lang="en-US" dirty="0"/>
              <a:t>. The second part </a:t>
            </a:r>
            <a:r>
              <a:rPr lang="en-US" dirty="0" smtClean="0"/>
              <a:t>appears additionally </a:t>
            </a:r>
            <a:r>
              <a:rPr lang="en-US" dirty="0"/>
              <a:t>and is due to turbulent motions.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additional term is new unknown for which a relation </a:t>
            </a:r>
            <a:r>
              <a:rPr lang="en-US" dirty="0" smtClean="0"/>
              <a:t>with the </a:t>
            </a:r>
            <a:r>
              <a:rPr lang="en-US" dirty="0"/>
              <a:t>average field of the velocity must be constructed via </a:t>
            </a:r>
            <a:r>
              <a:rPr lang="en-US" dirty="0" smtClean="0"/>
              <a:t>a turbulence </a:t>
            </a:r>
            <a:r>
              <a:rPr lang="en-US" dirty="0"/>
              <a:t>model.</a:t>
            </a:r>
          </a:p>
        </p:txBody>
      </p:sp>
    </p:spTree>
    <p:extLst>
      <p:ext uri="{BB962C8B-B14F-4D97-AF65-F5344CB8AC3E}">
        <p14:creationId xmlns:p14="http://schemas.microsoft.com/office/powerpoint/2010/main" val="123723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Reynolds Average of 2D boundary layer equations</a:t>
            </a:r>
            <a:endParaRPr lang="es-ES" dirty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9" name="8 Rectángulo"/>
          <p:cNvSpPr/>
          <p:nvPr/>
        </p:nvSpPr>
        <p:spPr>
          <a:xfrm>
            <a:off x="519604" y="1627059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Integrate y- momentum equation across the boundary layer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2111673"/>
            <a:ext cx="2356315" cy="50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834480" y="2806956"/>
            <a:ext cx="81300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So, unlike laminar BL, there is a slight variation of pressure across </a:t>
            </a:r>
            <a:r>
              <a:rPr lang="en-US" dirty="0" smtClean="0"/>
              <a:t>the turbulent </a:t>
            </a:r>
            <a:r>
              <a:rPr lang="en-US" dirty="0"/>
              <a:t>BL due to velocity fluctuations normal to the wall, which is </a:t>
            </a:r>
            <a:r>
              <a:rPr lang="en-US" dirty="0" smtClean="0"/>
              <a:t>no more </a:t>
            </a:r>
            <a:r>
              <a:rPr lang="en-US" dirty="0"/>
              <a:t>than 4% of the stream velocity and thus can be neglected.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Bernoulli </a:t>
            </a:r>
            <a:r>
              <a:rPr lang="en-US" dirty="0"/>
              <a:t>relation is assumed to hold in the inviscid free-stream: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4376677"/>
            <a:ext cx="3096343" cy="45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896150" y="484309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The boundary conditions</a:t>
            </a:r>
            <a:r>
              <a:rPr lang="en-US" dirty="0"/>
              <a:t>: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562" y="5301208"/>
            <a:ext cx="4033510" cy="69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91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Momentum Integral Equations valid for BL solutions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39552" y="1628800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momentum integral equation has the identical form as </a:t>
            </a:r>
            <a:r>
              <a:rPr lang="en-US" dirty="0" smtClean="0"/>
              <a:t>the laminar-flow </a:t>
            </a:r>
            <a:r>
              <a:rPr lang="en-US" dirty="0"/>
              <a:t>relation: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387133"/>
            <a:ext cx="4305473" cy="80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753833" y="3409139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For laminar flow:</a:t>
            </a:r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>
            <a:off x="899592" y="3910800"/>
            <a:ext cx="5580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f</a:t>
            </a:r>
            <a:r>
              <a:rPr lang="en-US" baseline="-25000" dirty="0" smtClean="0"/>
              <a:t>, </a:t>
            </a:r>
            <a:r>
              <a:rPr lang="el-GR" dirty="0" smtClean="0">
                <a:latin typeface="Times New Roman"/>
                <a:cs typeface="Times New Roman"/>
              </a:rPr>
              <a:t>θ</a:t>
            </a:r>
            <a:r>
              <a:rPr lang="en-US" dirty="0" smtClean="0"/>
              <a:t>, H )are </a:t>
            </a:r>
            <a:r>
              <a:rPr lang="en-US" dirty="0"/>
              <a:t>correlated in terms of simple parameter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601" y="3747576"/>
            <a:ext cx="1159632" cy="6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727139" y="4581128"/>
            <a:ext cx="2091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For Turbulent flow:</a:t>
            </a:r>
            <a:endParaRPr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822743" y="4972853"/>
            <a:ext cx="6783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 </a:t>
            </a:r>
            <a:r>
              <a:rPr lang="en-US" dirty="0" err="1"/>
              <a:t>C</a:t>
            </a:r>
            <a:r>
              <a:rPr lang="en-US" baseline="-25000" dirty="0" err="1"/>
              <a:t>f</a:t>
            </a:r>
            <a:r>
              <a:rPr lang="en-US" baseline="-25000" dirty="0"/>
              <a:t>, </a:t>
            </a:r>
            <a:r>
              <a:rPr lang="el-GR" dirty="0">
                <a:latin typeface="Times New Roman"/>
                <a:cs typeface="Times New Roman"/>
              </a:rPr>
              <a:t>θ</a:t>
            </a:r>
            <a:r>
              <a:rPr lang="en-US" dirty="0"/>
              <a:t>, H </a:t>
            </a:r>
            <a:r>
              <a:rPr lang="en-US" dirty="0" smtClean="0"/>
              <a:t>) can not be  </a:t>
            </a:r>
            <a:r>
              <a:rPr lang="en-US" dirty="0"/>
              <a:t>correlated in terms of simple parameter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727138" y="5380971"/>
            <a:ext cx="81653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Additional parameters and relationships are required that model the influence of the turbulent fluctuations. There are many possibilities all of which require a certain amount of empirical data.</a:t>
            </a:r>
          </a:p>
        </p:txBody>
      </p:sp>
    </p:spTree>
    <p:extLst>
      <p:ext uri="{BB962C8B-B14F-4D97-AF65-F5344CB8AC3E}">
        <p14:creationId xmlns:p14="http://schemas.microsoft.com/office/powerpoint/2010/main" val="127261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Flat plate boundary layer (zero pressure gradient)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42718" y="1588150"/>
            <a:ext cx="4185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1. Log </a:t>
            </a:r>
            <a:r>
              <a:rPr lang="en-US" dirty="0"/>
              <a:t>law analysis of Smooth flat plate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656284" y="2132856"/>
            <a:ext cx="81641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Assume log-law can be used to approximate turbulent velocity profile</a:t>
            </a:r>
          </a:p>
          <a:p>
            <a:r>
              <a:rPr lang="en-US" dirty="0"/>
              <a:t>and use to get </a:t>
            </a:r>
            <a:r>
              <a:rPr lang="en-US" dirty="0" err="1" smtClean="0"/>
              <a:t>Cf</a:t>
            </a:r>
            <a:r>
              <a:rPr lang="en-US" dirty="0" smtClean="0"/>
              <a:t>=</a:t>
            </a:r>
            <a:r>
              <a:rPr lang="en-US" dirty="0" err="1" smtClean="0"/>
              <a:t>Cf</a:t>
            </a:r>
            <a:r>
              <a:rPr lang="en-US" dirty="0" smtClean="0"/>
              <a:t>(</a:t>
            </a:r>
            <a:r>
              <a:rPr lang="el-GR" dirty="0" smtClean="0">
                <a:latin typeface="Times New Roman"/>
                <a:cs typeface="Times New Roman"/>
              </a:rPr>
              <a:t>δ</a:t>
            </a:r>
            <a:r>
              <a:rPr lang="en-US" dirty="0" smtClean="0"/>
              <a:t>) </a:t>
            </a:r>
            <a:r>
              <a:rPr lang="en-US" dirty="0"/>
              <a:t>relationship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50437"/>
            <a:ext cx="5082546" cy="72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888884" y="4067780"/>
            <a:ext cx="3422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At </a:t>
            </a:r>
            <a:r>
              <a:rPr lang="en-US" dirty="0" smtClean="0"/>
              <a:t>y=</a:t>
            </a:r>
            <a:r>
              <a:rPr lang="el-GR" dirty="0" smtClean="0">
                <a:latin typeface="Times New Roman"/>
                <a:cs typeface="Times New Roman"/>
              </a:rPr>
              <a:t>δ</a:t>
            </a:r>
            <a:r>
              <a:rPr lang="en-US" dirty="0" smtClean="0"/>
              <a:t> (edge </a:t>
            </a:r>
            <a:r>
              <a:rPr lang="en-US" dirty="0"/>
              <a:t>of boundary layer)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437112"/>
            <a:ext cx="2448272" cy="73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915655" y="5172146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However: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21" y="5541478"/>
            <a:ext cx="2271851" cy="89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3 Grupo"/>
          <p:cNvGrpSpPr/>
          <p:nvPr/>
        </p:nvGrpSpPr>
        <p:grpSpPr>
          <a:xfrm>
            <a:off x="1409459" y="3573016"/>
            <a:ext cx="2078906" cy="387532"/>
            <a:chOff x="1409459" y="3573016"/>
            <a:chExt cx="2078906" cy="387532"/>
          </a:xfrm>
        </p:grpSpPr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9459" y="3573016"/>
              <a:ext cx="252902" cy="361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13 CuadroTexto"/>
            <p:cNvSpPr txBox="1"/>
            <p:nvPr/>
          </p:nvSpPr>
          <p:spPr>
            <a:xfrm>
              <a:off x="1559567" y="3591216"/>
              <a:ext cx="19287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: Friction Velocity</a:t>
              </a:r>
              <a:endParaRPr lang="en-US" dirty="0"/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3471279" y="5541478"/>
            <a:ext cx="2760455" cy="691835"/>
            <a:chOff x="5363649" y="4494833"/>
            <a:chExt cx="2760455" cy="691835"/>
          </a:xfrm>
        </p:grpSpPr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00" y="4494833"/>
              <a:ext cx="1751904" cy="691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9" name="Picture 7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3649" y="4496064"/>
              <a:ext cx="868085" cy="600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14 CuadroTexto"/>
            <p:cNvSpPr txBox="1"/>
            <p:nvPr/>
          </p:nvSpPr>
          <p:spPr>
            <a:xfrm>
              <a:off x="6073872" y="4692704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=</a:t>
              </a:r>
              <a:endParaRPr lang="en-US" dirty="0"/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6555549" y="5541478"/>
            <a:ext cx="1688859" cy="837941"/>
            <a:chOff x="4755349" y="4147308"/>
            <a:chExt cx="1688859" cy="837941"/>
          </a:xfrm>
        </p:grpSpPr>
        <p:pic>
          <p:nvPicPr>
            <p:cNvPr id="8200" name="Picture 8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5349" y="4147308"/>
              <a:ext cx="824763" cy="570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1" name="Picture 9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3639" y="4147308"/>
              <a:ext cx="980569" cy="837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3023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Flat plate boundary layer (zero pressure gradient)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89" y="1916832"/>
            <a:ext cx="2607940" cy="635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3" y="1871970"/>
            <a:ext cx="3312368" cy="81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817904" y="2852936"/>
            <a:ext cx="7426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Following a suggestion of </a:t>
            </a:r>
            <a:r>
              <a:rPr lang="en-US" dirty="0" err="1"/>
              <a:t>Prandtl</a:t>
            </a:r>
            <a:r>
              <a:rPr lang="en-US" dirty="0"/>
              <a:t>, we can forget the complex log law</a:t>
            </a:r>
          </a:p>
          <a:p>
            <a:r>
              <a:rPr lang="en-US" dirty="0"/>
              <a:t>and simply use a power-law approximation: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799" y="3664386"/>
            <a:ext cx="2052227" cy="45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864096" y="4221088"/>
            <a:ext cx="7524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Use </a:t>
            </a:r>
            <a:r>
              <a:rPr lang="en-US" dirty="0" smtClean="0"/>
              <a:t> </a:t>
            </a:r>
            <a:r>
              <a:rPr lang="en-US" dirty="0"/>
              <a:t>u /</a:t>
            </a:r>
            <a:r>
              <a:rPr lang="en-US" dirty="0" err="1" smtClean="0"/>
              <a:t>U</a:t>
            </a:r>
            <a:r>
              <a:rPr lang="en-US" baseline="-25000" dirty="0" err="1" smtClean="0"/>
              <a:t>e</a:t>
            </a:r>
            <a:r>
              <a:rPr lang="en-US" dirty="0" smtClean="0"/>
              <a:t> </a:t>
            </a:r>
            <a:r>
              <a:rPr lang="en-US" dirty="0"/>
              <a:t>profile to get </a:t>
            </a:r>
            <a:r>
              <a:rPr lang="el-GR" dirty="0" smtClean="0">
                <a:latin typeface="Times New Roman"/>
                <a:cs typeface="Times New Roman"/>
              </a:rPr>
              <a:t>θ</a:t>
            </a:r>
            <a:r>
              <a:rPr lang="en-US" dirty="0" smtClean="0"/>
              <a:t>, </a:t>
            </a:r>
            <a:r>
              <a:rPr lang="en-US" dirty="0" err="1"/>
              <a:t>Cf</a:t>
            </a:r>
            <a:r>
              <a:rPr lang="en-US" dirty="0"/>
              <a:t>, </a:t>
            </a:r>
            <a:r>
              <a:rPr lang="el-GR" dirty="0" smtClean="0">
                <a:latin typeface="Times New Roman"/>
                <a:cs typeface="Times New Roman"/>
              </a:rPr>
              <a:t>δ</a:t>
            </a:r>
            <a:r>
              <a:rPr lang="es-ES" dirty="0" smtClean="0">
                <a:latin typeface="Times New Roman"/>
                <a:cs typeface="Times New Roman"/>
              </a:rPr>
              <a:t>, </a:t>
            </a:r>
            <a:r>
              <a:rPr lang="el-GR" dirty="0" smtClean="0">
                <a:latin typeface="Times New Roman"/>
                <a:cs typeface="Times New Roman"/>
              </a:rPr>
              <a:t>δ</a:t>
            </a:r>
            <a:r>
              <a:rPr lang="en-US" dirty="0" smtClean="0"/>
              <a:t>*, </a:t>
            </a:r>
            <a:r>
              <a:rPr lang="en-US" dirty="0"/>
              <a:t>and H for smooth plate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797152"/>
            <a:ext cx="2952328" cy="61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954" y="5583533"/>
            <a:ext cx="996893" cy="56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81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Flat plate boundary layer (zero pressure gradient)</a:t>
            </a:r>
          </a:p>
        </p:txBody>
      </p:sp>
      <p:sp>
        <p:nvSpPr>
          <p:cNvPr id="5" name="4 Rectángulo"/>
          <p:cNvSpPr/>
          <p:nvPr/>
        </p:nvSpPr>
        <p:spPr>
          <a:xfrm>
            <a:off x="827584" y="1628800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From Log law or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788" y="1637953"/>
            <a:ext cx="1856623" cy="39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39149"/>
            <a:ext cx="2204267" cy="67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930779" y="2132856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Example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498" y="2492896"/>
            <a:ext cx="1882358" cy="453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56" y="2973308"/>
            <a:ext cx="2973111" cy="790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971" y="3772545"/>
            <a:ext cx="1166384" cy="66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547" y="3765659"/>
            <a:ext cx="3905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7 Grupo"/>
          <p:cNvGrpSpPr/>
          <p:nvPr/>
        </p:nvGrpSpPr>
        <p:grpSpPr>
          <a:xfrm>
            <a:off x="2827072" y="3757608"/>
            <a:ext cx="1777741" cy="450602"/>
            <a:chOff x="3042494" y="4721120"/>
            <a:chExt cx="1777741" cy="450602"/>
          </a:xfrm>
        </p:grpSpPr>
        <p:pic>
          <p:nvPicPr>
            <p:cNvPr id="10247" name="Picture 7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2494" y="4724335"/>
              <a:ext cx="345774" cy="416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8" name="Picture 8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099" y="4721120"/>
              <a:ext cx="1224136" cy="450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6 CuadroTexto"/>
            <p:cNvSpPr txBox="1"/>
            <p:nvPr/>
          </p:nvSpPr>
          <p:spPr>
            <a:xfrm>
              <a:off x="3319641" y="4755027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=</a:t>
              </a:r>
              <a:endParaRPr lang="en-US" dirty="0"/>
            </a:p>
          </p:txBody>
        </p:sp>
      </p:grpSp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589" y="3763365"/>
            <a:ext cx="1807222" cy="62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33" y="4451824"/>
            <a:ext cx="5071932" cy="70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73" y="5157192"/>
            <a:ext cx="5110522" cy="314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57" y="5717970"/>
            <a:ext cx="3913008" cy="40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48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Flat plate boundary layer (zero pressure gradient)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39552" y="148478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Turbulent BL has almost linear growth rate which is much faster than</a:t>
            </a:r>
          </a:p>
          <a:p>
            <a:r>
              <a:rPr lang="en-US" dirty="0"/>
              <a:t>laminar BL which is proportional to x</a:t>
            </a:r>
            <a:r>
              <a:rPr lang="en-US" baseline="30000" dirty="0"/>
              <a:t>1/2</a:t>
            </a:r>
            <a:r>
              <a:rPr lang="en-US" dirty="0"/>
              <a:t>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11560" y="2348880"/>
            <a:ext cx="1915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Other properties: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84" y="2813026"/>
            <a:ext cx="2004124" cy="45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792" y="2706036"/>
            <a:ext cx="2880320" cy="6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01008"/>
            <a:ext cx="3289936" cy="568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135" y="3438516"/>
            <a:ext cx="1284962" cy="75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139" y="3690870"/>
            <a:ext cx="1780182" cy="339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34" y="4221125"/>
            <a:ext cx="775543" cy="29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695134" y="4787860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Decreases </a:t>
            </a:r>
            <a:r>
              <a:rPr lang="en-US" dirty="0"/>
              <a:t>slowly with x, increases </a:t>
            </a:r>
            <a:r>
              <a:rPr lang="en-US" dirty="0" smtClean="0"/>
              <a:t>with </a:t>
            </a:r>
            <a:r>
              <a:rPr lang="el-GR" dirty="0" smtClean="0"/>
              <a:t>ρ</a:t>
            </a:r>
            <a:r>
              <a:rPr lang="es-ES" dirty="0" smtClean="0"/>
              <a:t> </a:t>
            </a:r>
            <a:r>
              <a:rPr lang="en-US" dirty="0" smtClean="0"/>
              <a:t>and </a:t>
            </a:r>
            <a:r>
              <a:rPr lang="en-US" dirty="0"/>
              <a:t>U</a:t>
            </a:r>
            <a:r>
              <a:rPr lang="en-US" baseline="30000" dirty="0"/>
              <a:t>2</a:t>
            </a:r>
            <a:r>
              <a:rPr lang="en-US" dirty="0"/>
              <a:t> and insensitive </a:t>
            </a:r>
            <a:r>
              <a:rPr lang="en-US" dirty="0" smtClean="0"/>
              <a:t>to </a:t>
            </a:r>
            <a:r>
              <a:rPr lang="el-GR" dirty="0" smtClean="0"/>
              <a:t>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63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91" y="1959506"/>
            <a:ext cx="1728192" cy="50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816691" y="166015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Continuity </a:t>
            </a:r>
            <a:endParaRPr lang="en-US" dirty="0"/>
          </a:p>
        </p:txBody>
      </p:sp>
      <p:sp>
        <p:nvSpPr>
          <p:cNvPr id="7" name="6 CuadroTexto"/>
          <p:cNvSpPr txBox="1"/>
          <p:nvPr/>
        </p:nvSpPr>
        <p:spPr>
          <a:xfrm>
            <a:off x="816691" y="2582750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Momentum X-component </a:t>
            </a:r>
            <a:endParaRPr lang="en-US" dirty="0"/>
          </a:p>
        </p:txBody>
      </p:sp>
      <p:grpSp>
        <p:nvGrpSpPr>
          <p:cNvPr id="8" name="7 Grupo"/>
          <p:cNvGrpSpPr/>
          <p:nvPr/>
        </p:nvGrpSpPr>
        <p:grpSpPr>
          <a:xfrm>
            <a:off x="816691" y="2954340"/>
            <a:ext cx="4008230" cy="744906"/>
            <a:chOff x="816691" y="2954340"/>
            <a:chExt cx="4008230" cy="744906"/>
          </a:xfrm>
        </p:grpSpPr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691" y="2954340"/>
              <a:ext cx="1758033" cy="546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2" name="Picture 4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5361" y="2969993"/>
              <a:ext cx="1226559" cy="66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3" name="Picture 5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1193" y="3026428"/>
              <a:ext cx="873728" cy="672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971589"/>
            <a:ext cx="1747837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783993" y="3933056"/>
            <a:ext cx="7651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pressure gradient term has a large influence on the solution. In</a:t>
            </a:r>
          </a:p>
          <a:p>
            <a:r>
              <a:rPr lang="en-US" dirty="0"/>
              <a:t>particular, adverse pressure gradient (i.e. increasing pressure) can cause</a:t>
            </a:r>
          </a:p>
          <a:p>
            <a:r>
              <a:rPr lang="en-US" dirty="0"/>
              <a:t>flow separation. Recall that the y momentum equation subject to the</a:t>
            </a:r>
          </a:p>
          <a:p>
            <a:r>
              <a:rPr lang="en-US" dirty="0"/>
              <a:t>boundary layer assumptions reduced to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5092470" y="3138201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</a:t>
            </a:r>
            <a:endParaRPr lang="en-US" dirty="0"/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571" y="5105178"/>
            <a:ext cx="4712238" cy="477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882520" y="5657671"/>
            <a:ext cx="79379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That is, pressure (which drives BL equations) is given by external</a:t>
            </a:r>
          </a:p>
          <a:p>
            <a:r>
              <a:rPr lang="en-US" dirty="0"/>
              <a:t>inviscid flow solution which in many cases is also </a:t>
            </a:r>
            <a:r>
              <a:rPr lang="en-US" dirty="0" err="1"/>
              <a:t>irrotational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86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91" y="1959506"/>
            <a:ext cx="1728192" cy="50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816691" y="166015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Continuity </a:t>
            </a:r>
            <a:endParaRPr lang="en-US" dirty="0"/>
          </a:p>
        </p:txBody>
      </p:sp>
      <p:sp>
        <p:nvSpPr>
          <p:cNvPr id="7" name="6 CuadroTexto"/>
          <p:cNvSpPr txBox="1"/>
          <p:nvPr/>
        </p:nvSpPr>
        <p:spPr>
          <a:xfrm>
            <a:off x="816691" y="2582750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Momentum X-component </a:t>
            </a:r>
            <a:endParaRPr lang="en-US" dirty="0"/>
          </a:p>
        </p:txBody>
      </p:sp>
      <p:grpSp>
        <p:nvGrpSpPr>
          <p:cNvPr id="8" name="7 Grupo"/>
          <p:cNvGrpSpPr/>
          <p:nvPr/>
        </p:nvGrpSpPr>
        <p:grpSpPr>
          <a:xfrm>
            <a:off x="816691" y="2954340"/>
            <a:ext cx="4008230" cy="744906"/>
            <a:chOff x="816691" y="2954340"/>
            <a:chExt cx="4008230" cy="744906"/>
          </a:xfrm>
        </p:grpSpPr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691" y="2954340"/>
              <a:ext cx="1758033" cy="546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2" name="Picture 4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5361" y="2969993"/>
              <a:ext cx="1226559" cy="66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3" name="Picture 5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1193" y="3026428"/>
              <a:ext cx="873728" cy="672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971589"/>
            <a:ext cx="1747837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783993" y="3933056"/>
            <a:ext cx="7651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pressure gradient term has a large influence on the solution. In</a:t>
            </a:r>
          </a:p>
          <a:p>
            <a:r>
              <a:rPr lang="en-US" dirty="0"/>
              <a:t>particular, adverse pressure gradient (i.e. increasing pressure) can cause</a:t>
            </a:r>
          </a:p>
          <a:p>
            <a:r>
              <a:rPr lang="en-US" dirty="0"/>
              <a:t>flow separation. Recall that the y momentum equation subject to the</a:t>
            </a:r>
          </a:p>
          <a:p>
            <a:r>
              <a:rPr lang="en-US" dirty="0"/>
              <a:t>boundary layer assumptions reduced to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5092470" y="3138201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</a:t>
            </a:r>
            <a:endParaRPr lang="en-US" dirty="0"/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02" y="5256174"/>
            <a:ext cx="4712238" cy="477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53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sp>
        <p:nvSpPr>
          <p:cNvPr id="2" name="1 Rectángulo"/>
          <p:cNvSpPr/>
          <p:nvPr/>
        </p:nvSpPr>
        <p:spPr>
          <a:xfrm>
            <a:off x="539552" y="1772816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Even without solving the BL equations we can deduce information about</a:t>
            </a:r>
          </a:p>
          <a:p>
            <a:r>
              <a:rPr lang="en-US" dirty="0"/>
              <a:t>the shape of the velocity profiles just by evaluating the BL equations at</a:t>
            </a:r>
          </a:p>
          <a:p>
            <a:r>
              <a:rPr lang="en-US" dirty="0"/>
              <a:t>the wall (y = 0)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24944"/>
            <a:ext cx="16764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806" y="2940688"/>
            <a:ext cx="32861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539552" y="3880884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which, shows that the curvature of the velocity profile at the wall is</a:t>
            </a:r>
          </a:p>
          <a:p>
            <a:r>
              <a:rPr lang="en-US" dirty="0"/>
              <a:t>related to the pressure gradient.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39552" y="4725144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Effect of Pressure Gradient on Velocity Profiles</a:t>
            </a:r>
            <a:endParaRPr lang="en-US" dirty="0"/>
          </a:p>
        </p:txBody>
      </p:sp>
      <p:sp>
        <p:nvSpPr>
          <p:cNvPr id="9" name="8 Rectángulo"/>
          <p:cNvSpPr/>
          <p:nvPr/>
        </p:nvSpPr>
        <p:spPr>
          <a:xfrm>
            <a:off x="565046" y="5373216"/>
            <a:ext cx="80394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Point of inflection: a point where a graph changes between concave</a:t>
            </a:r>
          </a:p>
          <a:p>
            <a:r>
              <a:rPr lang="en-US" dirty="0"/>
              <a:t>upward and concave downward.</a:t>
            </a:r>
          </a:p>
        </p:txBody>
      </p:sp>
    </p:spTree>
    <p:extLst>
      <p:ext uri="{BB962C8B-B14F-4D97-AF65-F5344CB8AC3E}">
        <p14:creationId xmlns:p14="http://schemas.microsoft.com/office/powerpoint/2010/main" val="226304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73431" y="1628800"/>
            <a:ext cx="251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Separation Condition</a:t>
            </a:r>
            <a:endParaRPr lang="en-US" dirty="0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204864"/>
            <a:ext cx="7128792" cy="391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8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73431" y="1628800"/>
            <a:ext cx="251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Separation Condition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63903"/>
            <a:ext cx="4008279" cy="3533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716016" y="1916832"/>
            <a:ext cx="4248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1. D </a:t>
            </a:r>
            <a:r>
              <a:rPr lang="en-US" dirty="0"/>
              <a:t>to E, pressure drop, pressure is transformed into kinetic energy.</a:t>
            </a:r>
          </a:p>
          <a:p>
            <a:r>
              <a:rPr lang="en-US" dirty="0"/>
              <a:t>2. From E to F, kinetic energy is transformed into pressure.</a:t>
            </a:r>
          </a:p>
          <a:p>
            <a:r>
              <a:rPr lang="en-US" dirty="0"/>
              <a:t>3. A fluid particle directly at the wall in the boundary layer is also</a:t>
            </a:r>
          </a:p>
          <a:p>
            <a:r>
              <a:rPr lang="en-US" dirty="0"/>
              <a:t>acted upon by the same pressure distribution as in the outer flow</a:t>
            </a:r>
          </a:p>
          <a:p>
            <a:r>
              <a:rPr lang="en-US" dirty="0"/>
              <a:t>(inviscid).</a:t>
            </a:r>
          </a:p>
          <a:p>
            <a:r>
              <a:rPr lang="en-US" dirty="0"/>
              <a:t>4. Due to the strong friction forces in the BL, a BL particle loses so</a:t>
            </a:r>
          </a:p>
          <a:p>
            <a:r>
              <a:rPr lang="en-US" dirty="0"/>
              <a:t>much of its kinetic energy that is cannot manage to get over the</a:t>
            </a:r>
          </a:p>
          <a:p>
            <a:r>
              <a:rPr lang="en-US" dirty="0"/>
              <a:t>“pressure gradient” from E to F.</a:t>
            </a:r>
          </a:p>
        </p:txBody>
      </p:sp>
    </p:spTree>
    <p:extLst>
      <p:ext uri="{BB962C8B-B14F-4D97-AF65-F5344CB8AC3E}">
        <p14:creationId xmlns:p14="http://schemas.microsoft.com/office/powerpoint/2010/main" val="359542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73431" y="1628800"/>
            <a:ext cx="251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Separation Condition</a:t>
            </a:r>
            <a:endParaRPr lang="en-US" dirty="0"/>
          </a:p>
        </p:txBody>
      </p:sp>
      <p:sp>
        <p:nvSpPr>
          <p:cNvPr id="2" name="1 Rectángulo"/>
          <p:cNvSpPr/>
          <p:nvPr/>
        </p:nvSpPr>
        <p:spPr>
          <a:xfrm>
            <a:off x="4741532" y="2564904"/>
            <a:ext cx="4248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a. reversed motion begun at the trailing edge</a:t>
            </a:r>
          </a:p>
          <a:p>
            <a:r>
              <a:rPr lang="en-US" dirty="0"/>
              <a:t>b. boundary layer has been thickened, and start of the reversed</a:t>
            </a:r>
          </a:p>
          <a:p>
            <a:r>
              <a:rPr lang="en-US" dirty="0"/>
              <a:t>motion has moved forward considerably.</a:t>
            </a:r>
          </a:p>
          <a:p>
            <a:r>
              <a:rPr lang="en-US" dirty="0"/>
              <a:t>c. and d. a large vortex formed from the backflow and then soon</a:t>
            </a:r>
          </a:p>
          <a:p>
            <a:r>
              <a:rPr lang="en-US" dirty="0"/>
              <a:t>separates from the body.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4708539" cy="362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84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73431" y="1628800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Separation </a:t>
            </a:r>
            <a:r>
              <a:rPr lang="en-US" b="1" dirty="0" smtClean="0"/>
              <a:t>Condition </a:t>
            </a:r>
            <a:r>
              <a:rPr lang="en-US" b="1" dirty="0"/>
              <a:t>Diffuser flow</a:t>
            </a:r>
            <a:r>
              <a:rPr lang="en-US" dirty="0"/>
              <a:t>: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37" y="1998132"/>
            <a:ext cx="3504617" cy="217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98132"/>
            <a:ext cx="3527945" cy="217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31" y="4293096"/>
            <a:ext cx="2774947" cy="24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886051"/>
            <a:ext cx="5184576" cy="699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53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98072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Flat plate boundary </a:t>
            </a:r>
            <a:r>
              <a:rPr lang="en-US" dirty="0" smtClean="0"/>
              <a:t>layer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39" y="1700808"/>
            <a:ext cx="6565886" cy="1364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39" y="3475167"/>
            <a:ext cx="629602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83568" y="3105835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 strong </a:t>
            </a:r>
            <a:r>
              <a:rPr lang="en-US" dirty="0"/>
              <a:t>negative pressure gradient may re-</a:t>
            </a:r>
            <a:r>
              <a:rPr lang="en-US" dirty="0" err="1"/>
              <a:t>laminarize</a:t>
            </a:r>
            <a:r>
              <a:rPr lang="en-US" dirty="0"/>
              <a:t> a flow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68150" y="5661248"/>
            <a:ext cx="7836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 strong </a:t>
            </a:r>
            <a:r>
              <a:rPr lang="en-US" dirty="0"/>
              <a:t>positive pressure gradient causes a strong boundary</a:t>
            </a:r>
          </a:p>
          <a:p>
            <a:r>
              <a:rPr lang="en-US" dirty="0"/>
              <a:t>layer top thicken.</a:t>
            </a:r>
          </a:p>
        </p:txBody>
      </p:sp>
    </p:spTree>
    <p:extLst>
      <p:ext uri="{BB962C8B-B14F-4D97-AF65-F5344CB8AC3E}">
        <p14:creationId xmlns:p14="http://schemas.microsoft.com/office/powerpoint/2010/main" val="289489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73431" y="1628800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Separation </a:t>
            </a:r>
            <a:r>
              <a:rPr lang="en-US" b="1" dirty="0" smtClean="0"/>
              <a:t>Condition </a:t>
            </a:r>
            <a:r>
              <a:rPr lang="en-US" b="1" dirty="0"/>
              <a:t>Diffuser flow</a:t>
            </a:r>
            <a:r>
              <a:rPr lang="en-US" dirty="0"/>
              <a:t>: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1" y="2132856"/>
            <a:ext cx="3592821" cy="275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651" y="2130865"/>
            <a:ext cx="3600400" cy="288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97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73431" y="1628800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Separation </a:t>
            </a:r>
            <a:r>
              <a:rPr lang="en-US" b="1" dirty="0" smtClean="0"/>
              <a:t>Condition </a:t>
            </a:r>
            <a:r>
              <a:rPr lang="en-US" b="1" dirty="0"/>
              <a:t>Diffuser flow</a:t>
            </a:r>
            <a:r>
              <a:rPr lang="en-US" dirty="0"/>
              <a:t>: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99" y="2235243"/>
            <a:ext cx="3915443" cy="278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33154"/>
            <a:ext cx="3805123" cy="2791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37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73431" y="1628800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Separation </a:t>
            </a:r>
            <a:r>
              <a:rPr lang="en-US" b="1" dirty="0" smtClean="0"/>
              <a:t>Condition </a:t>
            </a:r>
            <a:r>
              <a:rPr lang="en-US" b="1" dirty="0"/>
              <a:t>Diffuser flow</a:t>
            </a:r>
            <a:r>
              <a:rPr lang="en-US" dirty="0"/>
              <a:t>: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65" y="2399827"/>
            <a:ext cx="4006132" cy="289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20330"/>
            <a:ext cx="398145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32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73431" y="1628800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Separation </a:t>
            </a:r>
            <a:r>
              <a:rPr lang="en-US" b="1" dirty="0" smtClean="0"/>
              <a:t>Condition </a:t>
            </a:r>
            <a:r>
              <a:rPr lang="en-US" b="1" dirty="0"/>
              <a:t>Diffuser flow</a:t>
            </a:r>
            <a:r>
              <a:rPr lang="en-US" dirty="0"/>
              <a:t>: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9087"/>
            <a:ext cx="417195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594" y="2420888"/>
            <a:ext cx="4292240" cy="313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861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73431" y="1628800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Separation </a:t>
            </a:r>
            <a:r>
              <a:rPr lang="en-US" b="1" dirty="0" smtClean="0"/>
              <a:t>Condition </a:t>
            </a:r>
            <a:r>
              <a:rPr lang="en-US" b="1" dirty="0"/>
              <a:t>Diffuser flow</a:t>
            </a:r>
            <a:r>
              <a:rPr lang="en-US" dirty="0"/>
              <a:t>: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04864"/>
            <a:ext cx="567690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140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124744"/>
            <a:ext cx="407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layer with pressure gradient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73431" y="1628800"/>
            <a:ext cx="4044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Separation </a:t>
            </a:r>
            <a:r>
              <a:rPr lang="en-US" b="1" dirty="0" smtClean="0"/>
              <a:t>Condition </a:t>
            </a:r>
            <a:r>
              <a:rPr lang="en-US" b="1" dirty="0"/>
              <a:t>Diffuser flow</a:t>
            </a:r>
            <a:r>
              <a:rPr lang="en-US" dirty="0"/>
              <a:t>: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696"/>
            <a:ext cx="541020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246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PPT UEM 20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33715</TotalTime>
  <Words>1314</Words>
  <Application>Microsoft Office PowerPoint</Application>
  <PresentationFormat>Presentación en pantalla (4:3)</PresentationFormat>
  <Paragraphs>170</Paragraphs>
  <Slides>30</Slides>
  <Notes>30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PLANTILLA PPT UEM 2011</vt:lpstr>
      <vt:lpstr>Turbulent Boundary Layer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Europea de Madrid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PORTADA PRESENTACIÓN UEM</dc:title>
  <dc:creator>2150</dc:creator>
  <cp:lastModifiedBy>JOSE OMAR MARTINEZ LUCCI</cp:lastModifiedBy>
  <cp:revision>475</cp:revision>
  <cp:lastPrinted>2012-01-10T17:45:16Z</cp:lastPrinted>
  <dcterms:created xsi:type="dcterms:W3CDTF">2011-09-08T10:04:50Z</dcterms:created>
  <dcterms:modified xsi:type="dcterms:W3CDTF">2016-11-16T09:36:06Z</dcterms:modified>
</cp:coreProperties>
</file>