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345" r:id="rId2"/>
    <p:sldId id="363" r:id="rId3"/>
    <p:sldId id="364" r:id="rId4"/>
    <p:sldId id="365" r:id="rId5"/>
    <p:sldId id="366" r:id="rId6"/>
    <p:sldId id="381" r:id="rId7"/>
    <p:sldId id="388" r:id="rId8"/>
    <p:sldId id="382" r:id="rId9"/>
    <p:sldId id="383" r:id="rId10"/>
    <p:sldId id="384" r:id="rId11"/>
    <p:sldId id="385" r:id="rId12"/>
    <p:sldId id="386" r:id="rId13"/>
    <p:sldId id="387" r:id="rId14"/>
    <p:sldId id="371" r:id="rId15"/>
    <p:sldId id="390" r:id="rId16"/>
    <p:sldId id="391" r:id="rId17"/>
    <p:sldId id="374" r:id="rId18"/>
    <p:sldId id="375" r:id="rId19"/>
    <p:sldId id="376" r:id="rId20"/>
    <p:sldId id="392" r:id="rId21"/>
    <p:sldId id="393" r:id="rId22"/>
    <p:sldId id="394" r:id="rId23"/>
    <p:sldId id="377" r:id="rId24"/>
    <p:sldId id="389" r:id="rId25"/>
    <p:sldId id="395" r:id="rId26"/>
    <p:sldId id="378" r:id="rId27"/>
    <p:sldId id="379" r:id="rId28"/>
    <p:sldId id="361" r:id="rId29"/>
    <p:sldId id="358" r:id="rId30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3FD75"/>
    <a:srgbClr val="66FF66"/>
    <a:srgbClr val="FEFFCF"/>
    <a:srgbClr val="FFFFCC"/>
    <a:srgbClr val="A7CBFF"/>
    <a:srgbClr val="000099"/>
    <a:srgbClr val="FFE5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7167" autoAdjust="0"/>
  </p:normalViewPr>
  <p:slideViewPr>
    <p:cSldViewPr>
      <p:cViewPr varScale="1">
        <p:scale>
          <a:sx n="77" d="100"/>
          <a:sy n="77" d="100"/>
        </p:scale>
        <p:origin x="-161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6983BF6-7DB5-4272-A2B4-7D3857A1E692}" type="datetimeFigureOut">
              <a:rPr lang="es-CO"/>
              <a:pPr>
                <a:defRPr/>
              </a:pPr>
              <a:t>06/04/2014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C0E2AA9-8379-45DC-BBD5-05A9BF3BD160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F45EF33-8E56-49EC-9F34-DFD9F04C4C7A}" type="slidenum">
              <a:rPr lang="da-DK"/>
              <a:pPr>
                <a:defRPr/>
              </a:pPr>
              <a:t>‹Nº›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4A01A9-F4E6-4BD3-8421-D01975551BB9}" type="slidenum">
              <a:rPr lang="da-DK" smtClean="0"/>
              <a:pPr>
                <a:defRPr/>
              </a:pPr>
              <a:t>1</a:t>
            </a:fld>
            <a:endParaRPr lang="da-D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00163" y="803275"/>
            <a:ext cx="4259262" cy="3194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0808" y="4344358"/>
            <a:ext cx="5196384" cy="38479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023" tIns="44511" rIns="89023" bIns="44511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00163" y="803275"/>
            <a:ext cx="4259262" cy="3194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0808" y="4344358"/>
            <a:ext cx="5196384" cy="38479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023" tIns="44511" rIns="89023" bIns="44511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00163" y="803275"/>
            <a:ext cx="4259262" cy="3194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0808" y="4344358"/>
            <a:ext cx="5196384" cy="384794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023" tIns="44511" rIns="89023" bIns="44511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544F6C-9D7F-4C8B-93C2-D1FB6CA970B3}" type="slidenum">
              <a:rPr lang="da-DK" smtClean="0"/>
              <a:pPr>
                <a:defRPr/>
              </a:pPr>
              <a:t>28</a:t>
            </a:fld>
            <a:endParaRPr lang="da-DK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 userDrawn="1"/>
        </p:nvCxnSpPr>
        <p:spPr>
          <a:xfrm>
            <a:off x="857250" y="3429000"/>
            <a:ext cx="7358063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s-C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O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8AA81-CFDB-4F4F-8BF4-9B3773A7552D}" type="datetimeFigureOut">
              <a:rPr lang="es-CO"/>
              <a:pPr>
                <a:defRPr/>
              </a:pPr>
              <a:t>06/04/2014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433F8-4C7A-472B-8E6E-DF72B59CE20C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21EBC-DAFE-470C-A371-3537A03B886B}" type="datetimeFigureOut">
              <a:rPr lang="es-CO"/>
              <a:pPr>
                <a:defRPr/>
              </a:pPr>
              <a:t>06/04/2014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2A045-49D3-4BCF-A2B3-B0A2137015C0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171EA-F7C3-4553-9186-0E066B708C63}" type="datetimeFigureOut">
              <a:rPr lang="es-CO"/>
              <a:pPr>
                <a:defRPr/>
              </a:pPr>
              <a:t>06/04/2014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AD960-FCDC-424F-965E-07554FD00D1C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490538"/>
            <a:ext cx="7770813" cy="13795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490538"/>
            <a:ext cx="7770813" cy="13795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0813" cy="4179888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ítulo, text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gráfico"/>
          <p:cNvSpPr>
            <a:spLocks noGrp="1"/>
          </p:cNvSpPr>
          <p:nvPr>
            <p:ph type="ch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0CB284-7D77-444C-B9E5-C8A9B695EF19}" type="slidenum">
              <a:rPr lang="es-ES" altLang="en-US"/>
              <a:pPr/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92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 r="3568"/>
          <a:stretch>
            <a:fillRect/>
          </a:stretch>
        </p:blipFill>
        <p:spPr bwMode="auto">
          <a:xfrm>
            <a:off x="3929058" y="1571612"/>
            <a:ext cx="474663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 userDrawn="1"/>
        </p:nvSpPr>
        <p:spPr>
          <a:xfrm>
            <a:off x="928662" y="6429397"/>
            <a:ext cx="7072312" cy="1428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5" name="4 Rectángulo"/>
          <p:cNvSpPr/>
          <p:nvPr userDrawn="1"/>
        </p:nvSpPr>
        <p:spPr>
          <a:xfrm>
            <a:off x="928662" y="6215084"/>
            <a:ext cx="7072312" cy="2143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cxnSp>
        <p:nvCxnSpPr>
          <p:cNvPr id="6" name="Straight Connector 6"/>
          <p:cNvCxnSpPr/>
          <p:nvPr userDrawn="1"/>
        </p:nvCxnSpPr>
        <p:spPr>
          <a:xfrm>
            <a:off x="1000125" y="1428750"/>
            <a:ext cx="7643813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/>
          <p:nvPr userDrawn="1"/>
        </p:nvSpPr>
        <p:spPr>
          <a:xfrm>
            <a:off x="928662" y="6215084"/>
            <a:ext cx="3714750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O" sz="1100" dirty="0" smtClean="0">
                <a:cs typeface="+mn-cs"/>
              </a:rPr>
              <a:t>Ingeniería Topográfica    BASES DE DATOS</a:t>
            </a:r>
            <a:endParaRPr lang="es-CO" sz="1000" dirty="0">
              <a:cs typeface="+mn-cs"/>
            </a:endParaRPr>
          </a:p>
        </p:txBody>
      </p:sp>
      <p:sp>
        <p:nvSpPr>
          <p:cNvPr id="9" name="TextBox 10"/>
          <p:cNvSpPr txBox="1"/>
          <p:nvPr userDrawn="1"/>
        </p:nvSpPr>
        <p:spPr>
          <a:xfrm>
            <a:off x="5802287" y="6215084"/>
            <a:ext cx="2198687" cy="2460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1000" dirty="0">
                <a:cs typeface="+mn-cs"/>
              </a:rPr>
              <a:t>Ing. </a:t>
            </a:r>
            <a:r>
              <a:rPr lang="es-CO" sz="1000" dirty="0" err="1">
                <a:cs typeface="+mn-cs"/>
              </a:rPr>
              <a:t>C@arlos</a:t>
            </a:r>
            <a:r>
              <a:rPr lang="es-CO" sz="1000" dirty="0">
                <a:cs typeface="+mn-cs"/>
              </a:rPr>
              <a:t> Alfredo Rodríguez Rojas</a:t>
            </a:r>
          </a:p>
        </p:txBody>
      </p:sp>
      <p:sp>
        <p:nvSpPr>
          <p:cNvPr id="10" name="TextBox 11"/>
          <p:cNvSpPr txBox="1"/>
          <p:nvPr userDrawn="1"/>
        </p:nvSpPr>
        <p:spPr>
          <a:xfrm>
            <a:off x="4714849" y="6215084"/>
            <a:ext cx="904875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O" sz="1000" dirty="0" smtClean="0">
                <a:cs typeface="+mn-cs"/>
              </a:rPr>
              <a:t>FEB.2009</a:t>
            </a:r>
            <a:endParaRPr lang="es-CO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CO" dirty="0"/>
          </a:p>
        </p:txBody>
      </p:sp>
      <p:pic>
        <p:nvPicPr>
          <p:cNvPr id="13" name="Picture 13" descr="asamblea_consultiva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6143644"/>
            <a:ext cx="3587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4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67716" y="6143647"/>
            <a:ext cx="4762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9570" name="Picture 2" descr="http://dejameser.files.wordpress.com/2007/04/windowslivewriterumlbookmarkstutorialesbsicos-1240fuml-lg3.jp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1142984"/>
            <a:ext cx="612496" cy="4286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D1D74-90D9-4B2B-96A4-553CF5538E3F}" type="datetimeFigureOut">
              <a:rPr lang="es-CO"/>
              <a:pPr>
                <a:defRPr/>
              </a:pPr>
              <a:t>06/04/2014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A36CB-2002-46AE-B17D-8EA361EBD51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49D3-C9F2-4D7B-8B3F-D8339B78FD35}" type="datetimeFigureOut">
              <a:rPr lang="es-CO"/>
              <a:pPr>
                <a:defRPr/>
              </a:pPr>
              <a:t>06/04/2014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E5DAB-DB56-49DC-8181-4E62EE4C854B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5C5A3-E800-4E55-949E-545A981AACDC}" type="datetimeFigureOut">
              <a:rPr lang="es-CO"/>
              <a:pPr>
                <a:defRPr/>
              </a:pPr>
              <a:t>06/04/2014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6FEF9-DC19-486A-943B-480A8A77C26F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F40F-19D5-4AE6-B344-0F0AE20F38A5}" type="datetimeFigureOut">
              <a:rPr lang="es-CO"/>
              <a:pPr>
                <a:defRPr/>
              </a:pPr>
              <a:t>06/04/2014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80B7E-00A9-4CD5-931C-536B024A3827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11D02-34C2-43A5-B2C6-07A8EC8BF622}" type="datetimeFigureOut">
              <a:rPr lang="es-CO"/>
              <a:pPr>
                <a:defRPr/>
              </a:pPr>
              <a:t>06/04/2014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C721D-D4A6-4534-8CFF-177383D4D86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C9A7A-77EC-4F3C-8E22-BED1BB7C5F1C}" type="datetimeFigureOut">
              <a:rPr lang="es-CO"/>
              <a:pPr>
                <a:defRPr/>
              </a:pPr>
              <a:t>06/04/2014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02ED5-1501-4D44-9126-2D2447EB5D84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3E11D-AFB6-42A0-96D9-652894BBF209}" type="datetimeFigureOut">
              <a:rPr lang="es-CO"/>
              <a:pPr>
                <a:defRPr/>
              </a:pPr>
              <a:t>06/04/2014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9F656-BEEE-4832-A938-4212CEDE26D3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s-CO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s-CO"/>
              <a:t>26-Abril-2007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26B5447C-E492-4EC0-BE6B-327ACA491F51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5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57224" y="4857760"/>
            <a:ext cx="8072438" cy="35719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1200" b="1" kern="0" dirty="0">
                <a:latin typeface="+mj-lt"/>
                <a:ea typeface="+mj-ea"/>
                <a:cs typeface="+mj-cs"/>
              </a:rPr>
              <a:t> </a:t>
            </a:r>
            <a:r>
              <a:rPr lang="en-US" sz="1600" b="1" kern="0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Presentación</a:t>
            </a:r>
            <a:r>
              <a:rPr lang="en-US" sz="1600" b="1" kern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600" b="1" kern="0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Adptada</a:t>
            </a:r>
            <a:endParaRPr lang="en-US" sz="4000" b="1" kern="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00125" y="3929063"/>
            <a:ext cx="7772400" cy="14287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400" kern="0" dirty="0" err="1">
                <a:latin typeface="+mj-lt"/>
                <a:ea typeface="+mj-ea"/>
                <a:cs typeface="+mj-cs"/>
              </a:rPr>
              <a:t>C@rlos</a:t>
            </a:r>
            <a:r>
              <a:rPr lang="en-US" sz="2400" kern="0" dirty="0">
                <a:latin typeface="+mj-lt"/>
                <a:ea typeface="+mj-ea"/>
                <a:cs typeface="+mj-cs"/>
              </a:rPr>
              <a:t> Alfredo </a:t>
            </a:r>
            <a:r>
              <a:rPr lang="en-US" sz="2400" kern="0" dirty="0" err="1">
                <a:latin typeface="+mj-lt"/>
                <a:ea typeface="+mj-ea"/>
                <a:cs typeface="+mj-cs"/>
              </a:rPr>
              <a:t>Rodríguez</a:t>
            </a:r>
            <a:r>
              <a:rPr lang="en-US" sz="2400" kern="0" dirty="0">
                <a:latin typeface="+mj-lt"/>
                <a:ea typeface="+mj-ea"/>
                <a:cs typeface="+mj-cs"/>
              </a:rPr>
              <a:t> Rojas</a:t>
            </a:r>
          </a:p>
          <a:p>
            <a:pPr algn="ctr">
              <a:defRPr/>
            </a:pPr>
            <a:r>
              <a:rPr lang="en-US" sz="1400" kern="0" dirty="0" err="1">
                <a:latin typeface="+mj-lt"/>
                <a:ea typeface="+mj-ea"/>
                <a:cs typeface="+mj-cs"/>
              </a:rPr>
              <a:t>Profesor</a:t>
            </a:r>
            <a:r>
              <a:rPr lang="en-US" sz="1400" kern="0" dirty="0">
                <a:latin typeface="+mj-lt"/>
                <a:ea typeface="+mj-ea"/>
                <a:cs typeface="+mj-cs"/>
              </a:rPr>
              <a:t> Universidad </a:t>
            </a:r>
            <a:r>
              <a:rPr lang="en-US" sz="1400" kern="0" dirty="0" err="1">
                <a:latin typeface="+mj-lt"/>
                <a:ea typeface="+mj-ea"/>
                <a:cs typeface="+mj-cs"/>
              </a:rPr>
              <a:t>Distrital</a:t>
            </a:r>
            <a:r>
              <a:rPr lang="en-US" sz="1400" kern="0" dirty="0">
                <a:latin typeface="+mj-lt"/>
                <a:ea typeface="+mj-ea"/>
                <a:cs typeface="+mj-cs"/>
              </a:rPr>
              <a:t> – F.M.R.N.</a:t>
            </a:r>
          </a:p>
          <a:p>
            <a:pPr algn="ctr">
              <a:defRPr/>
            </a:pPr>
            <a:r>
              <a:rPr lang="en-US" sz="1400" kern="0" dirty="0">
                <a:latin typeface="+mj-lt"/>
                <a:ea typeface="+mj-ea"/>
                <a:cs typeface="+mj-cs"/>
              </a:rPr>
              <a:t>crodriguez@udistrital.edu.co</a:t>
            </a:r>
            <a:endParaRPr lang="es-CO" sz="14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28728" y="214290"/>
            <a:ext cx="6572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Diagrama</a:t>
            </a:r>
            <a:r>
              <a:rPr lang="en-US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de CLASES</a:t>
            </a:r>
            <a:endParaRPr lang="en-US" sz="4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03778" name="Picture 2" descr="http://www.mitoledo.com/dai/Recursos/PLE0606C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1214422"/>
            <a:ext cx="2786082" cy="2117423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Asociaciones</a:t>
            </a:r>
            <a:r>
              <a:rPr lang="en-US" dirty="0" smtClean="0"/>
              <a:t> </a:t>
            </a:r>
            <a:r>
              <a:rPr lang="en-US" dirty="0" err="1" smtClean="0"/>
              <a:t>Reflexivas</a:t>
            </a:r>
            <a:endParaRPr lang="es-CO" dirty="0"/>
          </a:p>
        </p:txBody>
      </p:sp>
      <p:pic>
        <p:nvPicPr>
          <p:cNvPr id="2426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285992"/>
            <a:ext cx="3143272" cy="299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Multiplicidad</a:t>
            </a:r>
            <a:r>
              <a:rPr lang="en-US" dirty="0" smtClean="0"/>
              <a:t> - </a:t>
            </a:r>
            <a:r>
              <a:rPr lang="en-US" dirty="0" err="1" smtClean="0"/>
              <a:t>Cardinalidad</a:t>
            </a:r>
            <a:r>
              <a:rPr lang="en-US" dirty="0" smtClean="0"/>
              <a:t> </a:t>
            </a:r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28596" y="1500175"/>
            <a:ext cx="8229600" cy="785818"/>
          </a:xfrm>
        </p:spPr>
        <p:txBody>
          <a:bodyPr/>
          <a:lstStyle/>
          <a:p>
            <a:r>
              <a:rPr lang="en-US" sz="2000" dirty="0" err="1" smtClean="0"/>
              <a:t>Restringe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asociación</a:t>
            </a:r>
            <a:r>
              <a:rPr lang="en-US" sz="2000" dirty="0" smtClean="0"/>
              <a:t> al </a:t>
            </a:r>
            <a:r>
              <a:rPr lang="en-US" sz="2000" dirty="0" err="1" smtClean="0"/>
              <a:t>número</a:t>
            </a:r>
            <a:r>
              <a:rPr lang="en-US" sz="2000" dirty="0" smtClean="0"/>
              <a:t> de </a:t>
            </a:r>
            <a:r>
              <a:rPr lang="en-US" sz="2000" dirty="0" err="1" smtClean="0"/>
              <a:t>objetos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puede</a:t>
            </a:r>
            <a:r>
              <a:rPr lang="en-US" sz="2000" dirty="0" smtClean="0"/>
              <a:t> </a:t>
            </a:r>
            <a:r>
              <a:rPr lang="en-US" sz="2000" dirty="0" err="1" smtClean="0"/>
              <a:t>relacionarse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Uno a Uno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Uno a </a:t>
            </a:r>
            <a:r>
              <a:rPr lang="en-US" sz="2000" dirty="0" err="1" smtClean="0"/>
              <a:t>Muchos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Muchos</a:t>
            </a:r>
            <a:r>
              <a:rPr lang="en-US" sz="2000" dirty="0" smtClean="0"/>
              <a:t> a </a:t>
            </a:r>
            <a:r>
              <a:rPr lang="en-US" sz="2000" dirty="0" err="1" smtClean="0"/>
              <a:t>Muchos</a:t>
            </a:r>
            <a:endParaRPr lang="es-CO" sz="2000" dirty="0"/>
          </a:p>
        </p:txBody>
      </p:sp>
      <p:pic>
        <p:nvPicPr>
          <p:cNvPr id="2437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357430"/>
            <a:ext cx="4857784" cy="1176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3643314"/>
            <a:ext cx="5000660" cy="130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37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5000636"/>
            <a:ext cx="492922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Multiplicidad</a:t>
            </a:r>
            <a:r>
              <a:rPr lang="en-US" dirty="0" smtClean="0"/>
              <a:t> -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endParaRPr lang="es-CO" dirty="0"/>
          </a:p>
        </p:txBody>
      </p:sp>
      <p:pic>
        <p:nvPicPr>
          <p:cNvPr id="2447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571612"/>
            <a:ext cx="600079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47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4357694"/>
            <a:ext cx="607223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47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3071810"/>
            <a:ext cx="600079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Rol</a:t>
            </a:r>
            <a:r>
              <a:rPr lang="en-US" dirty="0" smtClean="0"/>
              <a:t> en </a:t>
            </a:r>
            <a:r>
              <a:rPr lang="en-US" dirty="0" err="1" smtClean="0"/>
              <a:t>relaciones</a:t>
            </a:r>
            <a:endParaRPr lang="es-CO" dirty="0"/>
          </a:p>
        </p:txBody>
      </p:sp>
      <p:pic>
        <p:nvPicPr>
          <p:cNvPr id="2457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643182"/>
            <a:ext cx="8236699" cy="211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s-ES_tradnl"/>
              <a:t>Relaciones entre Clases:</a:t>
            </a:r>
            <a:br>
              <a:rPr lang="es-ES_tradnl"/>
            </a:br>
            <a:r>
              <a:rPr lang="es-ES_tradnl"/>
              <a:t>Generalización</a:t>
            </a:r>
            <a:endParaRPr lang="es-ES"/>
          </a:p>
        </p:txBody>
      </p:sp>
      <p:pic>
        <p:nvPicPr>
          <p:cNvPr id="387075" name="Picture 3" descr="herencia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2214554"/>
            <a:ext cx="3000396" cy="2825978"/>
          </a:xfrm>
          <a:prstGeom prst="rect">
            <a:avLst/>
          </a:prstGeom>
          <a:noFill/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43116"/>
            <a:ext cx="5357850" cy="2959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</a:t>
            </a:r>
            <a:r>
              <a:rPr lang="en-US" dirty="0" smtClean="0"/>
              <a:t> </a:t>
            </a:r>
            <a:r>
              <a:rPr lang="en-US" dirty="0" err="1" smtClean="0"/>
              <a:t>asociación</a:t>
            </a:r>
            <a:endParaRPr lang="es-CO" dirty="0"/>
          </a:p>
        </p:txBody>
      </p:sp>
      <p:pic>
        <p:nvPicPr>
          <p:cNvPr id="4" name="Picture 4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091" y="1917435"/>
            <a:ext cx="7958667" cy="36914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Asociación</a:t>
            </a:r>
            <a:r>
              <a:rPr lang="en-US" dirty="0" smtClean="0"/>
              <a:t> </a:t>
            </a:r>
            <a:r>
              <a:rPr lang="en-US" dirty="0" err="1" smtClean="0"/>
              <a:t>Cualificada</a:t>
            </a:r>
            <a:endParaRPr lang="es-CO" dirty="0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430213" y="4992704"/>
            <a:ext cx="85582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377825" indent="-377825" algn="l" defTabSz="762000">
              <a:buClr>
                <a:schemeClr val="tx1"/>
              </a:buClr>
            </a:pPr>
            <a:r>
              <a:rPr lang="es-ES_tradnl" sz="2300" i="0">
                <a:latin typeface="Tahoma" pitchFamily="32" charset="0"/>
              </a:rPr>
              <a:t>Reduce la multiplicidad del rol opuesto al considerar el valor</a:t>
            </a:r>
          </a:p>
          <a:p>
            <a:pPr marL="377825" indent="-377825" algn="l" defTabSz="762000">
              <a:buClr>
                <a:schemeClr val="tx1"/>
              </a:buClr>
            </a:pPr>
            <a:r>
              <a:rPr lang="es-ES_tradnl" sz="2300" i="0">
                <a:latin typeface="Tahoma" pitchFamily="32" charset="0"/>
              </a:rPr>
              <a:t>del cualificador</a:t>
            </a:r>
          </a:p>
        </p:txBody>
      </p:sp>
      <p:pic>
        <p:nvPicPr>
          <p:cNvPr id="5" name="Picture 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88" y="1901841"/>
            <a:ext cx="6281737" cy="2881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Relaciones entre Clases</a:t>
            </a:r>
            <a:br>
              <a:rPr lang="es-ES_tradnl"/>
            </a:br>
            <a:r>
              <a:rPr lang="es-ES_tradnl"/>
              <a:t>Agregación y Composición</a:t>
            </a:r>
            <a:endParaRPr lang="es-ES"/>
          </a:p>
        </p:txBody>
      </p:sp>
      <p:sp>
        <p:nvSpPr>
          <p:cNvPr id="390147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857364"/>
            <a:ext cx="4357718" cy="4525963"/>
          </a:xfrm>
        </p:spPr>
        <p:txBody>
          <a:bodyPr/>
          <a:lstStyle/>
          <a:p>
            <a:pPr marL="495300" indent="-495300" algn="ctr">
              <a:lnSpc>
                <a:spcPct val="90000"/>
              </a:lnSpc>
              <a:buNone/>
            </a:pPr>
            <a:r>
              <a:rPr lang="es-ES_tradnl" sz="2200" b="1" dirty="0"/>
              <a:t>Composición</a:t>
            </a:r>
          </a:p>
          <a:p>
            <a:pPr marL="495300" indent="-495300">
              <a:lnSpc>
                <a:spcPct val="90000"/>
              </a:lnSpc>
            </a:pPr>
            <a:r>
              <a:rPr lang="es-ES_tradnl" sz="2200" dirty="0"/>
              <a:t>R</a:t>
            </a:r>
            <a:r>
              <a:rPr lang="es-ES" sz="2200" dirty="0"/>
              <a:t>elación estática, en donde el tiempo de vida del objeto incluido </a:t>
            </a:r>
            <a:r>
              <a:rPr lang="es-ES" sz="2200" dirty="0" smtClean="0"/>
              <a:t>esta </a:t>
            </a:r>
            <a:r>
              <a:rPr lang="es-ES" sz="2200" dirty="0"/>
              <a:t>condicionado por el tiempo de vida del que lo incluye. </a:t>
            </a:r>
            <a:endParaRPr lang="es-ES_tradnl" sz="2200" dirty="0"/>
          </a:p>
          <a:p>
            <a:pPr marL="495300" indent="-495300">
              <a:lnSpc>
                <a:spcPct val="90000"/>
              </a:lnSpc>
            </a:pPr>
            <a:r>
              <a:rPr lang="es-ES_tradnl" sz="2200" dirty="0"/>
              <a:t>E</a:t>
            </a:r>
            <a:r>
              <a:rPr lang="es-ES" sz="2200" dirty="0"/>
              <a:t>l Objeto base se </a:t>
            </a:r>
            <a:r>
              <a:rPr lang="es-ES" sz="2200" dirty="0" smtClean="0"/>
              <a:t>construye </a:t>
            </a:r>
            <a:r>
              <a:rPr lang="es-ES" sz="2200" dirty="0"/>
              <a:t>a partir del objeto incluido, es decir, es "parte/todo“</a:t>
            </a:r>
            <a:r>
              <a:rPr lang="es-ES_tradnl" sz="2200" dirty="0"/>
              <a:t>, como un parámetro pasado “por valor”.</a:t>
            </a:r>
            <a:r>
              <a:rPr lang="es-ES" sz="2200" dirty="0"/>
              <a:t> </a:t>
            </a:r>
          </a:p>
        </p:txBody>
      </p:sp>
      <p:sp>
        <p:nvSpPr>
          <p:cNvPr id="39014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86314" y="1731978"/>
            <a:ext cx="4033837" cy="3840162"/>
          </a:xfrm>
        </p:spPr>
        <p:txBody>
          <a:bodyPr/>
          <a:lstStyle/>
          <a:p>
            <a:pPr marL="495300" indent="-495300" algn="ctr">
              <a:buNone/>
            </a:pPr>
            <a:r>
              <a:rPr lang="es-ES_tradnl" sz="2200" b="1" dirty="0" smtClean="0"/>
              <a:t>Agregación</a:t>
            </a:r>
            <a:endParaRPr lang="es-ES_tradnl" sz="2200" b="1" dirty="0"/>
          </a:p>
          <a:p>
            <a:pPr marL="495300" indent="-495300"/>
            <a:r>
              <a:rPr lang="es-ES_tradnl" sz="2200" dirty="0"/>
              <a:t>R</a:t>
            </a:r>
            <a:r>
              <a:rPr lang="es-ES" sz="2200" dirty="0"/>
              <a:t>elación dinámica, en donde el tiempo de vida del objeto incluido es independiente del que lo incluye. </a:t>
            </a:r>
            <a:endParaRPr lang="es-ES_tradnl" sz="2200" dirty="0"/>
          </a:p>
          <a:p>
            <a:pPr marL="495300" indent="-495300"/>
            <a:r>
              <a:rPr lang="es-ES_tradnl" sz="2200" dirty="0"/>
              <a:t>E</a:t>
            </a:r>
            <a:r>
              <a:rPr lang="es-ES" sz="2200" dirty="0"/>
              <a:t>l objeto base utiliza al incluido para su funcionamiento</a:t>
            </a:r>
            <a:r>
              <a:rPr lang="es-ES_tradnl" sz="2200" dirty="0"/>
              <a:t>, como un parámetro pasado “por </a:t>
            </a:r>
            <a:r>
              <a:rPr lang="es-ES" sz="2200" dirty="0"/>
              <a:t> </a:t>
            </a:r>
            <a:r>
              <a:rPr lang="es-ES_tradnl" sz="2200" dirty="0"/>
              <a:t>referencia”.</a:t>
            </a:r>
            <a:endParaRPr lang="es-ES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Relaciones entre Clases:</a:t>
            </a:r>
            <a:br>
              <a:rPr lang="es-ES_tradnl"/>
            </a:br>
            <a:r>
              <a:rPr lang="es-ES_tradnl"/>
              <a:t>Agregación y Composición</a:t>
            </a:r>
            <a:endParaRPr lang="es-ES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391171" name="Picture 3" descr="img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9463" y="2019300"/>
            <a:ext cx="1463675" cy="1981200"/>
          </a:xfrm>
          <a:prstGeom prst="rect">
            <a:avLst/>
          </a:prstGeom>
          <a:noFill/>
        </p:spPr>
      </p:pic>
      <p:pic>
        <p:nvPicPr>
          <p:cNvPr id="391172" name="Picture 4" descr="img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72150" y="2019300"/>
            <a:ext cx="1030288" cy="1981200"/>
          </a:xfrm>
          <a:prstGeom prst="rect">
            <a:avLst/>
          </a:prstGeom>
          <a:noFill/>
        </p:spPr>
      </p:pic>
      <p:sp>
        <p:nvSpPr>
          <p:cNvPr id="391173" name="Text Box 5"/>
          <p:cNvSpPr txBox="1">
            <a:spLocks noChangeArrowheads="1"/>
          </p:cNvSpPr>
          <p:nvPr/>
        </p:nvSpPr>
        <p:spPr bwMode="auto">
          <a:xfrm>
            <a:off x="1524000" y="4419600"/>
            <a:ext cx="25146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sz="2400"/>
              <a:t>Agregación</a:t>
            </a:r>
          </a:p>
          <a:p>
            <a:pPr algn="ctr" eaLnBrk="0" hangingPunct="0"/>
            <a:r>
              <a:rPr lang="es-ES_tradnl" sz="2400"/>
              <a:t> (Por referencia)</a:t>
            </a:r>
            <a:endParaRPr lang="es-ES" sz="2400"/>
          </a:p>
        </p:txBody>
      </p:sp>
      <p:sp>
        <p:nvSpPr>
          <p:cNvPr id="391174" name="Text Box 6"/>
          <p:cNvSpPr txBox="1">
            <a:spLocks noChangeArrowheads="1"/>
          </p:cNvSpPr>
          <p:nvPr/>
        </p:nvSpPr>
        <p:spPr bwMode="auto">
          <a:xfrm>
            <a:off x="5029200" y="4419600"/>
            <a:ext cx="25146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s-ES_tradnl" sz="2400"/>
              <a:t>Composición</a:t>
            </a:r>
          </a:p>
          <a:p>
            <a:pPr algn="ctr" eaLnBrk="0" hangingPunct="0"/>
            <a:r>
              <a:rPr lang="es-ES_tradnl" sz="2400"/>
              <a:t> (Por valor)</a:t>
            </a:r>
            <a:endParaRPr lang="es-ES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500"/>
              <a:t>Diagrama de Clases: Elementos</a:t>
            </a:r>
            <a:br>
              <a:rPr lang="es-ES_tradnl" sz="3500"/>
            </a:br>
            <a:r>
              <a:rPr lang="es-ES_tradnl" sz="3500"/>
              <a:t>Responsabilidades</a:t>
            </a:r>
            <a:endParaRPr lang="es-ES" sz="3500"/>
          </a:p>
        </p:txBody>
      </p:sp>
      <p:sp>
        <p:nvSpPr>
          <p:cNvPr id="392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_tradnl" sz="2100"/>
              <a:t>	La </a:t>
            </a:r>
            <a:r>
              <a:rPr lang="es-ES" sz="2100"/>
              <a:t>distribución de responsabilidades en un sistema, </a:t>
            </a:r>
            <a:r>
              <a:rPr lang="es-ES_tradnl" sz="2100"/>
              <a:t>se realiza</a:t>
            </a:r>
            <a:r>
              <a:rPr lang="es-ES" sz="2100"/>
              <a:t> identifica</a:t>
            </a:r>
            <a:r>
              <a:rPr lang="es-ES_tradnl" sz="2100"/>
              <a:t>ndo</a:t>
            </a:r>
            <a:r>
              <a:rPr lang="es-ES" sz="2100"/>
              <a:t> un conjunto de clases que colabor</a:t>
            </a:r>
            <a:r>
              <a:rPr lang="es-ES_tradnl" sz="2100"/>
              <a:t>a</a:t>
            </a:r>
            <a:r>
              <a:rPr lang="es-ES" sz="2100"/>
              <a:t>n entre </a:t>
            </a:r>
            <a:r>
              <a:rPr lang="es-ES_tradnl" sz="2100"/>
              <a:t>sí </a:t>
            </a:r>
            <a:r>
              <a:rPr lang="es-ES" sz="2100"/>
              <a:t>para llevar a cabo algún comportamiento. Luego hay que identificar el conjunto de responsabilidades para cada clase</a:t>
            </a:r>
          </a:p>
        </p:txBody>
      </p:sp>
      <p:pic>
        <p:nvPicPr>
          <p:cNvPr id="392196" name="Picture 4" descr="img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936895"/>
            <a:ext cx="4194175" cy="30638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Diagrama de Clases</a:t>
            </a:r>
            <a:endParaRPr lang="es-ES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/>
              <a:t>Modela los conceptos del dominio de la aplicación.</a:t>
            </a:r>
          </a:p>
          <a:p>
            <a:pPr>
              <a:lnSpc>
                <a:spcPct val="90000"/>
              </a:lnSpc>
            </a:pPr>
            <a:r>
              <a:rPr lang="es-ES_tradnl"/>
              <a:t>Permite </a:t>
            </a:r>
            <a:r>
              <a:rPr lang="es-ES"/>
              <a:t>visualizar las relaciones entre las clases que involucran el sistema</a:t>
            </a:r>
            <a:endParaRPr lang="es-ES_tradnl"/>
          </a:p>
          <a:p>
            <a:pPr>
              <a:lnSpc>
                <a:spcPct val="90000"/>
              </a:lnSpc>
            </a:pPr>
            <a:r>
              <a:rPr lang="es-ES"/>
              <a:t>Un diagrama de clases est</a:t>
            </a:r>
            <a:r>
              <a:rPr lang="es-ES_tradnl"/>
              <a:t>á</a:t>
            </a:r>
            <a:r>
              <a:rPr lang="es-ES"/>
              <a:t> compuesto por los siguientes elementos: </a:t>
            </a:r>
          </a:p>
          <a:p>
            <a:pPr marL="742950" lvl="1" indent="-285750">
              <a:lnSpc>
                <a:spcPct val="90000"/>
              </a:lnSpc>
            </a:pPr>
            <a:r>
              <a:rPr lang="es-ES_tradnl"/>
              <a:t>Clases:</a:t>
            </a:r>
            <a:r>
              <a:rPr lang="es-ES"/>
              <a:t> atributos, </a:t>
            </a:r>
            <a:r>
              <a:rPr lang="es-ES_tradnl"/>
              <a:t>operaciones </a:t>
            </a:r>
            <a:r>
              <a:rPr lang="es-ES"/>
              <a:t>y visibilidad. </a:t>
            </a:r>
          </a:p>
          <a:p>
            <a:pPr marL="742950" lvl="1" indent="-285750">
              <a:lnSpc>
                <a:spcPct val="90000"/>
              </a:lnSpc>
            </a:pPr>
            <a:r>
              <a:rPr lang="es-ES_tradnl"/>
              <a:t>Relaciones</a:t>
            </a:r>
            <a:r>
              <a:rPr lang="es-ES"/>
              <a:t>: Herencia, Composición, Agregación, Asociación y Uso. </a:t>
            </a:r>
            <a:endParaRPr lang="es-ES_tradnl"/>
          </a:p>
          <a:p>
            <a:pPr marL="742950" lvl="1" indent="-285750">
              <a:lnSpc>
                <a:spcPct val="90000"/>
              </a:lnSpc>
            </a:pPr>
            <a:r>
              <a:rPr lang="es-ES_tradnl"/>
              <a:t>Responsabilidades</a:t>
            </a:r>
            <a:endParaRPr lang="es-E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Ejemplos</a:t>
            </a:r>
          </a:p>
        </p:txBody>
      </p:sp>
      <p:sp>
        <p:nvSpPr>
          <p:cNvPr id="135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  <a:p>
            <a:endParaRPr lang="es-ES"/>
          </a:p>
          <a:p>
            <a:endParaRPr lang="es-ES"/>
          </a:p>
        </p:txBody>
      </p:sp>
      <p:pic>
        <p:nvPicPr>
          <p:cNvPr id="135373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9438" y="1325563"/>
            <a:ext cx="5603875" cy="500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... Ejemplos</a:t>
            </a:r>
          </a:p>
        </p:txBody>
      </p:sp>
      <p:sp>
        <p:nvSpPr>
          <p:cNvPr id="135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  <a:p>
            <a:endParaRPr lang="es-ES"/>
          </a:p>
          <a:p>
            <a:endParaRPr lang="es-ES"/>
          </a:p>
        </p:txBody>
      </p:sp>
      <p:pic>
        <p:nvPicPr>
          <p:cNvPr id="135578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1485900"/>
            <a:ext cx="9072562" cy="4773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8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s-ES"/>
              <a:t>… Ejemplos</a:t>
            </a:r>
          </a:p>
        </p:txBody>
      </p:sp>
      <p:sp>
        <p:nvSpPr>
          <p:cNvPr id="1357835" name="Rectangle 11"/>
          <p:cNvSpPr>
            <a:spLocks noChangeArrowheads="1"/>
          </p:cNvSpPr>
          <p:nvPr/>
        </p:nvSpPr>
        <p:spPr bwMode="auto">
          <a:xfrm>
            <a:off x="5457825" y="2935268"/>
            <a:ext cx="2998788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defTabSz="762000"/>
            <a:r>
              <a:rPr lang="es-ES_tradnl" sz="2300" i="0">
                <a:latin typeface="Tahoma" pitchFamily="32" charset="0"/>
              </a:rPr>
              <a:t>Asociación excluyente</a:t>
            </a:r>
          </a:p>
        </p:txBody>
      </p:sp>
      <p:sp>
        <p:nvSpPr>
          <p:cNvPr id="1357857" name="Rectangle 33"/>
          <p:cNvSpPr>
            <a:spLocks noChangeArrowheads="1"/>
          </p:cNvSpPr>
          <p:nvPr/>
        </p:nvSpPr>
        <p:spPr bwMode="auto">
          <a:xfrm>
            <a:off x="1957388" y="5357826"/>
            <a:ext cx="2687637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defTabSz="762000"/>
            <a:r>
              <a:rPr lang="es-ES_tradnl" sz="2300" i="0" dirty="0">
                <a:latin typeface="Tahoma" pitchFamily="32" charset="0"/>
              </a:rPr>
              <a:t>Clase de asociación</a:t>
            </a:r>
          </a:p>
        </p:txBody>
      </p:sp>
      <p:sp>
        <p:nvSpPr>
          <p:cNvPr id="1357869" name="Rectangle 45"/>
          <p:cNvSpPr>
            <a:spLocks noChangeArrowheads="1"/>
          </p:cNvSpPr>
          <p:nvPr/>
        </p:nvSpPr>
        <p:spPr bwMode="auto">
          <a:xfrm>
            <a:off x="1346200" y="1635112"/>
            <a:ext cx="16192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 defTabSz="762000"/>
            <a:r>
              <a:rPr lang="es-ES_tradnl" sz="2300" i="0">
                <a:latin typeface="Tahoma" pitchFamily="32" charset="0"/>
              </a:rPr>
              <a:t>Agregación</a:t>
            </a:r>
          </a:p>
        </p:txBody>
      </p:sp>
      <p:pic>
        <p:nvPicPr>
          <p:cNvPr id="1357872" name="Picture 4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538" y="2357430"/>
            <a:ext cx="5151437" cy="1839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357875" name="Picture 5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1571612"/>
            <a:ext cx="5791200" cy="75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357876" name="Picture 5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0300" y="4214818"/>
            <a:ext cx="5473700" cy="2066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Ejemplo Diagrama </a:t>
            </a:r>
            <a:r>
              <a:rPr lang="es-ES_tradnl" dirty="0"/>
              <a:t>de Clases</a:t>
            </a:r>
            <a:endParaRPr lang="es-ES" dirty="0"/>
          </a:p>
        </p:txBody>
      </p:sp>
      <p:pic>
        <p:nvPicPr>
          <p:cNvPr id="5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08125"/>
            <a:ext cx="7296150" cy="4564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Ejemplo Diagrama </a:t>
            </a:r>
            <a:r>
              <a:rPr lang="es-ES_tradnl" dirty="0"/>
              <a:t>de Clases</a:t>
            </a:r>
            <a:endParaRPr lang="es-ES" dirty="0"/>
          </a:p>
        </p:txBody>
      </p:sp>
      <p:pic>
        <p:nvPicPr>
          <p:cNvPr id="393219" name="Picture 3" descr="img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133600"/>
            <a:ext cx="6902450" cy="3600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Ejemplo</a:t>
            </a:r>
            <a:endParaRPr lang="es-CO" dirty="0"/>
          </a:p>
        </p:txBody>
      </p:sp>
      <p:pic>
        <p:nvPicPr>
          <p:cNvPr id="4" name="Picture 2" descr="http://www.mitoledo.com/dai/Recursos/PLE0606Cl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5818" y="1500188"/>
            <a:ext cx="5955213" cy="4525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Bibliografía y Referencias: </a:t>
            </a:r>
            <a:br>
              <a:rPr lang="es-ES_tradnl"/>
            </a:br>
            <a:r>
              <a:rPr lang="es-ES_tradnl"/>
              <a:t>Fundamental</a:t>
            </a:r>
            <a:endParaRPr lang="es-ES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  <a:p>
            <a:r>
              <a:rPr lang="es-ES_tradnl"/>
              <a:t>James Rumbaugh, Ivar Jacobson, Grady Booch, “The Unified Modeling Language Reference Manual”, Addison Wesley, 1999</a:t>
            </a:r>
          </a:p>
          <a:p>
            <a:r>
              <a:rPr lang="es-ES_tradnl"/>
              <a:t>Craig Larman, “UML y Patrones”, Prentice Hall, 1999</a:t>
            </a:r>
          </a:p>
          <a:p>
            <a:r>
              <a:rPr lang="es-ES_tradnl"/>
              <a:t>OMG www.omg.org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Bibliografía y Referencias</a:t>
            </a:r>
            <a:br>
              <a:rPr lang="es-ES_tradnl"/>
            </a:br>
            <a:r>
              <a:rPr lang="es-ES_tradnl"/>
              <a:t>Complementaria</a:t>
            </a:r>
            <a:endParaRPr lang="es-ES"/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600"/>
              <a:t>Rational www.rational.com</a:t>
            </a:r>
          </a:p>
          <a:p>
            <a:r>
              <a:rPr lang="es-ES_tradnl" sz="2600"/>
              <a:t>Robert Muller, “Database Design For Smarties: Using UML for Data Modeling”, Morgan Kaufmann, 1999</a:t>
            </a:r>
          </a:p>
          <a:p>
            <a:r>
              <a:rPr lang="es-ES_tradnl" sz="2600"/>
              <a:t>Luis Guerrero, “Taller de UML”, DCC, Universidad de Chile, 2002, www.dcc.uchile.cl/~luguerre/cc61j</a:t>
            </a:r>
          </a:p>
          <a:p>
            <a:r>
              <a:rPr lang="es-ES_tradnl" sz="2600"/>
              <a:t>Patricio Salinas, “Tutorial de UML”, DCC, Universidad de Chile, 2000, </a:t>
            </a:r>
            <a:r>
              <a:rPr lang="es-ES" sz="2600"/>
              <a:t>www.dcc.uchile.cl/~psalinas/uml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1403350" y="6092825"/>
            <a:ext cx="41767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2895600" y="5943600"/>
            <a:ext cx="2181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868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eaLnBrk="1" hangingPunct="1"/>
            <a:endParaRPr lang="es-CO" smtClean="0"/>
          </a:p>
        </p:txBody>
      </p:sp>
      <p:sp>
        <p:nvSpPr>
          <p:cNvPr id="15" name="Rectangle 14"/>
          <p:cNvSpPr/>
          <p:nvPr/>
        </p:nvSpPr>
        <p:spPr>
          <a:xfrm>
            <a:off x="2071670" y="2571744"/>
            <a:ext cx="5012911" cy="258532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GRACIAS POR</a:t>
            </a:r>
          </a:p>
          <a:p>
            <a:pPr algn="ctr"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SU</a:t>
            </a:r>
          </a:p>
          <a:p>
            <a:pPr algn="ctr"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ATENCIÓN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21773" y="2967335"/>
            <a:ext cx="440364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PREGUNTAS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500" dirty="0"/>
              <a:t>Diagrama de Clases: </a:t>
            </a:r>
            <a:r>
              <a:rPr lang="es-ES_tradnl" sz="3500" dirty="0" smtClean="0"/>
              <a:t>Elementos</a:t>
            </a:r>
            <a:br>
              <a:rPr lang="es-ES_tradnl" sz="3500" dirty="0" smtClean="0"/>
            </a:br>
            <a:r>
              <a:rPr lang="es-ES_tradnl" sz="3500" dirty="0" smtClean="0"/>
              <a:t>Clase</a:t>
            </a:r>
            <a:endParaRPr lang="es-ES" sz="3500" dirty="0"/>
          </a:p>
        </p:txBody>
      </p:sp>
      <p:sp>
        <p:nvSpPr>
          <p:cNvPr id="379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sz="2600" dirty="0"/>
              <a:t>Es la unidad básica que encapsula toda la información de un </a:t>
            </a:r>
            <a:r>
              <a:rPr lang="es-ES_tradnl" sz="2600" dirty="0"/>
              <a:t>Tipo de </a:t>
            </a:r>
            <a:r>
              <a:rPr lang="es-ES" sz="2600" dirty="0"/>
              <a:t>Objeto (un objeto es una instancia de una clase). </a:t>
            </a:r>
          </a:p>
        </p:txBody>
      </p:sp>
      <p:pic>
        <p:nvPicPr>
          <p:cNvPr id="379908" name="Picture 4" descr="clas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500438"/>
            <a:ext cx="1600200" cy="1557338"/>
          </a:xfrm>
          <a:prstGeom prst="rect">
            <a:avLst/>
          </a:prstGeom>
          <a:noFill/>
        </p:spPr>
      </p:pic>
      <p:pic>
        <p:nvPicPr>
          <p:cNvPr id="379909" name="Picture 5" descr="clas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3357562"/>
            <a:ext cx="3025775" cy="1804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500" dirty="0"/>
              <a:t>Diagrama de Clases: Elementos</a:t>
            </a:r>
            <a:br>
              <a:rPr lang="es-ES_tradnl" sz="3500" dirty="0"/>
            </a:br>
            <a:r>
              <a:rPr lang="es-ES_tradnl" sz="3500" dirty="0"/>
              <a:t>Atributo</a:t>
            </a:r>
            <a:endParaRPr lang="es-ES" sz="3500" dirty="0"/>
          </a:p>
        </p:txBody>
      </p:sp>
      <p:sp>
        <p:nvSpPr>
          <p:cNvPr id="380931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00174"/>
            <a:ext cx="4429156" cy="4525963"/>
          </a:xfrm>
        </p:spPr>
        <p:txBody>
          <a:bodyPr/>
          <a:lstStyle/>
          <a:p>
            <a:r>
              <a:rPr lang="es-ES_tradnl" sz="2600" dirty="0"/>
              <a:t>Los atributos describen a una clase. Pueden ser Públicos, Privados o Protegidos.</a:t>
            </a:r>
          </a:p>
          <a:p>
            <a:r>
              <a:rPr lang="es-ES" sz="2600" b="1" dirty="0" err="1"/>
              <a:t>public</a:t>
            </a:r>
            <a:r>
              <a:rPr lang="es-ES" sz="2600" dirty="0"/>
              <a:t> (+,</a:t>
            </a:r>
            <a:r>
              <a:rPr lang="es-ES_tradnl" sz="2600" dirty="0"/>
              <a:t>  </a:t>
            </a:r>
            <a:r>
              <a:rPr lang="es-ES" sz="2600" dirty="0"/>
              <a:t> </a:t>
            </a:r>
            <a:r>
              <a:rPr lang="es-ES_tradnl" sz="2600" dirty="0"/>
              <a:t> </a:t>
            </a:r>
            <a:r>
              <a:rPr lang="es-ES" sz="2600" dirty="0"/>
              <a:t>): Indica que el atributo será visible tanto dentro como fuera de la clase, es decir, es accesible desde todos lados. </a:t>
            </a:r>
          </a:p>
          <a:p>
            <a:endParaRPr lang="es-ES_tradnl" sz="2600" dirty="0"/>
          </a:p>
          <a:p>
            <a:pPr marL="742950" lvl="1" indent="-285750">
              <a:buFont typeface="Wingdings" pitchFamily="2" charset="2"/>
              <a:buNone/>
            </a:pPr>
            <a:endParaRPr lang="es-ES" sz="2200" dirty="0"/>
          </a:p>
        </p:txBody>
      </p:sp>
      <p:sp>
        <p:nvSpPr>
          <p:cNvPr id="38093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57752" y="1571612"/>
            <a:ext cx="4033837" cy="4411662"/>
          </a:xfrm>
        </p:spPr>
        <p:txBody>
          <a:bodyPr/>
          <a:lstStyle/>
          <a:p>
            <a:r>
              <a:rPr lang="es-ES" sz="2200" b="1" dirty="0" err="1"/>
              <a:t>private</a:t>
            </a:r>
            <a:r>
              <a:rPr lang="es-ES" sz="2200" dirty="0"/>
              <a:t> (-,</a:t>
            </a:r>
            <a:r>
              <a:rPr lang="es-ES_tradnl" sz="2200" dirty="0"/>
              <a:t>  </a:t>
            </a:r>
            <a:r>
              <a:rPr lang="es-ES" sz="2200" dirty="0"/>
              <a:t> </a:t>
            </a:r>
            <a:r>
              <a:rPr lang="es-ES_tradnl" sz="2200" dirty="0"/>
              <a:t>   </a:t>
            </a:r>
            <a:r>
              <a:rPr lang="es-ES" sz="2200" dirty="0"/>
              <a:t>): Indica que el atributo sólo será accesible desde dentro de la clase (sólo sus métodos lo pueden acceder). </a:t>
            </a:r>
          </a:p>
          <a:p>
            <a:r>
              <a:rPr lang="es-ES" sz="2200" b="1" dirty="0" err="1"/>
              <a:t>protected</a:t>
            </a:r>
            <a:r>
              <a:rPr lang="es-ES" sz="2200" dirty="0"/>
              <a:t> (#, </a:t>
            </a:r>
            <a:r>
              <a:rPr lang="es-ES_tradnl" sz="2200" dirty="0"/>
              <a:t>    </a:t>
            </a:r>
            <a:r>
              <a:rPr lang="es-ES" sz="2200" dirty="0"/>
              <a:t>): Indica que el atributo no será accesible desde fuera de la clase, pero si podrá ser </a:t>
            </a:r>
            <a:r>
              <a:rPr lang="es-ES" sz="2200" dirty="0" err="1"/>
              <a:t>accesado</a:t>
            </a:r>
            <a:r>
              <a:rPr lang="es-ES" sz="2200" dirty="0"/>
              <a:t> por métodos de la clase además de las subclases que se deriven</a:t>
            </a:r>
            <a:r>
              <a:rPr lang="es-ES_tradnl" sz="2200" dirty="0"/>
              <a:t> (herencia)</a:t>
            </a:r>
            <a:endParaRPr lang="es-ES" sz="2200" dirty="0"/>
          </a:p>
          <a:p>
            <a:endParaRPr lang="es-ES" sz="2200" dirty="0"/>
          </a:p>
        </p:txBody>
      </p:sp>
      <p:pic>
        <p:nvPicPr>
          <p:cNvPr id="380933" name="Picture 5" descr="publ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3500438"/>
            <a:ext cx="325438" cy="254000"/>
          </a:xfrm>
          <a:prstGeom prst="rect">
            <a:avLst/>
          </a:prstGeom>
          <a:noFill/>
        </p:spPr>
      </p:pic>
      <p:pic>
        <p:nvPicPr>
          <p:cNvPr id="380934" name="Picture 6" descr="priv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1773238"/>
            <a:ext cx="307975" cy="288925"/>
          </a:xfrm>
          <a:prstGeom prst="rect">
            <a:avLst/>
          </a:prstGeom>
          <a:noFill/>
        </p:spPr>
      </p:pic>
      <p:pic>
        <p:nvPicPr>
          <p:cNvPr id="380935" name="Picture 7" descr="protect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25" y="3500438"/>
            <a:ext cx="307975" cy="271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500" dirty="0"/>
              <a:t>Diagrama de Clases: Elementos</a:t>
            </a:r>
            <a:br>
              <a:rPr lang="es-ES_tradnl" sz="3500" dirty="0"/>
            </a:br>
            <a:r>
              <a:rPr lang="es-ES_tradnl" sz="3500" dirty="0"/>
              <a:t>Operaciones (métodos)</a:t>
            </a:r>
            <a:endParaRPr lang="es-ES" sz="3500" dirty="0"/>
          </a:p>
        </p:txBody>
      </p:sp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00174"/>
            <a:ext cx="4357718" cy="4525963"/>
          </a:xfrm>
        </p:spPr>
        <p:txBody>
          <a:bodyPr/>
          <a:lstStyle/>
          <a:p>
            <a:r>
              <a:rPr lang="es-ES_tradnl" sz="2200" dirty="0"/>
              <a:t>Las operaciones o métodos de una clase  describen la forma en la cual ésta interactúa con su entorno. Pueden ser Públicas, Privadas o Protegidas.</a:t>
            </a:r>
          </a:p>
          <a:p>
            <a:r>
              <a:rPr lang="es-ES" sz="2200" b="1" dirty="0" err="1"/>
              <a:t>public</a:t>
            </a:r>
            <a:r>
              <a:rPr lang="es-ES" sz="2200" dirty="0"/>
              <a:t> (+,</a:t>
            </a:r>
            <a:r>
              <a:rPr lang="es-ES_tradnl" sz="2200" dirty="0"/>
              <a:t> </a:t>
            </a:r>
            <a:r>
              <a:rPr lang="es-ES" sz="2200" dirty="0"/>
              <a:t> </a:t>
            </a:r>
            <a:r>
              <a:rPr lang="es-ES_tradnl" sz="2200" dirty="0"/>
              <a:t> </a:t>
            </a:r>
            <a:r>
              <a:rPr lang="es-ES" sz="2200" dirty="0"/>
              <a:t>): Indica que el </a:t>
            </a:r>
            <a:r>
              <a:rPr lang="es-ES_tradnl" sz="2200" dirty="0"/>
              <a:t>método</a:t>
            </a:r>
            <a:r>
              <a:rPr lang="es-ES" sz="2200" dirty="0"/>
              <a:t> será visible tanto dentro como fuera de la clase, es decir, es accesible desde todos lados. </a:t>
            </a:r>
          </a:p>
          <a:p>
            <a:endParaRPr lang="es-ES_tradnl" sz="2200" dirty="0"/>
          </a:p>
          <a:p>
            <a:pPr marL="742950" lvl="1" indent="-285750">
              <a:buFont typeface="Wingdings" pitchFamily="2" charset="2"/>
              <a:buNone/>
            </a:pPr>
            <a:endParaRPr lang="es-ES" sz="2000" dirty="0"/>
          </a:p>
        </p:txBody>
      </p:sp>
      <p:sp>
        <p:nvSpPr>
          <p:cNvPr id="38195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14876" y="1428736"/>
            <a:ext cx="4105275" cy="4411662"/>
          </a:xfrm>
        </p:spPr>
        <p:txBody>
          <a:bodyPr/>
          <a:lstStyle/>
          <a:p>
            <a:r>
              <a:rPr lang="es-ES" sz="2200" b="1" dirty="0" err="1"/>
              <a:t>private</a:t>
            </a:r>
            <a:r>
              <a:rPr lang="es-ES" sz="2200" dirty="0"/>
              <a:t> (-,</a:t>
            </a:r>
            <a:r>
              <a:rPr lang="es-ES_tradnl" sz="2200" dirty="0"/>
              <a:t>  </a:t>
            </a:r>
            <a:r>
              <a:rPr lang="es-ES" sz="2200" dirty="0"/>
              <a:t> </a:t>
            </a:r>
            <a:r>
              <a:rPr lang="es-ES_tradnl" sz="2200" dirty="0"/>
              <a:t>   </a:t>
            </a:r>
            <a:r>
              <a:rPr lang="es-ES" sz="2200" dirty="0"/>
              <a:t>): Indica que el </a:t>
            </a:r>
            <a:r>
              <a:rPr lang="es-ES_tradnl" sz="2200" dirty="0"/>
              <a:t>método</a:t>
            </a:r>
            <a:r>
              <a:rPr lang="es-ES" sz="2200" dirty="0"/>
              <a:t> sólo será accesible desde dentro de la clase (sólo </a:t>
            </a:r>
            <a:r>
              <a:rPr lang="es-ES_tradnl" sz="2200" dirty="0"/>
              <a:t>otros </a:t>
            </a:r>
            <a:r>
              <a:rPr lang="es-ES" sz="2200" dirty="0"/>
              <a:t>métodos </a:t>
            </a:r>
            <a:r>
              <a:rPr lang="es-ES_tradnl" sz="2200" dirty="0"/>
              <a:t>de la misma clase </a:t>
            </a:r>
            <a:r>
              <a:rPr lang="es-ES" sz="2200" dirty="0"/>
              <a:t>lo pueden acceder). </a:t>
            </a:r>
          </a:p>
          <a:p>
            <a:r>
              <a:rPr lang="es-ES" sz="2200" b="1" dirty="0" err="1"/>
              <a:t>protected</a:t>
            </a:r>
            <a:r>
              <a:rPr lang="es-ES" sz="2200" dirty="0"/>
              <a:t> (#, </a:t>
            </a:r>
            <a:r>
              <a:rPr lang="es-ES_tradnl" sz="2200" dirty="0"/>
              <a:t>    </a:t>
            </a:r>
            <a:r>
              <a:rPr lang="es-ES" sz="2200" dirty="0"/>
              <a:t>): Indica que el atributo no será accesible desde fuera de la clase, pero si podrá ser </a:t>
            </a:r>
            <a:r>
              <a:rPr lang="es-ES" sz="2200" dirty="0" smtClean="0"/>
              <a:t>utilizado </a:t>
            </a:r>
            <a:r>
              <a:rPr lang="es-ES" sz="2200" dirty="0"/>
              <a:t>por métodos de la clase además de las subclases que se deriven</a:t>
            </a:r>
            <a:r>
              <a:rPr lang="es-ES_tradnl" sz="2200" dirty="0"/>
              <a:t> (herencia)</a:t>
            </a:r>
            <a:endParaRPr lang="es-ES" sz="2200" dirty="0"/>
          </a:p>
          <a:p>
            <a:endParaRPr lang="es-ES" sz="2200" dirty="0"/>
          </a:p>
        </p:txBody>
      </p:sp>
      <p:pic>
        <p:nvPicPr>
          <p:cNvPr id="381957" name="Picture 5" descr="public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717032"/>
            <a:ext cx="207962" cy="244475"/>
          </a:xfrm>
          <a:prstGeom prst="rect">
            <a:avLst/>
          </a:prstGeom>
          <a:noFill/>
        </p:spPr>
      </p:pic>
      <p:pic>
        <p:nvPicPr>
          <p:cNvPr id="381958" name="Picture 6" descr="privat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556792"/>
            <a:ext cx="307975" cy="298450"/>
          </a:xfrm>
          <a:prstGeom prst="rect">
            <a:avLst/>
          </a:prstGeom>
          <a:noFill/>
        </p:spPr>
      </p:pic>
      <p:pic>
        <p:nvPicPr>
          <p:cNvPr id="381959" name="Picture 7" descr="protected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3573016"/>
            <a:ext cx="307975" cy="280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Clase</a:t>
            </a:r>
            <a:r>
              <a:rPr lang="en-US" dirty="0" smtClean="0"/>
              <a:t> y </a:t>
            </a:r>
            <a:r>
              <a:rPr lang="en-US" dirty="0" err="1" smtClean="0"/>
              <a:t>Visibilidad</a:t>
            </a:r>
            <a:endParaRPr lang="es-CO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000240"/>
            <a:ext cx="6294693" cy="30242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Relaciones entre clases:</a:t>
            </a:r>
            <a:br>
              <a:rPr lang="es-ES_tradnl"/>
            </a:br>
            <a:r>
              <a:rPr lang="es-ES_tradnl"/>
              <a:t>Asociación</a:t>
            </a:r>
            <a:endParaRPr lang="es-ES"/>
          </a:p>
        </p:txBody>
      </p:sp>
      <p:sp>
        <p:nvSpPr>
          <p:cNvPr id="388099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00174"/>
            <a:ext cx="4214842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sz="2600" dirty="0"/>
              <a:t>Relación estructural entre las clases.</a:t>
            </a:r>
          </a:p>
          <a:p>
            <a:pPr>
              <a:lnSpc>
                <a:spcPct val="90000"/>
              </a:lnSpc>
            </a:pPr>
            <a:r>
              <a:rPr lang="es-ES_tradnl" sz="2600" dirty="0"/>
              <a:t>En general es simétrica</a:t>
            </a:r>
          </a:p>
          <a:p>
            <a:pPr>
              <a:lnSpc>
                <a:spcPct val="90000"/>
              </a:lnSpc>
            </a:pPr>
            <a:r>
              <a:rPr lang="es-ES_tradnl" sz="2600" dirty="0"/>
              <a:t>Tiene un nombre, que la describe (verbo, con dirección de lectura)</a:t>
            </a:r>
          </a:p>
          <a:p>
            <a:pPr>
              <a:lnSpc>
                <a:spcPct val="90000"/>
              </a:lnSpc>
            </a:pPr>
            <a:r>
              <a:rPr lang="es-ES_tradnl" sz="2600" dirty="0"/>
              <a:t>Puede tener un rol que describe el papel específico que una clase juega en una asociación.</a:t>
            </a:r>
            <a:endParaRPr lang="es-ES" sz="2600" dirty="0"/>
          </a:p>
        </p:txBody>
      </p:sp>
      <p:sp>
        <p:nvSpPr>
          <p:cNvPr id="3881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86248" y="1571612"/>
            <a:ext cx="4381504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sz="2200" dirty="0"/>
              <a:t>Tiene multiplicidad, que especifica por cada clase el número de objetos de la clase opuesta que se relacionan con un solo objeto de dicha clase a través de la asociación: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s-ES_tradnl" sz="2000" dirty="0"/>
              <a:t>1 : uno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s-ES_tradnl" sz="2000" dirty="0"/>
              <a:t>0..1 : cero o uno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s-ES_tradnl" sz="2000" dirty="0"/>
              <a:t>3 : tres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s-ES_tradnl" sz="2000" dirty="0"/>
              <a:t>*: muchos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s-ES_tradnl" sz="2000" dirty="0"/>
              <a:t>1..*: al menos uno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s-ES_tradnl" sz="2000" dirty="0"/>
              <a:t>2,6,7: dos, seis o siete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s-ES_tradnl" sz="2000" dirty="0"/>
              <a:t>2-4, 10-12 : de dos a cuatro y de diez a doce</a:t>
            </a:r>
            <a:endParaRPr lang="es-E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Asociación</a:t>
            </a:r>
            <a:endParaRPr lang="es-CO" dirty="0"/>
          </a:p>
        </p:txBody>
      </p:sp>
      <p:pic>
        <p:nvPicPr>
          <p:cNvPr id="2406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3857628"/>
            <a:ext cx="5622374" cy="1917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06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785926"/>
            <a:ext cx="5786478" cy="1732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Grado</a:t>
            </a:r>
            <a:r>
              <a:rPr lang="en-US" dirty="0" smtClean="0"/>
              <a:t> de </a:t>
            </a:r>
            <a:r>
              <a:rPr lang="en-US" dirty="0" err="1" smtClean="0"/>
              <a:t>asociación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00174"/>
            <a:ext cx="3929090" cy="4525963"/>
          </a:xfrm>
        </p:spPr>
        <p:txBody>
          <a:bodyPr/>
          <a:lstStyle/>
          <a:p>
            <a:r>
              <a:rPr lang="en-US" dirty="0" err="1" smtClean="0"/>
              <a:t>Binarias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Ternarias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Grado</a:t>
            </a:r>
            <a:r>
              <a:rPr lang="en-US" dirty="0" smtClean="0"/>
              <a:t> mayor</a:t>
            </a:r>
            <a:endParaRPr lang="es-CO" dirty="0"/>
          </a:p>
        </p:txBody>
      </p:sp>
      <p:pic>
        <p:nvPicPr>
          <p:cNvPr id="2416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1571612"/>
            <a:ext cx="465337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16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3286124"/>
            <a:ext cx="4714908" cy="2119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5002</TotalTime>
  <Words>753</Words>
  <Application>Microsoft Office PowerPoint</Application>
  <PresentationFormat>Presentación en pantalla (4:3)</PresentationFormat>
  <Paragraphs>106</Paragraphs>
  <Slides>29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Custom Design</vt:lpstr>
      <vt:lpstr>Diapositiva 1</vt:lpstr>
      <vt:lpstr>Diagrama de Clases</vt:lpstr>
      <vt:lpstr>Diagrama de Clases: Elementos Clase</vt:lpstr>
      <vt:lpstr>Diagrama de Clases: Elementos Atributo</vt:lpstr>
      <vt:lpstr>Diagrama de Clases: Elementos Operaciones (métodos)</vt:lpstr>
      <vt:lpstr>Clase y Visibilidad</vt:lpstr>
      <vt:lpstr>Relaciones entre clases: Asociación</vt:lpstr>
      <vt:lpstr>Asociación</vt:lpstr>
      <vt:lpstr>Grado de asociación</vt:lpstr>
      <vt:lpstr>Asociaciones Reflexivas</vt:lpstr>
      <vt:lpstr>Multiplicidad - Cardinalidad </vt:lpstr>
      <vt:lpstr>Multiplicidad - otros </vt:lpstr>
      <vt:lpstr>Rol en relaciones</vt:lpstr>
      <vt:lpstr>Relaciones entre Clases: Generalización</vt:lpstr>
      <vt:lpstr>Ejemplo asociación</vt:lpstr>
      <vt:lpstr>Asociación Cualificada</vt:lpstr>
      <vt:lpstr>Relaciones entre Clases Agregación y Composición</vt:lpstr>
      <vt:lpstr>Relaciones entre Clases: Agregación y Composición</vt:lpstr>
      <vt:lpstr>Diagrama de Clases: Elementos Responsabilidades</vt:lpstr>
      <vt:lpstr>Ejemplos</vt:lpstr>
      <vt:lpstr>... Ejemplos</vt:lpstr>
      <vt:lpstr>… Ejemplos</vt:lpstr>
      <vt:lpstr>Ejemplo Diagrama de Clases</vt:lpstr>
      <vt:lpstr>Ejemplo Diagrama de Clases</vt:lpstr>
      <vt:lpstr>Ejemplo</vt:lpstr>
      <vt:lpstr>Bibliografía y Referencias:  Fundamental</vt:lpstr>
      <vt:lpstr>Bibliografía y Referencias Complementaria</vt:lpstr>
      <vt:lpstr>Diapositiva 28</vt:lpstr>
      <vt:lpstr>Diapositiva 29</vt:lpstr>
    </vt:vector>
  </TitlesOfParts>
  <Company>KMS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Jes Ryttergaard</dc:creator>
  <cp:lastModifiedBy>fsoltero</cp:lastModifiedBy>
  <cp:revision>423</cp:revision>
  <dcterms:created xsi:type="dcterms:W3CDTF">2001-01-16T19:24:47Z</dcterms:created>
  <dcterms:modified xsi:type="dcterms:W3CDTF">2014-04-06T17:40:51Z</dcterms:modified>
</cp:coreProperties>
</file>