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1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7102475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01/04/2017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477000" cy="1828800"/>
          </a:xfrm>
        </p:spPr>
        <p:txBody>
          <a:bodyPr>
            <a:normAutofit/>
          </a:bodyPr>
          <a:lstStyle/>
          <a:p>
            <a:pPr algn="ctr"/>
            <a:r>
              <a:rPr lang="en-US" b="1" cap="none" dirty="0" err="1"/>
              <a:t>Introducción</a:t>
            </a:r>
            <a:r>
              <a:rPr lang="en-US" b="1" cap="none" dirty="0"/>
              <a:t> a la </a:t>
            </a:r>
            <a:r>
              <a:rPr lang="en-US" b="1" cap="none" dirty="0" err="1"/>
              <a:t>Economía</a:t>
            </a:r>
            <a:br>
              <a:rPr lang="en-US" cap="none" dirty="0"/>
            </a:br>
            <a:r>
              <a:rPr lang="en-US" sz="3600" cap="none" dirty="0"/>
              <a:t>Universidad </a:t>
            </a:r>
            <a:r>
              <a:rPr lang="en-US" sz="3600" cap="none" dirty="0" err="1"/>
              <a:t>Complutense</a:t>
            </a:r>
            <a:endParaRPr lang="en-US" sz="3600" cap="none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Joaquín</a:t>
            </a:r>
            <a:r>
              <a:rPr lang="en-US" dirty="0"/>
              <a:t> </a:t>
            </a:r>
            <a:r>
              <a:rPr lang="en-US" dirty="0" err="1"/>
              <a:t>Artés</a:t>
            </a:r>
            <a:r>
              <a:rPr lang="en-US" dirty="0"/>
              <a:t>, 2017</a:t>
            </a:r>
          </a:p>
        </p:txBody>
      </p:sp>
    </p:spTree>
    <p:extLst>
      <p:ext uri="{BB962C8B-B14F-4D97-AF65-F5344CB8AC3E}">
        <p14:creationId xmlns:p14="http://schemas.microsoft.com/office/powerpoint/2010/main" val="405984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estudia</a:t>
            </a:r>
            <a:r>
              <a:rPr lang="en-US" dirty="0"/>
              <a:t> la </a:t>
            </a:r>
            <a:r>
              <a:rPr lang="en-US" dirty="0" err="1"/>
              <a:t>Economía</a:t>
            </a:r>
            <a:r>
              <a:rPr lang="en-US" dirty="0"/>
              <a:t>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26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estudia</a:t>
            </a:r>
            <a:r>
              <a:rPr lang="en-US" dirty="0"/>
              <a:t> la </a:t>
            </a:r>
            <a:r>
              <a:rPr lang="en-US" dirty="0" err="1"/>
              <a:t>Economía</a:t>
            </a:r>
            <a:r>
              <a:rPr lang="en-US" dirty="0"/>
              <a:t>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elegir</a:t>
            </a:r>
            <a:r>
              <a:rPr lang="en-US" b="1" dirty="0"/>
              <a:t> entre </a:t>
            </a:r>
            <a:r>
              <a:rPr lang="en-US" b="1" dirty="0" err="1"/>
              <a:t>varias</a:t>
            </a:r>
            <a:r>
              <a:rPr lang="en-US" b="1" dirty="0"/>
              <a:t> </a:t>
            </a:r>
            <a:r>
              <a:rPr lang="en-US" b="1" dirty="0" err="1"/>
              <a:t>alternativas</a:t>
            </a:r>
            <a:endParaRPr lang="en-US" b="1" dirty="0"/>
          </a:p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elegir</a:t>
            </a:r>
            <a:r>
              <a:rPr lang="en-US" dirty="0"/>
              <a:t> </a:t>
            </a:r>
            <a:r>
              <a:rPr lang="en-US" dirty="0" err="1"/>
              <a:t>correctamente</a:t>
            </a:r>
            <a:endParaRPr lang="en-US" dirty="0"/>
          </a:p>
          <a:p>
            <a:r>
              <a:rPr lang="en-US" dirty="0"/>
              <a:t>No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cuestiones</a:t>
            </a:r>
            <a:r>
              <a:rPr lang="en-US" dirty="0"/>
              <a:t> de </a:t>
            </a:r>
            <a:r>
              <a:rPr lang="en-US" dirty="0" err="1"/>
              <a:t>dinero</a:t>
            </a:r>
            <a:endParaRPr lang="en-US" dirty="0"/>
          </a:p>
          <a:p>
            <a:r>
              <a:rPr lang="en-US" dirty="0"/>
              <a:t>No </a:t>
            </a:r>
            <a:r>
              <a:rPr lang="en-US" dirty="0" err="1"/>
              <a:t>sólo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compramos</a:t>
            </a:r>
            <a:r>
              <a:rPr lang="en-US" dirty="0"/>
              <a:t> o </a:t>
            </a:r>
            <a:r>
              <a:rPr lang="en-US" dirty="0" err="1"/>
              <a:t>vendemos</a:t>
            </a:r>
            <a:r>
              <a:rPr lang="en-US" dirty="0"/>
              <a:t> </a:t>
            </a:r>
            <a:r>
              <a:rPr lang="en-US" dirty="0" err="1"/>
              <a:t>cosas</a:t>
            </a:r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La </a:t>
            </a:r>
            <a:r>
              <a:rPr lang="en-US" b="1" dirty="0" err="1"/>
              <a:t>economía</a:t>
            </a:r>
            <a:r>
              <a:rPr lang="en-US" b="1" dirty="0"/>
              <a:t> se </a:t>
            </a:r>
            <a:r>
              <a:rPr lang="en-US" b="1" dirty="0" err="1"/>
              <a:t>ocupa</a:t>
            </a:r>
            <a:r>
              <a:rPr lang="en-US" b="1" dirty="0"/>
              <a:t> de </a:t>
            </a:r>
            <a:r>
              <a:rPr lang="en-US" b="1" dirty="0" err="1"/>
              <a:t>nosotros</a:t>
            </a:r>
            <a:r>
              <a:rPr lang="en-US" b="1" dirty="0"/>
              <a:t> y de </a:t>
            </a:r>
            <a:r>
              <a:rPr lang="en-US" b="1" dirty="0" err="1"/>
              <a:t>cómo</a:t>
            </a:r>
            <a:r>
              <a:rPr lang="en-US" b="1" dirty="0"/>
              <a:t> </a:t>
            </a:r>
            <a:r>
              <a:rPr lang="en-US" b="1" dirty="0" err="1"/>
              <a:t>tomamos</a:t>
            </a:r>
            <a:r>
              <a:rPr lang="en-US" b="1" dirty="0"/>
              <a:t> </a:t>
            </a:r>
            <a:r>
              <a:rPr lang="en-US" b="1" dirty="0" err="1"/>
              <a:t>decisiones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cualquier</a:t>
            </a:r>
            <a:r>
              <a:rPr lang="en-US" b="1" dirty="0"/>
              <a:t> </a:t>
            </a:r>
            <a:r>
              <a:rPr lang="en-US" b="1" dirty="0" err="1"/>
              <a:t>ámbito</a:t>
            </a:r>
            <a:r>
              <a:rPr lang="en-US" b="1" dirty="0"/>
              <a:t> de la </a:t>
            </a:r>
            <a:r>
              <a:rPr lang="en-US" b="1" dirty="0" err="1"/>
              <a:t>vida</a:t>
            </a:r>
            <a:endParaRPr lang="en-US" dirty="0"/>
          </a:p>
          <a:p>
            <a:r>
              <a:rPr lang="en-US" dirty="0"/>
              <a:t>El principio </a:t>
            </a:r>
            <a:r>
              <a:rPr lang="en-US" dirty="0" err="1"/>
              <a:t>básico</a:t>
            </a:r>
            <a:r>
              <a:rPr lang="en-US" dirty="0"/>
              <a:t> del que </a:t>
            </a:r>
            <a:r>
              <a:rPr lang="en-US" dirty="0" err="1"/>
              <a:t>partimos</a:t>
            </a:r>
            <a:r>
              <a:rPr lang="en-US" dirty="0"/>
              <a:t>: no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que </a:t>
            </a:r>
            <a:r>
              <a:rPr lang="en-US" dirty="0" err="1"/>
              <a:t>queremos</a:t>
            </a:r>
            <a:r>
              <a:rPr lang="en-US" dirty="0"/>
              <a:t>. </a:t>
            </a:r>
            <a:r>
              <a:rPr lang="en-US" dirty="0" err="1"/>
              <a:t>Tenemos</a:t>
            </a:r>
            <a:r>
              <a:rPr lang="en-US" dirty="0"/>
              <a:t> que </a:t>
            </a:r>
            <a:r>
              <a:rPr lang="en-US" dirty="0" err="1"/>
              <a:t>elegir</a:t>
            </a:r>
            <a:r>
              <a:rPr lang="en-US" dirty="0"/>
              <a:t>, y </a:t>
            </a:r>
            <a:r>
              <a:rPr lang="en-US" dirty="0" err="1"/>
              <a:t>solemos</a:t>
            </a:r>
            <a:r>
              <a:rPr lang="en-US" dirty="0"/>
              <a:t> </a:t>
            </a:r>
            <a:r>
              <a:rPr lang="en-US" dirty="0" err="1"/>
              <a:t>hacerlo</a:t>
            </a:r>
            <a:r>
              <a:rPr lang="en-US" dirty="0"/>
              <a:t> </a:t>
            </a:r>
            <a:r>
              <a:rPr lang="en-US" dirty="0" err="1"/>
              <a:t>pensando</a:t>
            </a:r>
            <a:r>
              <a:rPr lang="en-US" dirty="0"/>
              <a:t> 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aquello</a:t>
            </a:r>
            <a:r>
              <a:rPr lang="en-US" dirty="0"/>
              <a:t> que </a:t>
            </a:r>
            <a:r>
              <a:rPr lang="en-US" dirty="0" err="1"/>
              <a:t>elegimos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lo </a:t>
            </a:r>
            <a:r>
              <a:rPr lang="en-US" dirty="0" err="1"/>
              <a:t>mejor</a:t>
            </a:r>
            <a:r>
              <a:rPr lang="en-US" dirty="0"/>
              <a:t> para </a:t>
            </a:r>
            <a:r>
              <a:rPr lang="en-US" dirty="0" err="1"/>
              <a:t>nosotros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79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Economía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ciencia</a:t>
            </a:r>
            <a:r>
              <a:rPr lang="en-US" dirty="0"/>
              <a:t> </a:t>
            </a:r>
            <a:r>
              <a:rPr lang="en-US" dirty="0" err="1"/>
              <a:t>humana</a:t>
            </a:r>
            <a:r>
              <a:rPr lang="en-US" dirty="0"/>
              <a:t> y social y </a:t>
            </a:r>
            <a:r>
              <a:rPr lang="en-US" dirty="0" err="1"/>
              <a:t>empírica</a:t>
            </a:r>
            <a:r>
              <a:rPr lang="en-US" dirty="0"/>
              <a:t>, que </a:t>
            </a:r>
            <a:r>
              <a:rPr lang="en-US" dirty="0" err="1"/>
              <a:t>estudia</a:t>
            </a:r>
            <a:r>
              <a:rPr lang="en-US" dirty="0"/>
              <a:t> el </a:t>
            </a:r>
            <a:r>
              <a:rPr lang="en-US" dirty="0" err="1"/>
              <a:t>problema</a:t>
            </a:r>
            <a:r>
              <a:rPr lang="en-US" dirty="0"/>
              <a:t> que se produce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seres</a:t>
            </a:r>
            <a:r>
              <a:rPr lang="en-US" dirty="0"/>
              <a:t> </a:t>
            </a:r>
            <a:r>
              <a:rPr lang="en-US" dirty="0" err="1"/>
              <a:t>humanos</a:t>
            </a:r>
            <a:r>
              <a:rPr lang="en-US" dirty="0"/>
              <a:t> </a:t>
            </a:r>
            <a:r>
              <a:rPr lang="en-US" dirty="0" err="1"/>
              <a:t>tienen</a:t>
            </a:r>
            <a:r>
              <a:rPr lang="en-US" dirty="0"/>
              <a:t> </a:t>
            </a:r>
            <a:r>
              <a:rPr lang="en-US" dirty="0" err="1"/>
              <a:t>necesidades</a:t>
            </a:r>
            <a:r>
              <a:rPr lang="en-US" dirty="0"/>
              <a:t> </a:t>
            </a:r>
            <a:r>
              <a:rPr lang="en-US" dirty="0" err="1"/>
              <a:t>ilimitados</a:t>
            </a:r>
            <a:r>
              <a:rPr lang="en-US" dirty="0"/>
              <a:t> y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escasos</a:t>
            </a:r>
            <a:r>
              <a:rPr lang="en-US" dirty="0"/>
              <a:t> para </a:t>
            </a:r>
            <a:r>
              <a:rPr lang="en-US" dirty="0" err="1"/>
              <a:t>satisfacer</a:t>
            </a:r>
            <a:r>
              <a:rPr lang="en-US" dirty="0"/>
              <a:t> </a:t>
            </a:r>
            <a:r>
              <a:rPr lang="en-US" dirty="0" err="1"/>
              <a:t>esas</a:t>
            </a:r>
            <a:r>
              <a:rPr lang="en-US" dirty="0"/>
              <a:t> </a:t>
            </a:r>
            <a:r>
              <a:rPr lang="en-US" dirty="0" err="1"/>
              <a:t>necesidades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1798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Elementos</a:t>
            </a:r>
            <a:r>
              <a:rPr lang="en-US" dirty="0"/>
              <a:t> de la </a:t>
            </a:r>
            <a:r>
              <a:rPr lang="en-US" dirty="0" err="1"/>
              <a:t>definición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Ciencia</a:t>
            </a:r>
            <a:r>
              <a:rPr lang="en-US" dirty="0"/>
              <a:t> Humana</a:t>
            </a:r>
          </a:p>
          <a:p>
            <a:r>
              <a:rPr lang="en-US" dirty="0" err="1"/>
              <a:t>Ciencia</a:t>
            </a:r>
            <a:r>
              <a:rPr lang="en-US" dirty="0"/>
              <a:t> Social</a:t>
            </a:r>
          </a:p>
          <a:p>
            <a:r>
              <a:rPr lang="en-US" dirty="0" err="1"/>
              <a:t>Empírica</a:t>
            </a:r>
            <a:endParaRPr lang="en-US" dirty="0"/>
          </a:p>
          <a:p>
            <a:r>
              <a:rPr lang="en-US" dirty="0" err="1"/>
              <a:t>Necesidades</a:t>
            </a:r>
            <a:r>
              <a:rPr lang="en-US" dirty="0"/>
              <a:t> </a:t>
            </a:r>
            <a:r>
              <a:rPr lang="en-US" dirty="0" err="1"/>
              <a:t>ilimitadas</a:t>
            </a:r>
            <a:r>
              <a:rPr lang="en-US" dirty="0"/>
              <a:t>: ¿</a:t>
            </a:r>
            <a:r>
              <a:rPr lang="en-US" dirty="0" err="1"/>
              <a:t>Cómo</a:t>
            </a:r>
            <a:r>
              <a:rPr lang="en-US" dirty="0"/>
              <a:t> las </a:t>
            </a:r>
            <a:r>
              <a:rPr lang="en-US" dirty="0" err="1"/>
              <a:t>satisfacemos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Bienes</a:t>
            </a:r>
            <a:r>
              <a:rPr lang="en-US" dirty="0"/>
              <a:t> y </a:t>
            </a:r>
            <a:r>
              <a:rPr lang="en-US" dirty="0" err="1"/>
              <a:t>Servicios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Limitados</a:t>
            </a:r>
            <a:endParaRPr lang="en-US" dirty="0"/>
          </a:p>
          <a:p>
            <a:pPr lvl="1"/>
            <a:r>
              <a:rPr lang="en-US" dirty="0" err="1"/>
              <a:t>Trabajo</a:t>
            </a:r>
            <a:r>
              <a:rPr lang="en-US" dirty="0"/>
              <a:t> (N)</a:t>
            </a:r>
          </a:p>
          <a:p>
            <a:pPr lvl="1"/>
            <a:r>
              <a:rPr lang="en-US" dirty="0"/>
              <a:t>Capital (K)</a:t>
            </a:r>
          </a:p>
          <a:p>
            <a:pPr lvl="1"/>
            <a:r>
              <a:rPr lang="en-US" dirty="0"/>
              <a:t>Tierra (L)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67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6704" y="332656"/>
            <a:ext cx="8153400" cy="990600"/>
          </a:xfrm>
        </p:spPr>
        <p:txBody>
          <a:bodyPr/>
          <a:lstStyle/>
          <a:p>
            <a:r>
              <a:rPr lang="en-US" dirty="0" err="1"/>
              <a:t>Problemas</a:t>
            </a:r>
            <a:r>
              <a:rPr lang="en-US" dirty="0"/>
              <a:t> </a:t>
            </a:r>
            <a:r>
              <a:rPr lang="en-US" dirty="0" err="1"/>
              <a:t>Económicos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producir</a:t>
            </a:r>
            <a:endParaRPr lang="en-US" dirty="0"/>
          </a:p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producirlo</a:t>
            </a:r>
            <a:endParaRPr lang="en-US" dirty="0"/>
          </a:p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distribuirlo</a:t>
            </a:r>
            <a:endParaRPr lang="en-US" dirty="0"/>
          </a:p>
          <a:p>
            <a:r>
              <a:rPr lang="en-US" dirty="0"/>
              <a:t>¿Se produce </a:t>
            </a:r>
            <a:r>
              <a:rPr lang="en-US" dirty="0" err="1"/>
              <a:t>siempre</a:t>
            </a:r>
            <a:r>
              <a:rPr lang="en-US" dirty="0"/>
              <a:t> la </a:t>
            </a:r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cantidad</a:t>
            </a:r>
            <a:r>
              <a:rPr lang="en-US" dirty="0"/>
              <a:t> o hay </a:t>
            </a:r>
            <a:r>
              <a:rPr lang="en-US" dirty="0" err="1"/>
              <a:t>fluctuaciones</a:t>
            </a:r>
            <a:r>
              <a:rPr lang="en-US" dirty="0"/>
              <a:t>?</a:t>
            </a:r>
          </a:p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que la </a:t>
            </a:r>
            <a:r>
              <a:rPr lang="en-US" dirty="0" err="1"/>
              <a:t>cantidad</a:t>
            </a:r>
            <a:r>
              <a:rPr lang="en-US" dirty="0"/>
              <a:t> </a:t>
            </a:r>
            <a:r>
              <a:rPr lang="en-US" dirty="0" err="1"/>
              <a:t>producida</a:t>
            </a:r>
            <a:r>
              <a:rPr lang="en-US" dirty="0"/>
              <a:t> </a:t>
            </a:r>
            <a:r>
              <a:rPr lang="en-US" dirty="0" err="1"/>
              <a:t>crezca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tiempo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21364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asignación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producir</a:t>
            </a:r>
            <a:endParaRPr lang="en-US" dirty="0"/>
          </a:p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producirlo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74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distribución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distribuir</a:t>
            </a:r>
            <a:r>
              <a:rPr lang="en-US" dirty="0"/>
              <a:t> lo </a:t>
            </a:r>
            <a:r>
              <a:rPr lang="en-US" dirty="0" err="1"/>
              <a:t>producido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26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188640"/>
            <a:ext cx="8153400" cy="990600"/>
          </a:xfrm>
        </p:spPr>
        <p:txBody>
          <a:bodyPr/>
          <a:lstStyle/>
          <a:p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estabilidad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¿Se produce </a:t>
            </a:r>
            <a:r>
              <a:rPr lang="en-US" dirty="0" err="1"/>
              <a:t>siempre</a:t>
            </a:r>
            <a:r>
              <a:rPr lang="en-US" dirty="0"/>
              <a:t> la </a:t>
            </a:r>
            <a:r>
              <a:rPr lang="en-US" dirty="0" err="1"/>
              <a:t>misma</a:t>
            </a:r>
            <a:r>
              <a:rPr lang="en-US" dirty="0"/>
              <a:t> </a:t>
            </a:r>
            <a:r>
              <a:rPr lang="en-US" dirty="0" err="1"/>
              <a:t>cantidad</a:t>
            </a:r>
            <a:r>
              <a:rPr lang="en-US" dirty="0"/>
              <a:t> o hay </a:t>
            </a:r>
            <a:r>
              <a:rPr lang="en-US" dirty="0" err="1"/>
              <a:t>fluctuaciones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0695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crecimiento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podemos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que la </a:t>
            </a:r>
            <a:r>
              <a:rPr lang="en-US" dirty="0" err="1"/>
              <a:t>cantidad</a:t>
            </a:r>
            <a:r>
              <a:rPr lang="en-US" dirty="0"/>
              <a:t> </a:t>
            </a:r>
            <a:r>
              <a:rPr lang="en-US" dirty="0" err="1"/>
              <a:t>producida</a:t>
            </a:r>
            <a:r>
              <a:rPr lang="en-US" dirty="0"/>
              <a:t> </a:t>
            </a:r>
            <a:r>
              <a:rPr lang="en-US" dirty="0" err="1"/>
              <a:t>crezca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</a:t>
            </a:r>
            <a:r>
              <a:rPr lang="en-US" dirty="0" err="1"/>
              <a:t>tiempo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72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Microeconomía</a:t>
            </a:r>
            <a:r>
              <a:rPr lang="en-US" dirty="0"/>
              <a:t> vs. </a:t>
            </a:r>
            <a:r>
              <a:rPr lang="en-US" dirty="0" err="1"/>
              <a:t>Macroeconomía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Microeconomía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Estudia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asignación</a:t>
            </a:r>
            <a:r>
              <a:rPr lang="en-US" dirty="0"/>
              <a:t> y </a:t>
            </a:r>
            <a:r>
              <a:rPr lang="en-US" dirty="0" err="1"/>
              <a:t>distribución</a:t>
            </a:r>
            <a:endParaRPr lang="en-US" dirty="0"/>
          </a:p>
          <a:p>
            <a:pPr lvl="1"/>
            <a:r>
              <a:rPr lang="en-US" dirty="0" err="1"/>
              <a:t>Estudia</a:t>
            </a:r>
            <a:r>
              <a:rPr lang="en-US" dirty="0"/>
              <a:t> </a:t>
            </a:r>
            <a:r>
              <a:rPr lang="en-US" dirty="0" err="1"/>
              <a:t>agentes</a:t>
            </a:r>
            <a:r>
              <a:rPr lang="en-US" dirty="0"/>
              <a:t> </a:t>
            </a:r>
            <a:r>
              <a:rPr lang="en-US" dirty="0" err="1"/>
              <a:t>económicos</a:t>
            </a:r>
            <a:r>
              <a:rPr lang="en-US" dirty="0"/>
              <a:t> </a:t>
            </a:r>
            <a:r>
              <a:rPr lang="en-US" dirty="0" err="1"/>
              <a:t>concretos</a:t>
            </a:r>
            <a:r>
              <a:rPr lang="en-US" dirty="0"/>
              <a:t> (e.g. </a:t>
            </a:r>
            <a:r>
              <a:rPr lang="en-US" dirty="0" err="1"/>
              <a:t>consumidores</a:t>
            </a:r>
            <a:r>
              <a:rPr lang="en-US" dirty="0"/>
              <a:t>, </a:t>
            </a:r>
            <a:r>
              <a:rPr lang="en-US" dirty="0" err="1"/>
              <a:t>productores</a:t>
            </a:r>
            <a:r>
              <a:rPr lang="en-US" dirty="0"/>
              <a:t>) y </a:t>
            </a:r>
            <a:r>
              <a:rPr lang="en-US" dirty="0" err="1"/>
              <a:t>mercados</a:t>
            </a:r>
            <a:r>
              <a:rPr lang="en-US" dirty="0"/>
              <a:t> </a:t>
            </a:r>
            <a:r>
              <a:rPr lang="en-US" dirty="0" err="1"/>
              <a:t>específicos</a:t>
            </a:r>
            <a:endParaRPr lang="en-US" dirty="0"/>
          </a:p>
          <a:p>
            <a:r>
              <a:rPr lang="en-US" dirty="0" err="1"/>
              <a:t>Macroeconomía</a:t>
            </a:r>
            <a:endParaRPr lang="en-US" dirty="0"/>
          </a:p>
          <a:p>
            <a:pPr lvl="1"/>
            <a:r>
              <a:rPr lang="en-US" dirty="0"/>
              <a:t> </a:t>
            </a:r>
            <a:r>
              <a:rPr lang="en-US" dirty="0" err="1"/>
              <a:t>Estudia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problemas</a:t>
            </a:r>
            <a:r>
              <a:rPr lang="en-US" dirty="0"/>
              <a:t> de </a:t>
            </a:r>
            <a:r>
              <a:rPr lang="en-US" dirty="0" err="1"/>
              <a:t>estabilidad</a:t>
            </a:r>
            <a:r>
              <a:rPr lang="en-US" dirty="0"/>
              <a:t> y </a:t>
            </a:r>
            <a:r>
              <a:rPr lang="en-US" dirty="0" err="1"/>
              <a:t>crecimiento</a:t>
            </a:r>
            <a:endParaRPr lang="en-US" dirty="0"/>
          </a:p>
          <a:p>
            <a:pPr lvl="1"/>
            <a:r>
              <a:rPr lang="en-US" dirty="0" err="1"/>
              <a:t>Estudia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mercados</a:t>
            </a:r>
            <a:r>
              <a:rPr lang="en-US" dirty="0"/>
              <a:t> y a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agentes</a:t>
            </a:r>
            <a:r>
              <a:rPr lang="en-US" dirty="0"/>
              <a:t> a la </a:t>
            </a:r>
            <a:r>
              <a:rPr lang="en-US" dirty="0" err="1"/>
              <a:t>vez</a:t>
            </a:r>
            <a:r>
              <a:rPr lang="en-US" dirty="0"/>
              <a:t> (de forma </a:t>
            </a:r>
            <a:r>
              <a:rPr lang="en-US" dirty="0" err="1"/>
              <a:t>agregada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10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herramientas</a:t>
            </a:r>
            <a:r>
              <a:rPr lang="en-US" dirty="0"/>
              <a:t> de la </a:t>
            </a:r>
            <a:r>
              <a:rPr lang="en-US" dirty="0" err="1"/>
              <a:t>Economía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Matemáticas</a:t>
            </a:r>
            <a:endParaRPr lang="en-US" dirty="0"/>
          </a:p>
          <a:p>
            <a:r>
              <a:rPr lang="en-US" dirty="0" err="1"/>
              <a:t>Gráficos</a:t>
            </a:r>
            <a:endParaRPr lang="en-US" dirty="0"/>
          </a:p>
          <a:p>
            <a:r>
              <a:rPr lang="en-US" dirty="0" err="1"/>
              <a:t>Razonamiento</a:t>
            </a:r>
            <a:r>
              <a:rPr lang="en-US" dirty="0"/>
              <a:t> </a:t>
            </a:r>
            <a:r>
              <a:rPr lang="en-US" dirty="0" err="1"/>
              <a:t>lógico</a:t>
            </a:r>
            <a:endParaRPr lang="en-US" dirty="0"/>
          </a:p>
          <a:p>
            <a:r>
              <a:rPr lang="en-US" dirty="0" err="1"/>
              <a:t>Modelos</a:t>
            </a:r>
            <a:r>
              <a:rPr lang="en-US" dirty="0"/>
              <a:t> </a:t>
            </a:r>
            <a:r>
              <a:rPr lang="en-US" dirty="0" err="1"/>
              <a:t>formales</a:t>
            </a:r>
            <a:endParaRPr lang="en-US" dirty="0"/>
          </a:p>
          <a:p>
            <a:endParaRPr lang="en-US" dirty="0"/>
          </a:p>
          <a:p>
            <a:r>
              <a:rPr lang="en-US" dirty="0"/>
              <a:t>¡Los </a:t>
            </a:r>
            <a:r>
              <a:rPr lang="en-US" dirty="0" err="1"/>
              <a:t>modelos</a:t>
            </a:r>
            <a:r>
              <a:rPr lang="en-US" dirty="0"/>
              <a:t> son </a:t>
            </a:r>
            <a:r>
              <a:rPr lang="en-US" dirty="0" err="1"/>
              <a:t>mucho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fáciles</a:t>
            </a:r>
            <a:r>
              <a:rPr lang="en-US" dirty="0"/>
              <a:t> que la </a:t>
            </a:r>
            <a:r>
              <a:rPr lang="en-US" dirty="0" err="1"/>
              <a:t>alternativa</a:t>
            </a:r>
            <a:r>
              <a:rPr lang="en-US" dirty="0"/>
              <a:t> a no </a:t>
            </a:r>
            <a:r>
              <a:rPr lang="en-US" dirty="0" err="1"/>
              <a:t>usar</a:t>
            </a:r>
            <a:r>
              <a:rPr lang="en-US" dirty="0"/>
              <a:t> </a:t>
            </a:r>
            <a:r>
              <a:rPr lang="en-US" dirty="0" err="1"/>
              <a:t>modelos</a:t>
            </a:r>
            <a:r>
              <a:rPr lang="en-US" dirty="0"/>
              <a:t>!</a:t>
            </a:r>
          </a:p>
          <a:p>
            <a:r>
              <a:rPr lang="en-US" dirty="0"/>
              <a:t>¿</a:t>
            </a:r>
            <a:r>
              <a:rPr lang="en-US" dirty="0" err="1"/>
              <a:t>Ejemplos</a:t>
            </a:r>
            <a:r>
              <a:rPr lang="en-US" dirty="0"/>
              <a:t> de </a:t>
            </a:r>
            <a:r>
              <a:rPr lang="en-US" dirty="0" err="1"/>
              <a:t>modelos</a:t>
            </a:r>
            <a:r>
              <a:rPr lang="en-US" dirty="0"/>
              <a:t> </a:t>
            </a:r>
            <a:r>
              <a:rPr lang="en-US" dirty="0" err="1"/>
              <a:t>buenos</a:t>
            </a:r>
            <a:r>
              <a:rPr lang="en-US" dirty="0"/>
              <a:t> y </a:t>
            </a:r>
            <a:r>
              <a:rPr lang="en-US" dirty="0" err="1"/>
              <a:t>malos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95226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mplu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Complu</Template>
  <TotalTime>73</TotalTime>
  <Words>323</Words>
  <Application>Microsoft Office PowerPoint</Application>
  <PresentationFormat>Presentación en pantalla (4:3)</PresentationFormat>
  <Paragraphs>57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Tw Cen MT</vt:lpstr>
      <vt:lpstr>Wingdings</vt:lpstr>
      <vt:lpstr>Wingdings 2</vt:lpstr>
      <vt:lpstr>Complu</vt:lpstr>
      <vt:lpstr>Introducción a la Economía Universidad Complutense</vt:lpstr>
      <vt:lpstr>¿Qué estudia la Economía?</vt:lpstr>
      <vt:lpstr>¿Qué estudia la Economía?</vt:lpstr>
      <vt:lpstr>Definición</vt:lpstr>
      <vt:lpstr>Elementos de la definición</vt:lpstr>
      <vt:lpstr>Problemas Económicos</vt:lpstr>
      <vt:lpstr>Problemas de asignación</vt:lpstr>
      <vt:lpstr>Problemas de distribución</vt:lpstr>
      <vt:lpstr>Problemas de estabilidad</vt:lpstr>
      <vt:lpstr>Problemas de crecimiento</vt:lpstr>
      <vt:lpstr>Microeconomía vs. Macroeconomía</vt:lpstr>
      <vt:lpstr>Las herramientas de la Economía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economics by Joaquín Artés</dc:title>
  <dc:creator>JAC</dc:creator>
  <cp:lastModifiedBy>alicia rubio</cp:lastModifiedBy>
  <cp:revision>18</cp:revision>
  <cp:lastPrinted>2015-02-10T11:53:00Z</cp:lastPrinted>
  <dcterms:created xsi:type="dcterms:W3CDTF">2015-02-08T22:21:44Z</dcterms:created>
  <dcterms:modified xsi:type="dcterms:W3CDTF">2017-04-01T18:45:31Z</dcterms:modified>
</cp:coreProperties>
</file>