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9" r:id="rId4"/>
    <p:sldId id="258" r:id="rId5"/>
    <p:sldId id="261" r:id="rId6"/>
    <p:sldId id="262" r:id="rId7"/>
    <p:sldId id="263" r:id="rId8"/>
    <p:sldId id="265" r:id="rId9"/>
    <p:sldId id="264" r:id="rId10"/>
    <p:sldId id="260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17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9 Rectángulo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10 Rectángulo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7A847CFC-816F-41D0-AAC0-9BF4FEBC753E}" type="datetimeFigureOut">
              <a:rPr lang="es-ES" smtClean="0"/>
              <a:t>19/04/2016</a:t>
            </a:fld>
            <a:endParaRPr lang="es-ES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s-ES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19/04/2016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7" name="6 Rectángulo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7 Rectángulo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8 Rectángulo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2" name="1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19/04/2016</a:t>
            </a:fld>
            <a:endParaRPr lang="es-ES"/>
          </a:p>
        </p:txBody>
      </p:sp>
      <p:sp>
        <p:nvSpPr>
          <p:cNvPr id="13" name="12 Marcador de número de diapositiva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  <p:sp>
        <p:nvSpPr>
          <p:cNvPr id="14" name="13 Marcador de pie de página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8" name="7 Marcador de fecha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7A847CFC-816F-41D0-AAC0-9BF4FEBC753E}" type="datetimeFigureOut">
              <a:rPr lang="es-ES" smtClean="0"/>
              <a:t>19/04/2016</a:t>
            </a:fld>
            <a:endParaRPr lang="es-ES"/>
          </a:p>
        </p:txBody>
      </p:sp>
      <p:sp>
        <p:nvSpPr>
          <p:cNvPr id="10" name="9 Marcador de número de diapositiva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  <p:sp>
        <p:nvSpPr>
          <p:cNvPr id="12" name="11 Marcador de pie de página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0" name="9 Marcador de fecha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7A847CFC-816F-41D0-AAC0-9BF4FEBC753E}" type="datetimeFigureOut">
              <a:rPr lang="es-ES" smtClean="0"/>
              <a:t>19/04/2016</a:t>
            </a:fld>
            <a:endParaRPr lang="es-ES"/>
          </a:p>
        </p:txBody>
      </p:sp>
      <p:sp>
        <p:nvSpPr>
          <p:cNvPr id="12" name="11 Marcador de número de diapositiva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  <p:sp>
        <p:nvSpPr>
          <p:cNvPr id="14" name="13 Marcador de pie de página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s-ES"/>
          </a:p>
        </p:txBody>
      </p:sp>
      <p:sp>
        <p:nvSpPr>
          <p:cNvPr id="16" name="15 Marcador de texto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15" name="14 Marcador de texto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19/04/2016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19/04/2016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19/04/2016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8" name="7 Rectángulo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8 Rectángulo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9 Rectángulo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1" name="10 Rectángulo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11 Marcador de fecha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7A847CFC-816F-41D0-AAC0-9BF4FEBC753E}" type="datetimeFigureOut">
              <a:rPr lang="es-ES" smtClean="0"/>
              <a:t>19/04/2016</a:t>
            </a:fld>
            <a:endParaRPr lang="es-ES"/>
          </a:p>
        </p:txBody>
      </p:sp>
      <p:sp>
        <p:nvSpPr>
          <p:cNvPr id="13" name="12 Marcador de número de diapositiva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  <p:sp>
        <p:nvSpPr>
          <p:cNvPr id="14" name="13 Marcador de pie de página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19/04/2016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7A847CFC-816F-41D0-AAC0-9BF4FEBC753E}" type="datetimeFigureOut">
              <a:rPr lang="es-ES" smtClean="0"/>
              <a:t>19/04/2016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es-ES"/>
          </a:p>
        </p:txBody>
      </p:sp>
      <p:sp>
        <p:nvSpPr>
          <p:cNvPr id="7" name="6 Rectángulo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7 Rectángulo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8 Rectángulo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7A847CFC-816F-41D0-AAC0-9BF4FEBC753E}" type="datetimeFigureOut">
              <a:rPr lang="es-ES" smtClean="0"/>
              <a:t>19/04/2016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s-ES"/>
          </a:p>
        </p:txBody>
      </p:sp>
      <p:sp>
        <p:nvSpPr>
          <p:cNvPr id="7" name="6 Rectángulo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7 Rectángulo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8 Rectángulo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ctrTitle"/>
          </p:nvPr>
        </p:nvSpPr>
        <p:spPr>
          <a:xfrm>
            <a:off x="1551384" y="2636912"/>
            <a:ext cx="6477000" cy="1828800"/>
          </a:xfrm>
        </p:spPr>
        <p:txBody>
          <a:bodyPr/>
          <a:lstStyle/>
          <a:p>
            <a:pPr algn="ctr"/>
            <a:r>
              <a:rPr lang="en-US" dirty="0" err="1" smtClean="0"/>
              <a:t>Inversión</a:t>
            </a:r>
            <a:r>
              <a:rPr lang="en-US" dirty="0" smtClean="0"/>
              <a:t>: La </a:t>
            </a:r>
            <a:r>
              <a:rPr lang="en-US" dirty="0" err="1" smtClean="0"/>
              <a:t>curva</a:t>
            </a:r>
            <a:r>
              <a:rPr lang="en-US" dirty="0" smtClean="0"/>
              <a:t> IS</a:t>
            </a:r>
            <a:endParaRPr lang="en-US" dirty="0"/>
          </a:p>
        </p:txBody>
      </p:sp>
      <p:sp>
        <p:nvSpPr>
          <p:cNvPr id="5" name="4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err="1" smtClean="0"/>
              <a:t>Introducción</a:t>
            </a:r>
            <a:r>
              <a:rPr lang="en-US" dirty="0" smtClean="0"/>
              <a:t> a la </a:t>
            </a:r>
            <a:r>
              <a:rPr lang="en-US" dirty="0" err="1" smtClean="0"/>
              <a:t>Economía</a:t>
            </a:r>
            <a:r>
              <a:rPr lang="en-US" dirty="0" smtClean="0"/>
              <a:t>. UCM.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5374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Recapitulación</a:t>
            </a:r>
            <a:endParaRPr lang="en-US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En</a:t>
            </a:r>
            <a:r>
              <a:rPr lang="en-US" dirty="0" smtClean="0"/>
              <a:t> la </a:t>
            </a:r>
            <a:r>
              <a:rPr lang="en-US" dirty="0" err="1" smtClean="0"/>
              <a:t>última</a:t>
            </a:r>
            <a:r>
              <a:rPr lang="en-US" dirty="0" smtClean="0"/>
              <a:t> </a:t>
            </a:r>
            <a:r>
              <a:rPr lang="en-US" dirty="0" err="1" smtClean="0"/>
              <a:t>clase</a:t>
            </a:r>
            <a:r>
              <a:rPr lang="en-US" dirty="0" smtClean="0"/>
              <a:t> </a:t>
            </a:r>
            <a:r>
              <a:rPr lang="en-US" dirty="0" err="1" smtClean="0"/>
              <a:t>empezamos</a:t>
            </a:r>
            <a:r>
              <a:rPr lang="en-US" dirty="0" smtClean="0"/>
              <a:t> a </a:t>
            </a:r>
            <a:r>
              <a:rPr lang="en-US" dirty="0" err="1" smtClean="0"/>
              <a:t>construir</a:t>
            </a:r>
            <a:r>
              <a:rPr lang="en-US" dirty="0" smtClean="0"/>
              <a:t> un </a:t>
            </a:r>
            <a:r>
              <a:rPr lang="en-US" dirty="0" err="1" smtClean="0"/>
              <a:t>modelo</a:t>
            </a:r>
            <a:r>
              <a:rPr lang="en-US" dirty="0" smtClean="0"/>
              <a:t> que </a:t>
            </a:r>
            <a:r>
              <a:rPr lang="en-US" dirty="0" err="1" smtClean="0"/>
              <a:t>permita</a:t>
            </a:r>
            <a:r>
              <a:rPr lang="en-US" dirty="0" smtClean="0"/>
              <a:t> </a:t>
            </a:r>
            <a:r>
              <a:rPr lang="en-US" dirty="0" err="1" smtClean="0"/>
              <a:t>explicar</a:t>
            </a:r>
            <a:r>
              <a:rPr lang="en-US" dirty="0" smtClean="0"/>
              <a:t> el </a:t>
            </a:r>
            <a:r>
              <a:rPr lang="en-US" dirty="0" err="1" smtClean="0"/>
              <a:t>nivel</a:t>
            </a:r>
            <a:r>
              <a:rPr lang="en-US" dirty="0" smtClean="0"/>
              <a:t> de </a:t>
            </a:r>
            <a:r>
              <a:rPr lang="en-US" dirty="0" err="1" smtClean="0"/>
              <a:t>equilibrio</a:t>
            </a:r>
            <a:r>
              <a:rPr lang="en-US" dirty="0" smtClean="0"/>
              <a:t> de </a:t>
            </a:r>
            <a:r>
              <a:rPr lang="en-US" dirty="0" err="1" smtClean="0"/>
              <a:t>una</a:t>
            </a:r>
            <a:r>
              <a:rPr lang="en-US" dirty="0" smtClean="0"/>
              <a:t> </a:t>
            </a:r>
            <a:r>
              <a:rPr lang="en-US" dirty="0" err="1" smtClean="0"/>
              <a:t>economía</a:t>
            </a:r>
            <a:r>
              <a:rPr lang="en-US" dirty="0" smtClean="0"/>
              <a:t>.</a:t>
            </a:r>
          </a:p>
          <a:p>
            <a:r>
              <a:rPr lang="en-US" dirty="0" smtClean="0"/>
              <a:t>Nos </a:t>
            </a:r>
            <a:r>
              <a:rPr lang="en-US" dirty="0" err="1" smtClean="0"/>
              <a:t>centramos</a:t>
            </a:r>
            <a:r>
              <a:rPr lang="en-US" dirty="0" smtClean="0"/>
              <a:t> </a:t>
            </a:r>
            <a:r>
              <a:rPr lang="en-US" dirty="0" err="1" smtClean="0"/>
              <a:t>en</a:t>
            </a:r>
            <a:r>
              <a:rPr lang="en-US" dirty="0" smtClean="0"/>
              <a:t> el </a:t>
            </a:r>
            <a:r>
              <a:rPr lang="en-US" dirty="0" err="1" smtClean="0"/>
              <a:t>rol</a:t>
            </a:r>
            <a:r>
              <a:rPr lang="en-US" dirty="0" smtClean="0"/>
              <a:t> de la </a:t>
            </a:r>
            <a:r>
              <a:rPr lang="en-US" dirty="0" err="1" smtClean="0"/>
              <a:t>función</a:t>
            </a:r>
            <a:r>
              <a:rPr lang="en-US" dirty="0" smtClean="0"/>
              <a:t> de </a:t>
            </a:r>
            <a:r>
              <a:rPr lang="en-US" dirty="0" err="1" smtClean="0"/>
              <a:t>consumo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Todo</a:t>
            </a:r>
            <a:r>
              <a:rPr lang="en-US" dirty="0" smtClean="0"/>
              <a:t> lo </a:t>
            </a:r>
            <a:r>
              <a:rPr lang="en-US" dirty="0" err="1" smtClean="0"/>
              <a:t>demás</a:t>
            </a:r>
            <a:r>
              <a:rPr lang="en-US" dirty="0" smtClean="0"/>
              <a:t> era </a:t>
            </a:r>
            <a:r>
              <a:rPr lang="en-US" dirty="0" err="1" smtClean="0"/>
              <a:t>exógeno</a:t>
            </a:r>
            <a:r>
              <a:rPr lang="en-US" dirty="0" smtClean="0"/>
              <a:t>.</a:t>
            </a:r>
          </a:p>
          <a:p>
            <a:endParaRPr lang="en-US" dirty="0"/>
          </a:p>
          <a:p>
            <a:r>
              <a:rPr lang="en-US" dirty="0" smtClean="0"/>
              <a:t>Hoy </a:t>
            </a:r>
            <a:r>
              <a:rPr lang="en-US" dirty="0" err="1" smtClean="0"/>
              <a:t>trataremos</a:t>
            </a:r>
            <a:r>
              <a:rPr lang="en-US" dirty="0" smtClean="0"/>
              <a:t> de </a:t>
            </a:r>
            <a:r>
              <a:rPr lang="en-US" dirty="0" err="1" smtClean="0"/>
              <a:t>explicar</a:t>
            </a:r>
            <a:r>
              <a:rPr lang="en-US" dirty="0" smtClean="0"/>
              <a:t> la </a:t>
            </a:r>
            <a:r>
              <a:rPr lang="en-US" dirty="0" err="1" smtClean="0"/>
              <a:t>inversión</a:t>
            </a:r>
            <a:r>
              <a:rPr lang="en-US" dirty="0" smtClean="0"/>
              <a:t> y </a:t>
            </a:r>
            <a:r>
              <a:rPr lang="en-US" dirty="0" err="1" smtClean="0"/>
              <a:t>estudiaremos</a:t>
            </a:r>
            <a:r>
              <a:rPr lang="en-US" dirty="0" smtClean="0"/>
              <a:t> </a:t>
            </a:r>
            <a:r>
              <a:rPr lang="en-US" dirty="0" err="1" smtClean="0"/>
              <a:t>cómo</a:t>
            </a:r>
            <a:r>
              <a:rPr lang="en-US" dirty="0" smtClean="0"/>
              <a:t> cambia el </a:t>
            </a:r>
            <a:r>
              <a:rPr lang="en-US" dirty="0" err="1" smtClean="0"/>
              <a:t>modelo</a:t>
            </a:r>
            <a:r>
              <a:rPr lang="en-US" dirty="0" smtClean="0"/>
              <a:t> </a:t>
            </a:r>
            <a:r>
              <a:rPr lang="en-US" dirty="0" err="1" smtClean="0"/>
              <a:t>cuando</a:t>
            </a:r>
            <a:r>
              <a:rPr lang="en-US" dirty="0" smtClean="0"/>
              <a:t> </a:t>
            </a:r>
            <a:r>
              <a:rPr lang="en-US" dirty="0" err="1" smtClean="0"/>
              <a:t>modelamos</a:t>
            </a:r>
            <a:r>
              <a:rPr lang="en-US" dirty="0" smtClean="0"/>
              <a:t> la </a:t>
            </a:r>
            <a:r>
              <a:rPr lang="en-US" dirty="0" err="1" smtClean="0"/>
              <a:t>inversión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9431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Planteamiento</a:t>
            </a:r>
            <a:r>
              <a:rPr lang="en-US" dirty="0" smtClean="0"/>
              <a:t> del </a:t>
            </a:r>
            <a:r>
              <a:rPr lang="en-US" dirty="0" err="1" smtClean="0"/>
              <a:t>problema</a:t>
            </a:r>
            <a:endParaRPr lang="en-US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smtClean="0"/>
              <a:t>1. </a:t>
            </a:r>
            <a:r>
              <a:rPr lang="en-US" dirty="0" err="1" smtClean="0"/>
              <a:t>Condición</a:t>
            </a:r>
            <a:r>
              <a:rPr lang="en-US" dirty="0" smtClean="0"/>
              <a:t> de </a:t>
            </a:r>
            <a:r>
              <a:rPr lang="en-US" dirty="0" err="1" smtClean="0"/>
              <a:t>equilibrio</a:t>
            </a:r>
            <a:r>
              <a:rPr lang="en-US" dirty="0" smtClean="0"/>
              <a:t>: 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          </a:t>
            </a:r>
            <a:r>
              <a:rPr lang="en-US" dirty="0"/>
              <a:t>Y=</a:t>
            </a:r>
            <a:r>
              <a:rPr lang="en-US" dirty="0" err="1"/>
              <a:t>C</a:t>
            </a:r>
            <a:r>
              <a:rPr lang="en-US" sz="1800" dirty="0" err="1"/>
              <a:t>d</a:t>
            </a:r>
            <a:r>
              <a:rPr lang="en-US" dirty="0" err="1"/>
              <a:t>+I</a:t>
            </a:r>
            <a:r>
              <a:rPr lang="en-US" sz="1800" dirty="0" err="1"/>
              <a:t>d</a:t>
            </a:r>
            <a:r>
              <a:rPr lang="en-US" dirty="0" err="1"/>
              <a:t>+G</a:t>
            </a:r>
            <a:r>
              <a:rPr lang="en-US" sz="1800" dirty="0" err="1"/>
              <a:t>d</a:t>
            </a:r>
            <a:r>
              <a:rPr lang="en-US" dirty="0" err="1"/>
              <a:t>+X</a:t>
            </a:r>
            <a:r>
              <a:rPr lang="en-US" sz="1800" dirty="0" err="1"/>
              <a:t>d</a:t>
            </a:r>
            <a:r>
              <a:rPr lang="en-US" dirty="0" err="1"/>
              <a:t>+M</a:t>
            </a:r>
            <a:r>
              <a:rPr lang="en-US" sz="1800" dirty="0" err="1"/>
              <a:t>d</a:t>
            </a:r>
            <a:endParaRPr lang="en-US" sz="1800" dirty="0"/>
          </a:p>
          <a:p>
            <a:pPr marL="0" indent="0">
              <a:buNone/>
            </a:pPr>
            <a:r>
              <a:rPr lang="en-US" dirty="0" smtClean="0"/>
              <a:t>2. </a:t>
            </a:r>
            <a:r>
              <a:rPr lang="en-US" dirty="0" err="1" smtClean="0"/>
              <a:t>Ecuaciones</a:t>
            </a:r>
            <a:r>
              <a:rPr lang="en-US" dirty="0" smtClean="0"/>
              <a:t> de </a:t>
            </a:r>
            <a:r>
              <a:rPr lang="en-US" dirty="0" err="1" smtClean="0"/>
              <a:t>comportamiento</a:t>
            </a:r>
            <a:r>
              <a:rPr lang="en-US" dirty="0" smtClean="0"/>
              <a:t>:</a:t>
            </a:r>
          </a:p>
          <a:p>
            <a:pPr marL="0" indent="0" algn="ctr">
              <a:buNone/>
            </a:pPr>
            <a:r>
              <a:rPr lang="en-US" dirty="0" smtClean="0"/>
              <a:t>C=C</a:t>
            </a:r>
            <a:r>
              <a:rPr lang="en-US" sz="1800" dirty="0" smtClean="0"/>
              <a:t>0</a:t>
            </a:r>
            <a:r>
              <a:rPr lang="en-US" dirty="0" smtClean="0"/>
              <a:t>+PMC*YD</a:t>
            </a:r>
          </a:p>
          <a:p>
            <a:pPr marL="0" indent="0" algn="ctr">
              <a:buNone/>
            </a:pPr>
            <a:r>
              <a:rPr lang="en-US" dirty="0" smtClean="0"/>
              <a:t>I=f(?)</a:t>
            </a:r>
          </a:p>
          <a:p>
            <a:pPr marL="0" indent="0" algn="ctr">
              <a:buNone/>
            </a:pPr>
            <a:r>
              <a:rPr lang="en-US" dirty="0" smtClean="0"/>
              <a:t> G=G</a:t>
            </a:r>
            <a:r>
              <a:rPr lang="en-US" sz="1800" dirty="0" smtClean="0"/>
              <a:t>0</a:t>
            </a:r>
            <a:r>
              <a:rPr lang="en-US" dirty="0" smtClean="0"/>
              <a:t>; X=X</a:t>
            </a:r>
            <a:r>
              <a:rPr lang="en-US" sz="1800" dirty="0" smtClean="0"/>
              <a:t>0</a:t>
            </a:r>
            <a:r>
              <a:rPr lang="en-US" dirty="0" smtClean="0"/>
              <a:t>; M=M</a:t>
            </a:r>
            <a:r>
              <a:rPr lang="en-US" sz="1800" dirty="0" smtClean="0"/>
              <a:t>0</a:t>
            </a:r>
          </a:p>
          <a:p>
            <a:pPr marL="0" indent="0" algn="ctr">
              <a:buNone/>
            </a:pPr>
            <a:endParaRPr lang="en-US" sz="1800" dirty="0"/>
          </a:p>
          <a:p>
            <a:pPr marL="0" indent="0">
              <a:buNone/>
            </a:pPr>
            <a:r>
              <a:rPr lang="en-US" dirty="0" smtClean="0"/>
              <a:t>3. </a:t>
            </a:r>
            <a:r>
              <a:rPr lang="en-US" dirty="0" err="1" smtClean="0"/>
              <a:t>Definiciones</a:t>
            </a:r>
            <a:r>
              <a:rPr lang="en-US" dirty="0" smtClean="0"/>
              <a:t>:</a:t>
            </a:r>
          </a:p>
          <a:p>
            <a:pPr marL="0" indent="0" algn="ctr">
              <a:buNone/>
            </a:pPr>
            <a:r>
              <a:rPr lang="en-US" dirty="0"/>
              <a:t>	</a:t>
            </a:r>
            <a:r>
              <a:rPr lang="en-US" dirty="0" smtClean="0"/>
              <a:t>YD=</a:t>
            </a:r>
            <a:r>
              <a:rPr lang="en-US" dirty="0" err="1" smtClean="0"/>
              <a:t>Y+Tr-T</a:t>
            </a:r>
            <a:endParaRPr lang="en-US" dirty="0" smtClean="0"/>
          </a:p>
          <a:p>
            <a:pPr marL="0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083957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 smtClean="0"/>
              <a:t>¿</a:t>
            </a:r>
            <a:r>
              <a:rPr lang="en-US" sz="3200" dirty="0" err="1" smtClean="0"/>
              <a:t>Qué</a:t>
            </a:r>
            <a:r>
              <a:rPr lang="en-US" sz="3200" dirty="0" smtClean="0"/>
              <a:t> </a:t>
            </a:r>
            <a:r>
              <a:rPr lang="en-US" sz="3200" dirty="0" err="1" smtClean="0"/>
              <a:t>factores</a:t>
            </a:r>
            <a:r>
              <a:rPr lang="en-US" sz="3200" dirty="0" smtClean="0"/>
              <a:t> </a:t>
            </a:r>
            <a:r>
              <a:rPr lang="en-US" sz="3200" dirty="0" err="1" smtClean="0"/>
              <a:t>hacen</a:t>
            </a:r>
            <a:r>
              <a:rPr lang="en-US" sz="3200" dirty="0" smtClean="0"/>
              <a:t> que un </a:t>
            </a:r>
            <a:r>
              <a:rPr lang="en-US" sz="3200" dirty="0" err="1" smtClean="0"/>
              <a:t>empresario</a:t>
            </a:r>
            <a:r>
              <a:rPr lang="en-US" sz="3200" dirty="0" smtClean="0"/>
              <a:t> </a:t>
            </a:r>
            <a:r>
              <a:rPr lang="en-US" sz="3200" dirty="0" err="1" smtClean="0"/>
              <a:t>esté</a:t>
            </a:r>
            <a:r>
              <a:rPr lang="en-US" sz="3200" dirty="0" smtClean="0"/>
              <a:t> </a:t>
            </a:r>
            <a:r>
              <a:rPr lang="en-US" sz="3200" dirty="0" err="1" smtClean="0"/>
              <a:t>dispuesto</a:t>
            </a:r>
            <a:r>
              <a:rPr lang="en-US" sz="3200" dirty="0" smtClean="0"/>
              <a:t> a </a:t>
            </a:r>
            <a:r>
              <a:rPr lang="en-US" sz="3200" dirty="0" err="1" smtClean="0"/>
              <a:t>invertir</a:t>
            </a:r>
            <a:r>
              <a:rPr lang="en-US" sz="3200" dirty="0" smtClean="0"/>
              <a:t> </a:t>
            </a:r>
            <a:r>
              <a:rPr lang="en-US" sz="3200" dirty="0" err="1" smtClean="0"/>
              <a:t>más</a:t>
            </a:r>
            <a:r>
              <a:rPr lang="en-US" sz="3200" dirty="0" smtClean="0"/>
              <a:t>?</a:t>
            </a:r>
            <a:endParaRPr lang="en-US" sz="3200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endParaRPr lang="en-US" dirty="0" smtClean="0"/>
          </a:p>
          <a:p>
            <a:r>
              <a:rPr lang="en-US" dirty="0" err="1" smtClean="0"/>
              <a:t>Recordemos</a:t>
            </a:r>
            <a:r>
              <a:rPr lang="en-US" dirty="0" smtClean="0"/>
              <a:t> de lo </a:t>
            </a:r>
            <a:r>
              <a:rPr lang="en-US" dirty="0" err="1" smtClean="0"/>
              <a:t>estudiado</a:t>
            </a:r>
            <a:r>
              <a:rPr lang="en-US" dirty="0" smtClean="0"/>
              <a:t> </a:t>
            </a:r>
            <a:r>
              <a:rPr lang="en-US" dirty="0" err="1" smtClean="0"/>
              <a:t>en</a:t>
            </a:r>
            <a:r>
              <a:rPr lang="en-US" dirty="0" smtClean="0"/>
              <a:t> </a:t>
            </a:r>
            <a:r>
              <a:rPr lang="en-US" dirty="0" err="1" smtClean="0"/>
              <a:t>microeconomía</a:t>
            </a:r>
            <a:r>
              <a:rPr lang="en-US" dirty="0" smtClean="0"/>
              <a:t> que un </a:t>
            </a:r>
            <a:r>
              <a:rPr lang="en-US" dirty="0" err="1" smtClean="0"/>
              <a:t>empresario</a:t>
            </a:r>
            <a:r>
              <a:rPr lang="en-US" dirty="0" smtClean="0"/>
              <a:t> decide se </a:t>
            </a:r>
            <a:r>
              <a:rPr lang="en-US" dirty="0" err="1" smtClean="0"/>
              <a:t>comprar</a:t>
            </a:r>
            <a:r>
              <a:rPr lang="en-US" dirty="0" smtClean="0"/>
              <a:t> </a:t>
            </a:r>
            <a:r>
              <a:rPr lang="en-US" dirty="0" err="1" smtClean="0"/>
              <a:t>más</a:t>
            </a:r>
            <a:r>
              <a:rPr lang="en-US" dirty="0" smtClean="0"/>
              <a:t> </a:t>
            </a:r>
            <a:r>
              <a:rPr lang="en-US" dirty="0" err="1" smtClean="0"/>
              <a:t>maquinaria</a:t>
            </a:r>
            <a:r>
              <a:rPr lang="en-US" dirty="0" smtClean="0"/>
              <a:t> </a:t>
            </a:r>
            <a:r>
              <a:rPr lang="en-US" dirty="0" err="1" smtClean="0"/>
              <a:t>comparando</a:t>
            </a:r>
            <a:r>
              <a:rPr lang="en-US" dirty="0" smtClean="0"/>
              <a:t> el </a:t>
            </a:r>
            <a:r>
              <a:rPr lang="en-US" dirty="0" err="1" smtClean="0"/>
              <a:t>coste</a:t>
            </a:r>
            <a:r>
              <a:rPr lang="en-US" dirty="0"/>
              <a:t> </a:t>
            </a:r>
            <a:r>
              <a:rPr lang="en-US" dirty="0" smtClean="0"/>
              <a:t>de la </a:t>
            </a:r>
            <a:r>
              <a:rPr lang="en-US" dirty="0" err="1" smtClean="0"/>
              <a:t>máquina</a:t>
            </a:r>
            <a:r>
              <a:rPr lang="en-US" dirty="0" smtClean="0"/>
              <a:t> con el valor del </a:t>
            </a:r>
            <a:r>
              <a:rPr lang="en-US" dirty="0" err="1" smtClean="0"/>
              <a:t>producto</a:t>
            </a:r>
            <a:r>
              <a:rPr lang="en-US" dirty="0" smtClean="0"/>
              <a:t> marginal del capital. </a:t>
            </a:r>
          </a:p>
          <a:p>
            <a:r>
              <a:rPr lang="en-US" dirty="0" smtClean="0"/>
              <a:t>Los </a:t>
            </a:r>
            <a:r>
              <a:rPr lang="en-US" dirty="0" err="1" smtClean="0"/>
              <a:t>proyectos</a:t>
            </a:r>
            <a:r>
              <a:rPr lang="en-US" dirty="0" smtClean="0"/>
              <a:t> de </a:t>
            </a:r>
            <a:r>
              <a:rPr lang="en-US" dirty="0" err="1" smtClean="0"/>
              <a:t>inversión</a:t>
            </a:r>
            <a:r>
              <a:rPr lang="en-US" dirty="0" smtClean="0"/>
              <a:t> se </a:t>
            </a:r>
            <a:r>
              <a:rPr lang="en-US" dirty="0" err="1" smtClean="0"/>
              <a:t>financian</a:t>
            </a:r>
            <a:r>
              <a:rPr lang="en-US" dirty="0" smtClean="0"/>
              <a:t> </a:t>
            </a:r>
            <a:r>
              <a:rPr lang="en-US" dirty="0" err="1" smtClean="0"/>
              <a:t>normalmente</a:t>
            </a:r>
            <a:r>
              <a:rPr lang="en-US" dirty="0" smtClean="0"/>
              <a:t> con </a:t>
            </a:r>
            <a:r>
              <a:rPr lang="en-US" dirty="0" err="1" smtClean="0"/>
              <a:t>préstamos</a:t>
            </a:r>
            <a:r>
              <a:rPr lang="en-US" dirty="0" smtClean="0"/>
              <a:t>. Los </a:t>
            </a:r>
            <a:r>
              <a:rPr lang="en-US" dirty="0" err="1" smtClean="0"/>
              <a:t>bancos</a:t>
            </a:r>
            <a:r>
              <a:rPr lang="en-US" dirty="0" smtClean="0"/>
              <a:t> </a:t>
            </a:r>
            <a:r>
              <a:rPr lang="en-US" dirty="0" err="1" smtClean="0"/>
              <a:t>cobran</a:t>
            </a:r>
            <a:r>
              <a:rPr lang="en-US" dirty="0" smtClean="0"/>
              <a:t> un </a:t>
            </a:r>
            <a:r>
              <a:rPr lang="en-US" dirty="0" err="1" smtClean="0"/>
              <a:t>interés</a:t>
            </a:r>
            <a:r>
              <a:rPr lang="en-US" dirty="0" smtClean="0"/>
              <a:t>, r, a </a:t>
            </a:r>
            <a:r>
              <a:rPr lang="en-US" dirty="0" err="1" smtClean="0"/>
              <a:t>cambio</a:t>
            </a:r>
            <a:r>
              <a:rPr lang="en-US" dirty="0" smtClean="0"/>
              <a:t> del </a:t>
            </a:r>
            <a:r>
              <a:rPr lang="en-US" dirty="0" err="1" smtClean="0"/>
              <a:t>préstamo</a:t>
            </a:r>
            <a:r>
              <a:rPr lang="en-US" dirty="0" smtClean="0"/>
              <a:t>.</a:t>
            </a:r>
          </a:p>
          <a:p>
            <a:r>
              <a:rPr lang="en-US" dirty="0" smtClean="0"/>
              <a:t>Si r </a:t>
            </a:r>
            <a:r>
              <a:rPr lang="en-US" dirty="0" err="1" smtClean="0"/>
              <a:t>sube</a:t>
            </a:r>
            <a:r>
              <a:rPr lang="en-US" dirty="0" smtClean="0"/>
              <a:t>, </a:t>
            </a:r>
            <a:r>
              <a:rPr lang="en-US" dirty="0" err="1" smtClean="0"/>
              <a:t>habrá</a:t>
            </a:r>
            <a:r>
              <a:rPr lang="en-US" dirty="0" smtClean="0"/>
              <a:t> </a:t>
            </a:r>
            <a:r>
              <a:rPr lang="en-US" dirty="0" err="1" smtClean="0"/>
              <a:t>menos</a:t>
            </a:r>
            <a:r>
              <a:rPr lang="en-US" dirty="0" smtClean="0"/>
              <a:t> </a:t>
            </a:r>
            <a:r>
              <a:rPr lang="en-US" dirty="0" err="1" smtClean="0"/>
              <a:t>proyectos</a:t>
            </a:r>
            <a:r>
              <a:rPr lang="en-US" dirty="0" smtClean="0"/>
              <a:t> de </a:t>
            </a:r>
            <a:r>
              <a:rPr lang="en-US" dirty="0" err="1" smtClean="0"/>
              <a:t>inversión</a:t>
            </a:r>
            <a:r>
              <a:rPr lang="en-US" dirty="0" smtClean="0"/>
              <a:t>. Si r </a:t>
            </a:r>
            <a:r>
              <a:rPr lang="en-US" dirty="0" err="1" smtClean="0"/>
              <a:t>baja</a:t>
            </a:r>
            <a:r>
              <a:rPr lang="en-US" dirty="0" smtClean="0"/>
              <a:t> </a:t>
            </a:r>
            <a:r>
              <a:rPr lang="en-US" dirty="0" err="1" smtClean="0"/>
              <a:t>habrá</a:t>
            </a:r>
            <a:r>
              <a:rPr lang="en-US" dirty="0" smtClean="0"/>
              <a:t> </a:t>
            </a:r>
            <a:r>
              <a:rPr lang="en-US" dirty="0" err="1" smtClean="0"/>
              <a:t>más</a:t>
            </a:r>
            <a:r>
              <a:rPr lang="en-US" dirty="0" smtClean="0"/>
              <a:t> </a:t>
            </a:r>
            <a:r>
              <a:rPr lang="en-US" dirty="0" err="1" smtClean="0"/>
              <a:t>proyectos</a:t>
            </a:r>
            <a:r>
              <a:rPr lang="en-US" dirty="0" smtClean="0"/>
              <a:t> de </a:t>
            </a:r>
            <a:r>
              <a:rPr lang="en-US" dirty="0" err="1" smtClean="0"/>
              <a:t>inversión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8058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Función</a:t>
            </a:r>
            <a:r>
              <a:rPr lang="en-US" dirty="0" smtClean="0"/>
              <a:t> de </a:t>
            </a:r>
            <a:r>
              <a:rPr lang="en-US" dirty="0" err="1" smtClean="0"/>
              <a:t>inversión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2 Marcador de contenido"/>
              <p:cNvSpPr>
                <a:spLocks noGrp="1"/>
              </p:cNvSpPr>
              <p:nvPr>
                <p:ph sz="quarter" idx="1"/>
              </p:nvPr>
            </p:nvSpPr>
            <p:spPr/>
            <p:txBody>
              <a:bodyPr>
                <a:normAutofit fontScale="92500" lnSpcReduction="20000"/>
              </a:bodyPr>
              <a:lstStyle/>
              <a:p>
                <a:r>
                  <a:rPr lang="en-US" dirty="0" smtClean="0"/>
                  <a:t>I=f(Y,…)=I</a:t>
                </a:r>
                <a:r>
                  <a:rPr lang="en-US" sz="1800" dirty="0" smtClean="0"/>
                  <a:t>0</a:t>
                </a:r>
                <a:r>
                  <a:rPr lang="en-US" dirty="0" smtClean="0"/>
                  <a:t>-PMI*r</a:t>
                </a:r>
              </a:p>
              <a:p>
                <a:r>
                  <a:rPr lang="en-US" dirty="0"/>
                  <a:t>I</a:t>
                </a:r>
                <a:r>
                  <a:rPr lang="en-US" sz="1800" dirty="0" smtClean="0"/>
                  <a:t>0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es</a:t>
                </a:r>
                <a:r>
                  <a:rPr lang="en-US" dirty="0" smtClean="0"/>
                  <a:t> el “</a:t>
                </a:r>
                <a:r>
                  <a:rPr lang="en-US" dirty="0" err="1" smtClean="0"/>
                  <a:t>Consumo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Autónomo</a:t>
                </a:r>
                <a:r>
                  <a:rPr lang="en-US" dirty="0" smtClean="0"/>
                  <a:t>”. </a:t>
                </a:r>
                <a:r>
                  <a:rPr lang="en-US" dirty="0" err="1" smtClean="0"/>
                  <a:t>Es</a:t>
                </a:r>
                <a:r>
                  <a:rPr lang="en-US" dirty="0" smtClean="0"/>
                  <a:t> la parte de la </a:t>
                </a:r>
                <a:r>
                  <a:rPr lang="en-US" dirty="0" err="1" smtClean="0"/>
                  <a:t>inversión</a:t>
                </a:r>
                <a:r>
                  <a:rPr lang="en-US" dirty="0" smtClean="0"/>
                  <a:t> que no cambia con r. </a:t>
                </a:r>
              </a:p>
              <a:p>
                <a:r>
                  <a:rPr lang="en-US" dirty="0"/>
                  <a:t>r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es</a:t>
                </a:r>
                <a:r>
                  <a:rPr lang="en-US" dirty="0" smtClean="0"/>
                  <a:t> el </a:t>
                </a:r>
                <a:r>
                  <a:rPr lang="en-US" dirty="0" err="1" smtClean="0"/>
                  <a:t>tipo</a:t>
                </a:r>
                <a:r>
                  <a:rPr lang="en-US" dirty="0" smtClean="0"/>
                  <a:t> de </a:t>
                </a:r>
                <a:r>
                  <a:rPr lang="en-US" dirty="0" err="1" smtClean="0"/>
                  <a:t>interés</a:t>
                </a:r>
                <a:r>
                  <a:rPr lang="en-US" dirty="0" smtClean="0"/>
                  <a:t> real.</a:t>
                </a:r>
              </a:p>
              <a:p>
                <a:r>
                  <a:rPr lang="en-US" dirty="0" smtClean="0"/>
                  <a:t>PMI </a:t>
                </a:r>
                <a:r>
                  <a:rPr lang="en-US" dirty="0" err="1" smtClean="0"/>
                  <a:t>es</a:t>
                </a:r>
                <a:r>
                  <a:rPr lang="en-US" dirty="0" smtClean="0"/>
                  <a:t> la </a:t>
                </a:r>
                <a:r>
                  <a:rPr lang="en-US" dirty="0" err="1" smtClean="0"/>
                  <a:t>propensión</a:t>
                </a:r>
                <a:r>
                  <a:rPr lang="en-US" dirty="0" smtClean="0"/>
                  <a:t> marginal a </a:t>
                </a:r>
                <a:r>
                  <a:rPr lang="en-US" dirty="0" err="1" smtClean="0"/>
                  <a:t>invertir</a:t>
                </a:r>
                <a:r>
                  <a:rPr lang="en-US" dirty="0" smtClean="0"/>
                  <a:t>. ¿Si r </a:t>
                </a:r>
                <a:r>
                  <a:rPr lang="en-US" dirty="0" err="1" smtClean="0"/>
                  <a:t>sube</a:t>
                </a:r>
                <a:r>
                  <a:rPr lang="en-US" dirty="0" smtClean="0"/>
                  <a:t> un 1%, </a:t>
                </a:r>
                <a:r>
                  <a:rPr lang="en-US" dirty="0" err="1" smtClean="0"/>
                  <a:t>cuando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disminuiría</a:t>
                </a:r>
                <a:r>
                  <a:rPr lang="en-US" dirty="0" smtClean="0"/>
                  <a:t> la </a:t>
                </a:r>
                <a:r>
                  <a:rPr lang="en-US" dirty="0" err="1" smtClean="0"/>
                  <a:t>inversión</a:t>
                </a:r>
                <a:r>
                  <a:rPr lang="en-US" dirty="0" smtClean="0"/>
                  <a:t>? </a:t>
                </a:r>
                <a:r>
                  <a:rPr lang="en-US" dirty="0" err="1" smtClean="0"/>
                  <a:t>En</a:t>
                </a:r>
                <a:r>
                  <a:rPr lang="en-US" dirty="0" smtClean="0"/>
                  <a:t> el valor de la PMI.</a:t>
                </a:r>
              </a:p>
              <a:p>
                <a:r>
                  <a:rPr lang="en-US" dirty="0" smtClean="0"/>
                  <a:t>PMI=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latin typeface="Cambria Math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el-GR">
                            <a:latin typeface="Cambria Math"/>
                          </a:rPr>
                          <m:t>Δ</m:t>
                        </m:r>
                        <m:r>
                          <m:rPr>
                            <m:sty m:val="p"/>
                          </m:rPr>
                          <a:rPr lang="es-ES" b="0" i="0" smtClean="0">
                            <a:latin typeface="Cambria Math"/>
                          </a:rPr>
                          <m:t>I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el-GR">
                            <a:latin typeface="Cambria Math"/>
                          </a:rPr>
                          <m:t>Δ</m:t>
                        </m:r>
                        <m:r>
                          <m:rPr>
                            <m:sty m:val="p"/>
                          </m:rPr>
                          <a:rPr lang="es-ES" b="0" i="0" smtClean="0">
                            <a:latin typeface="Cambria Math"/>
                          </a:rPr>
                          <m:t>r</m:t>
                        </m:r>
                      </m:den>
                    </m:f>
                  </m:oMath>
                </a14:m>
                <a:r>
                  <a:rPr lang="en-US" dirty="0" smtClean="0"/>
                  <a:t>  </a:t>
                </a:r>
                <a:r>
                  <a:rPr lang="en-US" dirty="0" err="1" smtClean="0"/>
                  <a:t>es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negativo</a:t>
                </a:r>
                <a:r>
                  <a:rPr lang="en-US" dirty="0"/>
                  <a:t> </a:t>
                </a:r>
                <a:r>
                  <a:rPr lang="en-US" dirty="0" smtClean="0"/>
                  <a:t>(</a:t>
                </a:r>
                <a:r>
                  <a:rPr lang="en-US" dirty="0" err="1" smtClean="0"/>
                  <a:t>signo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negativo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en</a:t>
                </a:r>
                <a:r>
                  <a:rPr lang="en-US" dirty="0" smtClean="0"/>
                  <a:t> la </a:t>
                </a:r>
                <a:r>
                  <a:rPr lang="en-US" dirty="0" err="1" smtClean="0"/>
                  <a:t>función</a:t>
                </a:r>
                <a:r>
                  <a:rPr lang="en-US" dirty="0" smtClean="0"/>
                  <a:t> de </a:t>
                </a:r>
                <a:r>
                  <a:rPr lang="en-US" dirty="0" err="1" smtClean="0"/>
                  <a:t>inversión</a:t>
                </a:r>
                <a:r>
                  <a:rPr lang="en-US" dirty="0" smtClean="0"/>
                  <a:t>). Al </a:t>
                </a:r>
                <a:r>
                  <a:rPr lang="en-US" dirty="0" err="1" smtClean="0"/>
                  <a:t>contrario</a:t>
                </a:r>
                <a:r>
                  <a:rPr lang="en-US" dirty="0" smtClean="0"/>
                  <a:t> que la PMC, no </a:t>
                </a:r>
                <a:r>
                  <a:rPr lang="en-US" dirty="0" err="1" smtClean="0"/>
                  <a:t>está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restringida</a:t>
                </a:r>
                <a:r>
                  <a:rPr lang="en-US" dirty="0" smtClean="0"/>
                  <a:t> al </a:t>
                </a:r>
                <a:r>
                  <a:rPr lang="en-US" dirty="0" err="1" smtClean="0"/>
                  <a:t>intervalo</a:t>
                </a:r>
                <a:r>
                  <a:rPr lang="en-US" dirty="0" smtClean="0"/>
                  <a:t> [</a:t>
                </a:r>
                <a:r>
                  <a:rPr lang="en-US" dirty="0" smtClean="0"/>
                  <a:t>0,1</a:t>
                </a:r>
                <a:r>
                  <a:rPr lang="en-US" dirty="0" smtClean="0"/>
                  <a:t>] </a:t>
                </a:r>
                <a:r>
                  <a:rPr lang="en-US" dirty="0" err="1" smtClean="0"/>
                  <a:t>sino</a:t>
                </a:r>
                <a:r>
                  <a:rPr lang="en-US" dirty="0" smtClean="0"/>
                  <a:t> que </a:t>
                </a:r>
                <a:r>
                  <a:rPr lang="en-US" dirty="0" err="1" smtClean="0"/>
                  <a:t>puede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adoptar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cualquier</a:t>
                </a:r>
                <a:r>
                  <a:rPr lang="en-US" dirty="0" smtClean="0"/>
                  <a:t> valor. </a:t>
                </a:r>
                <a:endParaRPr lang="en-US" dirty="0"/>
              </a:p>
            </p:txBody>
          </p:sp>
        </mc:Choice>
        <mc:Fallback>
          <p:sp>
            <p:nvSpPr>
              <p:cNvPr id="3" name="2 Marcador de contenido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"/>
              </p:nvPr>
            </p:nvSpPr>
            <p:spPr>
              <a:blipFill rotWithShape="1">
                <a:blip r:embed="rId2"/>
                <a:stretch>
                  <a:fillRect l="-374" t="-2849" r="-1421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15853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Planteamiento</a:t>
            </a:r>
            <a:r>
              <a:rPr lang="en-US" dirty="0" smtClean="0"/>
              <a:t> del </a:t>
            </a:r>
            <a:r>
              <a:rPr lang="en-US" dirty="0" err="1" smtClean="0"/>
              <a:t>modelo</a:t>
            </a:r>
            <a:endParaRPr lang="en-US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smtClean="0"/>
              <a:t>1. </a:t>
            </a:r>
            <a:r>
              <a:rPr lang="en-US" dirty="0" err="1" smtClean="0"/>
              <a:t>Condición</a:t>
            </a:r>
            <a:r>
              <a:rPr lang="en-US" dirty="0" smtClean="0"/>
              <a:t> de </a:t>
            </a:r>
            <a:r>
              <a:rPr lang="en-US" dirty="0" err="1" smtClean="0"/>
              <a:t>equilibrio</a:t>
            </a:r>
            <a:r>
              <a:rPr lang="en-US" dirty="0" smtClean="0"/>
              <a:t>: </a:t>
            </a:r>
            <a:endParaRPr lang="en-US" dirty="0" smtClean="0"/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          </a:t>
            </a:r>
            <a:r>
              <a:rPr lang="en-US" dirty="0"/>
              <a:t>Y=</a:t>
            </a:r>
            <a:r>
              <a:rPr lang="en-US" dirty="0" err="1"/>
              <a:t>C</a:t>
            </a:r>
            <a:r>
              <a:rPr lang="en-US" sz="1800" dirty="0" err="1"/>
              <a:t>d</a:t>
            </a:r>
            <a:r>
              <a:rPr lang="en-US" dirty="0" err="1"/>
              <a:t>+I</a:t>
            </a:r>
            <a:r>
              <a:rPr lang="en-US" sz="1800" dirty="0" err="1"/>
              <a:t>d</a:t>
            </a:r>
            <a:r>
              <a:rPr lang="en-US" dirty="0" err="1"/>
              <a:t>+G</a:t>
            </a:r>
            <a:r>
              <a:rPr lang="en-US" sz="1800" dirty="0" err="1"/>
              <a:t>d</a:t>
            </a:r>
            <a:r>
              <a:rPr lang="en-US" dirty="0" err="1"/>
              <a:t>+X</a:t>
            </a:r>
            <a:r>
              <a:rPr lang="en-US" sz="1800" dirty="0" err="1"/>
              <a:t>d</a:t>
            </a:r>
            <a:r>
              <a:rPr lang="en-US" dirty="0" err="1"/>
              <a:t>+M</a:t>
            </a:r>
            <a:r>
              <a:rPr lang="en-US" sz="1800" dirty="0" err="1"/>
              <a:t>d</a:t>
            </a:r>
            <a:endParaRPr lang="en-US" sz="1800" dirty="0"/>
          </a:p>
          <a:p>
            <a:pPr marL="0" indent="0">
              <a:buNone/>
            </a:pPr>
            <a:r>
              <a:rPr lang="en-US" dirty="0" smtClean="0"/>
              <a:t>2. </a:t>
            </a:r>
            <a:r>
              <a:rPr lang="en-US" dirty="0" err="1" smtClean="0"/>
              <a:t>Ecuaciones</a:t>
            </a:r>
            <a:r>
              <a:rPr lang="en-US" dirty="0" smtClean="0"/>
              <a:t> de </a:t>
            </a:r>
            <a:r>
              <a:rPr lang="en-US" dirty="0" err="1" smtClean="0"/>
              <a:t>comportamiento</a:t>
            </a:r>
            <a:r>
              <a:rPr lang="en-US" dirty="0" smtClean="0"/>
              <a:t>:</a:t>
            </a:r>
            <a:endParaRPr lang="en-US" dirty="0" smtClean="0"/>
          </a:p>
          <a:p>
            <a:pPr marL="0" indent="0" algn="ctr">
              <a:buNone/>
            </a:pPr>
            <a:r>
              <a:rPr lang="en-US" dirty="0" smtClean="0"/>
              <a:t>C=C</a:t>
            </a:r>
            <a:r>
              <a:rPr lang="en-US" sz="1800" dirty="0" smtClean="0"/>
              <a:t>0</a:t>
            </a:r>
            <a:r>
              <a:rPr lang="en-US" dirty="0" smtClean="0"/>
              <a:t>+MPC*YD</a:t>
            </a:r>
          </a:p>
          <a:p>
            <a:pPr marL="0" indent="0" algn="ctr">
              <a:buNone/>
            </a:pPr>
            <a:r>
              <a:rPr lang="en-US" b="1" dirty="0" smtClean="0"/>
              <a:t>I=I</a:t>
            </a:r>
            <a:r>
              <a:rPr lang="en-US" sz="1800" b="1" dirty="0" smtClean="0"/>
              <a:t>0</a:t>
            </a:r>
            <a:r>
              <a:rPr lang="en-US" b="1" dirty="0" smtClean="0"/>
              <a:t>-MPI*r</a:t>
            </a:r>
            <a:endParaRPr lang="en-US" b="1" dirty="0"/>
          </a:p>
          <a:p>
            <a:pPr marL="0" indent="0" algn="ctr">
              <a:buNone/>
            </a:pPr>
            <a:r>
              <a:rPr lang="en-US" dirty="0" smtClean="0"/>
              <a:t> G=G</a:t>
            </a:r>
            <a:r>
              <a:rPr lang="en-US" sz="1800" dirty="0" smtClean="0"/>
              <a:t>0</a:t>
            </a:r>
            <a:r>
              <a:rPr lang="en-US" dirty="0" smtClean="0"/>
              <a:t>; X=X</a:t>
            </a:r>
            <a:r>
              <a:rPr lang="en-US" sz="1800" dirty="0" smtClean="0"/>
              <a:t>0</a:t>
            </a:r>
            <a:r>
              <a:rPr lang="en-US" dirty="0" smtClean="0"/>
              <a:t>; M=M</a:t>
            </a:r>
            <a:r>
              <a:rPr lang="en-US" sz="1800" dirty="0" smtClean="0"/>
              <a:t>0</a:t>
            </a:r>
          </a:p>
          <a:p>
            <a:pPr marL="0" indent="0" algn="ctr">
              <a:buNone/>
            </a:pPr>
            <a:endParaRPr lang="en-US" sz="1800" dirty="0"/>
          </a:p>
          <a:p>
            <a:pPr marL="0" indent="0">
              <a:buNone/>
            </a:pPr>
            <a:r>
              <a:rPr lang="en-US" dirty="0" smtClean="0"/>
              <a:t>3. </a:t>
            </a:r>
            <a:r>
              <a:rPr lang="en-US" dirty="0" err="1" smtClean="0"/>
              <a:t>Definiciones</a:t>
            </a:r>
            <a:r>
              <a:rPr lang="en-US" dirty="0" smtClean="0"/>
              <a:t>:</a:t>
            </a:r>
            <a:endParaRPr lang="en-US" dirty="0" smtClean="0"/>
          </a:p>
          <a:p>
            <a:pPr marL="0" indent="0" algn="ctr">
              <a:buNone/>
            </a:pPr>
            <a:r>
              <a:rPr lang="en-US" dirty="0" smtClean="0"/>
              <a:t>YD=</a:t>
            </a:r>
            <a:r>
              <a:rPr lang="en-US" dirty="0" err="1" smtClean="0"/>
              <a:t>Y+Tr-T</a:t>
            </a:r>
            <a:endParaRPr lang="en-US" dirty="0" smtClean="0"/>
          </a:p>
          <a:p>
            <a:pPr marL="0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84606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Ejemplo</a:t>
            </a:r>
            <a:endParaRPr lang="en-US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C</a:t>
            </a:r>
            <a:r>
              <a:rPr lang="en-US" sz="1800" dirty="0" smtClean="0"/>
              <a:t>0</a:t>
            </a:r>
            <a:r>
              <a:rPr lang="en-US" dirty="0" smtClean="0"/>
              <a:t>=10,000</a:t>
            </a:r>
          </a:p>
          <a:p>
            <a:r>
              <a:rPr lang="en-US" dirty="0" smtClean="0"/>
              <a:t>MPC=0.8</a:t>
            </a:r>
          </a:p>
          <a:p>
            <a:r>
              <a:rPr lang="en-US" b="1" dirty="0" smtClean="0"/>
              <a:t>I=20000-10,000*r</a:t>
            </a:r>
          </a:p>
          <a:p>
            <a:r>
              <a:rPr lang="en-US" dirty="0" smtClean="0"/>
              <a:t>G=50000</a:t>
            </a:r>
          </a:p>
          <a:p>
            <a:r>
              <a:rPr lang="en-US" dirty="0" smtClean="0"/>
              <a:t>X=30000</a:t>
            </a:r>
          </a:p>
          <a:p>
            <a:r>
              <a:rPr lang="en-US" dirty="0" smtClean="0"/>
              <a:t>M=40000</a:t>
            </a:r>
          </a:p>
          <a:p>
            <a:r>
              <a:rPr lang="en-US" dirty="0" err="1" smtClean="0"/>
              <a:t>Tr</a:t>
            </a:r>
            <a:r>
              <a:rPr lang="en-US" dirty="0" smtClean="0"/>
              <a:t>=25000</a:t>
            </a:r>
          </a:p>
          <a:p>
            <a:r>
              <a:rPr lang="en-US" dirty="0" smtClean="0"/>
              <a:t>T=60000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1768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Resolvamos</a:t>
            </a:r>
            <a:r>
              <a:rPr lang="en-US" dirty="0" smtClean="0"/>
              <a:t> el </a:t>
            </a:r>
            <a:r>
              <a:rPr lang="en-US" dirty="0" err="1" smtClean="0"/>
              <a:t>modelo</a:t>
            </a:r>
            <a:endParaRPr lang="en-US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400" dirty="0" smtClean="0"/>
              <a:t>Al </a:t>
            </a:r>
            <a:r>
              <a:rPr lang="en-US" sz="2400" dirty="0" err="1" smtClean="0"/>
              <a:t>sustituir</a:t>
            </a:r>
            <a:r>
              <a:rPr lang="en-US" sz="2400" dirty="0" smtClean="0"/>
              <a:t> </a:t>
            </a:r>
            <a:r>
              <a:rPr lang="en-US" sz="2400" dirty="0" err="1" smtClean="0"/>
              <a:t>en</a:t>
            </a:r>
            <a:r>
              <a:rPr lang="en-US" sz="2400" dirty="0" smtClean="0"/>
              <a:t> la </a:t>
            </a:r>
            <a:r>
              <a:rPr lang="en-US" sz="2400" dirty="0" err="1" smtClean="0"/>
              <a:t>condición</a:t>
            </a:r>
            <a:r>
              <a:rPr lang="en-US" sz="2400" dirty="0" smtClean="0"/>
              <a:t> de </a:t>
            </a:r>
            <a:r>
              <a:rPr lang="en-US" sz="2400" dirty="0" err="1" smtClean="0"/>
              <a:t>equilibrio</a:t>
            </a:r>
            <a:r>
              <a:rPr lang="en-US" sz="2400" dirty="0" smtClean="0"/>
              <a:t>:</a:t>
            </a:r>
            <a:endParaRPr lang="en-US" sz="2400" dirty="0" smtClean="0"/>
          </a:p>
          <a:p>
            <a:pPr marL="0" indent="0">
              <a:buNone/>
            </a:pPr>
            <a:r>
              <a:rPr lang="en-US" sz="2400" dirty="0" smtClean="0"/>
              <a:t>Y=10,000+0.8(Y-35,000)+20,000-10000-10000*r+50,000+30,000-40,000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 smtClean="0"/>
              <a:t>Hay dos </a:t>
            </a:r>
            <a:r>
              <a:rPr lang="en-US" sz="2400" dirty="0" err="1" smtClean="0"/>
              <a:t>incognitas</a:t>
            </a:r>
            <a:r>
              <a:rPr lang="en-US" sz="2400" dirty="0" smtClean="0"/>
              <a:t>!</a:t>
            </a:r>
            <a:endParaRPr lang="en-US" sz="2400" dirty="0" smtClean="0"/>
          </a:p>
          <a:p>
            <a:pPr marL="0" indent="0">
              <a:buNone/>
            </a:pPr>
            <a:r>
              <a:rPr lang="en-US" sz="2400" dirty="0" err="1" smtClean="0"/>
              <a:t>Despejando</a:t>
            </a:r>
            <a:r>
              <a:rPr lang="en-US" sz="2400" dirty="0" smtClean="0"/>
              <a:t> la Y </a:t>
            </a:r>
            <a:r>
              <a:rPr lang="en-US" sz="2400" dirty="0" err="1" smtClean="0"/>
              <a:t>obtenemos</a:t>
            </a:r>
            <a:r>
              <a:rPr lang="en-US" sz="2400" dirty="0" smtClean="0"/>
              <a:t>:</a:t>
            </a:r>
            <a:endParaRPr lang="en-US" sz="2400" dirty="0" smtClean="0"/>
          </a:p>
          <a:p>
            <a:pPr marL="0" indent="0" algn="ctr">
              <a:buNone/>
            </a:pPr>
            <a:r>
              <a:rPr lang="en-US" sz="2400" dirty="0" smtClean="0"/>
              <a:t>Y=0.8Y+42,000-10000r</a:t>
            </a:r>
          </a:p>
          <a:p>
            <a:pPr marL="0" indent="0" algn="ctr">
              <a:buNone/>
            </a:pPr>
            <a:r>
              <a:rPr lang="en-US" sz="2400" dirty="0" smtClean="0"/>
              <a:t>Y-0.8Y=42,000-10000r</a:t>
            </a:r>
          </a:p>
          <a:p>
            <a:pPr marL="0" indent="0" algn="ctr">
              <a:buNone/>
            </a:pPr>
            <a:r>
              <a:rPr lang="en-US" sz="2400" dirty="0" smtClean="0"/>
              <a:t>Y=(42,000/0.2)-(10000/0.2)*r</a:t>
            </a:r>
          </a:p>
          <a:p>
            <a:pPr marL="0" indent="0" algn="ctr">
              <a:buNone/>
            </a:pPr>
            <a:r>
              <a:rPr lang="en-US" sz="2400" b="1" dirty="0" smtClean="0"/>
              <a:t>Y*=210,000-50000 </a:t>
            </a:r>
            <a:r>
              <a:rPr lang="en-US" sz="2800" b="1" dirty="0" smtClean="0"/>
              <a:t>r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956203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Implicaciones</a:t>
            </a:r>
            <a:endParaRPr lang="en-US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err="1" smtClean="0"/>
              <a:t>Cuando</a:t>
            </a:r>
            <a:r>
              <a:rPr lang="en-US" dirty="0" smtClean="0"/>
              <a:t> </a:t>
            </a:r>
            <a:r>
              <a:rPr lang="en-US" dirty="0" err="1" smtClean="0"/>
              <a:t>resolvemos</a:t>
            </a:r>
            <a:r>
              <a:rPr lang="en-US" dirty="0" smtClean="0"/>
              <a:t> el </a:t>
            </a:r>
            <a:r>
              <a:rPr lang="en-US" dirty="0" err="1" smtClean="0"/>
              <a:t>modelo</a:t>
            </a:r>
            <a:r>
              <a:rPr lang="en-US" dirty="0" smtClean="0"/>
              <a:t> </a:t>
            </a:r>
            <a:r>
              <a:rPr lang="en-US" dirty="0" err="1" smtClean="0"/>
              <a:t>añadiendo</a:t>
            </a:r>
            <a:r>
              <a:rPr lang="en-US" dirty="0" smtClean="0"/>
              <a:t> </a:t>
            </a:r>
            <a:r>
              <a:rPr lang="en-US" dirty="0" err="1" smtClean="0"/>
              <a:t>una</a:t>
            </a:r>
            <a:r>
              <a:rPr lang="en-US" dirty="0" smtClean="0"/>
              <a:t> </a:t>
            </a:r>
            <a:r>
              <a:rPr lang="en-US" dirty="0" err="1" smtClean="0"/>
              <a:t>función</a:t>
            </a:r>
            <a:r>
              <a:rPr lang="en-US" dirty="0" smtClean="0"/>
              <a:t> de </a:t>
            </a:r>
            <a:r>
              <a:rPr lang="en-US" dirty="0" err="1" smtClean="0"/>
              <a:t>inversión</a:t>
            </a:r>
            <a:r>
              <a:rPr lang="en-US" dirty="0" smtClean="0"/>
              <a:t>, no </a:t>
            </a:r>
            <a:r>
              <a:rPr lang="en-US" dirty="0" err="1" smtClean="0"/>
              <a:t>encontramos</a:t>
            </a:r>
            <a:r>
              <a:rPr lang="en-US" dirty="0" smtClean="0"/>
              <a:t> un </a:t>
            </a:r>
            <a:r>
              <a:rPr lang="en-US" dirty="0" err="1" smtClean="0"/>
              <a:t>nivel</a:t>
            </a:r>
            <a:r>
              <a:rPr lang="en-US" dirty="0" smtClean="0"/>
              <a:t> de </a:t>
            </a:r>
            <a:r>
              <a:rPr lang="en-US" dirty="0" err="1" smtClean="0"/>
              <a:t>renta</a:t>
            </a:r>
            <a:r>
              <a:rPr lang="en-US" dirty="0" smtClean="0"/>
              <a:t> de </a:t>
            </a:r>
            <a:r>
              <a:rPr lang="en-US" dirty="0" err="1" smtClean="0"/>
              <a:t>equilibrio</a:t>
            </a:r>
            <a:r>
              <a:rPr lang="en-US" dirty="0" smtClean="0"/>
              <a:t>, </a:t>
            </a:r>
            <a:r>
              <a:rPr lang="en-US" dirty="0" err="1" smtClean="0"/>
              <a:t>sino</a:t>
            </a:r>
            <a:r>
              <a:rPr lang="en-US" dirty="0" smtClean="0"/>
              <a:t> </a:t>
            </a:r>
            <a:r>
              <a:rPr lang="en-US" dirty="0" err="1" smtClean="0"/>
              <a:t>una</a:t>
            </a:r>
            <a:r>
              <a:rPr lang="en-US" dirty="0" smtClean="0"/>
              <a:t> </a:t>
            </a:r>
            <a:r>
              <a:rPr lang="en-US" dirty="0" err="1" smtClean="0"/>
              <a:t>ecuación</a:t>
            </a:r>
            <a:r>
              <a:rPr lang="en-US" dirty="0" smtClean="0"/>
              <a:t> que </a:t>
            </a:r>
            <a:r>
              <a:rPr lang="en-US" dirty="0" err="1" smtClean="0"/>
              <a:t>nos</a:t>
            </a:r>
            <a:r>
              <a:rPr lang="en-US" dirty="0" smtClean="0"/>
              <a:t> dice </a:t>
            </a:r>
            <a:r>
              <a:rPr lang="en-US" dirty="0" err="1" smtClean="0"/>
              <a:t>cual</a:t>
            </a:r>
            <a:r>
              <a:rPr lang="en-US" dirty="0" smtClean="0"/>
              <a:t> </a:t>
            </a:r>
            <a:r>
              <a:rPr lang="en-US" dirty="0" err="1" smtClean="0"/>
              <a:t>es</a:t>
            </a:r>
            <a:r>
              <a:rPr lang="en-US" dirty="0" smtClean="0"/>
              <a:t> el </a:t>
            </a:r>
            <a:r>
              <a:rPr lang="en-US" dirty="0" err="1" smtClean="0"/>
              <a:t>nivel</a:t>
            </a:r>
            <a:r>
              <a:rPr lang="en-US" dirty="0" smtClean="0"/>
              <a:t> de </a:t>
            </a:r>
            <a:r>
              <a:rPr lang="en-US" dirty="0" err="1" smtClean="0"/>
              <a:t>renta</a:t>
            </a:r>
            <a:r>
              <a:rPr lang="en-US" dirty="0" smtClean="0"/>
              <a:t> (o </a:t>
            </a:r>
            <a:r>
              <a:rPr lang="en-US" dirty="0" err="1" smtClean="0"/>
              <a:t>producción</a:t>
            </a:r>
            <a:r>
              <a:rPr lang="en-US" dirty="0" smtClean="0"/>
              <a:t>) de </a:t>
            </a:r>
            <a:r>
              <a:rPr lang="en-US" dirty="0" err="1" smtClean="0"/>
              <a:t>equilibrio</a:t>
            </a:r>
            <a:r>
              <a:rPr lang="en-US" dirty="0" smtClean="0"/>
              <a:t> al </a:t>
            </a:r>
            <a:r>
              <a:rPr lang="en-US" dirty="0" err="1" smtClean="0"/>
              <a:t>cambiar</a:t>
            </a:r>
            <a:r>
              <a:rPr lang="en-US" dirty="0" smtClean="0"/>
              <a:t> el </a:t>
            </a:r>
            <a:r>
              <a:rPr lang="en-US" dirty="0" err="1" smtClean="0"/>
              <a:t>tipo</a:t>
            </a:r>
            <a:r>
              <a:rPr lang="en-US" dirty="0" smtClean="0"/>
              <a:t> de </a:t>
            </a:r>
            <a:r>
              <a:rPr lang="en-US" dirty="0" err="1" smtClean="0"/>
              <a:t>interés</a:t>
            </a:r>
            <a:r>
              <a:rPr lang="en-US" dirty="0" smtClean="0"/>
              <a:t>.</a:t>
            </a:r>
            <a:endParaRPr lang="en-US" dirty="0" smtClean="0"/>
          </a:p>
          <a:p>
            <a:r>
              <a:rPr lang="en-US" dirty="0" err="1" smtClean="0"/>
              <a:t>Por</a:t>
            </a:r>
            <a:r>
              <a:rPr lang="en-US" dirty="0" smtClean="0"/>
              <a:t> </a:t>
            </a:r>
            <a:r>
              <a:rPr lang="en-US" dirty="0" err="1" smtClean="0"/>
              <a:t>ejemplo</a:t>
            </a:r>
            <a:r>
              <a:rPr lang="en-US" dirty="0" smtClean="0"/>
              <a:t>, </a:t>
            </a:r>
            <a:r>
              <a:rPr lang="en-US" dirty="0" err="1" smtClean="0"/>
              <a:t>si</a:t>
            </a:r>
            <a:r>
              <a:rPr lang="en-US" dirty="0" smtClean="0"/>
              <a:t> </a:t>
            </a:r>
            <a:r>
              <a:rPr lang="en-US" dirty="0" smtClean="0"/>
              <a:t>r </a:t>
            </a:r>
            <a:r>
              <a:rPr lang="en-US" dirty="0" err="1" smtClean="0"/>
              <a:t>es</a:t>
            </a:r>
            <a:r>
              <a:rPr lang="en-US" dirty="0" smtClean="0"/>
              <a:t> </a:t>
            </a:r>
            <a:r>
              <a:rPr lang="en-US" dirty="0" smtClean="0"/>
              <a:t>10%: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	Y=210000-50000*0.1=205000</a:t>
            </a:r>
          </a:p>
          <a:p>
            <a:r>
              <a:rPr lang="en-US" dirty="0" smtClean="0"/>
              <a:t>Si</a:t>
            </a:r>
            <a:r>
              <a:rPr lang="en-US" dirty="0" smtClean="0"/>
              <a:t> </a:t>
            </a:r>
            <a:r>
              <a:rPr lang="en-US" dirty="0"/>
              <a:t>r is </a:t>
            </a:r>
            <a:r>
              <a:rPr lang="en-US" dirty="0" smtClean="0"/>
              <a:t>20%: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		</a:t>
            </a:r>
            <a:r>
              <a:rPr lang="en-US" dirty="0" smtClean="0"/>
              <a:t>Y=210000-50000*0.2=200000</a:t>
            </a:r>
          </a:p>
          <a:p>
            <a:r>
              <a:rPr lang="en-US" b="1" dirty="0" err="1" smtClean="0"/>
              <a:t>Cuando</a:t>
            </a:r>
            <a:r>
              <a:rPr lang="en-US" b="1" dirty="0" smtClean="0"/>
              <a:t> </a:t>
            </a:r>
            <a:r>
              <a:rPr lang="en-US" b="1" dirty="0" err="1" smtClean="0"/>
              <a:t>sube</a:t>
            </a:r>
            <a:r>
              <a:rPr lang="en-US" b="1" dirty="0" smtClean="0"/>
              <a:t> el </a:t>
            </a:r>
            <a:r>
              <a:rPr lang="en-US" b="1" dirty="0" err="1" smtClean="0"/>
              <a:t>tipo</a:t>
            </a:r>
            <a:r>
              <a:rPr lang="en-US" b="1" dirty="0" smtClean="0"/>
              <a:t> de </a:t>
            </a:r>
            <a:r>
              <a:rPr lang="en-US" b="1" dirty="0" err="1" smtClean="0"/>
              <a:t>interés</a:t>
            </a:r>
            <a:r>
              <a:rPr lang="en-US" b="1" dirty="0" smtClean="0"/>
              <a:t> </a:t>
            </a:r>
            <a:r>
              <a:rPr lang="en-US" b="1" dirty="0" err="1" smtClean="0"/>
              <a:t>baja</a:t>
            </a:r>
            <a:r>
              <a:rPr lang="en-US" b="1" dirty="0" smtClean="0"/>
              <a:t> el </a:t>
            </a:r>
            <a:r>
              <a:rPr lang="en-US" b="1" dirty="0" err="1" smtClean="0"/>
              <a:t>nivel</a:t>
            </a:r>
            <a:r>
              <a:rPr lang="en-US" b="1" dirty="0" smtClean="0"/>
              <a:t> de </a:t>
            </a:r>
            <a:r>
              <a:rPr lang="en-US" b="1" dirty="0" err="1" smtClean="0"/>
              <a:t>producción</a:t>
            </a:r>
            <a:r>
              <a:rPr lang="en-US" b="1" dirty="0" smtClean="0"/>
              <a:t> de </a:t>
            </a:r>
            <a:r>
              <a:rPr lang="en-US" b="1" dirty="0" err="1" smtClean="0"/>
              <a:t>equilibrio</a:t>
            </a:r>
            <a:r>
              <a:rPr lang="en-US" b="1" dirty="0" smtClean="0"/>
              <a:t>!</a:t>
            </a:r>
            <a:endParaRPr lang="en-US" b="1" dirty="0"/>
          </a:p>
          <a:p>
            <a:pPr marL="0" indent="0">
              <a:buNone/>
            </a:pP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9097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 </a:t>
            </a:r>
            <a:r>
              <a:rPr lang="en-US" dirty="0" err="1" smtClean="0"/>
              <a:t>curva</a:t>
            </a:r>
            <a:r>
              <a:rPr lang="en-US" dirty="0" smtClean="0"/>
              <a:t> IS</a:t>
            </a:r>
            <a:endParaRPr lang="en-US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A la </a:t>
            </a:r>
            <a:r>
              <a:rPr lang="en-US" dirty="0" err="1" smtClean="0"/>
              <a:t>ecuación</a:t>
            </a:r>
            <a:r>
              <a:rPr lang="en-US" dirty="0" smtClean="0"/>
              <a:t> </a:t>
            </a:r>
            <a:r>
              <a:rPr lang="en-US" dirty="0" err="1" smtClean="0"/>
              <a:t>obtenida</a:t>
            </a:r>
            <a:r>
              <a:rPr lang="en-US" dirty="0" smtClean="0"/>
              <a:t> se le llama </a:t>
            </a:r>
            <a:r>
              <a:rPr lang="en-US" dirty="0" err="1" smtClean="0"/>
              <a:t>curva</a:t>
            </a:r>
            <a:r>
              <a:rPr lang="en-US" dirty="0" smtClean="0"/>
              <a:t> IS</a:t>
            </a:r>
            <a:endParaRPr lang="en-US" dirty="0" smtClean="0"/>
          </a:p>
          <a:p>
            <a:r>
              <a:rPr lang="en-US" dirty="0" smtClean="0"/>
              <a:t>La </a:t>
            </a:r>
            <a:r>
              <a:rPr lang="en-US" dirty="0" err="1" smtClean="0"/>
              <a:t>curva</a:t>
            </a:r>
            <a:r>
              <a:rPr lang="en-US" dirty="0" smtClean="0"/>
              <a:t> IS </a:t>
            </a:r>
            <a:r>
              <a:rPr lang="en-US" dirty="0" err="1" smtClean="0"/>
              <a:t>representa</a:t>
            </a:r>
            <a:r>
              <a:rPr lang="en-US" dirty="0" smtClean="0"/>
              <a:t> </a:t>
            </a:r>
            <a:r>
              <a:rPr lang="en-US" dirty="0" err="1" smtClean="0"/>
              <a:t>combinaciones</a:t>
            </a:r>
            <a:r>
              <a:rPr lang="en-US" dirty="0" smtClean="0"/>
              <a:t> de </a:t>
            </a:r>
            <a:r>
              <a:rPr lang="en-US" dirty="0" err="1" smtClean="0"/>
              <a:t>renta</a:t>
            </a:r>
            <a:r>
              <a:rPr lang="en-US" dirty="0" smtClean="0"/>
              <a:t> y </a:t>
            </a:r>
            <a:r>
              <a:rPr lang="en-US" dirty="0" err="1" smtClean="0"/>
              <a:t>tipos</a:t>
            </a:r>
            <a:r>
              <a:rPr lang="en-US" dirty="0" smtClean="0"/>
              <a:t> de </a:t>
            </a:r>
            <a:r>
              <a:rPr lang="en-US" dirty="0" err="1" smtClean="0"/>
              <a:t>interés</a:t>
            </a:r>
            <a:r>
              <a:rPr lang="en-US" dirty="0" smtClean="0"/>
              <a:t> para las que la </a:t>
            </a:r>
            <a:r>
              <a:rPr lang="en-US" dirty="0" err="1" smtClean="0"/>
              <a:t>economía</a:t>
            </a:r>
            <a:r>
              <a:rPr lang="en-US" dirty="0" smtClean="0"/>
              <a:t> real </a:t>
            </a:r>
            <a:r>
              <a:rPr lang="en-US" dirty="0" err="1" smtClean="0"/>
              <a:t>está</a:t>
            </a:r>
            <a:r>
              <a:rPr lang="en-US" dirty="0" smtClean="0"/>
              <a:t> </a:t>
            </a:r>
            <a:r>
              <a:rPr lang="en-US" dirty="0" err="1" smtClean="0"/>
              <a:t>en</a:t>
            </a:r>
            <a:r>
              <a:rPr lang="en-US" dirty="0" smtClean="0"/>
              <a:t> </a:t>
            </a:r>
            <a:r>
              <a:rPr lang="en-US" dirty="0" err="1" smtClean="0"/>
              <a:t>equilibrio</a:t>
            </a:r>
            <a:r>
              <a:rPr lang="en-US" dirty="0" smtClean="0"/>
              <a:t>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0832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Representación</a:t>
            </a:r>
            <a:r>
              <a:rPr lang="en-US" dirty="0" smtClean="0"/>
              <a:t> </a:t>
            </a:r>
            <a:r>
              <a:rPr lang="en-US" dirty="0" err="1" smtClean="0"/>
              <a:t>gráfica</a:t>
            </a:r>
            <a:r>
              <a:rPr lang="en-US" dirty="0" smtClean="0"/>
              <a:t> de la </a:t>
            </a:r>
            <a:r>
              <a:rPr lang="en-US" dirty="0" err="1" smtClean="0"/>
              <a:t>curva</a:t>
            </a:r>
            <a:r>
              <a:rPr lang="en-US" dirty="0" smtClean="0"/>
              <a:t> IS</a:t>
            </a:r>
            <a:endParaRPr lang="en-US" dirty="0"/>
          </a:p>
        </p:txBody>
      </p:sp>
      <p:cxnSp>
        <p:nvCxnSpPr>
          <p:cNvPr id="5" name="4 Conector recto"/>
          <p:cNvCxnSpPr/>
          <p:nvPr/>
        </p:nvCxnSpPr>
        <p:spPr>
          <a:xfrm>
            <a:off x="1979712" y="2420888"/>
            <a:ext cx="0" cy="266429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6 Conector recto"/>
          <p:cNvCxnSpPr/>
          <p:nvPr/>
        </p:nvCxnSpPr>
        <p:spPr>
          <a:xfrm>
            <a:off x="1979712" y="5085184"/>
            <a:ext cx="475252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8 Conector recto"/>
          <p:cNvCxnSpPr/>
          <p:nvPr/>
        </p:nvCxnSpPr>
        <p:spPr>
          <a:xfrm>
            <a:off x="2555776" y="2564904"/>
            <a:ext cx="2952328" cy="2016224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11 CuadroTexto"/>
          <p:cNvSpPr txBox="1"/>
          <p:nvPr/>
        </p:nvSpPr>
        <p:spPr>
          <a:xfrm>
            <a:off x="5652120" y="4293096"/>
            <a:ext cx="1584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IS</a:t>
            </a:r>
            <a:endParaRPr lang="en-US" dirty="0"/>
          </a:p>
        </p:txBody>
      </p:sp>
      <p:cxnSp>
        <p:nvCxnSpPr>
          <p:cNvPr id="14" name="13 Conector recto"/>
          <p:cNvCxnSpPr/>
          <p:nvPr/>
        </p:nvCxnSpPr>
        <p:spPr>
          <a:xfrm>
            <a:off x="1979712" y="3140968"/>
            <a:ext cx="1440160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15 Conector recto"/>
          <p:cNvCxnSpPr/>
          <p:nvPr/>
        </p:nvCxnSpPr>
        <p:spPr>
          <a:xfrm>
            <a:off x="3419872" y="3140968"/>
            <a:ext cx="0" cy="1944216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17 Conector recto"/>
          <p:cNvCxnSpPr/>
          <p:nvPr/>
        </p:nvCxnSpPr>
        <p:spPr>
          <a:xfrm>
            <a:off x="1979712" y="4293096"/>
            <a:ext cx="3096344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19 Conector recto"/>
          <p:cNvCxnSpPr/>
          <p:nvPr/>
        </p:nvCxnSpPr>
        <p:spPr>
          <a:xfrm>
            <a:off x="5076056" y="4293096"/>
            <a:ext cx="0" cy="792088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22 CuadroTexto"/>
          <p:cNvSpPr txBox="1"/>
          <p:nvPr/>
        </p:nvSpPr>
        <p:spPr>
          <a:xfrm>
            <a:off x="3016689" y="5147900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200K</a:t>
            </a:r>
            <a:endParaRPr lang="en-US" dirty="0"/>
          </a:p>
        </p:txBody>
      </p:sp>
      <p:sp>
        <p:nvSpPr>
          <p:cNvPr id="25" name="24 CuadroTexto"/>
          <p:cNvSpPr txBox="1"/>
          <p:nvPr/>
        </p:nvSpPr>
        <p:spPr>
          <a:xfrm>
            <a:off x="4716016" y="5157192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205K</a:t>
            </a:r>
            <a:endParaRPr lang="en-US" dirty="0"/>
          </a:p>
        </p:txBody>
      </p:sp>
      <p:sp>
        <p:nvSpPr>
          <p:cNvPr id="26" name="25 CuadroTexto"/>
          <p:cNvSpPr txBox="1"/>
          <p:nvPr/>
        </p:nvSpPr>
        <p:spPr>
          <a:xfrm>
            <a:off x="1360505" y="4221088"/>
            <a:ext cx="5036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5%</a:t>
            </a:r>
            <a:endParaRPr lang="en-US" dirty="0"/>
          </a:p>
        </p:txBody>
      </p:sp>
      <p:sp>
        <p:nvSpPr>
          <p:cNvPr id="27" name="26 CuadroTexto"/>
          <p:cNvSpPr txBox="1"/>
          <p:nvPr/>
        </p:nvSpPr>
        <p:spPr>
          <a:xfrm>
            <a:off x="1360505" y="2987660"/>
            <a:ext cx="6303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10%</a:t>
            </a:r>
            <a:endParaRPr lang="en-US" dirty="0"/>
          </a:p>
        </p:txBody>
      </p:sp>
      <p:cxnSp>
        <p:nvCxnSpPr>
          <p:cNvPr id="29" name="28 Conector recto de flecha"/>
          <p:cNvCxnSpPr/>
          <p:nvPr/>
        </p:nvCxnSpPr>
        <p:spPr>
          <a:xfrm flipH="1" flipV="1">
            <a:off x="3527884" y="2987660"/>
            <a:ext cx="1764196" cy="123342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2 CuadroTexto"/>
          <p:cNvSpPr txBox="1"/>
          <p:nvPr/>
        </p:nvSpPr>
        <p:spPr>
          <a:xfrm>
            <a:off x="1475656" y="2276872"/>
            <a:ext cx="5151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r</a:t>
            </a:r>
            <a:endParaRPr lang="es-ES" dirty="0"/>
          </a:p>
        </p:txBody>
      </p:sp>
      <p:sp>
        <p:nvSpPr>
          <p:cNvPr id="4" name="3 CuadroTexto"/>
          <p:cNvSpPr txBox="1"/>
          <p:nvPr/>
        </p:nvSpPr>
        <p:spPr>
          <a:xfrm>
            <a:off x="6444208" y="5332566"/>
            <a:ext cx="10081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Y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27114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Desplazamientos</a:t>
            </a:r>
            <a:r>
              <a:rPr lang="en-US" dirty="0" smtClean="0"/>
              <a:t> de la IS</a:t>
            </a:r>
            <a:endParaRPr lang="en-US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Los </a:t>
            </a:r>
            <a:r>
              <a:rPr lang="en-US" dirty="0" err="1" smtClean="0"/>
              <a:t>cambios</a:t>
            </a:r>
            <a:r>
              <a:rPr lang="en-US" dirty="0" smtClean="0"/>
              <a:t> </a:t>
            </a:r>
            <a:r>
              <a:rPr lang="en-US" dirty="0" err="1" smtClean="0"/>
              <a:t>en</a:t>
            </a:r>
            <a:r>
              <a:rPr lang="en-US" dirty="0" smtClean="0"/>
              <a:t> r da </a:t>
            </a:r>
            <a:r>
              <a:rPr lang="en-US" dirty="0" err="1" smtClean="0"/>
              <a:t>lugar</a:t>
            </a:r>
            <a:r>
              <a:rPr lang="en-US" dirty="0" smtClean="0"/>
              <a:t> a </a:t>
            </a:r>
            <a:r>
              <a:rPr lang="en-US" dirty="0" err="1" smtClean="0"/>
              <a:t>movimientos</a:t>
            </a:r>
            <a:r>
              <a:rPr lang="en-US" dirty="0" smtClean="0"/>
              <a:t> a lo largo de la </a:t>
            </a:r>
            <a:r>
              <a:rPr lang="en-US" dirty="0" err="1" smtClean="0"/>
              <a:t>curva</a:t>
            </a:r>
            <a:r>
              <a:rPr lang="en-US" dirty="0" smtClean="0"/>
              <a:t> IS.</a:t>
            </a:r>
            <a:endParaRPr lang="en-US" dirty="0" smtClean="0"/>
          </a:p>
          <a:p>
            <a:endParaRPr lang="en-US" dirty="0"/>
          </a:p>
          <a:p>
            <a:r>
              <a:rPr lang="en-US" dirty="0" err="1" smtClean="0"/>
              <a:t>Cualquier</a:t>
            </a:r>
            <a:r>
              <a:rPr lang="en-US" dirty="0" smtClean="0"/>
              <a:t> </a:t>
            </a:r>
            <a:r>
              <a:rPr lang="en-US" dirty="0" err="1" smtClean="0"/>
              <a:t>otro</a:t>
            </a:r>
            <a:r>
              <a:rPr lang="en-US" dirty="0" smtClean="0"/>
              <a:t> </a:t>
            </a:r>
            <a:r>
              <a:rPr lang="en-US" dirty="0" err="1" smtClean="0"/>
              <a:t>parámetro</a:t>
            </a:r>
            <a:r>
              <a:rPr lang="en-US" dirty="0" smtClean="0"/>
              <a:t> de </a:t>
            </a:r>
            <a:r>
              <a:rPr lang="en-US" dirty="0" err="1" smtClean="0"/>
              <a:t>nuestro</a:t>
            </a:r>
            <a:r>
              <a:rPr lang="en-US" dirty="0" smtClean="0"/>
              <a:t> </a:t>
            </a:r>
            <a:r>
              <a:rPr lang="en-US" dirty="0" err="1" smtClean="0"/>
              <a:t>modelo</a:t>
            </a:r>
            <a:r>
              <a:rPr lang="en-US" dirty="0" smtClean="0"/>
              <a:t> da </a:t>
            </a:r>
            <a:r>
              <a:rPr lang="en-US" dirty="0" err="1" smtClean="0"/>
              <a:t>lugar</a:t>
            </a:r>
            <a:r>
              <a:rPr lang="en-US" dirty="0" smtClean="0"/>
              <a:t> a </a:t>
            </a:r>
            <a:r>
              <a:rPr lang="en-US" dirty="0" err="1" smtClean="0"/>
              <a:t>desplazamientos</a:t>
            </a:r>
            <a:r>
              <a:rPr lang="en-US" dirty="0" smtClean="0"/>
              <a:t> de la </a:t>
            </a:r>
            <a:r>
              <a:rPr lang="en-US" dirty="0" err="1" smtClean="0"/>
              <a:t>toda</a:t>
            </a:r>
            <a:r>
              <a:rPr lang="en-US" dirty="0" smtClean="0"/>
              <a:t> la </a:t>
            </a:r>
            <a:r>
              <a:rPr lang="en-US" dirty="0" err="1" smtClean="0"/>
              <a:t>curva</a:t>
            </a:r>
            <a:r>
              <a:rPr lang="en-US" dirty="0" smtClean="0"/>
              <a:t>.</a:t>
            </a:r>
            <a:endParaRPr lang="en-US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3611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Parámetros</a:t>
            </a:r>
            <a:r>
              <a:rPr lang="en-US" dirty="0" smtClean="0"/>
              <a:t> de </a:t>
            </a:r>
            <a:r>
              <a:rPr lang="en-US" dirty="0" err="1" smtClean="0"/>
              <a:t>política</a:t>
            </a:r>
            <a:r>
              <a:rPr lang="en-US" dirty="0" smtClean="0"/>
              <a:t> fiscal</a:t>
            </a:r>
            <a:endParaRPr lang="en-US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err="1" smtClean="0"/>
              <a:t>Política</a:t>
            </a:r>
            <a:r>
              <a:rPr lang="en-US" dirty="0" smtClean="0"/>
              <a:t> Fiscal </a:t>
            </a:r>
            <a:r>
              <a:rPr lang="en-US" dirty="0" err="1" smtClean="0"/>
              <a:t>Expansiva</a:t>
            </a:r>
            <a:r>
              <a:rPr lang="en-US" dirty="0" smtClean="0"/>
              <a:t>:</a:t>
            </a:r>
            <a:endParaRPr lang="en-US" dirty="0" smtClean="0"/>
          </a:p>
          <a:p>
            <a:pPr lvl="1"/>
            <a:r>
              <a:rPr lang="en-US" dirty="0" smtClean="0"/>
              <a:t>Si</a:t>
            </a:r>
            <a:r>
              <a:rPr lang="en-US" dirty="0" smtClean="0"/>
              <a:t> </a:t>
            </a:r>
            <a:r>
              <a:rPr lang="en-US" dirty="0"/>
              <a:t>G</a:t>
            </a:r>
            <a:r>
              <a:rPr lang="en-US" dirty="0">
                <a:latin typeface="Calibri"/>
              </a:rPr>
              <a:t>↑: </a:t>
            </a:r>
            <a:r>
              <a:rPr lang="en-US" dirty="0" smtClean="0">
                <a:latin typeface="Calibri"/>
              </a:rPr>
              <a:t>La</a:t>
            </a:r>
            <a:r>
              <a:rPr lang="en-US" dirty="0" smtClean="0">
                <a:latin typeface="Calibri"/>
              </a:rPr>
              <a:t> </a:t>
            </a:r>
            <a:r>
              <a:rPr lang="en-US" dirty="0">
                <a:latin typeface="Calibri"/>
              </a:rPr>
              <a:t>IS </a:t>
            </a:r>
            <a:r>
              <a:rPr lang="en-US" dirty="0" smtClean="0">
                <a:latin typeface="Calibri"/>
              </a:rPr>
              <a:t>se </a:t>
            </a:r>
            <a:r>
              <a:rPr lang="en-US" dirty="0" err="1" smtClean="0">
                <a:latin typeface="Calibri"/>
              </a:rPr>
              <a:t>desplaza</a:t>
            </a:r>
            <a:r>
              <a:rPr lang="en-US" dirty="0" smtClean="0">
                <a:latin typeface="Calibri"/>
              </a:rPr>
              <a:t> </a:t>
            </a:r>
            <a:r>
              <a:rPr lang="en-US" dirty="0" err="1" smtClean="0">
                <a:latin typeface="Calibri"/>
              </a:rPr>
              <a:t>hacia</a:t>
            </a:r>
            <a:r>
              <a:rPr lang="en-US" dirty="0" smtClean="0">
                <a:latin typeface="Calibri"/>
              </a:rPr>
              <a:t> mayor Y</a:t>
            </a:r>
            <a:endParaRPr lang="en-US" dirty="0">
              <a:latin typeface="Calibri"/>
            </a:endParaRPr>
          </a:p>
          <a:p>
            <a:pPr lvl="1"/>
            <a:r>
              <a:rPr lang="en-US" dirty="0" smtClean="0"/>
              <a:t>Si </a:t>
            </a:r>
            <a:r>
              <a:rPr lang="en-US" dirty="0" smtClean="0"/>
              <a:t>T</a:t>
            </a:r>
            <a:r>
              <a:rPr lang="en-US" dirty="0" smtClean="0">
                <a:latin typeface="Calibri"/>
              </a:rPr>
              <a:t>↓: </a:t>
            </a:r>
            <a:r>
              <a:rPr lang="en-US" dirty="0">
                <a:latin typeface="Calibri"/>
              </a:rPr>
              <a:t>La IS se </a:t>
            </a:r>
            <a:r>
              <a:rPr lang="en-US" dirty="0" err="1">
                <a:latin typeface="Calibri"/>
              </a:rPr>
              <a:t>desplaza</a:t>
            </a:r>
            <a:r>
              <a:rPr lang="en-US" dirty="0">
                <a:latin typeface="Calibri"/>
              </a:rPr>
              <a:t> </a:t>
            </a:r>
            <a:r>
              <a:rPr lang="en-US" dirty="0" err="1">
                <a:latin typeface="Calibri"/>
              </a:rPr>
              <a:t>hacia</a:t>
            </a:r>
            <a:r>
              <a:rPr lang="en-US" dirty="0">
                <a:latin typeface="Calibri"/>
              </a:rPr>
              <a:t> mayor Y</a:t>
            </a:r>
          </a:p>
          <a:p>
            <a:pPr lvl="1"/>
            <a:r>
              <a:rPr lang="en-US" dirty="0" smtClean="0"/>
              <a:t>Si </a:t>
            </a:r>
            <a:r>
              <a:rPr lang="en-US" dirty="0" smtClean="0"/>
              <a:t> </a:t>
            </a:r>
            <a:r>
              <a:rPr lang="en-US" dirty="0" err="1"/>
              <a:t>Tr</a:t>
            </a:r>
            <a:r>
              <a:rPr lang="en-US" dirty="0">
                <a:latin typeface="Calibri"/>
              </a:rPr>
              <a:t>↑: </a:t>
            </a:r>
            <a:r>
              <a:rPr lang="en-US" dirty="0">
                <a:latin typeface="Calibri"/>
              </a:rPr>
              <a:t>La IS se </a:t>
            </a:r>
            <a:r>
              <a:rPr lang="en-US" dirty="0" err="1">
                <a:latin typeface="Calibri"/>
              </a:rPr>
              <a:t>desplaza</a:t>
            </a:r>
            <a:r>
              <a:rPr lang="en-US" dirty="0">
                <a:latin typeface="Calibri"/>
              </a:rPr>
              <a:t> </a:t>
            </a:r>
            <a:r>
              <a:rPr lang="en-US" dirty="0" err="1">
                <a:latin typeface="Calibri"/>
              </a:rPr>
              <a:t>hacia</a:t>
            </a:r>
            <a:r>
              <a:rPr lang="en-US" dirty="0">
                <a:latin typeface="Calibri"/>
              </a:rPr>
              <a:t> mayor Y</a:t>
            </a:r>
          </a:p>
          <a:p>
            <a:pPr lvl="1"/>
            <a:endParaRPr lang="en-US" dirty="0">
              <a:latin typeface="Calibri"/>
            </a:endParaRPr>
          </a:p>
          <a:p>
            <a:r>
              <a:rPr lang="en-US" dirty="0" err="1" smtClean="0">
                <a:latin typeface="Calibri"/>
              </a:rPr>
              <a:t>Política</a:t>
            </a:r>
            <a:r>
              <a:rPr lang="en-US" dirty="0" smtClean="0">
                <a:latin typeface="Calibri"/>
              </a:rPr>
              <a:t> fiscal </a:t>
            </a:r>
            <a:r>
              <a:rPr lang="en-US" dirty="0" err="1" smtClean="0">
                <a:latin typeface="Calibri"/>
              </a:rPr>
              <a:t>contractiva</a:t>
            </a:r>
            <a:r>
              <a:rPr lang="en-US" dirty="0" smtClean="0">
                <a:latin typeface="Calibri"/>
              </a:rPr>
              <a:t> o </a:t>
            </a:r>
            <a:r>
              <a:rPr lang="en-US" dirty="0" err="1" smtClean="0">
                <a:latin typeface="Calibri"/>
              </a:rPr>
              <a:t>restrictiva</a:t>
            </a:r>
            <a:r>
              <a:rPr lang="en-US" dirty="0" smtClean="0">
                <a:latin typeface="Calibri"/>
              </a:rPr>
              <a:t>:</a:t>
            </a:r>
            <a:endParaRPr lang="en-US" dirty="0" smtClean="0">
              <a:latin typeface="Calibri"/>
            </a:endParaRPr>
          </a:p>
          <a:p>
            <a:pPr lvl="1"/>
            <a:r>
              <a:rPr lang="en-US" dirty="0" smtClean="0"/>
              <a:t>Si</a:t>
            </a:r>
            <a:r>
              <a:rPr lang="en-US" dirty="0" smtClean="0"/>
              <a:t> </a:t>
            </a:r>
            <a:r>
              <a:rPr lang="en-US" dirty="0" smtClean="0"/>
              <a:t>G</a:t>
            </a:r>
            <a:r>
              <a:rPr lang="en-US" dirty="0" smtClean="0">
                <a:latin typeface="Calibri"/>
              </a:rPr>
              <a:t>↓ : </a:t>
            </a:r>
            <a:r>
              <a:rPr lang="en-US" dirty="0">
                <a:latin typeface="Calibri"/>
              </a:rPr>
              <a:t>La IS se </a:t>
            </a:r>
            <a:r>
              <a:rPr lang="en-US" dirty="0" err="1">
                <a:latin typeface="Calibri"/>
              </a:rPr>
              <a:t>desplaza</a:t>
            </a:r>
            <a:r>
              <a:rPr lang="en-US" dirty="0">
                <a:latin typeface="Calibri"/>
              </a:rPr>
              <a:t> </a:t>
            </a:r>
            <a:r>
              <a:rPr lang="en-US" dirty="0" err="1">
                <a:latin typeface="Calibri"/>
              </a:rPr>
              <a:t>hacia</a:t>
            </a:r>
            <a:r>
              <a:rPr lang="en-US" dirty="0">
                <a:latin typeface="Calibri"/>
              </a:rPr>
              <a:t> </a:t>
            </a:r>
            <a:r>
              <a:rPr lang="en-US" dirty="0" err="1" smtClean="0">
                <a:latin typeface="Calibri"/>
              </a:rPr>
              <a:t>menor</a:t>
            </a:r>
            <a:r>
              <a:rPr lang="en-US" dirty="0" smtClean="0">
                <a:latin typeface="Calibri"/>
              </a:rPr>
              <a:t> </a:t>
            </a:r>
            <a:r>
              <a:rPr lang="en-US" dirty="0">
                <a:latin typeface="Calibri"/>
              </a:rPr>
              <a:t>Y</a:t>
            </a:r>
          </a:p>
          <a:p>
            <a:pPr lvl="1"/>
            <a:r>
              <a:rPr lang="en-US" dirty="0" smtClean="0"/>
              <a:t>Si</a:t>
            </a:r>
            <a:r>
              <a:rPr lang="en-US" dirty="0" smtClean="0"/>
              <a:t> </a:t>
            </a:r>
            <a:r>
              <a:rPr lang="en-US" dirty="0"/>
              <a:t>T</a:t>
            </a:r>
            <a:r>
              <a:rPr lang="en-US" dirty="0">
                <a:latin typeface="Calibri"/>
              </a:rPr>
              <a:t>↑: </a:t>
            </a:r>
            <a:r>
              <a:rPr lang="en-US" dirty="0">
                <a:latin typeface="Calibri"/>
              </a:rPr>
              <a:t>La IS se </a:t>
            </a:r>
            <a:r>
              <a:rPr lang="en-US" dirty="0" err="1">
                <a:latin typeface="Calibri"/>
              </a:rPr>
              <a:t>desplaza</a:t>
            </a:r>
            <a:r>
              <a:rPr lang="en-US" dirty="0">
                <a:latin typeface="Calibri"/>
              </a:rPr>
              <a:t> </a:t>
            </a:r>
            <a:r>
              <a:rPr lang="en-US" dirty="0" err="1">
                <a:latin typeface="Calibri"/>
              </a:rPr>
              <a:t>hacia</a:t>
            </a:r>
            <a:r>
              <a:rPr lang="en-US" dirty="0">
                <a:latin typeface="Calibri"/>
              </a:rPr>
              <a:t> </a:t>
            </a:r>
            <a:r>
              <a:rPr lang="en-US" dirty="0" err="1" smtClean="0">
                <a:latin typeface="Calibri"/>
              </a:rPr>
              <a:t>menor</a:t>
            </a:r>
            <a:r>
              <a:rPr lang="en-US" dirty="0" smtClean="0">
                <a:latin typeface="Calibri"/>
              </a:rPr>
              <a:t> </a:t>
            </a:r>
            <a:r>
              <a:rPr lang="en-US" dirty="0">
                <a:latin typeface="Calibri"/>
              </a:rPr>
              <a:t>Y</a:t>
            </a:r>
          </a:p>
          <a:p>
            <a:pPr lvl="1"/>
            <a:r>
              <a:rPr lang="en-US" dirty="0" smtClean="0"/>
              <a:t>Si </a:t>
            </a:r>
            <a:r>
              <a:rPr lang="en-US" dirty="0" err="1" smtClean="0"/>
              <a:t>Tr</a:t>
            </a:r>
            <a:r>
              <a:rPr lang="en-US" dirty="0" smtClean="0">
                <a:latin typeface="Calibri"/>
              </a:rPr>
              <a:t>↓ : </a:t>
            </a:r>
            <a:r>
              <a:rPr lang="en-US" dirty="0">
                <a:latin typeface="Calibri"/>
              </a:rPr>
              <a:t>La IS se </a:t>
            </a:r>
            <a:r>
              <a:rPr lang="en-US" dirty="0" err="1">
                <a:latin typeface="Calibri"/>
              </a:rPr>
              <a:t>desplaza</a:t>
            </a:r>
            <a:r>
              <a:rPr lang="en-US" dirty="0">
                <a:latin typeface="Calibri"/>
              </a:rPr>
              <a:t> </a:t>
            </a:r>
            <a:r>
              <a:rPr lang="en-US" dirty="0" err="1">
                <a:latin typeface="Calibri"/>
              </a:rPr>
              <a:t>hacia</a:t>
            </a:r>
            <a:r>
              <a:rPr lang="en-US" dirty="0">
                <a:latin typeface="Calibri"/>
              </a:rPr>
              <a:t> </a:t>
            </a:r>
            <a:r>
              <a:rPr lang="en-US" dirty="0" err="1" smtClean="0">
                <a:latin typeface="Calibri"/>
              </a:rPr>
              <a:t>menor</a:t>
            </a:r>
            <a:r>
              <a:rPr lang="en-US" dirty="0" smtClean="0">
                <a:latin typeface="Calibri"/>
              </a:rPr>
              <a:t> </a:t>
            </a:r>
            <a:r>
              <a:rPr lang="en-US" dirty="0">
                <a:latin typeface="Calibri"/>
              </a:rPr>
              <a:t>Y</a:t>
            </a:r>
          </a:p>
          <a:p>
            <a:endParaRPr lang="en-US" dirty="0" smtClean="0">
              <a:latin typeface="Calibri"/>
            </a:endParaRPr>
          </a:p>
          <a:p>
            <a:pPr lvl="1"/>
            <a:endParaRPr lang="en-US" dirty="0">
              <a:latin typeface="Calibri"/>
            </a:endParaRPr>
          </a:p>
          <a:p>
            <a:pPr lvl="1"/>
            <a:endParaRPr lang="en-US" dirty="0">
              <a:latin typeface="Calibri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7563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dirty="0" smtClean="0"/>
              <a:t>La </a:t>
            </a:r>
            <a:r>
              <a:rPr lang="en-US" sz="2800" dirty="0" err="1" smtClean="0"/>
              <a:t>polític</a:t>
            </a:r>
            <a:r>
              <a:rPr lang="en-US" sz="2800" dirty="0" err="1" smtClean="0"/>
              <a:t>a</a:t>
            </a:r>
            <a:r>
              <a:rPr lang="en-US" sz="2800" dirty="0" smtClean="0"/>
              <a:t> fiscal </a:t>
            </a:r>
            <a:r>
              <a:rPr lang="en-US" sz="2800" dirty="0" err="1" smtClean="0"/>
              <a:t>expansiva</a:t>
            </a:r>
            <a:r>
              <a:rPr lang="en-US" sz="2800" dirty="0" smtClean="0"/>
              <a:t> </a:t>
            </a:r>
            <a:r>
              <a:rPr lang="en-US" sz="2800" dirty="0" err="1" smtClean="0"/>
              <a:t>desplaza</a:t>
            </a:r>
            <a:r>
              <a:rPr lang="en-US" sz="2800" dirty="0" smtClean="0"/>
              <a:t> la IS </a:t>
            </a:r>
            <a:r>
              <a:rPr lang="en-US" sz="2800" dirty="0" err="1" smtClean="0"/>
              <a:t>hacia</a:t>
            </a:r>
            <a:r>
              <a:rPr lang="en-US" sz="2800" dirty="0" smtClean="0"/>
              <a:t> mayor </a:t>
            </a:r>
            <a:r>
              <a:rPr lang="en-US" sz="2800" dirty="0" err="1" smtClean="0"/>
              <a:t>renta</a:t>
            </a:r>
            <a:endParaRPr lang="en-US" sz="2800" dirty="0"/>
          </a:p>
        </p:txBody>
      </p:sp>
      <p:cxnSp>
        <p:nvCxnSpPr>
          <p:cNvPr id="5" name="4 Conector recto"/>
          <p:cNvCxnSpPr/>
          <p:nvPr/>
        </p:nvCxnSpPr>
        <p:spPr>
          <a:xfrm>
            <a:off x="1835696" y="2132856"/>
            <a:ext cx="0" cy="295232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6 Conector recto"/>
          <p:cNvCxnSpPr/>
          <p:nvPr/>
        </p:nvCxnSpPr>
        <p:spPr>
          <a:xfrm>
            <a:off x="1835696" y="5085184"/>
            <a:ext cx="489654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8 Conector recto"/>
          <p:cNvCxnSpPr/>
          <p:nvPr/>
        </p:nvCxnSpPr>
        <p:spPr>
          <a:xfrm>
            <a:off x="2051720" y="2636912"/>
            <a:ext cx="2448272" cy="216024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9 Conector recto"/>
          <p:cNvCxnSpPr/>
          <p:nvPr/>
        </p:nvCxnSpPr>
        <p:spPr>
          <a:xfrm>
            <a:off x="3995936" y="2348880"/>
            <a:ext cx="2448272" cy="216024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11 Conector recto de flecha"/>
          <p:cNvCxnSpPr/>
          <p:nvPr/>
        </p:nvCxnSpPr>
        <p:spPr>
          <a:xfrm>
            <a:off x="3203848" y="3573016"/>
            <a:ext cx="2088232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12 CuadroTexto"/>
          <p:cNvSpPr txBox="1"/>
          <p:nvPr/>
        </p:nvSpPr>
        <p:spPr>
          <a:xfrm>
            <a:off x="3203848" y="3068960"/>
            <a:ext cx="17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G</a:t>
            </a:r>
            <a:r>
              <a:rPr lang="en-US" dirty="0" smtClean="0">
                <a:latin typeface="Calibri"/>
              </a:rPr>
              <a:t>↑,T↓,</a:t>
            </a:r>
            <a:r>
              <a:rPr lang="en-US" dirty="0" err="1" smtClean="0">
                <a:latin typeface="Calibri"/>
              </a:rPr>
              <a:t>Tr</a:t>
            </a:r>
            <a:r>
              <a:rPr lang="en-US" dirty="0" smtClean="0">
                <a:latin typeface="Calibri"/>
              </a:rPr>
              <a:t>↑</a:t>
            </a:r>
            <a:endParaRPr lang="en-US" dirty="0"/>
          </a:p>
        </p:txBody>
      </p:sp>
      <p:sp>
        <p:nvSpPr>
          <p:cNvPr id="14" name="13 CuadroTexto"/>
          <p:cNvSpPr txBox="1"/>
          <p:nvPr/>
        </p:nvSpPr>
        <p:spPr>
          <a:xfrm>
            <a:off x="6588224" y="4509120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IS’</a:t>
            </a:r>
            <a:endParaRPr lang="en-US" dirty="0"/>
          </a:p>
        </p:txBody>
      </p:sp>
      <p:sp>
        <p:nvSpPr>
          <p:cNvPr id="16" name="15 CuadroTexto"/>
          <p:cNvSpPr txBox="1"/>
          <p:nvPr/>
        </p:nvSpPr>
        <p:spPr>
          <a:xfrm>
            <a:off x="4499992" y="4509120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IS</a:t>
            </a:r>
            <a:endParaRPr lang="en-US" dirty="0"/>
          </a:p>
        </p:txBody>
      </p:sp>
      <p:sp>
        <p:nvSpPr>
          <p:cNvPr id="17" name="16 CuadroTexto"/>
          <p:cNvSpPr txBox="1"/>
          <p:nvPr/>
        </p:nvSpPr>
        <p:spPr>
          <a:xfrm>
            <a:off x="6588224" y="5075892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Y</a:t>
            </a:r>
          </a:p>
        </p:txBody>
      </p:sp>
      <p:sp>
        <p:nvSpPr>
          <p:cNvPr id="18" name="17 CuadroTexto"/>
          <p:cNvSpPr txBox="1"/>
          <p:nvPr/>
        </p:nvSpPr>
        <p:spPr>
          <a:xfrm>
            <a:off x="1547664" y="1988840"/>
            <a:ext cx="288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</a:t>
            </a:r>
          </a:p>
        </p:txBody>
      </p:sp>
    </p:spTree>
    <p:extLst>
      <p:ext uri="{BB962C8B-B14F-4D97-AF65-F5344CB8AC3E}">
        <p14:creationId xmlns:p14="http://schemas.microsoft.com/office/powerpoint/2010/main" val="985481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dirty="0" smtClean="0"/>
              <a:t>La </a:t>
            </a:r>
            <a:r>
              <a:rPr lang="en-US" sz="2800" dirty="0" err="1" smtClean="0"/>
              <a:t>política</a:t>
            </a:r>
            <a:r>
              <a:rPr lang="en-US" sz="2800" dirty="0" smtClean="0"/>
              <a:t> fiscal </a:t>
            </a:r>
            <a:r>
              <a:rPr lang="en-US" sz="2800" dirty="0" err="1" smtClean="0"/>
              <a:t>restrictiva</a:t>
            </a:r>
            <a:r>
              <a:rPr lang="en-US" sz="2800" dirty="0" smtClean="0"/>
              <a:t> </a:t>
            </a:r>
            <a:r>
              <a:rPr lang="en-US" sz="2800" dirty="0" err="1" smtClean="0"/>
              <a:t>desplaza</a:t>
            </a:r>
            <a:r>
              <a:rPr lang="en-US" sz="2800" dirty="0" smtClean="0"/>
              <a:t> la IS </a:t>
            </a:r>
            <a:r>
              <a:rPr lang="en-US" sz="2800" dirty="0" err="1" smtClean="0"/>
              <a:t>hacia</a:t>
            </a:r>
            <a:r>
              <a:rPr lang="en-US" sz="2800" dirty="0" smtClean="0"/>
              <a:t> </a:t>
            </a:r>
            <a:r>
              <a:rPr lang="en-US" sz="2800" dirty="0" err="1" smtClean="0"/>
              <a:t>menor</a:t>
            </a:r>
            <a:r>
              <a:rPr lang="en-US" sz="2800" dirty="0" smtClean="0"/>
              <a:t> </a:t>
            </a:r>
            <a:r>
              <a:rPr lang="en-US" sz="2800" dirty="0" err="1" smtClean="0"/>
              <a:t>renta</a:t>
            </a:r>
            <a:endParaRPr lang="en-US" sz="2800" dirty="0"/>
          </a:p>
        </p:txBody>
      </p:sp>
      <p:cxnSp>
        <p:nvCxnSpPr>
          <p:cNvPr id="5" name="4 Conector recto"/>
          <p:cNvCxnSpPr/>
          <p:nvPr/>
        </p:nvCxnSpPr>
        <p:spPr>
          <a:xfrm>
            <a:off x="1835696" y="2132856"/>
            <a:ext cx="0" cy="295232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6 Conector recto"/>
          <p:cNvCxnSpPr/>
          <p:nvPr/>
        </p:nvCxnSpPr>
        <p:spPr>
          <a:xfrm>
            <a:off x="1835696" y="5085184"/>
            <a:ext cx="489654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8 Conector recto"/>
          <p:cNvCxnSpPr/>
          <p:nvPr/>
        </p:nvCxnSpPr>
        <p:spPr>
          <a:xfrm>
            <a:off x="2051720" y="2636912"/>
            <a:ext cx="2448272" cy="216024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9 Conector recto"/>
          <p:cNvCxnSpPr/>
          <p:nvPr/>
        </p:nvCxnSpPr>
        <p:spPr>
          <a:xfrm>
            <a:off x="3995936" y="2348880"/>
            <a:ext cx="2448272" cy="216024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12 CuadroTexto"/>
          <p:cNvSpPr txBox="1"/>
          <p:nvPr/>
        </p:nvSpPr>
        <p:spPr>
          <a:xfrm>
            <a:off x="3203848" y="3068960"/>
            <a:ext cx="17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G</a:t>
            </a:r>
            <a:r>
              <a:rPr lang="en-US" dirty="0" smtClean="0">
                <a:latin typeface="Calibri"/>
              </a:rPr>
              <a:t>↓, T↑,</a:t>
            </a:r>
            <a:r>
              <a:rPr lang="en-US" dirty="0" err="1">
                <a:latin typeface="Calibri"/>
              </a:rPr>
              <a:t>T</a:t>
            </a:r>
            <a:r>
              <a:rPr lang="en-US" dirty="0" err="1" smtClean="0">
                <a:latin typeface="Calibri"/>
              </a:rPr>
              <a:t>r</a:t>
            </a:r>
            <a:r>
              <a:rPr lang="en-US" dirty="0" smtClean="0">
                <a:latin typeface="Calibri"/>
              </a:rPr>
              <a:t>↓,</a:t>
            </a:r>
            <a:endParaRPr lang="en-US" dirty="0"/>
          </a:p>
        </p:txBody>
      </p:sp>
      <p:sp>
        <p:nvSpPr>
          <p:cNvPr id="14" name="13 CuadroTexto"/>
          <p:cNvSpPr txBox="1"/>
          <p:nvPr/>
        </p:nvSpPr>
        <p:spPr>
          <a:xfrm>
            <a:off x="6588224" y="4509120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IS’</a:t>
            </a:r>
            <a:endParaRPr lang="en-US" dirty="0"/>
          </a:p>
        </p:txBody>
      </p:sp>
      <p:sp>
        <p:nvSpPr>
          <p:cNvPr id="16" name="15 CuadroTexto"/>
          <p:cNvSpPr txBox="1"/>
          <p:nvPr/>
        </p:nvSpPr>
        <p:spPr>
          <a:xfrm>
            <a:off x="4499992" y="4509120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IS</a:t>
            </a:r>
            <a:endParaRPr lang="en-US" dirty="0"/>
          </a:p>
        </p:txBody>
      </p:sp>
      <p:sp>
        <p:nvSpPr>
          <p:cNvPr id="17" name="16 CuadroTexto"/>
          <p:cNvSpPr txBox="1"/>
          <p:nvPr/>
        </p:nvSpPr>
        <p:spPr>
          <a:xfrm>
            <a:off x="6588224" y="5075892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Y</a:t>
            </a:r>
          </a:p>
        </p:txBody>
      </p:sp>
      <p:sp>
        <p:nvSpPr>
          <p:cNvPr id="18" name="17 CuadroTexto"/>
          <p:cNvSpPr txBox="1"/>
          <p:nvPr/>
        </p:nvSpPr>
        <p:spPr>
          <a:xfrm>
            <a:off x="1547664" y="1988840"/>
            <a:ext cx="288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</a:t>
            </a:r>
          </a:p>
        </p:txBody>
      </p:sp>
      <p:cxnSp>
        <p:nvCxnSpPr>
          <p:cNvPr id="4" name="3 Conector recto de flecha"/>
          <p:cNvCxnSpPr/>
          <p:nvPr/>
        </p:nvCxnSpPr>
        <p:spPr>
          <a:xfrm flipH="1">
            <a:off x="3419872" y="3501008"/>
            <a:ext cx="1512168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5376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Aplicaciones</a:t>
            </a:r>
            <a:endParaRPr lang="en-US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Si un </a:t>
            </a:r>
            <a:r>
              <a:rPr lang="en-US" dirty="0" err="1" smtClean="0"/>
              <a:t>pais</a:t>
            </a:r>
            <a:r>
              <a:rPr lang="en-US" dirty="0" smtClean="0"/>
              <a:t> </a:t>
            </a:r>
            <a:r>
              <a:rPr lang="en-US" dirty="0" err="1" smtClean="0"/>
              <a:t>sufre</a:t>
            </a:r>
            <a:r>
              <a:rPr lang="en-US" dirty="0" smtClean="0"/>
              <a:t> </a:t>
            </a:r>
            <a:r>
              <a:rPr lang="en-US" dirty="0" err="1" smtClean="0"/>
              <a:t>una</a:t>
            </a:r>
            <a:r>
              <a:rPr lang="en-US" dirty="0" smtClean="0"/>
              <a:t> crisis y el </a:t>
            </a:r>
            <a:r>
              <a:rPr lang="en-US" dirty="0" err="1" smtClean="0"/>
              <a:t>gobierno</a:t>
            </a:r>
            <a:r>
              <a:rPr lang="en-US" dirty="0" smtClean="0"/>
              <a:t> </a:t>
            </a:r>
            <a:r>
              <a:rPr lang="en-US" dirty="0" err="1" smtClean="0"/>
              <a:t>quiere</a:t>
            </a:r>
            <a:r>
              <a:rPr lang="en-US" dirty="0" smtClean="0"/>
              <a:t> </a:t>
            </a:r>
            <a:r>
              <a:rPr lang="en-US" dirty="0" err="1" smtClean="0"/>
              <a:t>incrementar</a:t>
            </a:r>
            <a:r>
              <a:rPr lang="en-US" dirty="0" smtClean="0"/>
              <a:t> la </a:t>
            </a:r>
            <a:r>
              <a:rPr lang="en-US" dirty="0" err="1" smtClean="0"/>
              <a:t>renta</a:t>
            </a:r>
            <a:r>
              <a:rPr lang="en-US" dirty="0" smtClean="0"/>
              <a:t> </a:t>
            </a:r>
            <a:r>
              <a:rPr lang="en-US" dirty="0" err="1" smtClean="0"/>
              <a:t>en</a:t>
            </a:r>
            <a:r>
              <a:rPr lang="en-US" dirty="0" smtClean="0"/>
              <a:t> el </a:t>
            </a:r>
            <a:r>
              <a:rPr lang="en-US" dirty="0" err="1" smtClean="0"/>
              <a:t>corto</a:t>
            </a:r>
            <a:r>
              <a:rPr lang="en-US" dirty="0" smtClean="0"/>
              <a:t> </a:t>
            </a:r>
            <a:r>
              <a:rPr lang="en-US" dirty="0" err="1" smtClean="0"/>
              <a:t>plazo</a:t>
            </a:r>
            <a:r>
              <a:rPr lang="en-US" dirty="0" smtClean="0"/>
              <a:t>, ¿</a:t>
            </a:r>
            <a:r>
              <a:rPr lang="en-US" dirty="0" err="1" smtClean="0"/>
              <a:t>Qué</a:t>
            </a:r>
            <a:r>
              <a:rPr lang="en-US" dirty="0" smtClean="0"/>
              <a:t> </a:t>
            </a:r>
            <a:r>
              <a:rPr lang="en-US" dirty="0" err="1" smtClean="0"/>
              <a:t>podemos</a:t>
            </a:r>
            <a:r>
              <a:rPr lang="en-US" dirty="0" smtClean="0"/>
              <a:t> </a:t>
            </a:r>
            <a:r>
              <a:rPr lang="en-US" dirty="0" err="1" smtClean="0"/>
              <a:t>hacer</a:t>
            </a:r>
            <a:r>
              <a:rPr lang="en-US" dirty="0" smtClean="0"/>
              <a:t>?</a:t>
            </a:r>
            <a:endParaRPr lang="en-US" dirty="0" smtClean="0"/>
          </a:p>
          <a:p>
            <a:endParaRPr lang="en-US" dirty="0"/>
          </a:p>
          <a:p>
            <a:pPr lvl="1"/>
            <a:r>
              <a:rPr lang="en-US" dirty="0" err="1" smtClean="0"/>
              <a:t>Política</a:t>
            </a:r>
            <a:r>
              <a:rPr lang="en-US" dirty="0" smtClean="0"/>
              <a:t> fisca</a:t>
            </a:r>
            <a:r>
              <a:rPr lang="en-US" dirty="0" smtClean="0"/>
              <a:t>l </a:t>
            </a:r>
            <a:r>
              <a:rPr lang="en-US" dirty="0" err="1" smtClean="0"/>
              <a:t>expansiva</a:t>
            </a:r>
            <a:r>
              <a:rPr lang="en-US" dirty="0" smtClean="0"/>
              <a:t>: </a:t>
            </a:r>
            <a:r>
              <a:rPr lang="en-US" dirty="0" err="1" smtClean="0"/>
              <a:t>aumentar</a:t>
            </a:r>
            <a:r>
              <a:rPr lang="en-US" dirty="0" smtClean="0"/>
              <a:t> </a:t>
            </a:r>
            <a:r>
              <a:rPr lang="en-US" dirty="0" smtClean="0"/>
              <a:t>G, </a:t>
            </a:r>
            <a:r>
              <a:rPr lang="en-US" dirty="0" err="1" smtClean="0"/>
              <a:t>aumentar</a:t>
            </a:r>
            <a:r>
              <a:rPr lang="en-US" dirty="0" smtClean="0"/>
              <a:t> </a:t>
            </a:r>
            <a:r>
              <a:rPr lang="en-US" dirty="0" err="1" smtClean="0"/>
              <a:t>Tr</a:t>
            </a:r>
            <a:r>
              <a:rPr lang="en-US" dirty="0" smtClean="0"/>
              <a:t> </a:t>
            </a:r>
            <a:r>
              <a:rPr lang="en-US" dirty="0" smtClean="0"/>
              <a:t>o </a:t>
            </a:r>
            <a:r>
              <a:rPr lang="en-US" dirty="0" err="1" smtClean="0"/>
              <a:t>reducir</a:t>
            </a:r>
            <a:r>
              <a:rPr lang="en-US" dirty="0" smtClean="0"/>
              <a:t> </a:t>
            </a:r>
            <a:r>
              <a:rPr lang="en-US" dirty="0" smtClean="0"/>
              <a:t>T. </a:t>
            </a:r>
            <a:r>
              <a:rPr lang="en-US" dirty="0" err="1" smtClean="0"/>
              <a:t>Esto</a:t>
            </a:r>
            <a:r>
              <a:rPr lang="en-US" dirty="0" smtClean="0"/>
              <a:t> produce </a:t>
            </a:r>
            <a:r>
              <a:rPr lang="en-US" dirty="0" err="1" smtClean="0"/>
              <a:t>desplazamientos</a:t>
            </a:r>
            <a:r>
              <a:rPr lang="en-US" dirty="0" smtClean="0"/>
              <a:t> de la </a:t>
            </a:r>
            <a:r>
              <a:rPr lang="en-US" dirty="0" err="1" smtClean="0"/>
              <a:t>curva</a:t>
            </a:r>
            <a:r>
              <a:rPr lang="en-US" dirty="0" smtClean="0"/>
              <a:t> IS </a:t>
            </a:r>
            <a:r>
              <a:rPr lang="en-US" dirty="0" err="1" smtClean="0"/>
              <a:t>hacia</a:t>
            </a:r>
            <a:r>
              <a:rPr lang="en-US" dirty="0" smtClean="0"/>
              <a:t> mayor </a:t>
            </a:r>
            <a:r>
              <a:rPr lang="en-US" dirty="0" err="1" smtClean="0"/>
              <a:t>renta</a:t>
            </a:r>
            <a:r>
              <a:rPr lang="en-US" dirty="0" smtClean="0"/>
              <a:t>.</a:t>
            </a:r>
            <a:endParaRPr lang="en-US" dirty="0" smtClean="0"/>
          </a:p>
          <a:p>
            <a:pPr lvl="2"/>
            <a:r>
              <a:rPr lang="en-US" dirty="0" smtClean="0"/>
              <a:t>Nota: el </a:t>
            </a:r>
            <a:r>
              <a:rPr lang="en-US" dirty="0" err="1" smtClean="0"/>
              <a:t>efecto</a:t>
            </a:r>
            <a:r>
              <a:rPr lang="en-US" dirty="0" smtClean="0"/>
              <a:t> </a:t>
            </a:r>
            <a:r>
              <a:rPr lang="en-US" dirty="0" err="1" smtClean="0"/>
              <a:t>agregado</a:t>
            </a:r>
            <a:r>
              <a:rPr lang="en-US" dirty="0" smtClean="0"/>
              <a:t> de </a:t>
            </a:r>
            <a:r>
              <a:rPr lang="en-US" dirty="0" err="1" smtClean="0"/>
              <a:t>cada</a:t>
            </a:r>
            <a:r>
              <a:rPr lang="en-US" dirty="0" smtClean="0"/>
              <a:t> </a:t>
            </a:r>
            <a:r>
              <a:rPr lang="en-US" dirty="0" err="1" smtClean="0"/>
              <a:t>una</a:t>
            </a:r>
            <a:r>
              <a:rPr lang="en-US" dirty="0" smtClean="0"/>
              <a:t> de </a:t>
            </a:r>
            <a:r>
              <a:rPr lang="en-US" dirty="0" err="1" smtClean="0"/>
              <a:t>esas</a:t>
            </a:r>
            <a:r>
              <a:rPr lang="en-US" dirty="0" smtClean="0"/>
              <a:t> </a:t>
            </a:r>
            <a:r>
              <a:rPr lang="en-US" dirty="0" err="1" smtClean="0"/>
              <a:t>políticas</a:t>
            </a:r>
            <a:r>
              <a:rPr lang="en-US" dirty="0" smtClean="0"/>
              <a:t> </a:t>
            </a:r>
            <a:r>
              <a:rPr lang="en-US" dirty="0" err="1" smtClean="0"/>
              <a:t>es</a:t>
            </a:r>
            <a:r>
              <a:rPr lang="en-US" dirty="0" smtClean="0"/>
              <a:t> </a:t>
            </a:r>
            <a:r>
              <a:rPr lang="en-US" dirty="0" err="1" smtClean="0"/>
              <a:t>parecido</a:t>
            </a:r>
            <a:r>
              <a:rPr lang="en-US" dirty="0" smtClean="0"/>
              <a:t> </a:t>
            </a:r>
            <a:r>
              <a:rPr lang="en-US" dirty="0" err="1" smtClean="0"/>
              <a:t>pero</a:t>
            </a:r>
            <a:r>
              <a:rPr lang="en-US" dirty="0" smtClean="0"/>
              <a:t> el </a:t>
            </a:r>
            <a:r>
              <a:rPr lang="en-US" dirty="0" err="1" smtClean="0"/>
              <a:t>efecto</a:t>
            </a:r>
            <a:r>
              <a:rPr lang="en-US" dirty="0" smtClean="0"/>
              <a:t> </a:t>
            </a:r>
            <a:r>
              <a:rPr lang="en-US" dirty="0" err="1" smtClean="0"/>
              <a:t>distributivo</a:t>
            </a:r>
            <a:r>
              <a:rPr lang="en-US" dirty="0" smtClean="0"/>
              <a:t> </a:t>
            </a:r>
            <a:r>
              <a:rPr lang="en-US" dirty="0" err="1" smtClean="0"/>
              <a:t>es</a:t>
            </a:r>
            <a:r>
              <a:rPr lang="en-US" dirty="0" smtClean="0"/>
              <a:t> </a:t>
            </a:r>
            <a:r>
              <a:rPr lang="en-US" dirty="0" err="1" smtClean="0"/>
              <a:t>muy</a:t>
            </a:r>
            <a:r>
              <a:rPr lang="en-US" dirty="0" smtClean="0"/>
              <a:t> </a:t>
            </a:r>
            <a:r>
              <a:rPr lang="en-US" dirty="0" err="1" smtClean="0"/>
              <a:t>diferente</a:t>
            </a:r>
            <a:r>
              <a:rPr lang="en-US" dirty="0" smtClean="0"/>
              <a:t> (¿</a:t>
            </a:r>
            <a:r>
              <a:rPr lang="en-US" dirty="0" err="1" smtClean="0"/>
              <a:t>Qué</a:t>
            </a:r>
            <a:r>
              <a:rPr lang="en-US" dirty="0" smtClean="0"/>
              <a:t> </a:t>
            </a:r>
            <a:r>
              <a:rPr lang="en-US" dirty="0" err="1" smtClean="0"/>
              <a:t>colectivos</a:t>
            </a:r>
            <a:r>
              <a:rPr lang="en-US" dirty="0" smtClean="0"/>
              <a:t> se </a:t>
            </a:r>
            <a:r>
              <a:rPr lang="en-US" dirty="0" err="1" smtClean="0"/>
              <a:t>benefician</a:t>
            </a:r>
            <a:r>
              <a:rPr lang="en-US" dirty="0" smtClean="0"/>
              <a:t> </a:t>
            </a:r>
            <a:r>
              <a:rPr lang="en-US" dirty="0" err="1" smtClean="0"/>
              <a:t>más</a:t>
            </a:r>
            <a:r>
              <a:rPr lang="en-US" dirty="0" smtClean="0"/>
              <a:t> con </a:t>
            </a:r>
            <a:r>
              <a:rPr lang="en-US" dirty="0" err="1" smtClean="0"/>
              <a:t>cada</a:t>
            </a:r>
            <a:r>
              <a:rPr lang="en-US" dirty="0" smtClean="0"/>
              <a:t> </a:t>
            </a:r>
            <a:r>
              <a:rPr lang="en-US" dirty="0" err="1" smtClean="0"/>
              <a:t>política</a:t>
            </a:r>
            <a:r>
              <a:rPr lang="en-US" dirty="0" smtClean="0"/>
              <a:t>?)</a:t>
            </a:r>
            <a:endParaRPr lang="en-US" dirty="0"/>
          </a:p>
          <a:p>
            <a:pPr lvl="1"/>
            <a:r>
              <a:rPr lang="en-US" dirty="0" err="1" smtClean="0"/>
              <a:t>Reducir</a:t>
            </a:r>
            <a:r>
              <a:rPr lang="en-US" dirty="0" smtClean="0"/>
              <a:t> </a:t>
            </a:r>
            <a:r>
              <a:rPr lang="en-US" dirty="0" smtClean="0"/>
              <a:t>r </a:t>
            </a:r>
            <a:r>
              <a:rPr lang="en-US" dirty="0" smtClean="0"/>
              <a:t>(</a:t>
            </a:r>
            <a:r>
              <a:rPr lang="en-US" dirty="0" err="1" smtClean="0"/>
              <a:t>si</a:t>
            </a:r>
            <a:r>
              <a:rPr lang="en-US" dirty="0" smtClean="0"/>
              <a:t> el </a:t>
            </a:r>
            <a:r>
              <a:rPr lang="en-US" dirty="0" err="1" smtClean="0"/>
              <a:t>gobierno</a:t>
            </a:r>
            <a:r>
              <a:rPr lang="en-US" dirty="0" smtClean="0"/>
              <a:t> </a:t>
            </a:r>
            <a:r>
              <a:rPr lang="en-US" dirty="0" err="1" smtClean="0"/>
              <a:t>tiene</a:t>
            </a:r>
            <a:r>
              <a:rPr lang="en-US" dirty="0" smtClean="0"/>
              <a:t> control </a:t>
            </a:r>
            <a:r>
              <a:rPr lang="en-US" dirty="0" err="1" smtClean="0"/>
              <a:t>sobre</a:t>
            </a:r>
            <a:r>
              <a:rPr lang="en-US" dirty="0" smtClean="0"/>
              <a:t> r</a:t>
            </a:r>
            <a:r>
              <a:rPr lang="en-US" dirty="0" smtClean="0"/>
              <a:t>). </a:t>
            </a:r>
            <a:r>
              <a:rPr lang="en-US" dirty="0" err="1" smtClean="0"/>
              <a:t>Esto</a:t>
            </a:r>
            <a:r>
              <a:rPr lang="en-US" dirty="0" smtClean="0"/>
              <a:t> </a:t>
            </a:r>
            <a:r>
              <a:rPr lang="en-US" dirty="0" err="1" smtClean="0"/>
              <a:t>daría</a:t>
            </a:r>
            <a:r>
              <a:rPr lang="en-US" dirty="0"/>
              <a:t> </a:t>
            </a:r>
            <a:r>
              <a:rPr lang="en-US" dirty="0" err="1" smtClean="0"/>
              <a:t>lugar</a:t>
            </a:r>
            <a:r>
              <a:rPr lang="en-US" dirty="0" smtClean="0"/>
              <a:t> a un </a:t>
            </a:r>
            <a:r>
              <a:rPr lang="en-US" dirty="0" err="1" smtClean="0"/>
              <a:t>movimiento</a:t>
            </a:r>
            <a:r>
              <a:rPr lang="en-US" dirty="0" smtClean="0"/>
              <a:t> a lo largo de la </a:t>
            </a:r>
            <a:r>
              <a:rPr lang="en-US" dirty="0" err="1" smtClean="0"/>
              <a:t>curva</a:t>
            </a:r>
            <a:r>
              <a:rPr lang="en-US" smtClean="0"/>
              <a:t>.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9693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rmedio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Intermedio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rmedio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Berlin_DIW_2013</Template>
  <TotalTime>102</TotalTime>
  <Words>680</Words>
  <Application>Microsoft Office PowerPoint</Application>
  <PresentationFormat>Presentación en pantalla (4:3)</PresentationFormat>
  <Paragraphs>111</Paragraphs>
  <Slides>16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16</vt:i4>
      </vt:variant>
    </vt:vector>
  </HeadingPairs>
  <TitlesOfParts>
    <vt:vector size="17" baseType="lpstr">
      <vt:lpstr>Intermedio</vt:lpstr>
      <vt:lpstr>Inversión: La curva IS</vt:lpstr>
      <vt:lpstr>Recapitulación</vt:lpstr>
      <vt:lpstr>Planteamiento del problema</vt:lpstr>
      <vt:lpstr>¿Qué factores hacen que un empresario esté dispuesto a invertir más?</vt:lpstr>
      <vt:lpstr>Función de inversión</vt:lpstr>
      <vt:lpstr>Planteamiento del modelo</vt:lpstr>
      <vt:lpstr>Ejemplo</vt:lpstr>
      <vt:lpstr>Resolvamos el modelo</vt:lpstr>
      <vt:lpstr>Implicaciones</vt:lpstr>
      <vt:lpstr>La curva IS</vt:lpstr>
      <vt:lpstr>Representación gráfica de la curva IS</vt:lpstr>
      <vt:lpstr>Desplazamientos de la IS</vt:lpstr>
      <vt:lpstr>Parámetros de política fiscal</vt:lpstr>
      <vt:lpstr>La política fiscal expansiva desplaza la IS hacia mayor renta</vt:lpstr>
      <vt:lpstr>La política fiscal restrictiva desplaza la IS hacia menor renta</vt:lpstr>
      <vt:lpstr>Aplicaciones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Investment and the IS curve</dc:title>
  <dc:creator>JAC</dc:creator>
  <cp:lastModifiedBy>user</cp:lastModifiedBy>
  <cp:revision>13</cp:revision>
  <dcterms:created xsi:type="dcterms:W3CDTF">2015-05-03T07:48:22Z</dcterms:created>
  <dcterms:modified xsi:type="dcterms:W3CDTF">2016-04-19T14:07:32Z</dcterms:modified>
</cp:coreProperties>
</file>