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07" r:id="rId1"/>
  </p:sldMasterIdLst>
  <p:notesMasterIdLst>
    <p:notesMasterId r:id="rId6"/>
  </p:notesMasterIdLst>
  <p:handoutMasterIdLst>
    <p:handoutMasterId r:id="rId7"/>
  </p:handoutMasterIdLst>
  <p:sldIdLst>
    <p:sldId id="371" r:id="rId2"/>
    <p:sldId id="424" r:id="rId3"/>
    <p:sldId id="435" r:id="rId4"/>
    <p:sldId id="436" r:id="rId5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00"/>
    <a:srgbClr val="FF9900"/>
    <a:srgbClr val="FFFF99"/>
    <a:srgbClr val="DDDDDD"/>
    <a:srgbClr val="00CC66"/>
    <a:srgbClr val="FFFF00"/>
    <a:srgbClr val="FFCCFF"/>
    <a:srgbClr val="9999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Estilo claro 2 - Acent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Estilo medio 3 - 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C4B1156A-380E-4F78-BDF5-A606A8083BF9}" styleName="Estilo medio 4 - Énfasi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Estilo medio 1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6404" autoAdjust="0"/>
  </p:normalViewPr>
  <p:slideViewPr>
    <p:cSldViewPr snapToGrid="0">
      <p:cViewPr varScale="1">
        <p:scale>
          <a:sx n="110" d="100"/>
          <a:sy n="110" d="100"/>
        </p:scale>
        <p:origin x="165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10"/>
    </p:cViewPr>
  </p:sorterViewPr>
  <p:notesViewPr>
    <p:cSldViewPr snapToGrid="0">
      <p:cViewPr varScale="1">
        <p:scale>
          <a:sx n="53" d="100"/>
          <a:sy n="53" d="100"/>
        </p:scale>
        <p:origin x="3150" y="96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>
            <a:extLst>
              <a:ext uri="{FF2B5EF4-FFF2-40B4-BE49-F238E27FC236}">
                <a16:creationId xmlns:a16="http://schemas.microsoft.com/office/drawing/2014/main" id="{86FE6459-2AF0-47AB-BDF9-58D18CC24E4D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968"/>
            <a:ext cx="2945659" cy="494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316" tIns="43658" rIns="87316" bIns="43658" numCol="1" anchor="b" anchorCtr="0" compatLnSpc="1">
            <a:prstTxWarp prst="textNoShape">
              <a:avLst/>
            </a:prstTxWarp>
          </a:bodyPr>
          <a:lstStyle>
            <a:lvl1pPr defTabSz="873125">
              <a:defRPr sz="11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r>
              <a:rPr lang="en-US" sz="1400" b="1" dirty="0" err="1">
                <a:latin typeface="+mj-lt"/>
              </a:rPr>
              <a:t>Tema</a:t>
            </a:r>
            <a:r>
              <a:rPr lang="en-US" sz="1400" b="1" dirty="0">
                <a:latin typeface="+mj-lt"/>
              </a:rPr>
              <a:t> 1. </a:t>
            </a:r>
            <a:r>
              <a:rPr lang="en-US" sz="1400" b="1" dirty="0" err="1">
                <a:latin typeface="+mj-lt"/>
              </a:rPr>
              <a:t>Redes</a:t>
            </a:r>
            <a:r>
              <a:rPr lang="en-US" sz="1400" b="1" dirty="0">
                <a:latin typeface="+mj-lt"/>
              </a:rPr>
              <a:t> de </a:t>
            </a:r>
            <a:r>
              <a:rPr lang="en-US" sz="1400" b="1" dirty="0" err="1">
                <a:latin typeface="+mj-lt"/>
              </a:rPr>
              <a:t>Computadores</a:t>
            </a:r>
            <a:r>
              <a:rPr lang="en-US" sz="1400" b="1" dirty="0">
                <a:latin typeface="+mj-lt"/>
              </a:rPr>
              <a:t> e Internet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533E5201-5F61-4D6F-8E14-96FF3841586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29968"/>
            <a:ext cx="2945659" cy="494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316" tIns="43658" rIns="87316" bIns="43658" numCol="1" anchor="b" anchorCtr="0" compatLnSpc="1">
            <a:prstTxWarp prst="textNoShape">
              <a:avLst/>
            </a:prstTxWarp>
          </a:bodyPr>
          <a:lstStyle>
            <a:lvl1pPr algn="r" defTabSz="873125">
              <a:defRPr sz="1100"/>
            </a:lvl1pPr>
          </a:lstStyle>
          <a:p>
            <a:pPr>
              <a:defRPr/>
            </a:pPr>
            <a:fld id="{2A165563-CCCB-43B0-8249-A625BE9ABA81}" type="slidenum">
              <a:rPr lang="en-US" sz="1400">
                <a:latin typeface="+mj-lt"/>
              </a:rPr>
              <a:pPr>
                <a:defRPr/>
              </a:pPr>
              <a:t>‹Nº›</a:t>
            </a:fld>
            <a:endParaRPr lang="en-US" sz="1400">
              <a:latin typeface="+mj-lt"/>
            </a:endParaRPr>
          </a:p>
        </p:txBody>
      </p:sp>
      <p:pic>
        <p:nvPicPr>
          <p:cNvPr id="8" name="Picture 7" descr="logo_de_paginas">
            <a:extLst>
              <a:ext uri="{FF2B5EF4-FFF2-40B4-BE49-F238E27FC236}">
                <a16:creationId xmlns:a16="http://schemas.microsoft.com/office/drawing/2014/main" id="{25DE6F24-7887-4511-9733-E4857856B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193675"/>
            <a:ext cx="5817263" cy="714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8257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2" tIns="46151" rIns="92302" bIns="46151" numCol="1" anchor="t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2" tIns="46151" rIns="92302" bIns="46151" numCol="1" anchor="t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62525" cy="37226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2" tIns="46151" rIns="92302" bIns="461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2" tIns="46151" rIns="92302" bIns="46151" numCol="1" anchor="b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1338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2" tIns="46151" rIns="92302" bIns="46151" numCol="1" anchor="b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/>
            </a:lvl1pPr>
          </a:lstStyle>
          <a:p>
            <a:pPr>
              <a:defRPr/>
            </a:pPr>
            <a:fld id="{F1994CA5-2505-48DE-A3A9-031543569A9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7252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78D3A3-1726-4C7C-9BDF-555CC8F8A56D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206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00322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5" name="1 Marcador de imagen de diapositiva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00706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dirty="0"/>
          </a:p>
        </p:txBody>
      </p:sp>
      <p:sp>
        <p:nvSpPr>
          <p:cNvPr id="200707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F0657B-7C90-4196-BDA8-3D41B7412BE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481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1" name="1 Marcador de imagen de diapositiva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843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  <p:sp>
        <p:nvSpPr>
          <p:cNvPr id="1843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B88704-3AFD-4B6E-9366-5B14E105EEA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07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1 Marcador de imagen de diapositiva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85346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dirty="0"/>
          </a:p>
        </p:txBody>
      </p:sp>
      <p:sp>
        <p:nvSpPr>
          <p:cNvPr id="185347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A3FCF6F-FAF4-45F2-8003-F7C82A15AA6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618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ángu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ángu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  <a:latin typeface="Arial Narrow" pitchFamily="34" charset="0"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contenido 7"/>
          <p:cNvSpPr>
            <a:spLocks noGrp="1"/>
          </p:cNvSpPr>
          <p:nvPr>
            <p:ph sz="quarter" idx="1"/>
          </p:nvPr>
        </p:nvSpPr>
        <p:spPr>
          <a:xfrm>
            <a:off x="612648" y="1066800"/>
            <a:ext cx="8153400" cy="50292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9" name="Marcador de títu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4953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0"/>
          </p:nvPr>
        </p:nvSpPr>
        <p:spPr>
          <a:xfrm>
            <a:off x="609600" y="6248400"/>
            <a:ext cx="8156575" cy="365125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  <a:endParaRPr lang="en-US" dirty="0"/>
          </a:p>
        </p:txBody>
      </p:sp>
      <p:sp>
        <p:nvSpPr>
          <p:cNvPr id="5" name="Marcador de número de diapositiva 22"/>
          <p:cNvSpPr>
            <a:spLocks noGrp="1"/>
          </p:cNvSpPr>
          <p:nvPr>
            <p:ph type="sldNum" sz="quarter" idx="11"/>
          </p:nvPr>
        </p:nvSpPr>
        <p:spPr>
          <a:xfrm>
            <a:off x="0" y="711200"/>
            <a:ext cx="533400" cy="342900"/>
          </a:xfrm>
        </p:spPr>
        <p:txBody>
          <a:bodyPr/>
          <a:lstStyle>
            <a:lvl1pPr algn="ctr" eaLnBrk="1" latinLnBrk="0" hangingPunct="1">
              <a:defRPr kumimoji="0" sz="1400" b="1">
                <a:solidFill>
                  <a:schemeClr val="bg1"/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fld id="{495A653F-D7A9-4A77-8559-1F1F3A3BD51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12"/>
          </p:nvPr>
        </p:nvSpPr>
        <p:spPr>
          <a:xfrm>
            <a:off x="610674" y="1081889"/>
            <a:ext cx="8152326" cy="233045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</p:txBody>
      </p:sp>
      <p:sp>
        <p:nvSpPr>
          <p:cNvPr id="8" name="5 Marcador de texto"/>
          <p:cNvSpPr>
            <a:spLocks noGrp="1"/>
          </p:cNvSpPr>
          <p:nvPr>
            <p:ph type="body" sz="quarter" idx="13"/>
          </p:nvPr>
        </p:nvSpPr>
        <p:spPr>
          <a:xfrm>
            <a:off x="621405" y="3629783"/>
            <a:ext cx="8152326" cy="233045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</p:txBody>
      </p:sp>
      <p:sp>
        <p:nvSpPr>
          <p:cNvPr id="5" name="Marcador de pie de página 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  <p:sp>
        <p:nvSpPr>
          <p:cNvPr id="7" name="Marcador de número de diapositiva 2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FC435-E337-45F5-ACC7-C300A7474C0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4953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9" name="Marcador de contenido 8"/>
          <p:cNvSpPr>
            <a:spLocks noGrp="1"/>
          </p:cNvSpPr>
          <p:nvPr>
            <p:ph sz="quarter" idx="1"/>
          </p:nvPr>
        </p:nvSpPr>
        <p:spPr>
          <a:xfrm>
            <a:off x="609600" y="1066800"/>
            <a:ext cx="3886200" cy="5094767"/>
          </a:xfrm>
        </p:spPr>
        <p:txBody>
          <a:bodyPr/>
          <a:lstStyle>
            <a:lvl1pPr>
              <a:buSzPct val="80000"/>
              <a:defRPr/>
            </a:lvl1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1" name="Marcador de contenido 10"/>
          <p:cNvSpPr>
            <a:spLocks noGrp="1"/>
          </p:cNvSpPr>
          <p:nvPr>
            <p:ph sz="quarter" idx="2"/>
          </p:nvPr>
        </p:nvSpPr>
        <p:spPr>
          <a:xfrm>
            <a:off x="4876800" y="1066800"/>
            <a:ext cx="3886200" cy="5094767"/>
          </a:xfrm>
        </p:spPr>
        <p:txBody>
          <a:bodyPr/>
          <a:lstStyle>
            <a:lvl1pPr>
              <a:buSzPct val="80000"/>
              <a:defRPr/>
            </a:lvl1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Marcador de número de diapositiva 9"/>
          <p:cNvSpPr>
            <a:spLocks noGrp="1"/>
          </p:cNvSpPr>
          <p:nvPr>
            <p:ph type="sldNum" sz="quarter" idx="10"/>
          </p:nvPr>
        </p:nvSpPr>
        <p:spPr>
          <a:xfrm>
            <a:off x="0" y="701675"/>
            <a:ext cx="533400" cy="365125"/>
          </a:xfrm>
        </p:spPr>
        <p:txBody>
          <a:bodyPr rtlCol="0"/>
          <a:lstStyle>
            <a:lvl1pPr>
              <a:defRPr>
                <a:latin typeface="Arial Narrow" pitchFamily="34" charset="0"/>
              </a:defRPr>
            </a:lvl1pPr>
          </a:lstStyle>
          <a:p>
            <a:pPr>
              <a:defRPr/>
            </a:pPr>
            <a:fld id="{C77A8CD8-E2B9-4D1D-9D9D-AEFA83DB03C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6" name="Marcador de pie de página 11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8153400" cy="365125"/>
          </a:xfrm>
        </p:spPr>
        <p:txBody>
          <a:bodyPr rtlCol="0"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contenido 10"/>
          <p:cNvSpPr>
            <a:spLocks noGrp="1"/>
          </p:cNvSpPr>
          <p:nvPr>
            <p:ph sz="quarter" idx="2"/>
          </p:nvPr>
        </p:nvSpPr>
        <p:spPr>
          <a:xfrm>
            <a:off x="609600" y="1814432"/>
            <a:ext cx="3886200" cy="4205367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3" name="Marcador de contenido 12"/>
          <p:cNvSpPr>
            <a:spLocks noGrp="1"/>
          </p:cNvSpPr>
          <p:nvPr>
            <p:ph sz="quarter" idx="4"/>
          </p:nvPr>
        </p:nvSpPr>
        <p:spPr>
          <a:xfrm>
            <a:off x="4800600" y="1814432"/>
            <a:ext cx="3886200" cy="42053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6" name="Marcador de texto 15"/>
          <p:cNvSpPr>
            <a:spLocks noGrp="1"/>
          </p:cNvSpPr>
          <p:nvPr>
            <p:ph type="body" sz="quarter" idx="1"/>
          </p:nvPr>
        </p:nvSpPr>
        <p:spPr>
          <a:xfrm>
            <a:off x="609600" y="1113459"/>
            <a:ext cx="3886200" cy="640080"/>
          </a:xfrm>
          <a:solidFill>
            <a:schemeClr val="accent2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3200" b="1">
                <a:solidFill>
                  <a:srgbClr val="FFFFFF"/>
                </a:solidFill>
                <a:latin typeface="Arial Narrow" pitchFamily="34" charset="0"/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Marcador de texto 14"/>
          <p:cNvSpPr>
            <a:spLocks noGrp="1"/>
          </p:cNvSpPr>
          <p:nvPr>
            <p:ph type="body" sz="quarter" idx="3"/>
          </p:nvPr>
        </p:nvSpPr>
        <p:spPr>
          <a:xfrm>
            <a:off x="4800600" y="1113459"/>
            <a:ext cx="3886200" cy="640080"/>
          </a:xfrm>
          <a:solidFill>
            <a:schemeClr val="accent4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3200" b="1">
                <a:solidFill>
                  <a:srgbClr val="FFFFFF"/>
                </a:solidFill>
                <a:latin typeface="Arial Narrow" pitchFamily="34" charset="0"/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7" name="Marcador de títu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4953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Marcador de número de diapositiva 11"/>
          <p:cNvSpPr>
            <a:spLocks noGrp="1"/>
          </p:cNvSpPr>
          <p:nvPr>
            <p:ph type="sldNum" sz="quarter" idx="10"/>
          </p:nvPr>
        </p:nvSpPr>
        <p:spPr>
          <a:xfrm>
            <a:off x="0" y="685800"/>
            <a:ext cx="533400" cy="388938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CD85925-F7F1-4C5D-8931-C088ABFC992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8" name="Marcador de pie de página 13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8077200" cy="365125"/>
          </a:xfrm>
        </p:spPr>
        <p:txBody>
          <a:bodyPr rtlCol="0"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Marcador de pie de página 3"/>
          <p:cNvSpPr>
            <a:spLocks noGrp="1"/>
          </p:cNvSpPr>
          <p:nvPr>
            <p:ph type="ftr" sz="quarter" idx="10"/>
          </p:nvPr>
        </p:nvSpPr>
        <p:spPr>
          <a:xfrm>
            <a:off x="609600" y="6248400"/>
            <a:ext cx="8281988" cy="365125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Marcador de número de diapositiva 9"/>
          <p:cNvSpPr>
            <a:spLocks noGrp="1"/>
          </p:cNvSpPr>
          <p:nvPr>
            <p:ph type="sldNum" sz="quarter" idx="11"/>
          </p:nvPr>
        </p:nvSpPr>
        <p:spPr>
          <a:xfrm>
            <a:off x="0" y="692150"/>
            <a:ext cx="5334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1B20F29-8A87-44C5-A372-DC18F192848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3"/>
          <p:cNvSpPr>
            <a:spLocks noGrp="1"/>
          </p:cNvSpPr>
          <p:nvPr>
            <p:ph type="ftr" sz="quarter" idx="10"/>
          </p:nvPr>
        </p:nvSpPr>
        <p:spPr>
          <a:xfrm>
            <a:off x="609600" y="6248400"/>
            <a:ext cx="7348538" cy="365125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  <p:sp>
        <p:nvSpPr>
          <p:cNvPr id="3" name="Marcador de número de diapositiva 9"/>
          <p:cNvSpPr>
            <a:spLocks noGrp="1"/>
          </p:cNvSpPr>
          <p:nvPr>
            <p:ph type="sldNum" sz="quarter" idx="11"/>
          </p:nvPr>
        </p:nvSpPr>
        <p:spPr>
          <a:xfrm>
            <a:off x="8229600" y="6248400"/>
            <a:ext cx="533400" cy="365125"/>
          </a:xfrm>
        </p:spPr>
        <p:txBody>
          <a:bodyPr rtlCol="0"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/>
            </a:pPr>
            <a:fld id="{59047D6B-BE62-4744-B968-5EC306C8306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2"/>
          </p:nvPr>
        </p:nvSpPr>
        <p:spPr>
          <a:xfrm>
            <a:off x="609600" y="1066800"/>
            <a:ext cx="1600200" cy="5105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>
            <a:normAutofit/>
          </a:bodyPr>
          <a:lstStyle>
            <a:lvl1pPr marL="0" indent="0">
              <a:spcAft>
                <a:spcPts val="1000"/>
              </a:spcAft>
              <a:buNone/>
              <a:defRPr sz="2000">
                <a:latin typeface="Arial Narrow" pitchFamily="34" charset="0"/>
                <a:cs typeface="Arial Narrow" pitchFamily="34" charset="0"/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Marcador de contenido 8"/>
          <p:cNvSpPr>
            <a:spLocks noGrp="1"/>
          </p:cNvSpPr>
          <p:nvPr>
            <p:ph sz="quarter" idx="1"/>
          </p:nvPr>
        </p:nvSpPr>
        <p:spPr>
          <a:xfrm>
            <a:off x="2362200" y="1066800"/>
            <a:ext cx="6400800" cy="5105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1" name="Marcador de títu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4953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5" name="Marcador de pie de página 3"/>
          <p:cNvSpPr>
            <a:spLocks noGrp="1"/>
          </p:cNvSpPr>
          <p:nvPr>
            <p:ph type="ftr" sz="quarter" idx="10"/>
          </p:nvPr>
        </p:nvSpPr>
        <p:spPr>
          <a:xfrm>
            <a:off x="609600" y="6248400"/>
            <a:ext cx="8153400" cy="365125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  <a:endParaRPr lang="en-US" dirty="0"/>
          </a:p>
        </p:txBody>
      </p:sp>
      <p:sp>
        <p:nvSpPr>
          <p:cNvPr id="6" name="Marcador de número de diapositiva 9"/>
          <p:cNvSpPr>
            <a:spLocks noGrp="1"/>
          </p:cNvSpPr>
          <p:nvPr>
            <p:ph type="sldNum" sz="quarter" idx="11"/>
          </p:nvPr>
        </p:nvSpPr>
        <p:spPr>
          <a:xfrm>
            <a:off x="0" y="692150"/>
            <a:ext cx="5334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3B93E0E-0505-4478-BE8D-C559BE6531C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0"/>
          </p:nvPr>
        </p:nvSpPr>
        <p:spPr>
          <a:xfrm>
            <a:off x="609600" y="6248400"/>
            <a:ext cx="815657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01622-AA42-402D-AFC6-9D1F67BA34E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ángu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ángu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600373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Marcador de pie de página 4"/>
          <p:cNvSpPr>
            <a:spLocks noGrp="1"/>
          </p:cNvSpPr>
          <p:nvPr>
            <p:ph type="ftr" sz="quarter" idx="10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  <p:sp>
        <p:nvSpPr>
          <p:cNvPr id="8" name="Marcador de número de diapositiva 5"/>
          <p:cNvSpPr>
            <a:spLocks noGrp="1"/>
          </p:cNvSpPr>
          <p:nvPr>
            <p:ph type="sldNum" sz="quarter" idx="11"/>
          </p:nvPr>
        </p:nvSpPr>
        <p:spPr>
          <a:xfrm rot="5400000">
            <a:off x="5995194" y="73819"/>
            <a:ext cx="533400" cy="3857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0779BA-1F90-49E7-91E5-86B03D75202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/>
              <a:t>Clic para editar título</a:t>
            </a:r>
            <a:endParaRPr lang="en-US"/>
          </a:p>
        </p:txBody>
      </p:sp>
      <p:sp>
        <p:nvSpPr>
          <p:cNvPr id="1027" name="Marcador de texto 12"/>
          <p:cNvSpPr>
            <a:spLocks noGrp="1"/>
          </p:cNvSpPr>
          <p:nvPr>
            <p:ph type="body" idx="1"/>
          </p:nvPr>
        </p:nvSpPr>
        <p:spPr bwMode="auto">
          <a:xfrm>
            <a:off x="612775" y="1049338"/>
            <a:ext cx="815340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3"/>
          </p:nvPr>
        </p:nvSpPr>
        <p:spPr>
          <a:xfrm>
            <a:off x="1682750" y="6248400"/>
            <a:ext cx="7088188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  <p:sp>
        <p:nvSpPr>
          <p:cNvPr id="7" name="Rectángulo 6"/>
          <p:cNvSpPr/>
          <p:nvPr/>
        </p:nvSpPr>
        <p:spPr bwMode="white">
          <a:xfrm>
            <a:off x="0" y="730250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0" y="776288"/>
            <a:ext cx="533400" cy="228600"/>
          </a:xfrm>
          <a:prstGeom prst="rect">
            <a:avLst/>
          </a:prstGeom>
          <a:solidFill>
            <a:srgbClr val="B95B2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ángulo 8"/>
          <p:cNvSpPr/>
          <p:nvPr/>
        </p:nvSpPr>
        <p:spPr>
          <a:xfrm>
            <a:off x="590550" y="776288"/>
            <a:ext cx="8553450" cy="2286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Eurostile"/>
              <a:cs typeface="Eurostile"/>
            </a:endParaRPr>
          </a:p>
        </p:txBody>
      </p:sp>
      <p:sp>
        <p:nvSpPr>
          <p:cNvPr id="23" name="Marcador de número de diapositiva 22"/>
          <p:cNvSpPr>
            <a:spLocks noGrp="1"/>
          </p:cNvSpPr>
          <p:nvPr>
            <p:ph type="sldNum" sz="quarter" idx="4"/>
          </p:nvPr>
        </p:nvSpPr>
        <p:spPr>
          <a:xfrm>
            <a:off x="0" y="711200"/>
            <a:ext cx="533400" cy="32543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chemeClr val="bg1"/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fld id="{EE04C796-A673-405E-B5F8-4A96F15EA31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pic>
        <p:nvPicPr>
          <p:cNvPr id="1033" name="Imagen 10" descr="logouahtransparente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93675" y="6356350"/>
            <a:ext cx="1096963" cy="33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18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Arial Narrow" pitchFamily="34" charset="0"/>
          <a:ea typeface="+mj-ea"/>
          <a:cs typeface="Arial Narrow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"/>
        <a:defRPr sz="3200" kern="1200">
          <a:solidFill>
            <a:schemeClr val="tx1"/>
          </a:solidFill>
          <a:latin typeface="Arial Narrow" pitchFamily="34" charset="0"/>
          <a:ea typeface="+mn-ea"/>
          <a:cs typeface="Arial" pitchFamily="34" charset="0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Arial Narrow" pitchFamily="34" charset="0"/>
          <a:ea typeface="+mn-ea"/>
          <a:cs typeface="Arial" pitchFamily="34" charset="0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400" kern="1200">
          <a:solidFill>
            <a:schemeClr val="tx1"/>
          </a:solidFill>
          <a:latin typeface="Arial Narrow" pitchFamily="34" charset="0"/>
          <a:ea typeface="+mn-ea"/>
          <a:cs typeface="Arial" pitchFamily="34" charset="0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Arial Narrow" pitchFamily="34" charset="0"/>
          <a:ea typeface="+mn-ea"/>
          <a:cs typeface="Arial" pitchFamily="34" charset="0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Arial Narrow" pitchFamily="34" charset="0"/>
          <a:ea typeface="+mn-ea"/>
          <a:cs typeface="Arial" pitchFamily="34" charset="0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microsoft.com/office/2007/relationships/media" Target="../media/media2.m4a"/><Relationship Id="rId7" Type="http://schemas.openxmlformats.org/officeDocument/2006/relationships/image" Target="../media/image7.wmf"/><Relationship Id="rId12" Type="http://schemas.openxmlformats.org/officeDocument/2006/relationships/image" Target="../media/image5.pn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notesSlide" Target="../notesSlides/notesSlide2.xml"/><Relationship Id="rId11" Type="http://schemas.openxmlformats.org/officeDocument/2006/relationships/oleObject" Target="../embeddings/oleObject2.bin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8.wmf"/><Relationship Id="rId4" Type="http://schemas.openxmlformats.org/officeDocument/2006/relationships/audio" Target="../media/media2.m4a"/><Relationship Id="rId9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audio" Target="../media/media3.m4a"/><Relationship Id="rId7" Type="http://schemas.openxmlformats.org/officeDocument/2006/relationships/image" Target="../media/image6.wmf"/><Relationship Id="rId2" Type="http://schemas.microsoft.com/office/2007/relationships/media" Target="../media/media3.m4a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microsoft.com/office/2007/relationships/media" Target="../media/media4.m4a"/><Relationship Id="rId7" Type="http://schemas.openxmlformats.org/officeDocument/2006/relationships/oleObject" Target="../embeddings/oleObject5.bin"/><Relationship Id="rId2" Type="http://schemas.openxmlformats.org/officeDocument/2006/relationships/tags" Target="../tags/tag2.xml"/><Relationship Id="rId1" Type="http://schemas.openxmlformats.org/officeDocument/2006/relationships/vmlDrawing" Target="../drawings/vmlDrawing3.vml"/><Relationship Id="rId6" Type="http://schemas.openxmlformats.org/officeDocument/2006/relationships/notesSlide" Target="../notesSlides/notesSlide4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7.wmf"/><Relationship Id="rId4" Type="http://schemas.openxmlformats.org/officeDocument/2006/relationships/audio" Target="../media/media4.m4a"/><Relationship Id="rId9" Type="http://schemas.openxmlformats.org/officeDocument/2006/relationships/oleObject" Target="../embeddings/oleObject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0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4000" dirty="0"/>
              <a:t>El Núcleo de Red</a:t>
            </a:r>
          </a:p>
        </p:txBody>
      </p:sp>
      <p:sp>
        <p:nvSpPr>
          <p:cNvPr id="15362" name="Marcador de texto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_tradnl" dirty="0">
                <a:ea typeface="ＭＳ Ｐゴシック"/>
                <a:cs typeface="ＭＳ Ｐゴシック"/>
              </a:rPr>
              <a:t>Apartado 1.3:</a:t>
            </a:r>
          </a:p>
          <a:p>
            <a:pPr eaLnBrk="1" hangingPunct="1"/>
            <a:r>
              <a:rPr lang="es-ES_tradnl" dirty="0">
                <a:ea typeface="ＭＳ Ｐゴシック"/>
                <a:cs typeface="ＭＳ Ｐゴシック"/>
              </a:rPr>
              <a:t>	Modelos de Conmutación de Paquetes y de 	Conmutación de Circuitos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1F5B5AD-824F-41CC-865A-482EEA96D3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31"/>
    </mc:Choice>
    <mc:Fallback>
      <p:transition spd="slow" advTm="83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1248906" y="4609767"/>
            <a:ext cx="1223962" cy="792163"/>
            <a:chOff x="793" y="2886"/>
            <a:chExt cx="771" cy="499"/>
          </a:xfrm>
          <a:solidFill>
            <a:srgbClr val="FFC000"/>
          </a:solidFill>
        </p:grpSpPr>
        <p:sp>
          <p:nvSpPr>
            <p:cNvPr id="24599" name="AutoShape 23"/>
            <p:cNvSpPr>
              <a:spLocks noChangeArrowheads="1"/>
            </p:cNvSpPr>
            <p:nvPr/>
          </p:nvSpPr>
          <p:spPr bwMode="blackWhite">
            <a:xfrm>
              <a:off x="793" y="2886"/>
              <a:ext cx="454" cy="499"/>
            </a:xfrm>
            <a:prstGeom prst="can">
              <a:avLst>
                <a:gd name="adj" fmla="val 27478"/>
              </a:avLst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24600" name="Line 24"/>
            <p:cNvSpPr>
              <a:spLocks noChangeShapeType="1"/>
            </p:cNvSpPr>
            <p:nvPr/>
          </p:nvSpPr>
          <p:spPr bwMode="blackWhite">
            <a:xfrm flipV="1">
              <a:off x="1247" y="3158"/>
              <a:ext cx="317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</p:grpSp>
      <p:grpSp>
        <p:nvGrpSpPr>
          <p:cNvPr id="10" name="Group 78"/>
          <p:cNvGrpSpPr>
            <a:grpSpLocks/>
          </p:cNvGrpSpPr>
          <p:nvPr/>
        </p:nvGrpSpPr>
        <p:grpSpPr bwMode="auto">
          <a:xfrm>
            <a:off x="1106488" y="1873242"/>
            <a:ext cx="2376487" cy="3384550"/>
            <a:chOff x="975" y="1162"/>
            <a:chExt cx="1497" cy="2132"/>
          </a:xfrm>
        </p:grpSpPr>
        <p:sp>
          <p:nvSpPr>
            <p:cNvPr id="183359" name="Freeform 74"/>
            <p:cNvSpPr>
              <a:spLocks/>
            </p:cNvSpPr>
            <p:nvPr/>
          </p:nvSpPr>
          <p:spPr bwMode="blackWhite">
            <a:xfrm>
              <a:off x="1519" y="1162"/>
              <a:ext cx="953" cy="1905"/>
            </a:xfrm>
            <a:custGeom>
              <a:avLst/>
              <a:gdLst>
                <a:gd name="T0" fmla="*/ 953 w 953"/>
                <a:gd name="T1" fmla="*/ 0 h 1905"/>
                <a:gd name="T2" fmla="*/ 227 w 953"/>
                <a:gd name="T3" fmla="*/ 590 h 1905"/>
                <a:gd name="T4" fmla="*/ 409 w 953"/>
                <a:gd name="T5" fmla="*/ 1542 h 1905"/>
                <a:gd name="T6" fmla="*/ 0 w 953"/>
                <a:gd name="T7" fmla="*/ 1905 h 190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53"/>
                <a:gd name="T13" fmla="*/ 0 h 1905"/>
                <a:gd name="T14" fmla="*/ 953 w 953"/>
                <a:gd name="T15" fmla="*/ 1905 h 190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53" h="1905">
                  <a:moveTo>
                    <a:pt x="953" y="0"/>
                  </a:moveTo>
                  <a:cubicBezTo>
                    <a:pt x="635" y="166"/>
                    <a:pt x="318" y="333"/>
                    <a:pt x="227" y="590"/>
                  </a:cubicBezTo>
                  <a:cubicBezTo>
                    <a:pt x="136" y="847"/>
                    <a:pt x="447" y="1323"/>
                    <a:pt x="409" y="1542"/>
                  </a:cubicBezTo>
                  <a:cubicBezTo>
                    <a:pt x="371" y="1761"/>
                    <a:pt x="185" y="1833"/>
                    <a:pt x="0" y="1905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  <p:sp>
          <p:nvSpPr>
            <p:cNvPr id="183360" name="AutoShape 77"/>
            <p:cNvSpPr>
              <a:spLocks noChangeArrowheads="1"/>
            </p:cNvSpPr>
            <p:nvPr/>
          </p:nvSpPr>
          <p:spPr bwMode="blackWhite">
            <a:xfrm>
              <a:off x="975" y="3054"/>
              <a:ext cx="181" cy="24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2</a:t>
              </a:r>
            </a:p>
          </p:txBody>
        </p:sp>
      </p:grpSp>
      <p:grpSp>
        <p:nvGrpSpPr>
          <p:cNvPr id="9" name="Group 76"/>
          <p:cNvGrpSpPr>
            <a:grpSpLocks/>
          </p:cNvGrpSpPr>
          <p:nvPr/>
        </p:nvGrpSpPr>
        <p:grpSpPr bwMode="auto">
          <a:xfrm>
            <a:off x="962025" y="1666867"/>
            <a:ext cx="2519363" cy="3333750"/>
            <a:chOff x="884" y="1026"/>
            <a:chExt cx="1587" cy="2100"/>
          </a:xfrm>
        </p:grpSpPr>
        <p:sp>
          <p:nvSpPr>
            <p:cNvPr id="183357" name="Freeform 40"/>
            <p:cNvSpPr>
              <a:spLocks/>
            </p:cNvSpPr>
            <p:nvPr/>
          </p:nvSpPr>
          <p:spPr bwMode="blackWhite">
            <a:xfrm>
              <a:off x="1518" y="1026"/>
              <a:ext cx="953" cy="1905"/>
            </a:xfrm>
            <a:custGeom>
              <a:avLst/>
              <a:gdLst>
                <a:gd name="T0" fmla="*/ 953 w 953"/>
                <a:gd name="T1" fmla="*/ 0 h 1905"/>
                <a:gd name="T2" fmla="*/ 227 w 953"/>
                <a:gd name="T3" fmla="*/ 590 h 1905"/>
                <a:gd name="T4" fmla="*/ 409 w 953"/>
                <a:gd name="T5" fmla="*/ 1542 h 1905"/>
                <a:gd name="T6" fmla="*/ 0 w 953"/>
                <a:gd name="T7" fmla="*/ 1905 h 190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53"/>
                <a:gd name="T13" fmla="*/ 0 h 1905"/>
                <a:gd name="T14" fmla="*/ 953 w 953"/>
                <a:gd name="T15" fmla="*/ 1905 h 190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53" h="1905">
                  <a:moveTo>
                    <a:pt x="953" y="0"/>
                  </a:moveTo>
                  <a:cubicBezTo>
                    <a:pt x="635" y="166"/>
                    <a:pt x="318" y="333"/>
                    <a:pt x="227" y="590"/>
                  </a:cubicBezTo>
                  <a:cubicBezTo>
                    <a:pt x="136" y="847"/>
                    <a:pt x="447" y="1323"/>
                    <a:pt x="409" y="1542"/>
                  </a:cubicBezTo>
                  <a:cubicBezTo>
                    <a:pt x="371" y="1761"/>
                    <a:pt x="185" y="1833"/>
                    <a:pt x="0" y="1905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  <p:sp>
          <p:nvSpPr>
            <p:cNvPr id="183358" name="AutoShape 72"/>
            <p:cNvSpPr>
              <a:spLocks noChangeArrowheads="1"/>
            </p:cNvSpPr>
            <p:nvPr/>
          </p:nvSpPr>
          <p:spPr bwMode="blackWhite">
            <a:xfrm>
              <a:off x="884" y="2886"/>
              <a:ext cx="181" cy="24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1</a:t>
              </a:r>
            </a:p>
          </p:txBody>
        </p:sp>
      </p:grpSp>
      <p:sp>
        <p:nvSpPr>
          <p:cNvPr id="1833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 dirty="0"/>
              <a:t>Conmutación de paquetes: ejemplo</a:t>
            </a:r>
          </a:p>
        </p:txBody>
      </p:sp>
      <p:sp>
        <p:nvSpPr>
          <p:cNvPr id="183305" name="82 Marcador de número de diapositiva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E3611590-90ED-4FC9-ABAC-B501BAF8611E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83306" name="Rectangle 15"/>
          <p:cNvSpPr>
            <a:spLocks noGrp="1" noChangeArrowheads="1"/>
          </p:cNvSpPr>
          <p:nvPr>
            <p:ph sz="quarter" idx="4294967295"/>
          </p:nvPr>
        </p:nvSpPr>
        <p:spPr>
          <a:xfrm>
            <a:off x="6245225" y="2797167"/>
            <a:ext cx="2898775" cy="804863"/>
          </a:xfrm>
        </p:spPr>
        <p:txBody>
          <a:bodyPr/>
          <a:lstStyle/>
          <a:p>
            <a:pPr lvl="1" eaLnBrk="1" hangingPunct="1">
              <a:buFont typeface="Wingdings" pitchFamily="2" charset="2"/>
              <a:buNone/>
            </a:pPr>
            <a:r>
              <a:rPr lang="es-ES">
                <a:cs typeface="Arial" charset="0"/>
              </a:rPr>
              <a:t>VT = 2048 kbps</a:t>
            </a:r>
          </a:p>
          <a:p>
            <a:pPr lvl="2" eaLnBrk="1" hangingPunct="1"/>
            <a:endParaRPr lang="es-ES">
              <a:cs typeface="Arial" charset="0"/>
            </a:endParaRPr>
          </a:p>
        </p:txBody>
      </p:sp>
      <p:sp>
        <p:nvSpPr>
          <p:cNvPr id="183307" name="Line 3"/>
          <p:cNvSpPr>
            <a:spLocks noChangeShapeType="1"/>
          </p:cNvSpPr>
          <p:nvPr/>
        </p:nvSpPr>
        <p:spPr bwMode="blackWhite">
          <a:xfrm>
            <a:off x="6269038" y="4970455"/>
            <a:ext cx="792162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83308" name="Line 4"/>
          <p:cNvSpPr>
            <a:spLocks noChangeShapeType="1"/>
          </p:cNvSpPr>
          <p:nvPr/>
        </p:nvSpPr>
        <p:spPr bwMode="blackWhite">
          <a:xfrm>
            <a:off x="1681163" y="2090730"/>
            <a:ext cx="792162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83309" name="Line 7"/>
          <p:cNvSpPr>
            <a:spLocks noChangeShapeType="1"/>
          </p:cNvSpPr>
          <p:nvPr/>
        </p:nvSpPr>
        <p:spPr bwMode="blackWhite">
          <a:xfrm>
            <a:off x="2825750" y="2370130"/>
            <a:ext cx="9525" cy="2333625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83310" name="Line 8"/>
          <p:cNvSpPr>
            <a:spLocks noChangeShapeType="1"/>
          </p:cNvSpPr>
          <p:nvPr/>
        </p:nvSpPr>
        <p:spPr bwMode="blackWhite">
          <a:xfrm flipH="1">
            <a:off x="5856288" y="2449505"/>
            <a:ext cx="1587" cy="2233612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83311" name="Line 9"/>
          <p:cNvSpPr>
            <a:spLocks noChangeShapeType="1"/>
          </p:cNvSpPr>
          <p:nvPr/>
        </p:nvSpPr>
        <p:spPr bwMode="blackWhite">
          <a:xfrm flipV="1">
            <a:off x="3265488" y="2162167"/>
            <a:ext cx="2233612" cy="2663825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83312" name="Line 10"/>
          <p:cNvSpPr>
            <a:spLocks noChangeShapeType="1"/>
          </p:cNvSpPr>
          <p:nvPr/>
        </p:nvSpPr>
        <p:spPr bwMode="blackWhite">
          <a:xfrm>
            <a:off x="3265488" y="5041892"/>
            <a:ext cx="2233612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3235796" y="1111577"/>
            <a:ext cx="1079500" cy="792162"/>
            <a:chOff x="2064" y="935"/>
            <a:chExt cx="680" cy="499"/>
          </a:xfrm>
          <a:solidFill>
            <a:srgbClr val="FFC000"/>
          </a:solidFill>
        </p:grpSpPr>
        <p:sp>
          <p:nvSpPr>
            <p:cNvPr id="24593" name="AutoShape 17"/>
            <p:cNvSpPr>
              <a:spLocks noChangeArrowheads="1"/>
            </p:cNvSpPr>
            <p:nvPr/>
          </p:nvSpPr>
          <p:spPr bwMode="blackWhite">
            <a:xfrm>
              <a:off x="2290" y="935"/>
              <a:ext cx="454" cy="499"/>
            </a:xfrm>
            <a:prstGeom prst="can">
              <a:avLst>
                <a:gd name="adj" fmla="val 27478"/>
              </a:avLst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24594" name="Line 18"/>
            <p:cNvSpPr>
              <a:spLocks noChangeShapeType="1"/>
            </p:cNvSpPr>
            <p:nvPr/>
          </p:nvSpPr>
          <p:spPr bwMode="blackWhite">
            <a:xfrm flipV="1">
              <a:off x="2064" y="1207"/>
              <a:ext cx="226" cy="227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6259984" y="1585580"/>
            <a:ext cx="1223962" cy="792162"/>
            <a:chOff x="3969" y="1253"/>
            <a:chExt cx="771" cy="499"/>
          </a:xfrm>
          <a:solidFill>
            <a:srgbClr val="FFC000"/>
          </a:solidFill>
        </p:grpSpPr>
        <p:sp>
          <p:nvSpPr>
            <p:cNvPr id="24596" name="AutoShape 20"/>
            <p:cNvSpPr>
              <a:spLocks noChangeArrowheads="1"/>
            </p:cNvSpPr>
            <p:nvPr/>
          </p:nvSpPr>
          <p:spPr bwMode="blackWhite">
            <a:xfrm>
              <a:off x="4286" y="1253"/>
              <a:ext cx="454" cy="499"/>
            </a:xfrm>
            <a:prstGeom prst="can">
              <a:avLst>
                <a:gd name="adj" fmla="val 27478"/>
              </a:avLst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24597" name="Line 21"/>
            <p:cNvSpPr>
              <a:spLocks noChangeShapeType="1"/>
            </p:cNvSpPr>
            <p:nvPr/>
          </p:nvSpPr>
          <p:spPr bwMode="blackWhite">
            <a:xfrm flipV="1">
              <a:off x="3969" y="1525"/>
              <a:ext cx="317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</p:grp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4562018" y="5257467"/>
            <a:ext cx="1223963" cy="792163"/>
            <a:chOff x="2880" y="3294"/>
            <a:chExt cx="771" cy="499"/>
          </a:xfrm>
          <a:solidFill>
            <a:srgbClr val="FFC000"/>
          </a:solidFill>
        </p:grpSpPr>
        <p:sp>
          <p:nvSpPr>
            <p:cNvPr id="24602" name="AutoShape 26"/>
            <p:cNvSpPr>
              <a:spLocks noChangeArrowheads="1"/>
            </p:cNvSpPr>
            <p:nvPr/>
          </p:nvSpPr>
          <p:spPr bwMode="blackWhite">
            <a:xfrm>
              <a:off x="2880" y="3294"/>
              <a:ext cx="454" cy="499"/>
            </a:xfrm>
            <a:prstGeom prst="can">
              <a:avLst>
                <a:gd name="adj" fmla="val 27478"/>
              </a:avLst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24603" name="Line 27"/>
            <p:cNvSpPr>
              <a:spLocks noChangeShapeType="1"/>
            </p:cNvSpPr>
            <p:nvPr/>
          </p:nvSpPr>
          <p:spPr bwMode="blackWhite">
            <a:xfrm flipV="1">
              <a:off x="3334" y="3339"/>
              <a:ext cx="317" cy="227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</p:grpSp>
      <p:grpSp>
        <p:nvGrpSpPr>
          <p:cNvPr id="6" name="Group 28"/>
          <p:cNvGrpSpPr>
            <a:grpSpLocks/>
          </p:cNvGrpSpPr>
          <p:nvPr/>
        </p:nvGrpSpPr>
        <p:grpSpPr bwMode="auto">
          <a:xfrm>
            <a:off x="385306" y="1585580"/>
            <a:ext cx="576262" cy="576262"/>
            <a:chOff x="249" y="981"/>
            <a:chExt cx="363" cy="363"/>
          </a:xfrm>
          <a:solidFill>
            <a:srgbClr val="FFC000"/>
          </a:solidFill>
        </p:grpSpPr>
        <p:sp>
          <p:nvSpPr>
            <p:cNvPr id="24605" name="AutoShape 29"/>
            <p:cNvSpPr>
              <a:spLocks noChangeArrowheads="1"/>
            </p:cNvSpPr>
            <p:nvPr/>
          </p:nvSpPr>
          <p:spPr bwMode="blackWhite">
            <a:xfrm>
              <a:off x="249" y="981"/>
              <a:ext cx="363" cy="363"/>
            </a:xfrm>
            <a:prstGeom prst="horizontalScroll">
              <a:avLst>
                <a:gd name="adj" fmla="val 12500"/>
              </a:avLst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24606" name="Line 30"/>
            <p:cNvSpPr>
              <a:spLocks noChangeShapeType="1"/>
            </p:cNvSpPr>
            <p:nvPr/>
          </p:nvSpPr>
          <p:spPr bwMode="blackWhite">
            <a:xfrm>
              <a:off x="340" y="1117"/>
              <a:ext cx="227" cy="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24607" name="Line 31"/>
            <p:cNvSpPr>
              <a:spLocks noChangeShapeType="1"/>
            </p:cNvSpPr>
            <p:nvPr/>
          </p:nvSpPr>
          <p:spPr bwMode="blackWhite">
            <a:xfrm>
              <a:off x="340" y="1162"/>
              <a:ext cx="227" cy="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24608" name="Line 32"/>
            <p:cNvSpPr>
              <a:spLocks noChangeShapeType="1"/>
            </p:cNvSpPr>
            <p:nvPr/>
          </p:nvSpPr>
          <p:spPr bwMode="blackWhite">
            <a:xfrm>
              <a:off x="340" y="1207"/>
              <a:ext cx="227" cy="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</p:grpSp>
      <p:grpSp>
        <p:nvGrpSpPr>
          <p:cNvPr id="7" name="Group 62"/>
          <p:cNvGrpSpPr>
            <a:grpSpLocks/>
          </p:cNvGrpSpPr>
          <p:nvPr/>
        </p:nvGrpSpPr>
        <p:grpSpPr bwMode="auto">
          <a:xfrm>
            <a:off x="8018006" y="3817605"/>
            <a:ext cx="576262" cy="576262"/>
            <a:chOff x="249" y="981"/>
            <a:chExt cx="363" cy="363"/>
          </a:xfrm>
          <a:solidFill>
            <a:srgbClr val="FFC000"/>
          </a:solidFill>
        </p:grpSpPr>
        <p:sp>
          <p:nvSpPr>
            <p:cNvPr id="24639" name="AutoShape 63"/>
            <p:cNvSpPr>
              <a:spLocks noChangeArrowheads="1"/>
            </p:cNvSpPr>
            <p:nvPr/>
          </p:nvSpPr>
          <p:spPr bwMode="blackWhite">
            <a:xfrm>
              <a:off x="249" y="981"/>
              <a:ext cx="363" cy="363"/>
            </a:xfrm>
            <a:prstGeom prst="horizontalScroll">
              <a:avLst>
                <a:gd name="adj" fmla="val 12500"/>
              </a:avLst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24640" name="Line 64"/>
            <p:cNvSpPr>
              <a:spLocks noChangeShapeType="1"/>
            </p:cNvSpPr>
            <p:nvPr/>
          </p:nvSpPr>
          <p:spPr bwMode="blackWhite">
            <a:xfrm>
              <a:off x="340" y="1117"/>
              <a:ext cx="227" cy="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24641" name="Line 65"/>
            <p:cNvSpPr>
              <a:spLocks noChangeShapeType="1"/>
            </p:cNvSpPr>
            <p:nvPr/>
          </p:nvSpPr>
          <p:spPr bwMode="blackWhite">
            <a:xfrm>
              <a:off x="340" y="1162"/>
              <a:ext cx="227" cy="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24642" name="Line 66"/>
            <p:cNvSpPr>
              <a:spLocks noChangeShapeType="1"/>
            </p:cNvSpPr>
            <p:nvPr/>
          </p:nvSpPr>
          <p:spPr bwMode="blackWhite">
            <a:xfrm>
              <a:off x="340" y="1207"/>
              <a:ext cx="227" cy="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</p:grpSp>
      <p:grpSp>
        <p:nvGrpSpPr>
          <p:cNvPr id="88" name="87 Grupo"/>
          <p:cNvGrpSpPr>
            <a:grpSpLocks/>
          </p:cNvGrpSpPr>
          <p:nvPr/>
        </p:nvGrpSpPr>
        <p:grpSpPr bwMode="auto">
          <a:xfrm>
            <a:off x="1825625" y="1015992"/>
            <a:ext cx="2663825" cy="928688"/>
            <a:chOff x="1825168" y="1244275"/>
            <a:chExt cx="2663826" cy="928688"/>
          </a:xfrm>
        </p:grpSpPr>
        <p:sp>
          <p:nvSpPr>
            <p:cNvPr id="183355" name="Freeform 33"/>
            <p:cNvSpPr>
              <a:spLocks/>
            </p:cNvSpPr>
            <p:nvPr/>
          </p:nvSpPr>
          <p:spPr bwMode="blackWhite">
            <a:xfrm>
              <a:off x="1825168" y="1585588"/>
              <a:ext cx="1657350" cy="587375"/>
            </a:xfrm>
            <a:custGeom>
              <a:avLst/>
              <a:gdLst>
                <a:gd name="T0" fmla="*/ 0 w 1044"/>
                <a:gd name="T1" fmla="*/ 2147483647 h 370"/>
                <a:gd name="T2" fmla="*/ 2147483647 w 1044"/>
                <a:gd name="T3" fmla="*/ 2147483647 h 370"/>
                <a:gd name="T4" fmla="*/ 2147483647 w 1044"/>
                <a:gd name="T5" fmla="*/ 2147483647 h 370"/>
                <a:gd name="T6" fmla="*/ 0 60000 65536"/>
                <a:gd name="T7" fmla="*/ 0 60000 65536"/>
                <a:gd name="T8" fmla="*/ 0 60000 65536"/>
                <a:gd name="T9" fmla="*/ 0 w 1044"/>
                <a:gd name="T10" fmla="*/ 0 h 370"/>
                <a:gd name="T11" fmla="*/ 1044 w 1044"/>
                <a:gd name="T12" fmla="*/ 370 h 37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44" h="370">
                  <a:moveTo>
                    <a:pt x="0" y="370"/>
                  </a:moveTo>
                  <a:cubicBezTo>
                    <a:pt x="162" y="238"/>
                    <a:pt x="325" y="106"/>
                    <a:pt x="499" y="53"/>
                  </a:cubicBezTo>
                  <a:cubicBezTo>
                    <a:pt x="673" y="0"/>
                    <a:pt x="858" y="26"/>
                    <a:pt x="1044" y="53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  <p:sp>
          <p:nvSpPr>
            <p:cNvPr id="183356" name="AutoShape 68"/>
            <p:cNvSpPr>
              <a:spLocks noChangeArrowheads="1"/>
            </p:cNvSpPr>
            <p:nvPr/>
          </p:nvSpPr>
          <p:spPr bwMode="blackWhite">
            <a:xfrm>
              <a:off x="4201656" y="1244275"/>
              <a:ext cx="287338" cy="38100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1</a:t>
              </a:r>
            </a:p>
          </p:txBody>
        </p:sp>
      </p:grpSp>
      <p:grpSp>
        <p:nvGrpSpPr>
          <p:cNvPr id="11" name="Group 80"/>
          <p:cNvGrpSpPr>
            <a:grpSpLocks/>
          </p:cNvGrpSpPr>
          <p:nvPr/>
        </p:nvGrpSpPr>
        <p:grpSpPr bwMode="auto">
          <a:xfrm>
            <a:off x="1250950" y="2089142"/>
            <a:ext cx="2232025" cy="3478213"/>
            <a:chOff x="1066" y="1298"/>
            <a:chExt cx="1406" cy="2191"/>
          </a:xfrm>
        </p:grpSpPr>
        <p:sp>
          <p:nvSpPr>
            <p:cNvPr id="183353" name="Freeform 75"/>
            <p:cNvSpPr>
              <a:spLocks/>
            </p:cNvSpPr>
            <p:nvPr/>
          </p:nvSpPr>
          <p:spPr bwMode="blackWhite">
            <a:xfrm>
              <a:off x="1519" y="1298"/>
              <a:ext cx="953" cy="1905"/>
            </a:xfrm>
            <a:custGeom>
              <a:avLst/>
              <a:gdLst>
                <a:gd name="T0" fmla="*/ 953 w 953"/>
                <a:gd name="T1" fmla="*/ 0 h 1905"/>
                <a:gd name="T2" fmla="*/ 227 w 953"/>
                <a:gd name="T3" fmla="*/ 590 h 1905"/>
                <a:gd name="T4" fmla="*/ 409 w 953"/>
                <a:gd name="T5" fmla="*/ 1542 h 1905"/>
                <a:gd name="T6" fmla="*/ 0 w 953"/>
                <a:gd name="T7" fmla="*/ 1905 h 190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53"/>
                <a:gd name="T13" fmla="*/ 0 h 1905"/>
                <a:gd name="T14" fmla="*/ 953 w 953"/>
                <a:gd name="T15" fmla="*/ 1905 h 190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53" h="1905">
                  <a:moveTo>
                    <a:pt x="953" y="0"/>
                  </a:moveTo>
                  <a:cubicBezTo>
                    <a:pt x="635" y="166"/>
                    <a:pt x="318" y="333"/>
                    <a:pt x="227" y="590"/>
                  </a:cubicBezTo>
                  <a:cubicBezTo>
                    <a:pt x="136" y="847"/>
                    <a:pt x="447" y="1323"/>
                    <a:pt x="409" y="1542"/>
                  </a:cubicBezTo>
                  <a:cubicBezTo>
                    <a:pt x="371" y="1761"/>
                    <a:pt x="185" y="1833"/>
                    <a:pt x="0" y="1905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  <p:sp>
          <p:nvSpPr>
            <p:cNvPr id="183354" name="AutoShape 79"/>
            <p:cNvSpPr>
              <a:spLocks noChangeArrowheads="1"/>
            </p:cNvSpPr>
            <p:nvPr/>
          </p:nvSpPr>
          <p:spPr bwMode="blackWhite">
            <a:xfrm>
              <a:off x="1066" y="3249"/>
              <a:ext cx="181" cy="24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3</a:t>
              </a:r>
            </a:p>
          </p:txBody>
        </p:sp>
      </p:grpSp>
      <p:grpSp>
        <p:nvGrpSpPr>
          <p:cNvPr id="13" name="Group 89"/>
          <p:cNvGrpSpPr>
            <a:grpSpLocks/>
          </p:cNvGrpSpPr>
          <p:nvPr/>
        </p:nvGrpSpPr>
        <p:grpSpPr bwMode="auto">
          <a:xfrm>
            <a:off x="1682750" y="4645017"/>
            <a:ext cx="4032250" cy="1189038"/>
            <a:chOff x="1338" y="2908"/>
            <a:chExt cx="2540" cy="749"/>
          </a:xfrm>
        </p:grpSpPr>
        <p:sp>
          <p:nvSpPr>
            <p:cNvPr id="183351" name="AutoShape 87"/>
            <p:cNvSpPr>
              <a:spLocks noChangeArrowheads="1"/>
            </p:cNvSpPr>
            <p:nvPr/>
          </p:nvSpPr>
          <p:spPr bwMode="blackWhite">
            <a:xfrm>
              <a:off x="3016" y="3417"/>
              <a:ext cx="181" cy="24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3</a:t>
              </a:r>
            </a:p>
          </p:txBody>
        </p:sp>
        <p:sp>
          <p:nvSpPr>
            <p:cNvPr id="183352" name="Freeform 88"/>
            <p:cNvSpPr>
              <a:spLocks/>
            </p:cNvSpPr>
            <p:nvPr/>
          </p:nvSpPr>
          <p:spPr bwMode="blackWhite">
            <a:xfrm>
              <a:off x="1338" y="2908"/>
              <a:ext cx="2540" cy="598"/>
            </a:xfrm>
            <a:custGeom>
              <a:avLst/>
              <a:gdLst>
                <a:gd name="T0" fmla="*/ 0 w 2639"/>
                <a:gd name="T1" fmla="*/ 522 h 598"/>
                <a:gd name="T2" fmla="*/ 412 w 2639"/>
                <a:gd name="T3" fmla="*/ 522 h 598"/>
                <a:gd name="T4" fmla="*/ 1272 w 2639"/>
                <a:gd name="T5" fmla="*/ 68 h 598"/>
                <a:gd name="T6" fmla="*/ 2061 w 2639"/>
                <a:gd name="T7" fmla="*/ 114 h 598"/>
                <a:gd name="T8" fmla="*/ 1986 w 2639"/>
                <a:gd name="T9" fmla="*/ 386 h 5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39"/>
                <a:gd name="T16" fmla="*/ 0 h 598"/>
                <a:gd name="T17" fmla="*/ 2639 w 2639"/>
                <a:gd name="T18" fmla="*/ 598 h 59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39" h="598">
                  <a:moveTo>
                    <a:pt x="0" y="522"/>
                  </a:moveTo>
                  <a:cubicBezTo>
                    <a:pt x="121" y="560"/>
                    <a:pt x="242" y="598"/>
                    <a:pt x="499" y="522"/>
                  </a:cubicBezTo>
                  <a:cubicBezTo>
                    <a:pt x="756" y="446"/>
                    <a:pt x="1209" y="136"/>
                    <a:pt x="1542" y="68"/>
                  </a:cubicBezTo>
                  <a:cubicBezTo>
                    <a:pt x="1875" y="0"/>
                    <a:pt x="2351" y="61"/>
                    <a:pt x="2495" y="114"/>
                  </a:cubicBezTo>
                  <a:cubicBezTo>
                    <a:pt x="2639" y="167"/>
                    <a:pt x="2521" y="276"/>
                    <a:pt x="2404" y="386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</p:grpSp>
      <p:grpSp>
        <p:nvGrpSpPr>
          <p:cNvPr id="16" name="Group 97"/>
          <p:cNvGrpSpPr>
            <a:grpSpLocks/>
          </p:cNvGrpSpPr>
          <p:nvPr/>
        </p:nvGrpSpPr>
        <p:grpSpPr bwMode="auto">
          <a:xfrm>
            <a:off x="5426075" y="4229092"/>
            <a:ext cx="2520950" cy="1460500"/>
            <a:chOff x="3696" y="2873"/>
            <a:chExt cx="1588" cy="920"/>
          </a:xfrm>
        </p:grpSpPr>
        <p:sp>
          <p:nvSpPr>
            <p:cNvPr id="183349" name="AutoShape 92"/>
            <p:cNvSpPr>
              <a:spLocks noChangeArrowheads="1"/>
            </p:cNvSpPr>
            <p:nvPr/>
          </p:nvSpPr>
          <p:spPr bwMode="blackWhite">
            <a:xfrm>
              <a:off x="5103" y="2873"/>
              <a:ext cx="181" cy="24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2</a:t>
              </a:r>
            </a:p>
          </p:txBody>
        </p:sp>
        <p:sp>
          <p:nvSpPr>
            <p:cNvPr id="183350" name="Freeform 94"/>
            <p:cNvSpPr>
              <a:spLocks/>
            </p:cNvSpPr>
            <p:nvPr/>
          </p:nvSpPr>
          <p:spPr bwMode="blackWhite">
            <a:xfrm>
              <a:off x="3696" y="3067"/>
              <a:ext cx="1089" cy="726"/>
            </a:xfrm>
            <a:custGeom>
              <a:avLst/>
              <a:gdLst>
                <a:gd name="T0" fmla="*/ 0 w 998"/>
                <a:gd name="T1" fmla="*/ 1181 h 643"/>
                <a:gd name="T2" fmla="*/ 561 w 998"/>
                <a:gd name="T3" fmla="*/ 180 h 643"/>
                <a:gd name="T4" fmla="*/ 1543 w 998"/>
                <a:gd name="T5" fmla="*/ 98 h 643"/>
                <a:gd name="T6" fmla="*/ 0 60000 65536"/>
                <a:gd name="T7" fmla="*/ 0 60000 65536"/>
                <a:gd name="T8" fmla="*/ 0 60000 65536"/>
                <a:gd name="T9" fmla="*/ 0 w 998"/>
                <a:gd name="T10" fmla="*/ 0 h 643"/>
                <a:gd name="T11" fmla="*/ 998 w 998"/>
                <a:gd name="T12" fmla="*/ 643 h 6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98" h="643">
                  <a:moveTo>
                    <a:pt x="0" y="643"/>
                  </a:moveTo>
                  <a:cubicBezTo>
                    <a:pt x="98" y="419"/>
                    <a:pt x="197" y="196"/>
                    <a:pt x="363" y="98"/>
                  </a:cubicBezTo>
                  <a:cubicBezTo>
                    <a:pt x="529" y="0"/>
                    <a:pt x="892" y="60"/>
                    <a:pt x="998" y="53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</p:grpSp>
      <p:grpSp>
        <p:nvGrpSpPr>
          <p:cNvPr id="17" name="Group 86"/>
          <p:cNvGrpSpPr>
            <a:grpSpLocks/>
          </p:cNvGrpSpPr>
          <p:nvPr/>
        </p:nvGrpSpPr>
        <p:grpSpPr bwMode="auto">
          <a:xfrm>
            <a:off x="1754188" y="1728780"/>
            <a:ext cx="5976937" cy="3621087"/>
            <a:chOff x="1383" y="1104"/>
            <a:chExt cx="3765" cy="2281"/>
          </a:xfrm>
        </p:grpSpPr>
        <p:sp>
          <p:nvSpPr>
            <p:cNvPr id="183347" name="Freeform 81"/>
            <p:cNvSpPr>
              <a:spLocks/>
            </p:cNvSpPr>
            <p:nvPr/>
          </p:nvSpPr>
          <p:spPr bwMode="blackWhite">
            <a:xfrm>
              <a:off x="1383" y="1207"/>
              <a:ext cx="3069" cy="2178"/>
            </a:xfrm>
            <a:custGeom>
              <a:avLst/>
              <a:gdLst>
                <a:gd name="T0" fmla="*/ 166 w 3069"/>
                <a:gd name="T1" fmla="*/ 2087 h 2178"/>
                <a:gd name="T2" fmla="*/ 212 w 3069"/>
                <a:gd name="T3" fmla="*/ 2087 h 2178"/>
                <a:gd name="T4" fmla="*/ 1436 w 3069"/>
                <a:gd name="T5" fmla="*/ 1542 h 2178"/>
                <a:gd name="T6" fmla="*/ 2072 w 3069"/>
                <a:gd name="T7" fmla="*/ 272 h 2178"/>
                <a:gd name="T8" fmla="*/ 3069 w 3069"/>
                <a:gd name="T9" fmla="*/ 0 h 21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69"/>
                <a:gd name="T16" fmla="*/ 0 h 2178"/>
                <a:gd name="T17" fmla="*/ 3069 w 3069"/>
                <a:gd name="T18" fmla="*/ 2178 h 217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69" h="2178">
                  <a:moveTo>
                    <a:pt x="166" y="2087"/>
                  </a:moveTo>
                  <a:cubicBezTo>
                    <a:pt x="83" y="2132"/>
                    <a:pt x="0" y="2178"/>
                    <a:pt x="212" y="2087"/>
                  </a:cubicBezTo>
                  <a:cubicBezTo>
                    <a:pt x="424" y="1996"/>
                    <a:pt x="1126" y="1844"/>
                    <a:pt x="1436" y="1542"/>
                  </a:cubicBezTo>
                  <a:cubicBezTo>
                    <a:pt x="1746" y="1240"/>
                    <a:pt x="1800" y="529"/>
                    <a:pt x="2072" y="272"/>
                  </a:cubicBezTo>
                  <a:cubicBezTo>
                    <a:pt x="2344" y="15"/>
                    <a:pt x="2706" y="7"/>
                    <a:pt x="3069" y="0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  <p:sp>
          <p:nvSpPr>
            <p:cNvPr id="183348" name="AutoShape 85"/>
            <p:cNvSpPr>
              <a:spLocks noChangeArrowheads="1"/>
            </p:cNvSpPr>
            <p:nvPr/>
          </p:nvSpPr>
          <p:spPr bwMode="blackWhite">
            <a:xfrm>
              <a:off x="4967" y="1104"/>
              <a:ext cx="181" cy="24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2</a:t>
              </a:r>
            </a:p>
          </p:txBody>
        </p:sp>
      </p:grpSp>
      <p:grpSp>
        <p:nvGrpSpPr>
          <p:cNvPr id="19" name="Group 104"/>
          <p:cNvGrpSpPr>
            <a:grpSpLocks/>
          </p:cNvGrpSpPr>
          <p:nvPr/>
        </p:nvGrpSpPr>
        <p:grpSpPr bwMode="auto">
          <a:xfrm>
            <a:off x="4779963" y="2162167"/>
            <a:ext cx="1871662" cy="4171950"/>
            <a:chOff x="3289" y="1356"/>
            <a:chExt cx="1179" cy="2628"/>
          </a:xfrm>
        </p:grpSpPr>
        <p:sp>
          <p:nvSpPr>
            <p:cNvPr id="183345" name="Freeform 98"/>
            <p:cNvSpPr>
              <a:spLocks/>
            </p:cNvSpPr>
            <p:nvPr/>
          </p:nvSpPr>
          <p:spPr bwMode="blackWhite">
            <a:xfrm>
              <a:off x="3652" y="1356"/>
              <a:ext cx="816" cy="2086"/>
            </a:xfrm>
            <a:custGeom>
              <a:avLst/>
              <a:gdLst>
                <a:gd name="T0" fmla="*/ 816 w 816"/>
                <a:gd name="T1" fmla="*/ 0 h 2086"/>
                <a:gd name="T2" fmla="*/ 136 w 816"/>
                <a:gd name="T3" fmla="*/ 362 h 2086"/>
                <a:gd name="T4" fmla="*/ 227 w 816"/>
                <a:gd name="T5" fmla="*/ 1678 h 2086"/>
                <a:gd name="T6" fmla="*/ 0 w 816"/>
                <a:gd name="T7" fmla="*/ 2086 h 208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16"/>
                <a:gd name="T13" fmla="*/ 0 h 2086"/>
                <a:gd name="T14" fmla="*/ 816 w 816"/>
                <a:gd name="T15" fmla="*/ 2086 h 208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16" h="2086">
                  <a:moveTo>
                    <a:pt x="816" y="0"/>
                  </a:moveTo>
                  <a:cubicBezTo>
                    <a:pt x="525" y="41"/>
                    <a:pt x="234" y="83"/>
                    <a:pt x="136" y="362"/>
                  </a:cubicBezTo>
                  <a:cubicBezTo>
                    <a:pt x="38" y="641"/>
                    <a:pt x="250" y="1391"/>
                    <a:pt x="227" y="1678"/>
                  </a:cubicBezTo>
                  <a:cubicBezTo>
                    <a:pt x="204" y="1965"/>
                    <a:pt x="102" y="2025"/>
                    <a:pt x="0" y="2086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  <p:sp>
          <p:nvSpPr>
            <p:cNvPr id="183346" name="AutoShape 102"/>
            <p:cNvSpPr>
              <a:spLocks noChangeArrowheads="1"/>
            </p:cNvSpPr>
            <p:nvPr/>
          </p:nvSpPr>
          <p:spPr bwMode="blackWhite">
            <a:xfrm>
              <a:off x="3289" y="3744"/>
              <a:ext cx="181" cy="24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2</a:t>
              </a:r>
            </a:p>
          </p:txBody>
        </p:sp>
      </p:grpSp>
      <p:grpSp>
        <p:nvGrpSpPr>
          <p:cNvPr id="12" name="Group 84"/>
          <p:cNvGrpSpPr>
            <a:grpSpLocks/>
          </p:cNvGrpSpPr>
          <p:nvPr/>
        </p:nvGrpSpPr>
        <p:grpSpPr bwMode="auto">
          <a:xfrm>
            <a:off x="1778000" y="1492242"/>
            <a:ext cx="5808663" cy="3767138"/>
            <a:chOff x="1398" y="922"/>
            <a:chExt cx="3659" cy="2373"/>
          </a:xfrm>
        </p:grpSpPr>
        <p:sp>
          <p:nvSpPr>
            <p:cNvPr id="183343" name="Freeform 47"/>
            <p:cNvSpPr>
              <a:spLocks/>
            </p:cNvSpPr>
            <p:nvPr/>
          </p:nvSpPr>
          <p:spPr bwMode="blackWhite">
            <a:xfrm>
              <a:off x="1398" y="1117"/>
              <a:ext cx="3069" cy="2178"/>
            </a:xfrm>
            <a:custGeom>
              <a:avLst/>
              <a:gdLst>
                <a:gd name="T0" fmla="*/ 166 w 3069"/>
                <a:gd name="T1" fmla="*/ 2087 h 2178"/>
                <a:gd name="T2" fmla="*/ 212 w 3069"/>
                <a:gd name="T3" fmla="*/ 2087 h 2178"/>
                <a:gd name="T4" fmla="*/ 1436 w 3069"/>
                <a:gd name="T5" fmla="*/ 1542 h 2178"/>
                <a:gd name="T6" fmla="*/ 2072 w 3069"/>
                <a:gd name="T7" fmla="*/ 272 h 2178"/>
                <a:gd name="T8" fmla="*/ 3069 w 3069"/>
                <a:gd name="T9" fmla="*/ 0 h 21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69"/>
                <a:gd name="T16" fmla="*/ 0 h 2178"/>
                <a:gd name="T17" fmla="*/ 3069 w 3069"/>
                <a:gd name="T18" fmla="*/ 2178 h 217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69" h="2178">
                  <a:moveTo>
                    <a:pt x="166" y="2087"/>
                  </a:moveTo>
                  <a:cubicBezTo>
                    <a:pt x="83" y="2132"/>
                    <a:pt x="0" y="2178"/>
                    <a:pt x="212" y="2087"/>
                  </a:cubicBezTo>
                  <a:cubicBezTo>
                    <a:pt x="424" y="1996"/>
                    <a:pt x="1126" y="1844"/>
                    <a:pt x="1436" y="1542"/>
                  </a:cubicBezTo>
                  <a:cubicBezTo>
                    <a:pt x="1746" y="1240"/>
                    <a:pt x="1800" y="529"/>
                    <a:pt x="2072" y="272"/>
                  </a:cubicBezTo>
                  <a:cubicBezTo>
                    <a:pt x="2344" y="15"/>
                    <a:pt x="2706" y="7"/>
                    <a:pt x="3069" y="0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  <p:sp>
          <p:nvSpPr>
            <p:cNvPr id="183344" name="AutoShape 83"/>
            <p:cNvSpPr>
              <a:spLocks noChangeArrowheads="1"/>
            </p:cNvSpPr>
            <p:nvPr/>
          </p:nvSpPr>
          <p:spPr bwMode="blackWhite">
            <a:xfrm>
              <a:off x="4876" y="922"/>
              <a:ext cx="181" cy="24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1</a:t>
              </a:r>
            </a:p>
          </p:txBody>
        </p:sp>
      </p:grpSp>
      <p:grpSp>
        <p:nvGrpSpPr>
          <p:cNvPr id="18" name="Group 103"/>
          <p:cNvGrpSpPr>
            <a:grpSpLocks/>
          </p:cNvGrpSpPr>
          <p:nvPr/>
        </p:nvGrpSpPr>
        <p:grpSpPr bwMode="auto">
          <a:xfrm>
            <a:off x="4635500" y="2089142"/>
            <a:ext cx="2014538" cy="4054475"/>
            <a:chOff x="3198" y="1298"/>
            <a:chExt cx="1269" cy="2554"/>
          </a:xfrm>
        </p:grpSpPr>
        <p:sp>
          <p:nvSpPr>
            <p:cNvPr id="183341" name="Freeform 54"/>
            <p:cNvSpPr>
              <a:spLocks/>
            </p:cNvSpPr>
            <p:nvPr/>
          </p:nvSpPr>
          <p:spPr bwMode="blackWhite">
            <a:xfrm>
              <a:off x="3651" y="1298"/>
              <a:ext cx="816" cy="2086"/>
            </a:xfrm>
            <a:custGeom>
              <a:avLst/>
              <a:gdLst>
                <a:gd name="T0" fmla="*/ 816 w 816"/>
                <a:gd name="T1" fmla="*/ 0 h 2086"/>
                <a:gd name="T2" fmla="*/ 136 w 816"/>
                <a:gd name="T3" fmla="*/ 362 h 2086"/>
                <a:gd name="T4" fmla="*/ 227 w 816"/>
                <a:gd name="T5" fmla="*/ 1678 h 2086"/>
                <a:gd name="T6" fmla="*/ 0 w 816"/>
                <a:gd name="T7" fmla="*/ 2086 h 208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16"/>
                <a:gd name="T13" fmla="*/ 0 h 2086"/>
                <a:gd name="T14" fmla="*/ 816 w 816"/>
                <a:gd name="T15" fmla="*/ 2086 h 208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16" h="2086">
                  <a:moveTo>
                    <a:pt x="816" y="0"/>
                  </a:moveTo>
                  <a:cubicBezTo>
                    <a:pt x="525" y="41"/>
                    <a:pt x="234" y="83"/>
                    <a:pt x="136" y="362"/>
                  </a:cubicBezTo>
                  <a:cubicBezTo>
                    <a:pt x="38" y="641"/>
                    <a:pt x="250" y="1391"/>
                    <a:pt x="227" y="1678"/>
                  </a:cubicBezTo>
                  <a:cubicBezTo>
                    <a:pt x="204" y="1965"/>
                    <a:pt x="102" y="2025"/>
                    <a:pt x="0" y="2086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  <p:sp>
          <p:nvSpPr>
            <p:cNvPr id="183342" name="AutoShape 101"/>
            <p:cNvSpPr>
              <a:spLocks noChangeArrowheads="1"/>
            </p:cNvSpPr>
            <p:nvPr/>
          </p:nvSpPr>
          <p:spPr bwMode="blackWhite">
            <a:xfrm>
              <a:off x="3198" y="3612"/>
              <a:ext cx="181" cy="24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1</a:t>
              </a:r>
            </a:p>
          </p:txBody>
        </p:sp>
      </p:grpSp>
      <p:grpSp>
        <p:nvGrpSpPr>
          <p:cNvPr id="15" name="Group 96"/>
          <p:cNvGrpSpPr>
            <a:grpSpLocks/>
          </p:cNvGrpSpPr>
          <p:nvPr/>
        </p:nvGrpSpPr>
        <p:grpSpPr bwMode="auto">
          <a:xfrm>
            <a:off x="5425618" y="4033081"/>
            <a:ext cx="2376488" cy="1604962"/>
            <a:chOff x="3696" y="2691"/>
            <a:chExt cx="1497" cy="1011"/>
          </a:xfrm>
          <a:solidFill>
            <a:srgbClr val="FFC000"/>
          </a:solidFill>
        </p:grpSpPr>
        <p:sp>
          <p:nvSpPr>
            <p:cNvPr id="24667" name="AutoShape 91"/>
            <p:cNvSpPr>
              <a:spLocks noChangeArrowheads="1"/>
            </p:cNvSpPr>
            <p:nvPr/>
          </p:nvSpPr>
          <p:spPr bwMode="blackWhite">
            <a:xfrm>
              <a:off x="5012" y="2691"/>
              <a:ext cx="181" cy="240"/>
            </a:xfrm>
            <a:prstGeom prst="verticalScroll">
              <a:avLst>
                <a:gd name="adj" fmla="val 12500"/>
              </a:avLst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r>
                <a:rPr lang="es-ES" sz="1800" dirty="0"/>
                <a:t>1</a:t>
              </a:r>
            </a:p>
          </p:txBody>
        </p:sp>
        <p:sp>
          <p:nvSpPr>
            <p:cNvPr id="24669" name="Freeform 93"/>
            <p:cNvSpPr>
              <a:spLocks/>
            </p:cNvSpPr>
            <p:nvPr/>
          </p:nvSpPr>
          <p:spPr bwMode="blackWhite">
            <a:xfrm>
              <a:off x="3696" y="2976"/>
              <a:ext cx="1089" cy="726"/>
            </a:xfrm>
            <a:custGeom>
              <a:avLst/>
              <a:gdLst/>
              <a:ahLst/>
              <a:cxnLst>
                <a:cxn ang="0">
                  <a:pos x="0" y="643"/>
                </a:cxn>
                <a:cxn ang="0">
                  <a:pos x="363" y="98"/>
                </a:cxn>
                <a:cxn ang="0">
                  <a:pos x="998" y="53"/>
                </a:cxn>
              </a:cxnLst>
              <a:rect l="0" t="0" r="r" b="b"/>
              <a:pathLst>
                <a:path w="998" h="643">
                  <a:moveTo>
                    <a:pt x="0" y="643"/>
                  </a:moveTo>
                  <a:cubicBezTo>
                    <a:pt x="98" y="419"/>
                    <a:pt x="197" y="196"/>
                    <a:pt x="363" y="98"/>
                  </a:cubicBezTo>
                  <a:cubicBezTo>
                    <a:pt x="529" y="0"/>
                    <a:pt x="892" y="60"/>
                    <a:pt x="998" y="53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  <a:effectLst/>
          </p:spPr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</p:grpSp>
      <p:grpSp>
        <p:nvGrpSpPr>
          <p:cNvPr id="14" name="Group 95"/>
          <p:cNvGrpSpPr>
            <a:grpSpLocks/>
          </p:cNvGrpSpPr>
          <p:nvPr/>
        </p:nvGrpSpPr>
        <p:grpSpPr bwMode="auto">
          <a:xfrm>
            <a:off x="5426075" y="3773480"/>
            <a:ext cx="2232025" cy="1722437"/>
            <a:chOff x="3696" y="2527"/>
            <a:chExt cx="1406" cy="1085"/>
          </a:xfrm>
        </p:grpSpPr>
        <p:sp>
          <p:nvSpPr>
            <p:cNvPr id="183339" name="Freeform 61"/>
            <p:cNvSpPr>
              <a:spLocks/>
            </p:cNvSpPr>
            <p:nvPr/>
          </p:nvSpPr>
          <p:spPr bwMode="blackWhite">
            <a:xfrm>
              <a:off x="3696" y="2886"/>
              <a:ext cx="1089" cy="726"/>
            </a:xfrm>
            <a:custGeom>
              <a:avLst/>
              <a:gdLst>
                <a:gd name="T0" fmla="*/ 0 w 998"/>
                <a:gd name="T1" fmla="*/ 1181 h 643"/>
                <a:gd name="T2" fmla="*/ 561 w 998"/>
                <a:gd name="T3" fmla="*/ 180 h 643"/>
                <a:gd name="T4" fmla="*/ 1543 w 998"/>
                <a:gd name="T5" fmla="*/ 98 h 643"/>
                <a:gd name="T6" fmla="*/ 0 60000 65536"/>
                <a:gd name="T7" fmla="*/ 0 60000 65536"/>
                <a:gd name="T8" fmla="*/ 0 60000 65536"/>
                <a:gd name="T9" fmla="*/ 0 w 998"/>
                <a:gd name="T10" fmla="*/ 0 h 643"/>
                <a:gd name="T11" fmla="*/ 998 w 998"/>
                <a:gd name="T12" fmla="*/ 643 h 6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98" h="643">
                  <a:moveTo>
                    <a:pt x="0" y="643"/>
                  </a:moveTo>
                  <a:cubicBezTo>
                    <a:pt x="98" y="419"/>
                    <a:pt x="197" y="196"/>
                    <a:pt x="363" y="98"/>
                  </a:cubicBezTo>
                  <a:cubicBezTo>
                    <a:pt x="529" y="0"/>
                    <a:pt x="892" y="60"/>
                    <a:pt x="998" y="53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  <p:sp>
          <p:nvSpPr>
            <p:cNvPr id="183340" name="AutoShape 90"/>
            <p:cNvSpPr>
              <a:spLocks noChangeArrowheads="1"/>
            </p:cNvSpPr>
            <p:nvPr/>
          </p:nvSpPr>
          <p:spPr bwMode="blackWhite">
            <a:xfrm>
              <a:off x="4921" y="2527"/>
              <a:ext cx="181" cy="24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3</a:t>
              </a:r>
            </a:p>
          </p:txBody>
        </p:sp>
      </p:grpSp>
      <p:pic>
        <p:nvPicPr>
          <p:cNvPr id="77" name="Picture 13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78088" y="1843080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329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7401764"/>
              </p:ext>
            </p:extLst>
          </p:nvPr>
        </p:nvGraphicFramePr>
        <p:xfrm>
          <a:off x="6892925" y="4660892"/>
          <a:ext cx="100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770" name="Clip" r:id="rId8" imgW="1307263" imgH="1084139" progId="">
                  <p:embed/>
                </p:oleObj>
              </mc:Choice>
              <mc:Fallback>
                <p:oleObj name="Clip" r:id="rId8" imgW="1307263" imgH="1084139" progId="">
                  <p:embed/>
                  <p:pic>
                    <p:nvPicPr>
                      <p:cNvPr id="0" name="Picture 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2925" y="4660892"/>
                        <a:ext cx="1001713" cy="833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3329" name="Picture 13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99100" y="1719255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3330" name="Picture 13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97513" y="4614855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3331" name="Picture 13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5075" y="4603742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" name="Picture 37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14588" y="1825617"/>
            <a:ext cx="1058862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9" name="88 Grupo"/>
          <p:cNvGrpSpPr>
            <a:grpSpLocks/>
          </p:cNvGrpSpPr>
          <p:nvPr/>
        </p:nvGrpSpPr>
        <p:grpSpPr bwMode="auto">
          <a:xfrm>
            <a:off x="1978025" y="1225542"/>
            <a:ext cx="2655888" cy="696913"/>
            <a:chOff x="1977568" y="1453825"/>
            <a:chExt cx="2655888" cy="697802"/>
          </a:xfrm>
        </p:grpSpPr>
        <p:sp>
          <p:nvSpPr>
            <p:cNvPr id="183337" name="AutoShape 69"/>
            <p:cNvSpPr>
              <a:spLocks noChangeArrowheads="1"/>
            </p:cNvSpPr>
            <p:nvPr/>
          </p:nvSpPr>
          <p:spPr bwMode="blackWhite">
            <a:xfrm>
              <a:off x="4346118" y="1453825"/>
              <a:ext cx="287338" cy="38100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2</a:t>
              </a:r>
            </a:p>
          </p:txBody>
        </p:sp>
        <p:sp>
          <p:nvSpPr>
            <p:cNvPr id="183338" name="Freeform 33"/>
            <p:cNvSpPr>
              <a:spLocks/>
            </p:cNvSpPr>
            <p:nvPr/>
          </p:nvSpPr>
          <p:spPr bwMode="blackWhite">
            <a:xfrm>
              <a:off x="1977568" y="1517904"/>
              <a:ext cx="1789760" cy="633723"/>
            </a:xfrm>
            <a:custGeom>
              <a:avLst/>
              <a:gdLst>
                <a:gd name="T0" fmla="*/ 0 w 1044"/>
                <a:gd name="T1" fmla="*/ 2147483647 h 370"/>
                <a:gd name="T2" fmla="*/ 2147483647 w 1044"/>
                <a:gd name="T3" fmla="*/ 2147483647 h 370"/>
                <a:gd name="T4" fmla="*/ 2147483647 w 1044"/>
                <a:gd name="T5" fmla="*/ 2147483647 h 370"/>
                <a:gd name="T6" fmla="*/ 0 60000 65536"/>
                <a:gd name="T7" fmla="*/ 0 60000 65536"/>
                <a:gd name="T8" fmla="*/ 0 60000 65536"/>
                <a:gd name="T9" fmla="*/ 0 w 1044"/>
                <a:gd name="T10" fmla="*/ 0 h 370"/>
                <a:gd name="T11" fmla="*/ 1044 w 1044"/>
                <a:gd name="T12" fmla="*/ 370 h 37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44" h="370">
                  <a:moveTo>
                    <a:pt x="0" y="370"/>
                  </a:moveTo>
                  <a:cubicBezTo>
                    <a:pt x="162" y="238"/>
                    <a:pt x="325" y="106"/>
                    <a:pt x="499" y="53"/>
                  </a:cubicBezTo>
                  <a:cubicBezTo>
                    <a:pt x="673" y="0"/>
                    <a:pt x="858" y="26"/>
                    <a:pt x="1044" y="53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</p:grpSp>
      <p:grpSp>
        <p:nvGrpSpPr>
          <p:cNvPr id="90" name="89 Grupo"/>
          <p:cNvGrpSpPr>
            <a:grpSpLocks/>
          </p:cNvGrpSpPr>
          <p:nvPr/>
        </p:nvGrpSpPr>
        <p:grpSpPr bwMode="auto">
          <a:xfrm>
            <a:off x="1978025" y="1420805"/>
            <a:ext cx="2800350" cy="639762"/>
            <a:chOff x="1977568" y="1649088"/>
            <a:chExt cx="2800351" cy="639699"/>
          </a:xfrm>
        </p:grpSpPr>
        <p:sp>
          <p:nvSpPr>
            <p:cNvPr id="183335" name="AutoShape 70"/>
            <p:cNvSpPr>
              <a:spLocks noChangeArrowheads="1"/>
            </p:cNvSpPr>
            <p:nvPr/>
          </p:nvSpPr>
          <p:spPr bwMode="blackWhite">
            <a:xfrm>
              <a:off x="4490581" y="1649088"/>
              <a:ext cx="287338" cy="381000"/>
            </a:xfrm>
            <a:prstGeom prst="verticalScroll">
              <a:avLst>
                <a:gd name="adj" fmla="val 1250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es-ES" sz="1800"/>
                <a:t>3</a:t>
              </a:r>
            </a:p>
          </p:txBody>
        </p:sp>
        <p:sp>
          <p:nvSpPr>
            <p:cNvPr id="183336" name="Freeform 33"/>
            <p:cNvSpPr>
              <a:spLocks/>
            </p:cNvSpPr>
            <p:nvPr/>
          </p:nvSpPr>
          <p:spPr bwMode="blackWhite">
            <a:xfrm>
              <a:off x="1977568" y="1701412"/>
              <a:ext cx="1990928" cy="587375"/>
            </a:xfrm>
            <a:custGeom>
              <a:avLst/>
              <a:gdLst>
                <a:gd name="T0" fmla="*/ 0 w 1044"/>
                <a:gd name="T1" fmla="*/ 2147483647 h 370"/>
                <a:gd name="T2" fmla="*/ 2147483647 w 1044"/>
                <a:gd name="T3" fmla="*/ 2147483647 h 370"/>
                <a:gd name="T4" fmla="*/ 2147483647 w 1044"/>
                <a:gd name="T5" fmla="*/ 2147483647 h 370"/>
                <a:gd name="T6" fmla="*/ 0 60000 65536"/>
                <a:gd name="T7" fmla="*/ 0 60000 65536"/>
                <a:gd name="T8" fmla="*/ 0 60000 65536"/>
                <a:gd name="T9" fmla="*/ 0 w 1044"/>
                <a:gd name="T10" fmla="*/ 0 h 370"/>
                <a:gd name="T11" fmla="*/ 1044 w 1044"/>
                <a:gd name="T12" fmla="*/ 370 h 37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44" h="370">
                  <a:moveTo>
                    <a:pt x="0" y="370"/>
                  </a:moveTo>
                  <a:cubicBezTo>
                    <a:pt x="162" y="238"/>
                    <a:pt x="325" y="106"/>
                    <a:pt x="499" y="53"/>
                  </a:cubicBezTo>
                  <a:cubicBezTo>
                    <a:pt x="673" y="0"/>
                    <a:pt x="858" y="26"/>
                    <a:pt x="1044" y="53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 vert="eaVert" wrap="none" anchor="ctr"/>
            <a:lstStyle/>
            <a:p>
              <a:endParaRPr lang="es-ES"/>
            </a:p>
          </p:txBody>
        </p:sp>
      </p:grpSp>
      <p:graphicFrame>
        <p:nvGraphicFramePr>
          <p:cNvPr id="183298" name="Object 18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6918254"/>
              </p:ext>
            </p:extLst>
          </p:nvPr>
        </p:nvGraphicFramePr>
        <p:xfrm>
          <a:off x="965200" y="1724017"/>
          <a:ext cx="962025" cy="801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771" name="Clip" r:id="rId11" imgW="1307263" imgH="1084139" progId="">
                  <p:embed/>
                </p:oleObj>
              </mc:Choice>
              <mc:Fallback>
                <p:oleObj name="Clip" r:id="rId11" imgW="1307263" imgH="1084139" progId="">
                  <p:embed/>
                  <p:pic>
                    <p:nvPicPr>
                      <p:cNvPr id="0" name="Picture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5200" y="1724017"/>
                        <a:ext cx="962025" cy="801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" name="82 CuadroTexto"/>
          <p:cNvSpPr txBox="1"/>
          <p:nvPr/>
        </p:nvSpPr>
        <p:spPr>
          <a:xfrm>
            <a:off x="208593" y="6314160"/>
            <a:ext cx="8678232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400" dirty="0">
                <a:latin typeface="Arial Narrow" pitchFamily="34" charset="0"/>
              </a:rPr>
              <a:t>La capacidad de transmisión de cada enlace entre conmutadores (VT=2048 kbps) se comparte entre diferentes comunicaciones bajo el principio de </a:t>
            </a:r>
            <a:r>
              <a:rPr lang="es-ES" sz="1400" b="1" dirty="0" err="1">
                <a:latin typeface="Arial Narrow" pitchFamily="34" charset="0"/>
              </a:rPr>
              <a:t>multiplexación</a:t>
            </a:r>
            <a:r>
              <a:rPr lang="es-ES" sz="1400" b="1" dirty="0">
                <a:latin typeface="Arial Narrow" pitchFamily="34" charset="0"/>
              </a:rPr>
              <a:t> estadística</a:t>
            </a:r>
            <a:r>
              <a:rPr lang="es-ES" sz="1400" dirty="0">
                <a:latin typeface="Arial Narrow" pitchFamily="34" charset="0"/>
              </a:rPr>
              <a:t>.</a:t>
            </a:r>
          </a:p>
        </p:txBody>
      </p:sp>
      <p:sp>
        <p:nvSpPr>
          <p:cNvPr id="84" name="83 CuadroTexto"/>
          <p:cNvSpPr txBox="1"/>
          <p:nvPr/>
        </p:nvSpPr>
        <p:spPr>
          <a:xfrm>
            <a:off x="6033140" y="1036942"/>
            <a:ext cx="11063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latin typeface="Arial Narrow" pitchFamily="34" charset="0"/>
              </a:rPr>
              <a:t>Conmutador</a:t>
            </a:r>
          </a:p>
        </p:txBody>
      </p:sp>
      <p:cxnSp>
        <p:nvCxnSpPr>
          <p:cNvPr id="85" name="84 Conector recto de flecha"/>
          <p:cNvCxnSpPr>
            <a:endCxn id="183329" idx="0"/>
          </p:cNvCxnSpPr>
          <p:nvPr/>
        </p:nvCxnSpPr>
        <p:spPr>
          <a:xfrm flipH="1">
            <a:off x="5881688" y="1244338"/>
            <a:ext cx="274015" cy="47491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7C88AFF-8EC2-4CFE-9D83-F14E639955D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832"/>
    </mc:Choice>
    <mc:Fallback>
      <p:transition spd="slow" advTm="126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15591E-6 L -0.09774 0.05274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0" y="26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8.44321E-7 L -0.1 0.0543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27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226E-6 L -0.0901 0.05135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00" y="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 dirty="0"/>
              <a:t>Conmutación de circuitos: ejemplo </a:t>
            </a:r>
          </a:p>
        </p:txBody>
      </p:sp>
      <p:sp>
        <p:nvSpPr>
          <p:cNvPr id="181253" name="17 Marcador de número de diapositiva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589C8602-692D-41DB-BD8C-876ADA165A31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81254" name="Rectangle 19"/>
          <p:cNvSpPr>
            <a:spLocks noGrp="1" noChangeArrowheads="1"/>
          </p:cNvSpPr>
          <p:nvPr>
            <p:ph sz="quarter" idx="4294967295"/>
          </p:nvPr>
        </p:nvSpPr>
        <p:spPr>
          <a:xfrm>
            <a:off x="6300788" y="2795905"/>
            <a:ext cx="2843212" cy="804863"/>
          </a:xfrm>
        </p:spPr>
        <p:txBody>
          <a:bodyPr/>
          <a:lstStyle/>
          <a:p>
            <a:pPr lvl="1" eaLnBrk="1" hangingPunct="1">
              <a:buFont typeface="Wingdings" pitchFamily="2" charset="2"/>
              <a:buNone/>
            </a:pPr>
            <a:r>
              <a:rPr lang="es-ES">
                <a:cs typeface="Arial" charset="0"/>
              </a:rPr>
              <a:t>VT = 2048 kbps</a:t>
            </a:r>
          </a:p>
          <a:p>
            <a:pPr lvl="2" eaLnBrk="1" hangingPunct="1"/>
            <a:endParaRPr lang="es-ES">
              <a:cs typeface="Arial" charset="0"/>
            </a:endParaRPr>
          </a:p>
        </p:txBody>
      </p:sp>
      <p:sp>
        <p:nvSpPr>
          <p:cNvPr id="181255" name="Line 11"/>
          <p:cNvSpPr>
            <a:spLocks noChangeShapeType="1"/>
          </p:cNvSpPr>
          <p:nvPr/>
        </p:nvSpPr>
        <p:spPr bwMode="blackWhite">
          <a:xfrm>
            <a:off x="6299200" y="4794568"/>
            <a:ext cx="792163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81256" name="Line 10"/>
          <p:cNvSpPr>
            <a:spLocks noChangeShapeType="1"/>
          </p:cNvSpPr>
          <p:nvPr/>
        </p:nvSpPr>
        <p:spPr bwMode="blackWhite">
          <a:xfrm>
            <a:off x="1690688" y="1914843"/>
            <a:ext cx="792162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9228" name="Line 12"/>
          <p:cNvSpPr>
            <a:spLocks noChangeShapeType="1"/>
          </p:cNvSpPr>
          <p:nvPr/>
        </p:nvSpPr>
        <p:spPr bwMode="blackWhite">
          <a:xfrm>
            <a:off x="2843213" y="2275205"/>
            <a:ext cx="0" cy="2087563"/>
          </a:xfrm>
          <a:prstGeom prst="line">
            <a:avLst/>
          </a:prstGeom>
          <a:ln w="63500"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vert="eaVert" wrap="none" anchor="ctr"/>
          <a:lstStyle/>
          <a:p>
            <a:pPr eaLnBrk="0" hangingPunct="0">
              <a:defRPr/>
            </a:pPr>
            <a:endParaRPr lang="es-ES"/>
          </a:p>
        </p:txBody>
      </p:sp>
      <p:sp>
        <p:nvSpPr>
          <p:cNvPr id="9229" name="Line 13"/>
          <p:cNvSpPr>
            <a:spLocks noChangeShapeType="1"/>
          </p:cNvSpPr>
          <p:nvPr/>
        </p:nvSpPr>
        <p:spPr bwMode="blackWhite">
          <a:xfrm>
            <a:off x="5867400" y="2273618"/>
            <a:ext cx="0" cy="2089150"/>
          </a:xfrm>
          <a:prstGeom prst="line">
            <a:avLst/>
          </a:prstGeom>
          <a:ln w="63500"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vert="eaVert" wrap="none" anchor="ctr"/>
          <a:lstStyle/>
          <a:p>
            <a:pPr eaLnBrk="0" hangingPunct="0">
              <a:defRPr/>
            </a:pPr>
            <a:endParaRPr lang="es-ES"/>
          </a:p>
        </p:txBody>
      </p:sp>
      <p:sp>
        <p:nvSpPr>
          <p:cNvPr id="9230" name="Line 14"/>
          <p:cNvSpPr>
            <a:spLocks noChangeShapeType="1"/>
          </p:cNvSpPr>
          <p:nvPr/>
        </p:nvSpPr>
        <p:spPr bwMode="blackWhite">
          <a:xfrm flipV="1">
            <a:off x="3275013" y="1986280"/>
            <a:ext cx="2233612" cy="2663825"/>
          </a:xfrm>
          <a:prstGeom prst="line">
            <a:avLst/>
          </a:prstGeom>
          <a:ln w="63500"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vert="eaVert" wrap="none" anchor="ctr"/>
          <a:lstStyle/>
          <a:p>
            <a:pPr eaLnBrk="0" hangingPunct="0">
              <a:defRPr/>
            </a:pPr>
            <a:endParaRPr lang="es-ES"/>
          </a:p>
        </p:txBody>
      </p:sp>
      <p:sp>
        <p:nvSpPr>
          <p:cNvPr id="9231" name="Line 15"/>
          <p:cNvSpPr>
            <a:spLocks noChangeShapeType="1"/>
          </p:cNvSpPr>
          <p:nvPr/>
        </p:nvSpPr>
        <p:spPr bwMode="blackWhite">
          <a:xfrm>
            <a:off x="3275013" y="4866005"/>
            <a:ext cx="2233612" cy="0"/>
          </a:xfrm>
          <a:prstGeom prst="line">
            <a:avLst/>
          </a:prstGeom>
          <a:ln w="63500"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vert="eaVert" wrap="none" anchor="ctr"/>
          <a:lstStyle/>
          <a:p>
            <a:pPr eaLnBrk="0" hangingPunct="0">
              <a:defRPr/>
            </a:pPr>
            <a:endParaRPr lang="es-ES"/>
          </a:p>
        </p:txBody>
      </p:sp>
      <p:graphicFrame>
        <p:nvGraphicFramePr>
          <p:cNvPr id="181250" name="Object 1840"/>
          <p:cNvGraphicFramePr>
            <a:graphicFrameLocks noChangeAspect="1"/>
          </p:cNvGraphicFramePr>
          <p:nvPr>
            <p:extLst/>
          </p:nvPr>
        </p:nvGraphicFramePr>
        <p:xfrm>
          <a:off x="758825" y="1373505"/>
          <a:ext cx="962025" cy="801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742" name="Clip" r:id="rId6" imgW="1307263" imgH="1084139" progId="">
                  <p:embed/>
                </p:oleObj>
              </mc:Choice>
              <mc:Fallback>
                <p:oleObj name="Clip" r:id="rId6" imgW="1307263" imgH="1084139" progId="">
                  <p:embed/>
                  <p:pic>
                    <p:nvPicPr>
                      <p:cNvPr id="181250" name="Object 18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825" y="1373505"/>
                        <a:ext cx="962025" cy="801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1251" name="Object 3"/>
          <p:cNvGraphicFramePr>
            <a:graphicFrameLocks noChangeAspect="1"/>
          </p:cNvGraphicFramePr>
          <p:nvPr>
            <p:extLst/>
          </p:nvPr>
        </p:nvGraphicFramePr>
        <p:xfrm>
          <a:off x="7078663" y="4381818"/>
          <a:ext cx="1001712" cy="833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743" name="Clip" r:id="rId8" imgW="1307263" imgH="1084139" progId="">
                  <p:embed/>
                </p:oleObj>
              </mc:Choice>
              <mc:Fallback>
                <p:oleObj name="Clip" r:id="rId8" imgW="1307263" imgH="1084139" progId="">
                  <p:embed/>
                  <p:pic>
                    <p:nvPicPr>
                      <p:cNvPr id="18125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8663" y="4381818"/>
                        <a:ext cx="1001712" cy="833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1262" name="Picture 13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78088" y="1492568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1263" name="Picture 13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99100" y="1522730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1264" name="Picture 13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97513" y="4418330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1265" name="Picture 13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05075" y="4407218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493192" y="5425440"/>
            <a:ext cx="8168639" cy="5847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600" dirty="0">
                <a:latin typeface="Arial Narrow" pitchFamily="34" charset="0"/>
              </a:rPr>
              <a:t>La capacidad de transmisión de cada enlace entre conmutadores (VT=2048 kbps) se comparte entre diferentes comunicaciones (llamadas) mediante técnicas FDM y TDM. 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6674176" y="1319752"/>
            <a:ext cx="11063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latin typeface="Arial Narrow" pitchFamily="34" charset="0"/>
              </a:rPr>
              <a:t>Conmutador</a:t>
            </a:r>
          </a:p>
        </p:txBody>
      </p:sp>
      <p:cxnSp>
        <p:nvCxnSpPr>
          <p:cNvPr id="20" name="19 Conector recto de flecha"/>
          <p:cNvCxnSpPr>
            <a:stCxn id="18" idx="1"/>
            <a:endCxn id="181263" idx="3"/>
          </p:cNvCxnSpPr>
          <p:nvPr/>
        </p:nvCxnSpPr>
        <p:spPr>
          <a:xfrm flipH="1">
            <a:off x="6264275" y="1489029"/>
            <a:ext cx="409901" cy="40993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10 Rectángulo"/>
          <p:cNvSpPr>
            <a:spLocks noChangeArrowheads="1"/>
          </p:cNvSpPr>
          <p:nvPr/>
        </p:nvSpPr>
        <p:spPr bwMode="auto">
          <a:xfrm>
            <a:off x="4437683" y="6421845"/>
            <a:ext cx="4572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es-ES_tradnl" sz="1200" dirty="0">
                <a:solidFill>
                  <a:schemeClr val="tx2"/>
                </a:solidFill>
                <a:latin typeface="Arial Narrow" pitchFamily="34" charset="0"/>
                <a:ea typeface="ＭＳ Ｐゴシック"/>
                <a:cs typeface="ＭＳ Ｐゴシック"/>
              </a:rPr>
              <a:t>Tema 1. Redes de Computadores e Internet: el núcleo de red.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A563CCC-F002-4651-973D-46058F4BEE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71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04"/>
    </mc:Choice>
    <mc:Fallback>
      <p:transition spd="slow" advTm="26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Line 49"/>
          <p:cNvSpPr>
            <a:spLocks noChangeShapeType="1"/>
          </p:cNvSpPr>
          <p:nvPr/>
        </p:nvSpPr>
        <p:spPr bwMode="blackWhite">
          <a:xfrm>
            <a:off x="2586038" y="2259965"/>
            <a:ext cx="0" cy="2087563"/>
          </a:xfrm>
          <a:prstGeom prst="line">
            <a:avLst/>
          </a:prstGeom>
          <a:noFill/>
          <a:ln w="76200">
            <a:solidFill>
              <a:srgbClr val="FFFFFF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822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 dirty="0"/>
              <a:t>Conmutación de circuitos: ejemplo </a:t>
            </a:r>
          </a:p>
        </p:txBody>
      </p:sp>
      <p:sp>
        <p:nvSpPr>
          <p:cNvPr id="182279" name="57 Marcador de número de diapositiva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F96273C4-6A71-4315-8EFE-ABC718B41151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82280" name="Rectangle 16"/>
          <p:cNvSpPr>
            <a:spLocks noGrp="1" noChangeArrowheads="1"/>
          </p:cNvSpPr>
          <p:nvPr>
            <p:ph sz="quarter" idx="4294967295"/>
          </p:nvPr>
        </p:nvSpPr>
        <p:spPr>
          <a:xfrm>
            <a:off x="6291263" y="1331278"/>
            <a:ext cx="2852737" cy="2447925"/>
          </a:xfrm>
        </p:spPr>
        <p:txBody>
          <a:bodyPr/>
          <a:lstStyle/>
          <a:p>
            <a:pPr lvl="1" eaLnBrk="1" hangingPunct="1">
              <a:buFont typeface="Wingdings" pitchFamily="2" charset="2"/>
              <a:buNone/>
            </a:pPr>
            <a:r>
              <a:rPr lang="es-ES" sz="2000" dirty="0">
                <a:cs typeface="Arial" charset="0"/>
              </a:rPr>
              <a:t>V</a:t>
            </a:r>
            <a:r>
              <a:rPr lang="es-ES" sz="2000" baseline="-25000" dirty="0">
                <a:cs typeface="Arial" charset="0"/>
              </a:rPr>
              <a:t>T</a:t>
            </a:r>
            <a:r>
              <a:rPr lang="es-ES" sz="2000" dirty="0">
                <a:cs typeface="Arial" charset="0"/>
              </a:rPr>
              <a:t> = 2048 kbps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s-ES" sz="2000" dirty="0" err="1">
                <a:cs typeface="Arial" charset="0"/>
              </a:rPr>
              <a:t>Nc</a:t>
            </a:r>
            <a:r>
              <a:rPr lang="es-ES" sz="2000" dirty="0">
                <a:cs typeface="Arial" charset="0"/>
              </a:rPr>
              <a:t> = 32 </a:t>
            </a:r>
            <a:r>
              <a:rPr lang="es-ES" sz="2000" dirty="0" err="1">
                <a:cs typeface="Arial" charset="0"/>
              </a:rPr>
              <a:t>ctos</a:t>
            </a:r>
            <a:endParaRPr lang="es-ES" sz="2000" dirty="0">
              <a:cs typeface="Arial" charset="0"/>
            </a:endParaRPr>
          </a:p>
          <a:p>
            <a:pPr lvl="1" eaLnBrk="1" hangingPunct="1">
              <a:buFont typeface="Wingdings" pitchFamily="2" charset="2"/>
              <a:buNone/>
            </a:pPr>
            <a:r>
              <a:rPr lang="es-ES" sz="2000" dirty="0">
                <a:cs typeface="Arial" charset="0"/>
              </a:rPr>
              <a:t>Vi  = V</a:t>
            </a:r>
            <a:r>
              <a:rPr lang="es-ES" sz="2000" baseline="-25000" dirty="0">
                <a:cs typeface="Arial" charset="0"/>
              </a:rPr>
              <a:t>T</a:t>
            </a:r>
            <a:r>
              <a:rPr lang="es-ES" sz="2000" dirty="0">
                <a:cs typeface="Arial" charset="0"/>
              </a:rPr>
              <a:t>/</a:t>
            </a:r>
            <a:r>
              <a:rPr lang="es-ES" sz="2000" dirty="0" err="1">
                <a:cs typeface="Arial" charset="0"/>
              </a:rPr>
              <a:t>Nc</a:t>
            </a:r>
            <a:r>
              <a:rPr lang="es-ES" sz="2000" dirty="0">
                <a:cs typeface="Arial" charset="0"/>
              </a:rPr>
              <a:t> 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s-ES" sz="2000" dirty="0">
                <a:cs typeface="Arial" charset="0"/>
              </a:rPr>
              <a:t>     = 64 kbps</a:t>
            </a:r>
          </a:p>
          <a:p>
            <a:pPr lvl="2" eaLnBrk="1" hangingPunct="1"/>
            <a:endParaRPr lang="es-ES" sz="1800" dirty="0">
              <a:cs typeface="Arial" charset="0"/>
            </a:endParaRPr>
          </a:p>
        </p:txBody>
      </p:sp>
      <p:sp>
        <p:nvSpPr>
          <p:cNvPr id="182281" name="Line 3"/>
          <p:cNvSpPr>
            <a:spLocks noChangeShapeType="1"/>
          </p:cNvSpPr>
          <p:nvPr/>
        </p:nvSpPr>
        <p:spPr bwMode="blackWhite">
          <a:xfrm>
            <a:off x="6276975" y="4769803"/>
            <a:ext cx="739775" cy="9525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82282" name="Line 4"/>
          <p:cNvSpPr>
            <a:spLocks noChangeShapeType="1"/>
          </p:cNvSpPr>
          <p:nvPr/>
        </p:nvSpPr>
        <p:spPr bwMode="blackWhite">
          <a:xfrm>
            <a:off x="1668463" y="1899603"/>
            <a:ext cx="792162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82283" name="Line 8"/>
          <p:cNvSpPr>
            <a:spLocks noChangeShapeType="1"/>
          </p:cNvSpPr>
          <p:nvPr/>
        </p:nvSpPr>
        <p:spPr bwMode="blackWhite">
          <a:xfrm>
            <a:off x="5845175" y="2258378"/>
            <a:ext cx="0" cy="2089150"/>
          </a:xfrm>
          <a:prstGeom prst="line">
            <a:avLst/>
          </a:prstGeom>
          <a:noFill/>
          <a:ln w="76200">
            <a:solidFill>
              <a:srgbClr val="FFFFFF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82284" name="Line 9"/>
          <p:cNvSpPr>
            <a:spLocks noChangeShapeType="1"/>
          </p:cNvSpPr>
          <p:nvPr/>
        </p:nvSpPr>
        <p:spPr bwMode="blackWhite">
          <a:xfrm flipV="1">
            <a:off x="3182938" y="1971040"/>
            <a:ext cx="2303462" cy="2519363"/>
          </a:xfrm>
          <a:prstGeom prst="line">
            <a:avLst/>
          </a:prstGeom>
          <a:noFill/>
          <a:ln w="76200">
            <a:solidFill>
              <a:srgbClr val="FFFFFF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82285" name="Line 10"/>
          <p:cNvSpPr>
            <a:spLocks noChangeShapeType="1"/>
          </p:cNvSpPr>
          <p:nvPr/>
        </p:nvSpPr>
        <p:spPr bwMode="blackWhite">
          <a:xfrm>
            <a:off x="3252788" y="4850765"/>
            <a:ext cx="2233612" cy="0"/>
          </a:xfrm>
          <a:prstGeom prst="line">
            <a:avLst/>
          </a:prstGeom>
          <a:noFill/>
          <a:ln w="76200">
            <a:solidFill>
              <a:srgbClr val="FFFFFF"/>
            </a:solidFill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2636838" y="2199640"/>
            <a:ext cx="288925" cy="2198688"/>
            <a:chOff x="1247" y="1797"/>
            <a:chExt cx="272" cy="1316"/>
          </a:xfrm>
        </p:grpSpPr>
        <p:sp>
          <p:nvSpPr>
            <p:cNvPr id="11271" name="Line 7"/>
            <p:cNvSpPr>
              <a:spLocks noChangeShapeType="1"/>
            </p:cNvSpPr>
            <p:nvPr/>
          </p:nvSpPr>
          <p:spPr bwMode="blackWhite">
            <a:xfrm>
              <a:off x="1382" y="1798"/>
              <a:ext cx="0" cy="1315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82" name="Rectangle 18"/>
            <p:cNvSpPr>
              <a:spLocks noChangeArrowheads="1"/>
            </p:cNvSpPr>
            <p:nvPr/>
          </p:nvSpPr>
          <p:spPr bwMode="blackWhite">
            <a:xfrm>
              <a:off x="1247" y="1797"/>
              <a:ext cx="272" cy="1316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83" name="Line 19"/>
            <p:cNvSpPr>
              <a:spLocks noChangeShapeType="1"/>
            </p:cNvSpPr>
            <p:nvPr/>
          </p:nvSpPr>
          <p:spPr bwMode="blackWhite">
            <a:xfrm>
              <a:off x="1247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84" name="Line 20"/>
            <p:cNvSpPr>
              <a:spLocks noChangeShapeType="1"/>
            </p:cNvSpPr>
            <p:nvPr/>
          </p:nvSpPr>
          <p:spPr bwMode="blackWhite">
            <a:xfrm>
              <a:off x="1292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85" name="Line 21"/>
            <p:cNvSpPr>
              <a:spLocks noChangeShapeType="1"/>
            </p:cNvSpPr>
            <p:nvPr/>
          </p:nvSpPr>
          <p:spPr bwMode="blackWhite">
            <a:xfrm>
              <a:off x="1338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86" name="Line 22"/>
            <p:cNvSpPr>
              <a:spLocks noChangeShapeType="1"/>
            </p:cNvSpPr>
            <p:nvPr/>
          </p:nvSpPr>
          <p:spPr bwMode="blackWhite">
            <a:xfrm>
              <a:off x="1519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87" name="Line 23"/>
            <p:cNvSpPr>
              <a:spLocks noChangeShapeType="1"/>
            </p:cNvSpPr>
            <p:nvPr/>
          </p:nvSpPr>
          <p:spPr bwMode="blackWhite">
            <a:xfrm>
              <a:off x="1429" y="2160"/>
              <a:ext cx="0" cy="590"/>
            </a:xfrm>
            <a:prstGeom prst="line">
              <a:avLst/>
            </a:prstGeom>
            <a:ln>
              <a:prstDash val="dash"/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</p:grp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5775325" y="2237740"/>
            <a:ext cx="287338" cy="2254250"/>
            <a:chOff x="1247" y="1797"/>
            <a:chExt cx="272" cy="1316"/>
          </a:xfrm>
        </p:grpSpPr>
        <p:sp>
          <p:nvSpPr>
            <p:cNvPr id="11290" name="Line 26"/>
            <p:cNvSpPr>
              <a:spLocks noChangeShapeType="1"/>
            </p:cNvSpPr>
            <p:nvPr/>
          </p:nvSpPr>
          <p:spPr bwMode="blackWhite">
            <a:xfrm>
              <a:off x="1382" y="1798"/>
              <a:ext cx="0" cy="1315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91" name="Rectangle 27"/>
            <p:cNvSpPr>
              <a:spLocks noChangeArrowheads="1"/>
            </p:cNvSpPr>
            <p:nvPr/>
          </p:nvSpPr>
          <p:spPr bwMode="blackWhite">
            <a:xfrm>
              <a:off x="1247" y="1797"/>
              <a:ext cx="272" cy="1316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92" name="Line 28"/>
            <p:cNvSpPr>
              <a:spLocks noChangeShapeType="1"/>
            </p:cNvSpPr>
            <p:nvPr/>
          </p:nvSpPr>
          <p:spPr bwMode="blackWhite">
            <a:xfrm>
              <a:off x="1247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93" name="Line 29"/>
            <p:cNvSpPr>
              <a:spLocks noChangeShapeType="1"/>
            </p:cNvSpPr>
            <p:nvPr/>
          </p:nvSpPr>
          <p:spPr bwMode="blackWhite">
            <a:xfrm>
              <a:off x="1292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94" name="Line 30"/>
            <p:cNvSpPr>
              <a:spLocks noChangeShapeType="1"/>
            </p:cNvSpPr>
            <p:nvPr/>
          </p:nvSpPr>
          <p:spPr bwMode="blackWhite">
            <a:xfrm>
              <a:off x="1339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95" name="Line 31"/>
            <p:cNvSpPr>
              <a:spLocks noChangeShapeType="1"/>
            </p:cNvSpPr>
            <p:nvPr/>
          </p:nvSpPr>
          <p:spPr bwMode="blackWhite">
            <a:xfrm>
              <a:off x="1519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96" name="Line 32"/>
            <p:cNvSpPr>
              <a:spLocks noChangeShapeType="1"/>
            </p:cNvSpPr>
            <p:nvPr/>
          </p:nvSpPr>
          <p:spPr bwMode="blackWhite">
            <a:xfrm>
              <a:off x="1429" y="2160"/>
              <a:ext cx="0" cy="588"/>
            </a:xfrm>
            <a:prstGeom prst="line">
              <a:avLst/>
            </a:prstGeom>
            <a:ln>
              <a:prstDash val="dash"/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</p:grpSp>
      <p:grpSp>
        <p:nvGrpSpPr>
          <p:cNvPr id="4" name="Group 33"/>
          <p:cNvGrpSpPr>
            <a:grpSpLocks/>
          </p:cNvGrpSpPr>
          <p:nvPr/>
        </p:nvGrpSpPr>
        <p:grpSpPr bwMode="auto">
          <a:xfrm rot="5400000" flipV="1">
            <a:off x="4261644" y="3626009"/>
            <a:ext cx="288925" cy="2449513"/>
            <a:chOff x="1247" y="1797"/>
            <a:chExt cx="272" cy="1316"/>
          </a:xfrm>
        </p:grpSpPr>
        <p:sp>
          <p:nvSpPr>
            <p:cNvPr id="11298" name="Line 34"/>
            <p:cNvSpPr>
              <a:spLocks noChangeShapeType="1"/>
            </p:cNvSpPr>
            <p:nvPr/>
          </p:nvSpPr>
          <p:spPr bwMode="blackWhite">
            <a:xfrm>
              <a:off x="1382" y="1801"/>
              <a:ext cx="0" cy="1313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299" name="Rectangle 35"/>
            <p:cNvSpPr>
              <a:spLocks noChangeArrowheads="1"/>
            </p:cNvSpPr>
            <p:nvPr/>
          </p:nvSpPr>
          <p:spPr bwMode="blackWhite">
            <a:xfrm>
              <a:off x="1247" y="1797"/>
              <a:ext cx="272" cy="1316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300" name="Line 36"/>
            <p:cNvSpPr>
              <a:spLocks noChangeShapeType="1"/>
            </p:cNvSpPr>
            <p:nvPr/>
          </p:nvSpPr>
          <p:spPr bwMode="blackWhite">
            <a:xfrm>
              <a:off x="1247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301" name="Line 37"/>
            <p:cNvSpPr>
              <a:spLocks noChangeShapeType="1"/>
            </p:cNvSpPr>
            <p:nvPr/>
          </p:nvSpPr>
          <p:spPr bwMode="blackWhite">
            <a:xfrm>
              <a:off x="1292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302" name="Line 38"/>
            <p:cNvSpPr>
              <a:spLocks noChangeShapeType="1"/>
            </p:cNvSpPr>
            <p:nvPr/>
          </p:nvSpPr>
          <p:spPr bwMode="blackWhite">
            <a:xfrm>
              <a:off x="1338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303" name="Line 39"/>
            <p:cNvSpPr>
              <a:spLocks noChangeShapeType="1"/>
            </p:cNvSpPr>
            <p:nvPr/>
          </p:nvSpPr>
          <p:spPr bwMode="blackWhite">
            <a:xfrm>
              <a:off x="1519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304" name="Line 40"/>
            <p:cNvSpPr>
              <a:spLocks noChangeShapeType="1"/>
            </p:cNvSpPr>
            <p:nvPr/>
          </p:nvSpPr>
          <p:spPr bwMode="blackWhite">
            <a:xfrm>
              <a:off x="1429" y="2161"/>
              <a:ext cx="0" cy="588"/>
            </a:xfrm>
            <a:prstGeom prst="line">
              <a:avLst/>
            </a:prstGeom>
            <a:ln>
              <a:prstDash val="dash"/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</p:grpSp>
      <p:grpSp>
        <p:nvGrpSpPr>
          <p:cNvPr id="5" name="Group 41"/>
          <p:cNvGrpSpPr>
            <a:grpSpLocks/>
          </p:cNvGrpSpPr>
          <p:nvPr/>
        </p:nvGrpSpPr>
        <p:grpSpPr bwMode="auto">
          <a:xfrm rot="2562872" flipV="1">
            <a:off x="4195763" y="1148715"/>
            <a:ext cx="287337" cy="3960813"/>
            <a:chOff x="1247" y="1797"/>
            <a:chExt cx="272" cy="1316"/>
          </a:xfrm>
        </p:grpSpPr>
        <p:sp>
          <p:nvSpPr>
            <p:cNvPr id="11306" name="Line 42"/>
            <p:cNvSpPr>
              <a:spLocks noChangeShapeType="1"/>
            </p:cNvSpPr>
            <p:nvPr/>
          </p:nvSpPr>
          <p:spPr bwMode="blackWhite">
            <a:xfrm>
              <a:off x="1377" y="1799"/>
              <a:ext cx="0" cy="1315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307" name="Rectangle 43"/>
            <p:cNvSpPr>
              <a:spLocks noChangeArrowheads="1"/>
            </p:cNvSpPr>
            <p:nvPr/>
          </p:nvSpPr>
          <p:spPr bwMode="blackWhite">
            <a:xfrm>
              <a:off x="1247" y="1797"/>
              <a:ext cx="272" cy="1316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308" name="Line 44"/>
            <p:cNvSpPr>
              <a:spLocks noChangeShapeType="1"/>
            </p:cNvSpPr>
            <p:nvPr/>
          </p:nvSpPr>
          <p:spPr bwMode="blackWhite">
            <a:xfrm>
              <a:off x="1238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309" name="Line 45"/>
            <p:cNvSpPr>
              <a:spLocks noChangeShapeType="1"/>
            </p:cNvSpPr>
            <p:nvPr/>
          </p:nvSpPr>
          <p:spPr bwMode="blackWhite">
            <a:xfrm>
              <a:off x="1284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310" name="Line 46"/>
            <p:cNvSpPr>
              <a:spLocks noChangeShapeType="1"/>
            </p:cNvSpPr>
            <p:nvPr/>
          </p:nvSpPr>
          <p:spPr bwMode="blackWhite">
            <a:xfrm>
              <a:off x="1335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311" name="Line 47"/>
            <p:cNvSpPr>
              <a:spLocks noChangeShapeType="1"/>
            </p:cNvSpPr>
            <p:nvPr/>
          </p:nvSpPr>
          <p:spPr bwMode="blackWhite">
            <a:xfrm>
              <a:off x="1519" y="1797"/>
              <a:ext cx="0" cy="1316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  <p:sp>
          <p:nvSpPr>
            <p:cNvPr id="11312" name="Line 48"/>
            <p:cNvSpPr>
              <a:spLocks noChangeShapeType="1"/>
            </p:cNvSpPr>
            <p:nvPr/>
          </p:nvSpPr>
          <p:spPr bwMode="blackWhite">
            <a:xfrm>
              <a:off x="1420" y="2160"/>
              <a:ext cx="0" cy="590"/>
            </a:xfrm>
            <a:prstGeom prst="line">
              <a:avLst/>
            </a:prstGeom>
            <a:ln>
              <a:prstDash val="dash"/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eaVert" wrap="none" anchor="ctr"/>
            <a:lstStyle/>
            <a:p>
              <a:pPr eaLnBrk="0" hangingPunct="0">
                <a:defRPr/>
              </a:pPr>
              <a:endParaRPr lang="es-ES"/>
            </a:p>
          </p:txBody>
        </p:sp>
      </p:grpSp>
      <p:sp>
        <p:nvSpPr>
          <p:cNvPr id="11314" name="Line 50"/>
          <p:cNvSpPr>
            <a:spLocks noChangeShapeType="1"/>
          </p:cNvSpPr>
          <p:nvPr/>
        </p:nvSpPr>
        <p:spPr bwMode="blackWhite">
          <a:xfrm flipV="1">
            <a:off x="1766888" y="1888490"/>
            <a:ext cx="768350" cy="3175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1315" name="Line 51"/>
          <p:cNvSpPr>
            <a:spLocks noChangeShapeType="1"/>
          </p:cNvSpPr>
          <p:nvPr/>
        </p:nvSpPr>
        <p:spPr bwMode="blackWhite">
          <a:xfrm>
            <a:off x="2730500" y="2288540"/>
            <a:ext cx="0" cy="2089150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1317" name="Line 53"/>
          <p:cNvSpPr>
            <a:spLocks noChangeShapeType="1"/>
          </p:cNvSpPr>
          <p:nvPr/>
        </p:nvSpPr>
        <p:spPr bwMode="blackWhite">
          <a:xfrm>
            <a:off x="6062663" y="2258378"/>
            <a:ext cx="0" cy="2089150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1318" name="Line 54"/>
          <p:cNvSpPr>
            <a:spLocks noChangeShapeType="1"/>
          </p:cNvSpPr>
          <p:nvPr/>
        </p:nvSpPr>
        <p:spPr bwMode="blackWhite">
          <a:xfrm rot="16200000">
            <a:off x="3002756" y="1863884"/>
            <a:ext cx="2592388" cy="2374900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sp>
        <p:nvSpPr>
          <p:cNvPr id="11319" name="Line 55"/>
          <p:cNvSpPr>
            <a:spLocks noChangeShapeType="1"/>
          </p:cNvSpPr>
          <p:nvPr/>
        </p:nvSpPr>
        <p:spPr bwMode="blackWhite">
          <a:xfrm flipV="1">
            <a:off x="6278563" y="4779328"/>
            <a:ext cx="687387" cy="0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vert="eaVert" wrap="none" anchor="ctr"/>
          <a:lstStyle/>
          <a:p>
            <a:endParaRPr lang="es-ES"/>
          </a:p>
        </p:txBody>
      </p:sp>
      <p:graphicFrame>
        <p:nvGraphicFramePr>
          <p:cNvPr id="182274" name="Object 1840"/>
          <p:cNvGraphicFramePr>
            <a:graphicFrameLocks noChangeAspect="1"/>
          </p:cNvGraphicFramePr>
          <p:nvPr>
            <p:extLst/>
          </p:nvPr>
        </p:nvGraphicFramePr>
        <p:xfrm>
          <a:off x="758825" y="1358265"/>
          <a:ext cx="962025" cy="801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766" name="Clip" r:id="rId7" imgW="1307263" imgH="1084139" progId="">
                  <p:embed/>
                </p:oleObj>
              </mc:Choice>
              <mc:Fallback>
                <p:oleObj name="Clip" r:id="rId7" imgW="1307263" imgH="1084139" progId="">
                  <p:embed/>
                  <p:pic>
                    <p:nvPicPr>
                      <p:cNvPr id="182274" name="Object 18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825" y="1358265"/>
                        <a:ext cx="962025" cy="801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2275" name="Object 3"/>
          <p:cNvGraphicFramePr>
            <a:graphicFrameLocks noChangeAspect="1"/>
          </p:cNvGraphicFramePr>
          <p:nvPr>
            <p:extLst/>
          </p:nvPr>
        </p:nvGraphicFramePr>
        <p:xfrm>
          <a:off x="6891338" y="4377690"/>
          <a:ext cx="962025" cy="801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767" name="Clip" r:id="rId9" imgW="1307263" imgH="1084139" progId="">
                  <p:embed/>
                </p:oleObj>
              </mc:Choice>
              <mc:Fallback>
                <p:oleObj name="Clip" r:id="rId9" imgW="1307263" imgH="1084139" progId="">
                  <p:embed/>
                  <p:pic>
                    <p:nvPicPr>
                      <p:cNvPr id="18227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1338" y="4377690"/>
                        <a:ext cx="962025" cy="801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" name="63 Forma libre"/>
          <p:cNvSpPr>
            <a:spLocks/>
          </p:cNvSpPr>
          <p:nvPr/>
        </p:nvSpPr>
        <p:spPr bwMode="auto">
          <a:xfrm>
            <a:off x="1766888" y="1707515"/>
            <a:ext cx="5281612" cy="3071813"/>
          </a:xfrm>
          <a:custGeom>
            <a:avLst/>
            <a:gdLst>
              <a:gd name="T0" fmla="*/ 0 w 5280917"/>
              <a:gd name="T1" fmla="*/ 174616 h 3071973"/>
              <a:gd name="T2" fmla="*/ 956127 w 5280917"/>
              <a:gd name="T3" fmla="*/ 174616 h 3071973"/>
              <a:gd name="T4" fmla="*/ 966406 w 5280917"/>
              <a:gd name="T5" fmla="*/ 3019822 h 3071973"/>
              <a:gd name="T6" fmla="*/ 3773097 w 5280917"/>
              <a:gd name="T7" fmla="*/ 0 h 3071973"/>
              <a:gd name="T8" fmla="*/ 4297419 w 5280917"/>
              <a:gd name="T9" fmla="*/ 10270 h 3071973"/>
              <a:gd name="T10" fmla="*/ 4307712 w 5280917"/>
              <a:gd name="T11" fmla="*/ 3071173 h 3071973"/>
              <a:gd name="T12" fmla="*/ 5284396 w 5280917"/>
              <a:gd name="T13" fmla="*/ 3060908 h 3071973"/>
              <a:gd name="T14" fmla="*/ 5284396 w 5280917"/>
              <a:gd name="T15" fmla="*/ 3071173 h 307197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280917"/>
              <a:gd name="T25" fmla="*/ 0 h 3071973"/>
              <a:gd name="T26" fmla="*/ 5280917 w 5280917"/>
              <a:gd name="T27" fmla="*/ 3071973 h 307197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280917" h="3071973">
                <a:moveTo>
                  <a:pt x="0" y="174661"/>
                </a:moveTo>
                <a:lnTo>
                  <a:pt x="955497" y="174661"/>
                </a:lnTo>
                <a:cubicBezTo>
                  <a:pt x="958922" y="1123308"/>
                  <a:pt x="962346" y="2071956"/>
                  <a:pt x="965771" y="3020603"/>
                </a:cubicBezTo>
                <a:lnTo>
                  <a:pt x="3770616" y="0"/>
                </a:lnTo>
                <a:lnTo>
                  <a:pt x="4294598" y="10275"/>
                </a:lnTo>
                <a:cubicBezTo>
                  <a:pt x="4298023" y="1030841"/>
                  <a:pt x="4301447" y="2051407"/>
                  <a:pt x="4304872" y="3071973"/>
                </a:cubicBezTo>
                <a:lnTo>
                  <a:pt x="5280917" y="3061699"/>
                </a:lnTo>
                <a:lnTo>
                  <a:pt x="5280917" y="3071973"/>
                </a:lnTo>
              </a:path>
            </a:pathLst>
          </a:custGeom>
          <a:noFill/>
          <a:ln w="88900" cap="flat" cmpd="sng" algn="ctr">
            <a:solidFill>
              <a:srgbClr val="FFC000"/>
            </a:solidFill>
            <a:prstDash val="solid"/>
            <a:round/>
            <a:headEnd type="none" w="med" len="med"/>
            <a:tailEnd type="stealth" w="med" len="lg"/>
          </a:ln>
        </p:spPr>
        <p:txBody>
          <a:bodyPr/>
          <a:lstStyle/>
          <a:p>
            <a:endParaRPr lang="es-ES"/>
          </a:p>
        </p:txBody>
      </p:sp>
      <p:pic>
        <p:nvPicPr>
          <p:cNvPr id="182297" name="Picture 13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52688" y="1523365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2298" name="Picture 13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73700" y="1515428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2299" name="Picture 13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55863" y="4384040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2300" name="Picture 13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78463" y="4385628"/>
            <a:ext cx="765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56 CuadroTexto"/>
          <p:cNvSpPr txBox="1"/>
          <p:nvPr/>
        </p:nvSpPr>
        <p:spPr>
          <a:xfrm>
            <a:off x="176368" y="5339840"/>
            <a:ext cx="8792528" cy="8309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600" dirty="0">
                <a:latin typeface="Arial Narrow" pitchFamily="34" charset="0"/>
              </a:rPr>
              <a:t>La capacidad de transmisión de cada enlace entre conmutadores (VT=2048 kbps) se comparte entre diferentes comunicaciones mediante FDM o TDM (</a:t>
            </a:r>
            <a:r>
              <a:rPr lang="es-ES" sz="1600" dirty="0" err="1">
                <a:latin typeface="Arial Narrow" pitchFamily="34" charset="0"/>
              </a:rPr>
              <a:t>p.e</a:t>
            </a:r>
            <a:r>
              <a:rPr lang="es-ES" sz="1600" dirty="0">
                <a:latin typeface="Arial Narrow" pitchFamily="34" charset="0"/>
              </a:rPr>
              <a:t>, 32 llamadas). </a:t>
            </a:r>
          </a:p>
          <a:p>
            <a:pPr algn="just"/>
            <a:r>
              <a:rPr lang="es-ES" sz="1600" dirty="0">
                <a:latin typeface="Arial Narrow" pitchFamily="34" charset="0"/>
              </a:rPr>
              <a:t>Se requiere una reserva previa del circuito mediante </a:t>
            </a:r>
            <a:r>
              <a:rPr lang="es-ES" sz="1600" u="sng" dirty="0">
                <a:latin typeface="Arial Narrow" pitchFamily="34" charset="0"/>
              </a:rPr>
              <a:t>señalización</a:t>
            </a:r>
            <a:r>
              <a:rPr lang="es-ES" sz="1600" dirty="0">
                <a:latin typeface="Arial Narrow" pitchFamily="34" charset="0"/>
              </a:rPr>
              <a:t>, luego la transferencia de la información</a:t>
            </a:r>
          </a:p>
        </p:txBody>
      </p:sp>
      <p:sp>
        <p:nvSpPr>
          <p:cNvPr id="58" name="10 Rectángulo"/>
          <p:cNvSpPr>
            <a:spLocks noChangeArrowheads="1"/>
          </p:cNvSpPr>
          <p:nvPr/>
        </p:nvSpPr>
        <p:spPr bwMode="auto">
          <a:xfrm>
            <a:off x="4437683" y="6421845"/>
            <a:ext cx="4572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es-ES_tradnl" sz="1200" dirty="0">
                <a:solidFill>
                  <a:schemeClr val="tx2"/>
                </a:solidFill>
                <a:latin typeface="Arial Narrow" pitchFamily="34" charset="0"/>
                <a:ea typeface="ＭＳ Ｐゴシック"/>
                <a:cs typeface="ＭＳ Ｐゴシック"/>
              </a:rPr>
              <a:t>Tema 1. Redes de Computadores e Internet: el núcleo de red.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380EE5F-F844-454A-B759-62DC1522493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351437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053"/>
    </mc:Choice>
    <mc:Fallback>
      <p:transition spd="slow" advTm="94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1314" grpId="0" animBg="1"/>
      <p:bldP spid="11315" grpId="0" animBg="1"/>
      <p:bldP spid="11317" grpId="0" animBg="1"/>
      <p:bldP spid="11318" grpId="0" animBg="1"/>
      <p:bldP spid="11319" grpId="0" animBg="1"/>
      <p:bldP spid="6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4.1|16.9|1.2|1.3|16.2|11|8.1|5|27.9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7|5.1|3.2|2.7|2.6|3.5|17.8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plateARQ-ArialNarrow">
  <a:themeElements>
    <a:clrScheme name="Mediana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a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PresentaciónAR1-FullArialNarrow-curso1011</Template>
  <TotalTime>11106</TotalTime>
  <Words>202</Words>
  <Application>Microsoft Office PowerPoint</Application>
  <PresentationFormat>Presentación en pantalla (4:3)</PresentationFormat>
  <Paragraphs>41</Paragraphs>
  <Slides>4</Slides>
  <Notes>4</Notes>
  <HiddenSlides>0</HiddenSlides>
  <MMClips>4</MMClips>
  <ScaleCrop>false</ScaleCrop>
  <HeadingPairs>
    <vt:vector size="8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4" baseType="lpstr">
      <vt:lpstr>Arial</vt:lpstr>
      <vt:lpstr>Arial Narrow</vt:lpstr>
      <vt:lpstr>Calibri</vt:lpstr>
      <vt:lpstr>Eurostile</vt:lpstr>
      <vt:lpstr>Times New Roman</vt:lpstr>
      <vt:lpstr>Tw Cen MT</vt:lpstr>
      <vt:lpstr>Wingdings</vt:lpstr>
      <vt:lpstr>Wingdings 2</vt:lpstr>
      <vt:lpstr>TemplateARQ-ArialNarrow</vt:lpstr>
      <vt:lpstr>Clip</vt:lpstr>
      <vt:lpstr>El Núcleo de Red</vt:lpstr>
      <vt:lpstr>Conmutación de paquetes: ejemplo</vt:lpstr>
      <vt:lpstr>Conmutación de circuitos: ejemplo </vt:lpstr>
      <vt:lpstr>Conmutación de circuitos: ejemplo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4th Edition: Chapter 1</dc:title>
  <dc:creator>Jim Kurose and Keith Ross</dc:creator>
  <cp:lastModifiedBy>Navarro Guillén Andrés</cp:lastModifiedBy>
  <cp:revision>686</cp:revision>
  <cp:lastPrinted>2019-06-04T10:06:42Z</cp:lastPrinted>
  <dcterms:created xsi:type="dcterms:W3CDTF">1999-10-08T19:08:27Z</dcterms:created>
  <dcterms:modified xsi:type="dcterms:W3CDTF">2019-09-07T06:51:43Z</dcterms:modified>
</cp:coreProperties>
</file>