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438" r:id="rId2"/>
    <p:sldId id="439" r:id="rId3"/>
    <p:sldId id="441" r:id="rId4"/>
    <p:sldId id="442" r:id="rId5"/>
    <p:sldId id="454" r:id="rId6"/>
    <p:sldId id="445" r:id="rId7"/>
    <p:sldId id="447" r:id="rId8"/>
    <p:sldId id="448" r:id="rId9"/>
    <p:sldId id="449" r:id="rId10"/>
    <p:sldId id="450" r:id="rId11"/>
    <p:sldId id="451" r:id="rId12"/>
    <p:sldId id="452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90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>
            <a:extLst>
              <a:ext uri="{FF2B5EF4-FFF2-40B4-BE49-F238E27FC236}">
                <a16:creationId xmlns:a16="http://schemas.microsoft.com/office/drawing/2014/main" id="{E3CCD872-8141-4B6A-88CE-6519E69C242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33667"/>
            <a:ext cx="3076363" cy="51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94" tIns="45247" rIns="90494" bIns="45247" numCol="1" anchor="b" anchorCtr="0" compatLnSpc="1">
            <a:prstTxWarp prst="textNoShape">
              <a:avLst/>
            </a:prstTxWarp>
          </a:bodyPr>
          <a:lstStyle>
            <a:lvl1pPr defTabSz="904907">
              <a:defRPr sz="11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r>
              <a:rPr lang="en-US" sz="1500" b="1" dirty="0" err="1">
                <a:latin typeface="+mj-lt"/>
              </a:rPr>
              <a:t>Tema</a:t>
            </a:r>
            <a:r>
              <a:rPr lang="en-US" sz="1500" b="1" dirty="0">
                <a:latin typeface="+mj-lt"/>
              </a:rPr>
              <a:t> 1. </a:t>
            </a:r>
            <a:r>
              <a:rPr lang="en-US" sz="1500" b="1" dirty="0" err="1">
                <a:latin typeface="+mj-lt"/>
              </a:rPr>
              <a:t>Redes</a:t>
            </a:r>
            <a:r>
              <a:rPr lang="en-US" sz="1500" b="1" dirty="0">
                <a:latin typeface="+mj-lt"/>
              </a:rPr>
              <a:t> de </a:t>
            </a:r>
            <a:r>
              <a:rPr lang="en-US" sz="1500" b="1" dirty="0" err="1">
                <a:latin typeface="+mj-lt"/>
              </a:rPr>
              <a:t>Computadores</a:t>
            </a:r>
            <a:r>
              <a:rPr lang="en-US" sz="1500" b="1" dirty="0">
                <a:latin typeface="+mj-lt"/>
              </a:rPr>
              <a:t> e Internet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3CB349C-F9B6-4237-9492-4E2179006D5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81637" y="8633667"/>
            <a:ext cx="3076363" cy="51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94" tIns="45247" rIns="90494" bIns="45247" numCol="1" anchor="b" anchorCtr="0" compatLnSpc="1">
            <a:prstTxWarp prst="textNoShape">
              <a:avLst/>
            </a:prstTxWarp>
          </a:bodyPr>
          <a:lstStyle>
            <a:lvl1pPr algn="r" defTabSz="904907">
              <a:defRPr sz="1100"/>
            </a:lvl1pPr>
          </a:lstStyle>
          <a:p>
            <a:pPr>
              <a:defRPr/>
            </a:pPr>
            <a:fld id="{2A165563-CCCB-43B0-8249-A625BE9ABA81}" type="slidenum">
              <a:rPr lang="en-US" sz="1500">
                <a:latin typeface="+mj-lt"/>
              </a:rPr>
              <a:pPr>
                <a:defRPr/>
              </a:pPr>
              <a:t>‹Nº›</a:t>
            </a:fld>
            <a:endParaRPr lang="en-US" sz="1500">
              <a:latin typeface="+mj-lt"/>
            </a:endParaRPr>
          </a:p>
        </p:txBody>
      </p:sp>
      <p:pic>
        <p:nvPicPr>
          <p:cNvPr id="8" name="Picture 7" descr="logo_de_paginas">
            <a:extLst>
              <a:ext uri="{FF2B5EF4-FFF2-40B4-BE49-F238E27FC236}">
                <a16:creationId xmlns:a16="http://schemas.microsoft.com/office/drawing/2014/main" id="{9CCE1BCC-A51C-4223-A6B4-F48E7C0EE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07" y="168436"/>
            <a:ext cx="6075385" cy="73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0993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DE6C04-C3BE-4060-B00A-CF04EB40C68C}" type="datetimeFigureOut">
              <a:rPr lang="es-ES" smtClean="0"/>
              <a:t>07/09/2019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AC950C-B8E8-4E5C-96DE-6068ECBBF3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186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5" name="Rectángulo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6" name="Rectángulo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  <a:latin typeface="Arial Narrow" pitchFamily="34" charset="0"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613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contenido 7"/>
          <p:cNvSpPr>
            <a:spLocks noGrp="1"/>
          </p:cNvSpPr>
          <p:nvPr>
            <p:ph sz="quarter" idx="1"/>
          </p:nvPr>
        </p:nvSpPr>
        <p:spPr>
          <a:xfrm>
            <a:off x="816864" y="1066800"/>
            <a:ext cx="10871200" cy="50292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9" name="Marcador de título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812801" y="6248401"/>
            <a:ext cx="10875433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22"/>
          <p:cNvSpPr>
            <a:spLocks noGrp="1"/>
          </p:cNvSpPr>
          <p:nvPr>
            <p:ph type="sldNum" sz="quarter" idx="11"/>
          </p:nvPr>
        </p:nvSpPr>
        <p:spPr>
          <a:xfrm>
            <a:off x="0" y="711200"/>
            <a:ext cx="711200" cy="342900"/>
          </a:xfrm>
        </p:spPr>
        <p:txBody>
          <a:bodyPr/>
          <a:lstStyle>
            <a:lvl1pPr algn="ctr" eaLnBrk="1" latinLnBrk="0" hangingPunct="1">
              <a:defRPr kumimoji="0" sz="1400" b="1">
                <a:solidFill>
                  <a:schemeClr val="bg1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fld id="{495A653F-D7A9-4A77-8559-1F1F3A3BD51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139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12"/>
          </p:nvPr>
        </p:nvSpPr>
        <p:spPr>
          <a:xfrm>
            <a:off x="814232" y="1081889"/>
            <a:ext cx="10869768" cy="23304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8" name="5 Marcador de texto"/>
          <p:cNvSpPr>
            <a:spLocks noGrp="1"/>
          </p:cNvSpPr>
          <p:nvPr>
            <p:ph type="body" sz="quarter" idx="13"/>
          </p:nvPr>
        </p:nvSpPr>
        <p:spPr>
          <a:xfrm>
            <a:off x="828540" y="3629783"/>
            <a:ext cx="10869768" cy="233045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5" name="Marcador de pie de página 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7" name="Marcador de número de diapositiva 2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FC435-E337-45F5-ACC7-C300A7474C0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906103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4953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9" name="Marcador de contenido 8"/>
          <p:cNvSpPr>
            <a:spLocks noGrp="1"/>
          </p:cNvSpPr>
          <p:nvPr>
            <p:ph sz="quarter" idx="1"/>
          </p:nvPr>
        </p:nvSpPr>
        <p:spPr>
          <a:xfrm>
            <a:off x="812800" y="1066801"/>
            <a:ext cx="5181600" cy="5094767"/>
          </a:xfrm>
        </p:spPr>
        <p:txBody>
          <a:bodyPr/>
          <a:lstStyle>
            <a:lvl1pPr>
              <a:buSzPct val="80000"/>
              <a:defRPr/>
            </a:lvl1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1" name="Marcador de contenido 10"/>
          <p:cNvSpPr>
            <a:spLocks noGrp="1"/>
          </p:cNvSpPr>
          <p:nvPr>
            <p:ph sz="quarter" idx="2"/>
          </p:nvPr>
        </p:nvSpPr>
        <p:spPr>
          <a:xfrm>
            <a:off x="6502400" y="1066801"/>
            <a:ext cx="5181600" cy="5094767"/>
          </a:xfrm>
        </p:spPr>
        <p:txBody>
          <a:bodyPr/>
          <a:lstStyle>
            <a:lvl1pPr>
              <a:buSzPct val="80000"/>
              <a:defRPr/>
            </a:lvl1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Marcador de número de diapositiva 9"/>
          <p:cNvSpPr>
            <a:spLocks noGrp="1"/>
          </p:cNvSpPr>
          <p:nvPr>
            <p:ph type="sldNum" sz="quarter" idx="10"/>
          </p:nvPr>
        </p:nvSpPr>
        <p:spPr>
          <a:xfrm>
            <a:off x="0" y="701675"/>
            <a:ext cx="711200" cy="365125"/>
          </a:xfrm>
        </p:spPr>
        <p:txBody>
          <a:bodyPr rtlCol="0"/>
          <a:lstStyle>
            <a:lvl1pPr>
              <a:defRPr>
                <a:latin typeface="Arial Narrow" pitchFamily="34" charset="0"/>
              </a:defRPr>
            </a:lvl1pPr>
          </a:lstStyle>
          <a:p>
            <a:pPr>
              <a:defRPr/>
            </a:pPr>
            <a:fld id="{C77A8CD8-E2B9-4D1D-9D9D-AEFA83DB03C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6" name="Marcador de pie de página 11"/>
          <p:cNvSpPr>
            <a:spLocks noGrp="1"/>
          </p:cNvSpPr>
          <p:nvPr>
            <p:ph type="ftr" sz="quarter" idx="11"/>
          </p:nvPr>
        </p:nvSpPr>
        <p:spPr>
          <a:xfrm>
            <a:off x="812800" y="6248401"/>
            <a:ext cx="108712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</p:spTree>
    <p:extLst>
      <p:ext uri="{BB962C8B-B14F-4D97-AF65-F5344CB8AC3E}">
        <p14:creationId xmlns:p14="http://schemas.microsoft.com/office/powerpoint/2010/main" val="1925441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contenido 10"/>
          <p:cNvSpPr>
            <a:spLocks noGrp="1"/>
          </p:cNvSpPr>
          <p:nvPr>
            <p:ph sz="quarter" idx="2"/>
          </p:nvPr>
        </p:nvSpPr>
        <p:spPr>
          <a:xfrm>
            <a:off x="812800" y="1814433"/>
            <a:ext cx="5181600" cy="420536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3" name="Marcador de contenido 12"/>
          <p:cNvSpPr>
            <a:spLocks noGrp="1"/>
          </p:cNvSpPr>
          <p:nvPr>
            <p:ph sz="quarter" idx="4"/>
          </p:nvPr>
        </p:nvSpPr>
        <p:spPr>
          <a:xfrm>
            <a:off x="6400800" y="1814432"/>
            <a:ext cx="5181600" cy="42053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6" name="Marcador de texto 15"/>
          <p:cNvSpPr>
            <a:spLocks noGrp="1"/>
          </p:cNvSpPr>
          <p:nvPr>
            <p:ph type="body" sz="quarter" idx="1"/>
          </p:nvPr>
        </p:nvSpPr>
        <p:spPr>
          <a:xfrm>
            <a:off x="812800" y="1113459"/>
            <a:ext cx="5181600" cy="640080"/>
          </a:xfrm>
          <a:solidFill>
            <a:schemeClr val="accent2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3200" b="1">
                <a:solidFill>
                  <a:srgbClr val="FFFFFF"/>
                </a:solidFill>
                <a:latin typeface="Arial Narrow" pitchFamily="34" charset="0"/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Marcador de texto 14"/>
          <p:cNvSpPr>
            <a:spLocks noGrp="1"/>
          </p:cNvSpPr>
          <p:nvPr>
            <p:ph type="body" sz="quarter" idx="3"/>
          </p:nvPr>
        </p:nvSpPr>
        <p:spPr>
          <a:xfrm>
            <a:off x="6400800" y="1113459"/>
            <a:ext cx="5181600" cy="640080"/>
          </a:xfrm>
          <a:solidFill>
            <a:schemeClr val="accent4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3200" b="1">
                <a:solidFill>
                  <a:srgbClr val="FFFFFF"/>
                </a:solidFill>
                <a:latin typeface="Arial Narrow" pitchFamily="34" charset="0"/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7" name="Marcador de título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Marcador de número de diapositiva 11"/>
          <p:cNvSpPr>
            <a:spLocks noGrp="1"/>
          </p:cNvSpPr>
          <p:nvPr>
            <p:ph type="sldNum" sz="quarter" idx="10"/>
          </p:nvPr>
        </p:nvSpPr>
        <p:spPr>
          <a:xfrm>
            <a:off x="0" y="685800"/>
            <a:ext cx="711200" cy="388938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CD85925-F7F1-4C5D-8931-C088ABFC992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8" name="Marcador de pie de página 13"/>
          <p:cNvSpPr>
            <a:spLocks noGrp="1"/>
          </p:cNvSpPr>
          <p:nvPr>
            <p:ph type="ftr" sz="quarter" idx="11"/>
          </p:nvPr>
        </p:nvSpPr>
        <p:spPr>
          <a:xfrm>
            <a:off x="812800" y="6248401"/>
            <a:ext cx="107696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37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812800" y="6248401"/>
            <a:ext cx="11042651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0" y="692151"/>
            <a:ext cx="7112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1B20F29-8A87-44C5-A372-DC18F192848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243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812800" y="6248401"/>
            <a:ext cx="9798051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3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10972800" y="6248401"/>
            <a:ext cx="711200" cy="365125"/>
          </a:xfrm>
        </p:spPr>
        <p:txBody>
          <a:bodyPr rtlCol="0"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/>
            </a:pPr>
            <a:fld id="{59047D6B-BE62-4744-B968-5EC306C8306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084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812800" y="1066800"/>
            <a:ext cx="2133600" cy="5105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>
            <a:normAutofit/>
          </a:bodyPr>
          <a:lstStyle>
            <a:lvl1pPr marL="0" indent="0">
              <a:spcAft>
                <a:spcPts val="1000"/>
              </a:spcAft>
              <a:buNone/>
              <a:defRPr sz="2000">
                <a:latin typeface="Arial Narrow" pitchFamily="34" charset="0"/>
                <a:cs typeface="Arial Narrow" pitchFamily="34" charset="0"/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Marcador de contenido 8"/>
          <p:cNvSpPr>
            <a:spLocks noGrp="1"/>
          </p:cNvSpPr>
          <p:nvPr>
            <p:ph sz="quarter" idx="1"/>
          </p:nvPr>
        </p:nvSpPr>
        <p:spPr>
          <a:xfrm>
            <a:off x="3149600" y="1066800"/>
            <a:ext cx="8534400" cy="5105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1" name="Marcador de título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4953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5" name="Marcador de pie de página 3"/>
          <p:cNvSpPr>
            <a:spLocks noGrp="1"/>
          </p:cNvSpPr>
          <p:nvPr>
            <p:ph type="ftr" sz="quarter" idx="10"/>
          </p:nvPr>
        </p:nvSpPr>
        <p:spPr>
          <a:xfrm>
            <a:off x="812800" y="6248401"/>
            <a:ext cx="10871200" cy="365125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6" name="Marcador de número de diapositiva 9"/>
          <p:cNvSpPr>
            <a:spLocks noGrp="1"/>
          </p:cNvSpPr>
          <p:nvPr>
            <p:ph type="sldNum" sz="quarter" idx="11"/>
          </p:nvPr>
        </p:nvSpPr>
        <p:spPr>
          <a:xfrm>
            <a:off x="0" y="692151"/>
            <a:ext cx="7112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3B93E0E-0505-4478-BE8D-C559BE6531C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167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812801" y="6248401"/>
            <a:ext cx="10875433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01622-AA42-402D-AFC6-9D1F67BA34E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153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6"/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5" name="Rectángulo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6" name="Rectángulo 8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37600" y="609600"/>
            <a:ext cx="2743200" cy="600373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Marcador de pie de página 4"/>
          <p:cNvSpPr>
            <a:spLocks noGrp="1"/>
          </p:cNvSpPr>
          <p:nvPr>
            <p:ph type="ftr" sz="quarter" idx="10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8" name="Marcador de número de diapositiva 5"/>
          <p:cNvSpPr>
            <a:spLocks noGrp="1"/>
          </p:cNvSpPr>
          <p:nvPr>
            <p:ph type="sldNum" sz="quarter" idx="11"/>
          </p:nvPr>
        </p:nvSpPr>
        <p:spPr>
          <a:xfrm rot="5400000">
            <a:off x="8082492" y="9526"/>
            <a:ext cx="533400" cy="51434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779BA-1F90-49E7-91E5-86B03D75202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427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9"/>
          <p:cNvSpPr txBox="1">
            <a:spLocks/>
          </p:cNvSpPr>
          <p:nvPr userDrawn="1"/>
        </p:nvSpPr>
        <p:spPr>
          <a:xfrm>
            <a:off x="0" y="704851"/>
            <a:ext cx="711200" cy="3651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defRPr/>
            </a:pPr>
            <a:fld id="{7B573A98-2F0D-4940-8ED4-F0724DB00F03}" type="slidenum">
              <a:rPr lang="en-US" sz="1400" b="1">
                <a:solidFill>
                  <a:schemeClr val="bg1"/>
                </a:solidFill>
                <a:latin typeface="+mj-lt"/>
                <a:cs typeface="Eurostile"/>
              </a:rPr>
              <a:pPr algn="ctr">
                <a:defRPr/>
              </a:pPr>
              <a:t>‹Nº›</a:t>
            </a:fld>
            <a:endParaRPr lang="en-US" sz="1400" b="1" dirty="0">
              <a:solidFill>
                <a:schemeClr val="bg1"/>
              </a:solidFill>
              <a:latin typeface="+mj-lt"/>
              <a:cs typeface="Eurostile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2584" y="244476"/>
            <a:ext cx="10708216" cy="70167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757945" y="1039813"/>
            <a:ext cx="10748433" cy="5029200"/>
          </a:xfrm>
        </p:spPr>
        <p:txBody>
          <a:bodyPr>
            <a:normAutofit/>
          </a:bodyPr>
          <a:lstStyle/>
          <a:p>
            <a:pPr lvl="0"/>
            <a:endParaRPr lang="es-ES" noProof="0"/>
          </a:p>
        </p:txBody>
      </p:sp>
      <p:sp>
        <p:nvSpPr>
          <p:cNvPr id="5" name="3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0018184" y="0"/>
            <a:ext cx="2173816" cy="349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9FF69-27E5-4EC2-BA44-62B9172A3396}" type="slidenum">
              <a:rPr lang="es-ES"/>
              <a:pPr>
                <a:defRPr/>
              </a:pPr>
              <a:t>‹Nº›</a:t>
            </a:fld>
            <a:endParaRPr lang="es-ES" b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02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21"/>
          <p:cNvSpPr>
            <a:spLocks noGrp="1"/>
          </p:cNvSpPr>
          <p:nvPr>
            <p:ph type="title"/>
          </p:nvPr>
        </p:nvSpPr>
        <p:spPr bwMode="auto">
          <a:xfrm>
            <a:off x="812800" y="228600"/>
            <a:ext cx="108712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Clic para editar título</a:t>
            </a:r>
            <a:endParaRPr lang="en-US"/>
          </a:p>
        </p:txBody>
      </p:sp>
      <p:sp>
        <p:nvSpPr>
          <p:cNvPr id="1027" name="Marcador de texto 12"/>
          <p:cNvSpPr>
            <a:spLocks noGrp="1"/>
          </p:cNvSpPr>
          <p:nvPr>
            <p:ph type="body" idx="1"/>
          </p:nvPr>
        </p:nvSpPr>
        <p:spPr bwMode="auto">
          <a:xfrm>
            <a:off x="817033" y="1049339"/>
            <a:ext cx="108712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3"/>
          </p:nvPr>
        </p:nvSpPr>
        <p:spPr>
          <a:xfrm>
            <a:off x="2243667" y="6248401"/>
            <a:ext cx="94509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 Narrow" pitchFamily="34" charset="0"/>
              </a:defRPr>
            </a:lvl1pPr>
          </a:lstStyle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7" name="Rectángulo 6"/>
          <p:cNvSpPr/>
          <p:nvPr/>
        </p:nvSpPr>
        <p:spPr bwMode="white">
          <a:xfrm>
            <a:off x="0" y="730250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8" name="Rectángulo 7"/>
          <p:cNvSpPr/>
          <p:nvPr/>
        </p:nvSpPr>
        <p:spPr>
          <a:xfrm>
            <a:off x="0" y="776288"/>
            <a:ext cx="711200" cy="228600"/>
          </a:xfrm>
          <a:prstGeom prst="rect">
            <a:avLst/>
          </a:prstGeom>
          <a:solidFill>
            <a:srgbClr val="B95B2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9" name="Rectángulo 8"/>
          <p:cNvSpPr/>
          <p:nvPr/>
        </p:nvSpPr>
        <p:spPr>
          <a:xfrm>
            <a:off x="787400" y="776288"/>
            <a:ext cx="11404600" cy="2286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latin typeface="Eurostile"/>
              <a:cs typeface="Eurostile"/>
            </a:endParaRPr>
          </a:p>
        </p:txBody>
      </p:sp>
      <p:sp>
        <p:nvSpPr>
          <p:cNvPr id="23" name="Marcador de número de diapositiva 22"/>
          <p:cNvSpPr>
            <a:spLocks noGrp="1"/>
          </p:cNvSpPr>
          <p:nvPr>
            <p:ph type="sldNum" sz="quarter" idx="4"/>
          </p:nvPr>
        </p:nvSpPr>
        <p:spPr>
          <a:xfrm>
            <a:off x="0" y="711200"/>
            <a:ext cx="711200" cy="32543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chemeClr val="bg1"/>
                </a:solidFill>
                <a:latin typeface="Arial Narrow" pitchFamily="34" charset="0"/>
                <a:cs typeface="Arial Narrow" pitchFamily="34" charset="0"/>
              </a:defRPr>
            </a:lvl1pPr>
          </a:lstStyle>
          <a:p>
            <a:pPr>
              <a:defRPr/>
            </a:pPr>
            <a:fld id="{EE04C796-A673-405E-B5F8-4A96F15EA31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pic>
        <p:nvPicPr>
          <p:cNvPr id="1033" name="Imagen 10" descr="logouahtransparente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8234" y="6356350"/>
            <a:ext cx="1462617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928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Arial Narrow" pitchFamily="34" charset="0"/>
          <a:ea typeface="+mj-ea"/>
          <a:cs typeface="Arial Narrow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Narrow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"/>
        <a:defRPr sz="32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Arial Narrow" pitchFamily="34" charset="0"/>
          <a:ea typeface="+mn-ea"/>
          <a:cs typeface="Arial" pitchFamily="34" charset="0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5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E725D33A-D39E-4924-A2B7-845D2B3F8F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Apartado 1.4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A4DA4D7E-7431-4127-87AE-C4A6C9F9C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/>
          <a:p>
            <a:r>
              <a:rPr lang="es-ES" sz="3600" dirty="0"/>
              <a:t>Retardos, errores, pérdidas y rendimiento en redes de paquetes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76BFB10-44D5-4446-9051-BE8C331797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94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76"/>
    </mc:Choice>
    <mc:Fallback>
      <p:transition spd="slow" advTm="8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F336C1B7-15B1-4BD1-BE3D-BB641C84C23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sz="2400" dirty="0">
                <a:latin typeface="Arial Narrow" panose="020B0606020202030204" pitchFamily="34" charset="0"/>
              </a:rPr>
              <a:t>Los paquetes se encolan en los </a:t>
            </a:r>
            <a:r>
              <a:rPr lang="es-ES" sz="2400" dirty="0" err="1">
                <a:latin typeface="Arial Narrow" panose="020B0606020202030204" pitchFamily="34" charset="0"/>
              </a:rPr>
              <a:t>bufers</a:t>
            </a:r>
            <a:r>
              <a:rPr lang="es-ES" sz="2400" dirty="0">
                <a:latin typeface="Arial Narrow" panose="020B0606020202030204" pitchFamily="34" charset="0"/>
              </a:rPr>
              <a:t> de los </a:t>
            </a:r>
            <a:r>
              <a:rPr lang="es-ES" sz="2400" dirty="0" err="1">
                <a:latin typeface="Arial Narrow" panose="020B0606020202030204" pitchFamily="34" charset="0"/>
              </a:rPr>
              <a:t>routers</a:t>
            </a:r>
            <a:endParaRPr lang="es-ES" sz="2400" dirty="0">
              <a:latin typeface="Arial Narrow" panose="020B0606020202030204" pitchFamily="34" charset="0"/>
            </a:endParaRPr>
          </a:p>
          <a:p>
            <a:pPr lvl="1"/>
            <a:r>
              <a:rPr lang="es-ES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Pérdidas</a:t>
            </a:r>
            <a:r>
              <a:rPr lang="es-ES" sz="2000" dirty="0">
                <a:latin typeface="Arial Narrow" panose="020B0606020202030204" pitchFamily="34" charset="0"/>
              </a:rPr>
              <a:t> </a:t>
            </a:r>
            <a:r>
              <a:rPr lang="es-ES" sz="2000" dirty="0">
                <a:latin typeface="Arial Narrow" panose="020B0606020202030204" pitchFamily="34" charset="0"/>
                <a:sym typeface="Wingdings" panose="05000000000000000000" pitchFamily="2" charset="2"/>
              </a:rPr>
              <a:t> los paquetes llegan (temporalmente) a una tasa de llegada que excede la capacidad de salida del enlace</a:t>
            </a:r>
          </a:p>
          <a:p>
            <a:pPr lvl="1"/>
            <a:r>
              <a:rPr lang="es-ES" sz="2000" dirty="0">
                <a:solidFill>
                  <a:srgbClr val="FF0000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Retardo</a:t>
            </a:r>
            <a:r>
              <a:rPr lang="es-ES" sz="2000" dirty="0">
                <a:latin typeface="Arial Narrow" panose="020B0606020202030204" pitchFamily="34" charset="0"/>
                <a:sym typeface="Wingdings" panose="05000000000000000000" pitchFamily="2" charset="2"/>
              </a:rPr>
              <a:t>  los paquetes se encolan, esperando su turno para ser transmitidos por el enlace de salida</a:t>
            </a:r>
            <a:endParaRPr lang="es-ES" sz="2000" dirty="0">
              <a:latin typeface="Arial Narrow" panose="020B0606020202030204" pitchFamily="34" charset="0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2AB0BBBF-2FE2-4556-A26B-B3866A2FD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¿Cómo suceden el retardo y la pérdida de paquetes?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DAAD4DD-8D8C-4BD4-9683-7AB5E0BE8C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El </a:t>
            </a:r>
            <a:r>
              <a:rPr lang="en-US" dirty="0" err="1"/>
              <a:t>núcleo</a:t>
            </a:r>
            <a:r>
              <a:rPr lang="en-US" dirty="0"/>
              <a:t> de red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FCFC142-7812-4D06-8083-F92CA46FE6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" name="Line 24">
            <a:extLst>
              <a:ext uri="{FF2B5EF4-FFF2-40B4-BE49-F238E27FC236}">
                <a16:creationId xmlns:a16="http://schemas.microsoft.com/office/drawing/2014/main" id="{9C19DEFC-F4DC-4155-84DA-BBB0C1FCD0D0}"/>
              </a:ext>
            </a:extLst>
          </p:cNvPr>
          <p:cNvSpPr>
            <a:spLocks noChangeShapeType="1"/>
          </p:cNvSpPr>
          <p:nvPr/>
        </p:nvSpPr>
        <p:spPr bwMode="auto">
          <a:xfrm>
            <a:off x="3379586" y="4010535"/>
            <a:ext cx="741362" cy="355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7" name="Group 347">
            <a:extLst>
              <a:ext uri="{FF2B5EF4-FFF2-40B4-BE49-F238E27FC236}">
                <a16:creationId xmlns:a16="http://schemas.microsoft.com/office/drawing/2014/main" id="{AF838A4F-0C82-4516-9F5B-E584277D0092}"/>
              </a:ext>
            </a:extLst>
          </p:cNvPr>
          <p:cNvGrpSpPr>
            <a:grpSpLocks/>
          </p:cNvGrpSpPr>
          <p:nvPr/>
        </p:nvGrpSpPr>
        <p:grpSpPr bwMode="auto">
          <a:xfrm>
            <a:off x="4095548" y="4058160"/>
            <a:ext cx="1162050" cy="715962"/>
            <a:chOff x="1871277" y="1576300"/>
            <a:chExt cx="1128371" cy="437861"/>
          </a:xfrm>
        </p:grpSpPr>
        <p:sp>
          <p:nvSpPr>
            <p:cNvPr id="8" name="Oval 105">
              <a:extLst>
                <a:ext uri="{FF2B5EF4-FFF2-40B4-BE49-F238E27FC236}">
                  <a16:creationId xmlns:a16="http://schemas.microsoft.com/office/drawing/2014/main" id="{8EE11CB1-E940-4429-A9D2-C9F332EB0BB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360" y="1694746"/>
              <a:ext cx="1125288" cy="31941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9" name="Rectangle 106">
              <a:extLst>
                <a:ext uri="{FF2B5EF4-FFF2-40B4-BE49-F238E27FC236}">
                  <a16:creationId xmlns:a16="http://schemas.microsoft.com/office/drawing/2014/main" id="{2D429625-5D02-427F-B291-0D3E80B3B01F}"/>
                </a:ext>
              </a:extLst>
            </p:cNvPr>
            <p:cNvSpPr/>
            <p:nvPr/>
          </p:nvSpPr>
          <p:spPr bwMode="auto">
            <a:xfrm>
              <a:off x="1871277" y="1739406"/>
              <a:ext cx="1128371" cy="116504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0" name="Oval 107">
              <a:extLst>
                <a:ext uri="{FF2B5EF4-FFF2-40B4-BE49-F238E27FC236}">
                  <a16:creationId xmlns:a16="http://schemas.microsoft.com/office/drawing/2014/main" id="{0A40445B-8F51-448C-8DC1-A46234C7FEE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277" y="1576300"/>
              <a:ext cx="1125288" cy="31941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1" name="Freeform 108">
              <a:extLst>
                <a:ext uri="{FF2B5EF4-FFF2-40B4-BE49-F238E27FC236}">
                  <a16:creationId xmlns:a16="http://schemas.microsoft.com/office/drawing/2014/main" id="{CFB4649B-C6D3-40BE-B9DA-ADCF0E1897C7}"/>
                </a:ext>
              </a:extLst>
            </p:cNvPr>
            <p:cNvSpPr/>
            <p:nvPr/>
          </p:nvSpPr>
          <p:spPr bwMode="auto">
            <a:xfrm>
              <a:off x="2159536" y="1673387"/>
              <a:ext cx="548771" cy="161164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2" name="Freeform 109">
              <a:extLst>
                <a:ext uri="{FF2B5EF4-FFF2-40B4-BE49-F238E27FC236}">
                  <a16:creationId xmlns:a16="http://schemas.microsoft.com/office/drawing/2014/main" id="{444AE831-B283-43C4-AD42-BF533C2F7C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501" y="1633581"/>
              <a:ext cx="662841" cy="110679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0">
              <a:extLst>
                <a:ext uri="{FF2B5EF4-FFF2-40B4-BE49-F238E27FC236}">
                  <a16:creationId xmlns:a16="http://schemas.microsoft.com/office/drawing/2014/main" id="{9E8F41EB-EA56-42BC-B800-21AC8E4C09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01" y="1727755"/>
              <a:ext cx="243555" cy="97087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11">
              <a:extLst>
                <a:ext uri="{FF2B5EF4-FFF2-40B4-BE49-F238E27FC236}">
                  <a16:creationId xmlns:a16="http://schemas.microsoft.com/office/drawing/2014/main" id="{F9EED323-3059-40B2-8E25-264153EA52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169" y="1729697"/>
              <a:ext cx="240473" cy="97087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15" name="Straight Connector 112">
              <a:extLst>
                <a:ext uri="{FF2B5EF4-FFF2-40B4-BE49-F238E27FC236}">
                  <a16:creationId xmlns:a16="http://schemas.microsoft.com/office/drawing/2014/main" id="{D65BD3B6-BA4B-43F2-BFFD-C3C387D44AC1}"/>
                </a:ext>
              </a:extLst>
            </p:cNvPr>
            <p:cNvCxnSpPr>
              <a:cxnSpLocks noChangeShapeType="1"/>
              <a:endCxn id="10" idx="2"/>
            </p:cNvCxnSpPr>
            <p:nvPr/>
          </p:nvCxnSpPr>
          <p:spPr bwMode="auto">
            <a:xfrm flipH="1" flipV="1">
              <a:off x="1871277" y="1737464"/>
              <a:ext cx="3083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16" name="Straight Connector 113">
              <a:extLst>
                <a:ext uri="{FF2B5EF4-FFF2-40B4-BE49-F238E27FC236}">
                  <a16:creationId xmlns:a16="http://schemas.microsoft.com/office/drawing/2014/main" id="{9D8A05E4-47C0-4497-872B-0EBC47EDF1E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565" y="1734551"/>
              <a:ext cx="3083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17" name="Line 26">
            <a:extLst>
              <a:ext uri="{FF2B5EF4-FFF2-40B4-BE49-F238E27FC236}">
                <a16:creationId xmlns:a16="http://schemas.microsoft.com/office/drawing/2014/main" id="{4D2D27A6-A1BE-4A9D-9BF4-F3FCA563872E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3636" y="4429635"/>
            <a:ext cx="1933575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" name="Rectangle 30">
            <a:extLst>
              <a:ext uri="{FF2B5EF4-FFF2-40B4-BE49-F238E27FC236}">
                <a16:creationId xmlns:a16="http://schemas.microsoft.com/office/drawing/2014/main" id="{E1482193-658E-42FE-87F9-ADEFBB2473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0261" y="4301047"/>
            <a:ext cx="147637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AD405D4C-AC01-4988-92C6-738ADBD60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836" y="4301047"/>
            <a:ext cx="147637" cy="2000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0" name="Rectangle 38">
            <a:extLst>
              <a:ext uri="{FF2B5EF4-FFF2-40B4-BE49-F238E27FC236}">
                <a16:creationId xmlns:a16="http://schemas.microsoft.com/office/drawing/2014/main" id="{42AF5C1F-E3D1-4445-A1D8-513EC9FFC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0773" y="4239135"/>
            <a:ext cx="147638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1" name="Line 25">
            <a:extLst>
              <a:ext uri="{FF2B5EF4-FFF2-40B4-BE49-F238E27FC236}">
                <a16:creationId xmlns:a16="http://schemas.microsoft.com/office/drawing/2014/main" id="{7133F69A-DB77-41C3-B6D6-DCFC0E5CC5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377998" y="4550285"/>
            <a:ext cx="735013" cy="5508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2" name="Rectangle 32">
            <a:extLst>
              <a:ext uri="{FF2B5EF4-FFF2-40B4-BE49-F238E27FC236}">
                <a16:creationId xmlns:a16="http://schemas.microsoft.com/office/drawing/2014/main" id="{B8D2D1F6-1FD7-45ED-9B21-55F1709EF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748" y="4201035"/>
            <a:ext cx="147638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3" name="Line 33">
            <a:extLst>
              <a:ext uri="{FF2B5EF4-FFF2-40B4-BE49-F238E27FC236}">
                <a16:creationId xmlns:a16="http://schemas.microsoft.com/office/drawing/2014/main" id="{87473BD6-137D-46B3-9766-259C26C9E40B}"/>
              </a:ext>
            </a:extLst>
          </p:cNvPr>
          <p:cNvSpPr>
            <a:spLocks noChangeShapeType="1"/>
          </p:cNvSpPr>
          <p:nvPr/>
        </p:nvSpPr>
        <p:spPr bwMode="auto">
          <a:xfrm>
            <a:off x="3868536" y="4137535"/>
            <a:ext cx="2111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4" name="Text Box 36">
            <a:extLst>
              <a:ext uri="{FF2B5EF4-FFF2-40B4-BE49-F238E27FC236}">
                <a16:creationId xmlns:a16="http://schemas.microsoft.com/office/drawing/2014/main" id="{7B8DBCA0-0E0A-49AD-89E8-A22CB9D04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698" y="3694622"/>
            <a:ext cx="403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5" name="Text Box 37">
            <a:extLst>
              <a:ext uri="{FF2B5EF4-FFF2-40B4-BE49-F238E27FC236}">
                <a16:creationId xmlns:a16="http://schemas.microsoft.com/office/drawing/2014/main" id="{EE14FE50-9576-4B85-A41D-16BFFAB8C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7911" y="4647122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/>
              <a:t>B</a:t>
            </a:r>
          </a:p>
        </p:txBody>
      </p:sp>
      <p:grpSp>
        <p:nvGrpSpPr>
          <p:cNvPr id="26" name="Group 66">
            <a:extLst>
              <a:ext uri="{FF2B5EF4-FFF2-40B4-BE49-F238E27FC236}">
                <a16:creationId xmlns:a16="http://schemas.microsoft.com/office/drawing/2014/main" id="{71AFF9DC-4D70-48DA-B784-E5A74C849C30}"/>
              </a:ext>
            </a:extLst>
          </p:cNvPr>
          <p:cNvGrpSpPr>
            <a:grpSpLocks/>
          </p:cNvGrpSpPr>
          <p:nvPr/>
        </p:nvGrpSpPr>
        <p:grpSpPr bwMode="auto">
          <a:xfrm>
            <a:off x="2652511" y="3694622"/>
            <a:ext cx="779462" cy="679450"/>
            <a:chOff x="-44" y="1473"/>
            <a:chExt cx="981" cy="1105"/>
          </a:xfrm>
        </p:grpSpPr>
        <p:pic>
          <p:nvPicPr>
            <p:cNvPr id="27" name="Picture 67" descr="desktop_computer_stylized_medium">
              <a:extLst>
                <a:ext uri="{FF2B5EF4-FFF2-40B4-BE49-F238E27FC236}">
                  <a16:creationId xmlns:a16="http://schemas.microsoft.com/office/drawing/2014/main" id="{FAA16B02-FDDD-423A-BD67-E9CD51F964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Freeform 68">
              <a:extLst>
                <a:ext uri="{FF2B5EF4-FFF2-40B4-BE49-F238E27FC236}">
                  <a16:creationId xmlns:a16="http://schemas.microsoft.com/office/drawing/2014/main" id="{96171E57-6A47-40FE-84DA-36431F7978D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29" name="Group 69">
            <a:extLst>
              <a:ext uri="{FF2B5EF4-FFF2-40B4-BE49-F238E27FC236}">
                <a16:creationId xmlns:a16="http://schemas.microsoft.com/office/drawing/2014/main" id="{6C4C4B2C-91C2-4195-A9DB-00A4F9B66215}"/>
              </a:ext>
            </a:extLst>
          </p:cNvPr>
          <p:cNvGrpSpPr>
            <a:grpSpLocks/>
          </p:cNvGrpSpPr>
          <p:nvPr/>
        </p:nvGrpSpPr>
        <p:grpSpPr bwMode="auto">
          <a:xfrm>
            <a:off x="2703311" y="4701097"/>
            <a:ext cx="779462" cy="679450"/>
            <a:chOff x="-44" y="1473"/>
            <a:chExt cx="981" cy="1105"/>
          </a:xfrm>
        </p:grpSpPr>
        <p:pic>
          <p:nvPicPr>
            <p:cNvPr id="30" name="Picture 70" descr="desktop_computer_stylized_medium">
              <a:extLst>
                <a:ext uri="{FF2B5EF4-FFF2-40B4-BE49-F238E27FC236}">
                  <a16:creationId xmlns:a16="http://schemas.microsoft.com/office/drawing/2014/main" id="{BD266BC7-3A17-4F17-9B7A-D7194BAFD4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Freeform 71">
              <a:extLst>
                <a:ext uri="{FF2B5EF4-FFF2-40B4-BE49-F238E27FC236}">
                  <a16:creationId xmlns:a16="http://schemas.microsoft.com/office/drawing/2014/main" id="{2FDA2E5A-FA9D-4245-BA46-150F6538836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32" name="Group 347">
            <a:extLst>
              <a:ext uri="{FF2B5EF4-FFF2-40B4-BE49-F238E27FC236}">
                <a16:creationId xmlns:a16="http://schemas.microsoft.com/office/drawing/2014/main" id="{EA825438-7780-4871-98F0-E7388AFEDD19}"/>
              </a:ext>
            </a:extLst>
          </p:cNvPr>
          <p:cNvGrpSpPr>
            <a:grpSpLocks/>
          </p:cNvGrpSpPr>
          <p:nvPr/>
        </p:nvGrpSpPr>
        <p:grpSpPr bwMode="auto">
          <a:xfrm>
            <a:off x="7234036" y="4102610"/>
            <a:ext cx="1162050" cy="715962"/>
            <a:chOff x="1871277" y="1576300"/>
            <a:chExt cx="1128371" cy="437861"/>
          </a:xfrm>
        </p:grpSpPr>
        <p:sp>
          <p:nvSpPr>
            <p:cNvPr id="33" name="Oval 92">
              <a:extLst>
                <a:ext uri="{FF2B5EF4-FFF2-40B4-BE49-F238E27FC236}">
                  <a16:creationId xmlns:a16="http://schemas.microsoft.com/office/drawing/2014/main" id="{59D434AF-C0E2-464C-ACB2-0A3778F4F3A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360" y="1694746"/>
              <a:ext cx="1125288" cy="31941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4" name="Rectangle 93">
              <a:extLst>
                <a:ext uri="{FF2B5EF4-FFF2-40B4-BE49-F238E27FC236}">
                  <a16:creationId xmlns:a16="http://schemas.microsoft.com/office/drawing/2014/main" id="{024B5E89-4153-4D73-8F37-A5928DB0613A}"/>
                </a:ext>
              </a:extLst>
            </p:cNvPr>
            <p:cNvSpPr/>
            <p:nvPr/>
          </p:nvSpPr>
          <p:spPr bwMode="auto">
            <a:xfrm>
              <a:off x="1871277" y="1739406"/>
              <a:ext cx="1128371" cy="116504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35" name="Oval 94">
              <a:extLst>
                <a:ext uri="{FF2B5EF4-FFF2-40B4-BE49-F238E27FC236}">
                  <a16:creationId xmlns:a16="http://schemas.microsoft.com/office/drawing/2014/main" id="{5BB19A30-AAD1-4448-B351-5570AECD499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277" y="1576300"/>
              <a:ext cx="1125288" cy="31941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Freeform 95">
              <a:extLst>
                <a:ext uri="{FF2B5EF4-FFF2-40B4-BE49-F238E27FC236}">
                  <a16:creationId xmlns:a16="http://schemas.microsoft.com/office/drawing/2014/main" id="{98626563-5C26-40F1-A31A-AFB7C4D0F578}"/>
                </a:ext>
              </a:extLst>
            </p:cNvPr>
            <p:cNvSpPr/>
            <p:nvPr/>
          </p:nvSpPr>
          <p:spPr bwMode="auto">
            <a:xfrm>
              <a:off x="2159535" y="1673387"/>
              <a:ext cx="548771" cy="161164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37" name="Freeform 96">
              <a:extLst>
                <a:ext uri="{FF2B5EF4-FFF2-40B4-BE49-F238E27FC236}">
                  <a16:creationId xmlns:a16="http://schemas.microsoft.com/office/drawing/2014/main" id="{0C779E5D-CA0F-451B-A4AD-96DE28AA58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501" y="1633581"/>
              <a:ext cx="662841" cy="110679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97">
              <a:extLst>
                <a:ext uri="{FF2B5EF4-FFF2-40B4-BE49-F238E27FC236}">
                  <a16:creationId xmlns:a16="http://schemas.microsoft.com/office/drawing/2014/main" id="{6621FA12-F454-457B-B037-187C5669C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201" y="1727755"/>
              <a:ext cx="243555" cy="97087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98">
              <a:extLst>
                <a:ext uri="{FF2B5EF4-FFF2-40B4-BE49-F238E27FC236}">
                  <a16:creationId xmlns:a16="http://schemas.microsoft.com/office/drawing/2014/main" id="{5805A1DA-D475-4009-9439-7CDA195994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169" y="1729697"/>
              <a:ext cx="240473" cy="97087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40" name="Straight Connector 99">
              <a:extLst>
                <a:ext uri="{FF2B5EF4-FFF2-40B4-BE49-F238E27FC236}">
                  <a16:creationId xmlns:a16="http://schemas.microsoft.com/office/drawing/2014/main" id="{36078AE9-CBE7-4EFA-8BD5-FE53B6BB6F93}"/>
                </a:ext>
              </a:extLst>
            </p:cNvPr>
            <p:cNvCxnSpPr>
              <a:cxnSpLocks noChangeShapeType="1"/>
              <a:endCxn id="35" idx="2"/>
            </p:cNvCxnSpPr>
            <p:nvPr/>
          </p:nvCxnSpPr>
          <p:spPr bwMode="auto">
            <a:xfrm flipH="1" flipV="1">
              <a:off x="1871277" y="1737464"/>
              <a:ext cx="3083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41" name="Straight Connector 100">
              <a:extLst>
                <a:ext uri="{FF2B5EF4-FFF2-40B4-BE49-F238E27FC236}">
                  <a16:creationId xmlns:a16="http://schemas.microsoft.com/office/drawing/2014/main" id="{B3E2DE57-8C7F-4E78-B728-C385CDE4F6B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565" y="1734551"/>
              <a:ext cx="3083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42" name="Rectangle 31">
            <a:extLst>
              <a:ext uri="{FF2B5EF4-FFF2-40B4-BE49-F238E27FC236}">
                <a16:creationId xmlns:a16="http://schemas.microsoft.com/office/drawing/2014/main" id="{3531F27C-58B5-48BE-9F64-A8E317955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1186" y="4856672"/>
            <a:ext cx="139700" cy="1857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43" name="Line 33">
            <a:extLst>
              <a:ext uri="{FF2B5EF4-FFF2-40B4-BE49-F238E27FC236}">
                <a16:creationId xmlns:a16="http://schemas.microsoft.com/office/drawing/2014/main" id="{04835E43-A8FB-42D4-BE5A-6BD1D9138DF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55811" y="4826510"/>
            <a:ext cx="220662" cy="161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4" name="Rectangle 89">
            <a:extLst>
              <a:ext uri="{FF2B5EF4-FFF2-40B4-BE49-F238E27FC236}">
                <a16:creationId xmlns:a16="http://schemas.microsoft.com/office/drawing/2014/main" id="{E01035AB-17A7-4B33-B022-4A349430C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7861" y="4302635"/>
            <a:ext cx="147637" cy="200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45" name="Rectangle 89">
            <a:extLst>
              <a:ext uri="{FF2B5EF4-FFF2-40B4-BE49-F238E27FC236}">
                <a16:creationId xmlns:a16="http://schemas.microsoft.com/office/drawing/2014/main" id="{6CB8F257-263A-4A5A-BC21-339FCCF53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8636" y="4301047"/>
            <a:ext cx="147637" cy="200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46" name="Rectangle 89">
            <a:extLst>
              <a:ext uri="{FF2B5EF4-FFF2-40B4-BE49-F238E27FC236}">
                <a16:creationId xmlns:a16="http://schemas.microsoft.com/office/drawing/2014/main" id="{FFDD3582-60E6-4B0C-902A-9F72C12F2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6236" y="4304222"/>
            <a:ext cx="147637" cy="200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48" name="Text Box 66">
            <a:extLst>
              <a:ext uri="{FF2B5EF4-FFF2-40B4-BE49-F238E27FC236}">
                <a16:creationId xmlns:a16="http://schemas.microsoft.com/office/drawing/2014/main" id="{3DE92752-EFA7-43F4-A6C6-4C09E2475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2116" y="2756410"/>
            <a:ext cx="4160829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000000"/>
                </a:solidFill>
              </a:rPr>
              <a:t>Paquetes</a:t>
            </a:r>
            <a:r>
              <a:rPr lang="en-US" altLang="es-ES" sz="1800" dirty="0">
                <a:solidFill>
                  <a:srgbClr val="000000"/>
                </a:solidFill>
              </a:rPr>
              <a:t> </a:t>
            </a:r>
            <a:r>
              <a:rPr lang="en-US" altLang="es-ES" sz="1800" dirty="0" err="1">
                <a:solidFill>
                  <a:srgbClr val="000000"/>
                </a:solidFill>
              </a:rPr>
              <a:t>siendo</a:t>
            </a:r>
            <a:r>
              <a:rPr lang="en-US" altLang="es-ES" sz="1800" dirty="0">
                <a:solidFill>
                  <a:srgbClr val="000000"/>
                </a:solidFill>
              </a:rPr>
              <a:t> </a:t>
            </a:r>
            <a:r>
              <a:rPr lang="en-US" altLang="es-ES" sz="1800" dirty="0" err="1">
                <a:solidFill>
                  <a:srgbClr val="000000"/>
                </a:solidFill>
              </a:rPr>
              <a:t>transmitidos</a:t>
            </a:r>
            <a:r>
              <a:rPr lang="en-US" altLang="es-ES" sz="1800" dirty="0">
                <a:solidFill>
                  <a:srgbClr val="000000"/>
                </a:solidFill>
              </a:rPr>
              <a:t> </a:t>
            </a:r>
            <a:r>
              <a:rPr lang="en-US" altLang="es-ES" sz="1800" dirty="0">
                <a:solidFill>
                  <a:srgbClr val="CC0000"/>
                </a:solidFill>
              </a:rPr>
              <a:t>(</a:t>
            </a:r>
            <a:r>
              <a:rPr lang="en-US" altLang="es-ES" sz="1800" dirty="0" err="1">
                <a:solidFill>
                  <a:srgbClr val="CC0000"/>
                </a:solidFill>
              </a:rPr>
              <a:t>retardo</a:t>
            </a:r>
            <a:r>
              <a:rPr lang="en-US" altLang="es-ES" sz="1800" dirty="0">
                <a:solidFill>
                  <a:srgbClr val="CC0000"/>
                </a:solidFill>
              </a:rPr>
              <a:t>)</a:t>
            </a:r>
          </a:p>
        </p:txBody>
      </p:sp>
      <p:sp>
        <p:nvSpPr>
          <p:cNvPr id="49" name="Line 67">
            <a:extLst>
              <a:ext uri="{FF2B5EF4-FFF2-40B4-BE49-F238E27FC236}">
                <a16:creationId xmlns:a16="http://schemas.microsoft.com/office/drawing/2014/main" id="{09E5E82E-7AE1-4D74-8DDF-1572FBE72C05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5357605" y="3080260"/>
            <a:ext cx="1681159" cy="1130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1" name="Text Box 72">
            <a:extLst>
              <a:ext uri="{FF2B5EF4-FFF2-40B4-BE49-F238E27FC236}">
                <a16:creationId xmlns:a16="http://schemas.microsoft.com/office/drawing/2014/main" id="{2414F94C-D465-4CBE-A4E4-1E2589CBF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2906" y="5013835"/>
            <a:ext cx="3429006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/>
              <a:t>Encolado</a:t>
            </a:r>
            <a:r>
              <a:rPr lang="en-US" altLang="es-ES" sz="1800" dirty="0"/>
              <a:t> de </a:t>
            </a:r>
            <a:r>
              <a:rPr lang="en-US" altLang="es-ES" sz="1800" dirty="0" err="1"/>
              <a:t>paquetes</a:t>
            </a:r>
            <a:r>
              <a:rPr lang="en-US" altLang="es-ES" sz="1800" dirty="0"/>
              <a:t> </a:t>
            </a:r>
            <a:r>
              <a:rPr lang="en-US" altLang="es-ES" sz="1800" dirty="0">
                <a:solidFill>
                  <a:srgbClr val="CC0000"/>
                </a:solidFill>
              </a:rPr>
              <a:t>(</a:t>
            </a:r>
            <a:r>
              <a:rPr lang="en-US" altLang="es-ES" sz="1800" dirty="0" err="1">
                <a:solidFill>
                  <a:srgbClr val="CC0000"/>
                </a:solidFill>
              </a:rPr>
              <a:t>retardo</a:t>
            </a:r>
            <a:r>
              <a:rPr lang="en-US" altLang="es-ES" sz="1800" dirty="0">
                <a:solidFill>
                  <a:srgbClr val="CC0000"/>
                </a:solidFill>
              </a:rPr>
              <a:t>)</a:t>
            </a:r>
          </a:p>
        </p:txBody>
      </p:sp>
      <p:sp>
        <p:nvSpPr>
          <p:cNvPr id="52" name="Line 73">
            <a:extLst>
              <a:ext uri="{FF2B5EF4-FFF2-40B4-BE49-F238E27FC236}">
                <a16:creationId xmlns:a16="http://schemas.microsoft.com/office/drawing/2014/main" id="{F902A3E1-B24F-4900-9E84-DA028492509B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075042" y="4575685"/>
            <a:ext cx="747714" cy="641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4" name="Line 91">
            <a:extLst>
              <a:ext uri="{FF2B5EF4-FFF2-40B4-BE49-F238E27FC236}">
                <a16:creationId xmlns:a16="http://schemas.microsoft.com/office/drawing/2014/main" id="{15F89681-27FB-4E74-BFCD-3A7D021FEA6B}"/>
              </a:ext>
            </a:extLst>
          </p:cNvPr>
          <p:cNvSpPr>
            <a:spLocks noChangeShapeType="1"/>
          </p:cNvSpPr>
          <p:nvPr/>
        </p:nvSpPr>
        <p:spPr bwMode="auto">
          <a:xfrm rot="10800000" flipH="1">
            <a:off x="4590849" y="4537587"/>
            <a:ext cx="166688" cy="933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" name="Text Box 92">
            <a:extLst>
              <a:ext uri="{FF2B5EF4-FFF2-40B4-BE49-F238E27FC236}">
                <a16:creationId xmlns:a16="http://schemas.microsoft.com/office/drawing/2014/main" id="{3C1ABD6F-5707-41F3-B6EE-DC0AF59DD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4298" y="5407537"/>
            <a:ext cx="546418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>
                <a:solidFill>
                  <a:srgbClr val="000000"/>
                </a:solidFill>
              </a:rPr>
              <a:t>Buffers </a:t>
            </a:r>
            <a:r>
              <a:rPr lang="en-US" altLang="es-ES" sz="1800" dirty="0" err="1">
                <a:solidFill>
                  <a:srgbClr val="000000"/>
                </a:solidFill>
              </a:rPr>
              <a:t>libres</a:t>
            </a:r>
            <a:r>
              <a:rPr lang="en-US" altLang="es-ES" sz="1800" dirty="0">
                <a:solidFill>
                  <a:srgbClr val="000000"/>
                </a:solidFill>
              </a:rPr>
              <a:t> (</a:t>
            </a:r>
            <a:r>
              <a:rPr lang="en-US" altLang="es-ES" sz="1800" dirty="0" err="1">
                <a:solidFill>
                  <a:srgbClr val="000000"/>
                </a:solidFill>
              </a:rPr>
              <a:t>disponibles</a:t>
            </a:r>
            <a:r>
              <a:rPr lang="en-US" altLang="es-ES" sz="1800" dirty="0">
                <a:solidFill>
                  <a:srgbClr val="000000"/>
                </a:solidFill>
              </a:rPr>
              <a:t>): los </a:t>
            </a:r>
            <a:r>
              <a:rPr lang="en-US" altLang="es-ES" sz="1800" dirty="0" err="1">
                <a:solidFill>
                  <a:srgbClr val="000000"/>
                </a:solidFill>
              </a:rPr>
              <a:t>paquetes</a:t>
            </a:r>
            <a:r>
              <a:rPr lang="en-US" altLang="es-ES" sz="1800" dirty="0">
                <a:solidFill>
                  <a:srgbClr val="000000"/>
                </a:solidFill>
              </a:rPr>
              <a:t> que </a:t>
            </a:r>
            <a:r>
              <a:rPr lang="en-US" altLang="es-ES" sz="1800" dirty="0" err="1">
                <a:solidFill>
                  <a:srgbClr val="000000"/>
                </a:solidFill>
              </a:rPr>
              <a:t>llegan</a:t>
            </a:r>
            <a:endParaRPr lang="en-US" altLang="es-ES" sz="1800" dirty="0">
              <a:solidFill>
                <a:srgbClr val="000000"/>
              </a:solidFill>
            </a:endParaRPr>
          </a:p>
          <a:p>
            <a:r>
              <a:rPr lang="en-US" altLang="es-ES" sz="1800" dirty="0">
                <a:solidFill>
                  <a:srgbClr val="000000"/>
                </a:solidFill>
              </a:rPr>
              <a:t>son </a:t>
            </a:r>
            <a:r>
              <a:rPr lang="en-US" altLang="es-ES" sz="1800" dirty="0" err="1">
                <a:solidFill>
                  <a:srgbClr val="000000"/>
                </a:solidFill>
              </a:rPr>
              <a:t>descartados</a:t>
            </a:r>
            <a:r>
              <a:rPr lang="en-US" altLang="es-ES" sz="1800" dirty="0">
                <a:solidFill>
                  <a:srgbClr val="000000"/>
                </a:solidFill>
              </a:rPr>
              <a:t> (</a:t>
            </a:r>
            <a:r>
              <a:rPr lang="en-US" altLang="es-ES" sz="1800" dirty="0" err="1">
                <a:solidFill>
                  <a:srgbClr val="CC0000"/>
                </a:solidFill>
              </a:rPr>
              <a:t>pérdida</a:t>
            </a:r>
            <a:r>
              <a:rPr lang="en-US" altLang="es-ES" sz="1800" dirty="0">
                <a:solidFill>
                  <a:srgbClr val="000000"/>
                </a:solidFill>
              </a:rPr>
              <a:t>) </a:t>
            </a:r>
            <a:r>
              <a:rPr lang="en-US" altLang="es-ES" sz="1800" dirty="0" err="1">
                <a:solidFill>
                  <a:srgbClr val="000000"/>
                </a:solidFill>
              </a:rPr>
              <a:t>si</a:t>
            </a:r>
            <a:r>
              <a:rPr lang="en-US" altLang="es-ES" sz="1800" dirty="0">
                <a:solidFill>
                  <a:srgbClr val="000000"/>
                </a:solidFill>
              </a:rPr>
              <a:t> no hay buffers </a:t>
            </a:r>
            <a:r>
              <a:rPr lang="en-US" altLang="es-ES" sz="1800" dirty="0" err="1">
                <a:solidFill>
                  <a:srgbClr val="000000"/>
                </a:solidFill>
              </a:rPr>
              <a:t>libres</a:t>
            </a:r>
            <a:endParaRPr lang="en-US" altLang="es-ES" sz="1800" dirty="0">
              <a:solidFill>
                <a:srgbClr val="000000"/>
              </a:solidFill>
            </a:endParaRPr>
          </a:p>
        </p:txBody>
      </p:sp>
      <p:pic>
        <p:nvPicPr>
          <p:cNvPr id="57" name="Audio 56">
            <a:hlinkClick r:id="" action="ppaction://media"/>
            <a:extLst>
              <a:ext uri="{FF2B5EF4-FFF2-40B4-BE49-F238E27FC236}">
                <a16:creationId xmlns:a16="http://schemas.microsoft.com/office/drawing/2014/main" id="{BCBCF89F-23CE-4817-9B39-9F2A757859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116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810"/>
    </mc:Choice>
    <mc:Fallback>
      <p:transition spd="slow" advTm="41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</p:childTnLst>
        </p:cTn>
      </p:par>
    </p:tnLst>
    <p:bldLst>
      <p:bldP spid="48" grpId="0"/>
      <p:bldP spid="49" grpId="0" animBg="1"/>
      <p:bldP spid="51" grpId="0"/>
      <p:bldP spid="52" grpId="0" animBg="1"/>
      <p:bldP spid="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FF1ECA-889D-4A26-96C7-737C8A63C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Cuatro fuentes del retardo de paquetes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C5E7D0-17D4-4AF6-82FC-F42CD01D819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 err="1"/>
              <a:t>d_proc</a:t>
            </a:r>
            <a:r>
              <a:rPr lang="es-ES" sz="2400" dirty="0"/>
              <a:t>: procesado en el nodo</a:t>
            </a:r>
          </a:p>
          <a:p>
            <a:pPr lvl="1"/>
            <a:r>
              <a:rPr lang="es-ES" sz="2000" dirty="0"/>
              <a:t>Comprobación de errores de bit</a:t>
            </a:r>
          </a:p>
          <a:p>
            <a:pPr lvl="1"/>
            <a:r>
              <a:rPr lang="es-ES" sz="2000" dirty="0"/>
              <a:t>Determinación del enlace de salida</a:t>
            </a:r>
          </a:p>
          <a:p>
            <a:pPr lvl="1"/>
            <a:r>
              <a:rPr lang="es-ES" sz="2000" dirty="0"/>
              <a:t>Típicamente &lt; ms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895F59-10CC-48EC-9FC9-4F5772B2E0D4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 err="1"/>
              <a:t>d_cola</a:t>
            </a:r>
            <a:r>
              <a:rPr lang="es-ES" sz="2400" dirty="0"/>
              <a:t>: retardo de encolado</a:t>
            </a:r>
          </a:p>
          <a:p>
            <a:pPr lvl="1"/>
            <a:r>
              <a:rPr lang="es-ES" sz="2000" dirty="0"/>
              <a:t>Tiempo esperando en el enlace de salida para ser transmitido</a:t>
            </a:r>
          </a:p>
          <a:p>
            <a:pPr lvl="1"/>
            <a:r>
              <a:rPr lang="es-ES" sz="2000" dirty="0"/>
              <a:t>Depende del nivel de congestión del </a:t>
            </a:r>
            <a:r>
              <a:rPr lang="es-ES" sz="2000" dirty="0" err="1"/>
              <a:t>router</a:t>
            </a:r>
            <a:endParaRPr lang="es-ES" sz="2000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AF3A3F2-B528-4169-8171-AEDCA81D50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7A8CD8-E2B9-4D1D-9D9D-AEFA83DB03C9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82A3AD4-6CA2-4D5B-B185-C4C976F12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 El núcleo de red</a:t>
            </a:r>
          </a:p>
        </p:txBody>
      </p:sp>
      <p:sp>
        <p:nvSpPr>
          <p:cNvPr id="8" name="Line 24">
            <a:extLst>
              <a:ext uri="{FF2B5EF4-FFF2-40B4-BE49-F238E27FC236}">
                <a16:creationId xmlns:a16="http://schemas.microsoft.com/office/drawing/2014/main" id="{5F24FE49-2547-4A30-9CE9-0A572ADBF9E8}"/>
              </a:ext>
            </a:extLst>
          </p:cNvPr>
          <p:cNvSpPr>
            <a:spLocks noChangeShapeType="1"/>
          </p:cNvSpPr>
          <p:nvPr/>
        </p:nvSpPr>
        <p:spPr bwMode="auto">
          <a:xfrm>
            <a:off x="3921306" y="1882542"/>
            <a:ext cx="741403" cy="355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9" name="Group 347">
            <a:extLst>
              <a:ext uri="{FF2B5EF4-FFF2-40B4-BE49-F238E27FC236}">
                <a16:creationId xmlns:a16="http://schemas.microsoft.com/office/drawing/2014/main" id="{B9B36302-602B-4FC4-AC02-EFF907A1656A}"/>
              </a:ext>
            </a:extLst>
          </p:cNvPr>
          <p:cNvGrpSpPr>
            <a:grpSpLocks/>
          </p:cNvGrpSpPr>
          <p:nvPr/>
        </p:nvGrpSpPr>
        <p:grpSpPr bwMode="auto">
          <a:xfrm>
            <a:off x="4636760" y="1930641"/>
            <a:ext cx="1162626" cy="715538"/>
            <a:chOff x="1871277" y="1576300"/>
            <a:chExt cx="1128371" cy="437861"/>
          </a:xfrm>
        </p:grpSpPr>
        <p:sp>
          <p:nvSpPr>
            <p:cNvPr id="49" name="Oval 112">
              <a:extLst>
                <a:ext uri="{FF2B5EF4-FFF2-40B4-BE49-F238E27FC236}">
                  <a16:creationId xmlns:a16="http://schemas.microsoft.com/office/drawing/2014/main" id="{D925D7E3-7641-4758-BD52-35F7C89BED7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805" y="1694526"/>
              <a:ext cx="1124731" cy="31960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Rectangle 113">
              <a:extLst>
                <a:ext uri="{FF2B5EF4-FFF2-40B4-BE49-F238E27FC236}">
                  <a16:creationId xmlns:a16="http://schemas.microsoft.com/office/drawing/2014/main" id="{0ED94077-60D0-406F-A9DA-AA6DB5201CC2}"/>
                </a:ext>
              </a:extLst>
            </p:cNvPr>
            <p:cNvSpPr/>
            <p:nvPr/>
          </p:nvSpPr>
          <p:spPr bwMode="auto">
            <a:xfrm>
              <a:off x="1871723" y="1739212"/>
              <a:ext cx="1127812" cy="116573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1" name="Oval 114">
              <a:extLst>
                <a:ext uri="{FF2B5EF4-FFF2-40B4-BE49-F238E27FC236}">
                  <a16:creationId xmlns:a16="http://schemas.microsoft.com/office/drawing/2014/main" id="{841D174C-A427-4477-AE2F-0E327FB1179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723" y="1576010"/>
              <a:ext cx="1124731" cy="31960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115">
              <a:extLst>
                <a:ext uri="{FF2B5EF4-FFF2-40B4-BE49-F238E27FC236}">
                  <a16:creationId xmlns:a16="http://schemas.microsoft.com/office/drawing/2014/main" id="{ECAEDB9F-6360-4039-9545-7A91495A8716}"/>
                </a:ext>
              </a:extLst>
            </p:cNvPr>
            <p:cNvSpPr/>
            <p:nvPr/>
          </p:nvSpPr>
          <p:spPr bwMode="auto">
            <a:xfrm>
              <a:off x="2159840" y="1673154"/>
              <a:ext cx="548499" cy="161260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3" name="Freeform 116">
              <a:extLst>
                <a:ext uri="{FF2B5EF4-FFF2-40B4-BE49-F238E27FC236}">
                  <a16:creationId xmlns:a16="http://schemas.microsoft.com/office/drawing/2014/main" id="{C51EA0AC-704E-4A4F-AAF7-D4C8DD322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832" y="1633325"/>
              <a:ext cx="662512" cy="110744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4" name="Freeform 117">
              <a:extLst>
                <a:ext uri="{FF2B5EF4-FFF2-40B4-BE49-F238E27FC236}">
                  <a16:creationId xmlns:a16="http://schemas.microsoft.com/office/drawing/2014/main" id="{9CC290C3-8C7E-438B-AAE9-214A6A55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317" y="1727555"/>
              <a:ext cx="243435" cy="97144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5" name="Freeform 118">
              <a:extLst>
                <a:ext uri="{FF2B5EF4-FFF2-40B4-BE49-F238E27FC236}">
                  <a16:creationId xmlns:a16="http://schemas.microsoft.com/office/drawing/2014/main" id="{1D6E3C05-1D55-4236-87AC-248EB39CA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507" y="1729498"/>
              <a:ext cx="240353" cy="97144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56" name="Straight Connector 119">
              <a:extLst>
                <a:ext uri="{FF2B5EF4-FFF2-40B4-BE49-F238E27FC236}">
                  <a16:creationId xmlns:a16="http://schemas.microsoft.com/office/drawing/2014/main" id="{0D2609DB-9CB8-4586-B6C8-F6B930804756}"/>
                </a:ext>
              </a:extLst>
            </p:cNvPr>
            <p:cNvCxnSpPr>
              <a:cxnSpLocks noChangeShapeType="1"/>
              <a:endCxn id="51" idx="2"/>
            </p:cNvCxnSpPr>
            <p:nvPr/>
          </p:nvCxnSpPr>
          <p:spPr bwMode="auto">
            <a:xfrm flipH="1" flipV="1">
              <a:off x="1871723" y="1737269"/>
              <a:ext cx="3081" cy="123374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57" name="Straight Connector 120">
              <a:extLst>
                <a:ext uri="{FF2B5EF4-FFF2-40B4-BE49-F238E27FC236}">
                  <a16:creationId xmlns:a16="http://schemas.microsoft.com/office/drawing/2014/main" id="{834D9040-CB22-4A94-80FF-6B6E30BDF0D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454" y="1734355"/>
              <a:ext cx="3081" cy="123373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10" name="Line 26">
            <a:extLst>
              <a:ext uri="{FF2B5EF4-FFF2-40B4-BE49-F238E27FC236}">
                <a16:creationId xmlns:a16="http://schemas.microsoft.com/office/drawing/2014/main" id="{F03F2E7D-0297-4D95-8720-A759E3A71A6D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5461" y="2301642"/>
            <a:ext cx="1933681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C21EDCA1-2F5A-460D-BC69-B7435D8143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673" y="2101617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2" name="Rectangle 30">
            <a:extLst>
              <a:ext uri="{FF2B5EF4-FFF2-40B4-BE49-F238E27FC236}">
                <a16:creationId xmlns:a16="http://schemas.microsoft.com/office/drawing/2014/main" id="{8DDA64ED-9FD2-449E-B55F-95EA7A017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068" y="2173055"/>
            <a:ext cx="147645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3" name="Rectangle 31">
            <a:extLst>
              <a:ext uri="{FF2B5EF4-FFF2-40B4-BE49-F238E27FC236}">
                <a16:creationId xmlns:a16="http://schemas.microsoft.com/office/drawing/2014/main" id="{855F40D7-9811-4DC4-8D2C-98498D68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4002" y="2173055"/>
            <a:ext cx="147645" cy="2000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4" name="Line 35">
            <a:extLst>
              <a:ext uri="{FF2B5EF4-FFF2-40B4-BE49-F238E27FC236}">
                <a16:creationId xmlns:a16="http://schemas.microsoft.com/office/drawing/2014/main" id="{B232CF79-4365-4986-965C-12847DA333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6240" y="1901592"/>
            <a:ext cx="36673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5" name="Rectangle 38">
            <a:extLst>
              <a:ext uri="{FF2B5EF4-FFF2-40B4-BE49-F238E27FC236}">
                <a16:creationId xmlns:a16="http://schemas.microsoft.com/office/drawing/2014/main" id="{8D45A725-CECE-4D98-AA30-7078C5808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2596" y="2111142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6" name="Text Box 39">
            <a:extLst>
              <a:ext uri="{FF2B5EF4-FFF2-40B4-BE49-F238E27FC236}">
                <a16:creationId xmlns:a16="http://schemas.microsoft.com/office/drawing/2014/main" id="{3FA332E6-DC2C-4E7B-AB44-60A3E6AB7F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555" y="1714267"/>
            <a:ext cx="14542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propagación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17" name="Line 40">
            <a:extLst>
              <a:ext uri="{FF2B5EF4-FFF2-40B4-BE49-F238E27FC236}">
                <a16:creationId xmlns:a16="http://schemas.microsoft.com/office/drawing/2014/main" id="{0D0140CB-B21E-41D6-9035-98B992FFA2D1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945479" y="1901592"/>
            <a:ext cx="31910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" name="Text Box 43">
            <a:extLst>
              <a:ext uri="{FF2B5EF4-FFF2-40B4-BE49-F238E27FC236}">
                <a16:creationId xmlns:a16="http://schemas.microsoft.com/office/drawing/2014/main" id="{E2ADB985-B45C-4B58-9D7F-E1939FECE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366" y="2828692"/>
            <a:ext cx="12618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1800" dirty="0" err="1">
                <a:solidFill>
                  <a:srgbClr val="CC0000"/>
                </a:solidFill>
              </a:rPr>
              <a:t>procesado</a:t>
            </a:r>
            <a:endParaRPr lang="en-US" altLang="es-ES" sz="1800" dirty="0">
              <a:solidFill>
                <a:srgbClr val="CC0000"/>
              </a:solidFill>
            </a:endParaRPr>
          </a:p>
          <a:p>
            <a:pPr algn="ctr"/>
            <a:r>
              <a:rPr lang="en-US" altLang="es-ES" sz="1800" dirty="0">
                <a:solidFill>
                  <a:srgbClr val="CC0000"/>
                </a:solidFill>
              </a:rPr>
              <a:t>nodal</a:t>
            </a:r>
          </a:p>
        </p:txBody>
      </p:sp>
      <p:sp>
        <p:nvSpPr>
          <p:cNvPr id="19" name="Line 44">
            <a:extLst>
              <a:ext uri="{FF2B5EF4-FFF2-40B4-BE49-F238E27FC236}">
                <a16:creationId xmlns:a16="http://schemas.microsoft.com/office/drawing/2014/main" id="{B41931E9-FF49-4628-9F54-BFB006037361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4678584" y="2873142"/>
            <a:ext cx="8334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" name="Line 45">
            <a:extLst>
              <a:ext uri="{FF2B5EF4-FFF2-40B4-BE49-F238E27FC236}">
                <a16:creationId xmlns:a16="http://schemas.microsoft.com/office/drawing/2014/main" id="{EB7D5A0F-4761-4119-9B0A-44508FCF403A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5488254" y="2635017"/>
            <a:ext cx="3857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3B4C45CA-ED31-4C3B-BF33-B7D885E72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264" y="3085867"/>
            <a:ext cx="1120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encolado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22" name="Line 47">
            <a:extLst>
              <a:ext uri="{FF2B5EF4-FFF2-40B4-BE49-F238E27FC236}">
                <a16:creationId xmlns:a16="http://schemas.microsoft.com/office/drawing/2014/main" id="{1D905FEB-2B63-4B82-8E4C-32411A0ED7CD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650187" y="2635017"/>
            <a:ext cx="595346" cy="552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0C2ECB94-3998-4774-A24A-5F1E90BA8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6453" y="3655780"/>
            <a:ext cx="4943745" cy="55403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2857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20000"/>
              </a:spcBef>
              <a:buClr>
                <a:srgbClr val="000099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total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=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proc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cola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trans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prop</a:t>
            </a:r>
            <a:endParaRPr lang="en-US" altLang="es-ES" dirty="0">
              <a:solidFill>
                <a:srgbClr val="000000"/>
              </a:solidFill>
              <a:latin typeface="Gill Sans MT" panose="020B0502020104020203" pitchFamily="34" charset="0"/>
            </a:endParaRPr>
          </a:p>
        </p:txBody>
      </p:sp>
      <p:sp>
        <p:nvSpPr>
          <p:cNvPr id="24" name="Line 25">
            <a:extLst>
              <a:ext uri="{FF2B5EF4-FFF2-40B4-BE49-F238E27FC236}">
                <a16:creationId xmlns:a16="http://schemas.microsoft.com/office/drawing/2014/main" id="{BFE5112A-9F63-4AB0-A68E-F41CA80F7E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19426" y="2422291"/>
            <a:ext cx="735346" cy="54993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" name="Rectangle 32">
            <a:extLst>
              <a:ext uri="{FF2B5EF4-FFF2-40B4-BE49-F238E27FC236}">
                <a16:creationId xmlns:a16="http://schemas.microsoft.com/office/drawing/2014/main" id="{DB602CF0-31BC-4112-91F5-98272E797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497" y="2073042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6" name="Line 33">
            <a:extLst>
              <a:ext uri="{FF2B5EF4-FFF2-40B4-BE49-F238E27FC236}">
                <a16:creationId xmlns:a16="http://schemas.microsoft.com/office/drawing/2014/main" id="{65F2F8F9-EB69-4AF9-AA96-AAE1D857062E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0283" y="2009542"/>
            <a:ext cx="21114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" name="Text Box 36">
            <a:extLst>
              <a:ext uri="{FF2B5EF4-FFF2-40B4-BE49-F238E27FC236}">
                <a16:creationId xmlns:a16="http://schemas.microsoft.com/office/drawing/2014/main" id="{41562713-0C26-4871-ACC2-BB4A243ED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3370" y="1566630"/>
            <a:ext cx="4026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8" name="Text Box 37">
            <a:extLst>
              <a:ext uri="{FF2B5EF4-FFF2-40B4-BE49-F238E27FC236}">
                <a16:creationId xmlns:a16="http://schemas.microsoft.com/office/drawing/2014/main" id="{25A7A4D1-C955-413F-942C-2C5C07761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593" y="2519130"/>
            <a:ext cx="387371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/>
              <a:t>B</a:t>
            </a:r>
          </a:p>
        </p:txBody>
      </p:sp>
      <p:grpSp>
        <p:nvGrpSpPr>
          <p:cNvPr id="29" name="Group 66">
            <a:extLst>
              <a:ext uri="{FF2B5EF4-FFF2-40B4-BE49-F238E27FC236}">
                <a16:creationId xmlns:a16="http://schemas.microsoft.com/office/drawing/2014/main" id="{F9643998-7E01-42FA-A768-C07AB02C1AE8}"/>
              </a:ext>
            </a:extLst>
          </p:cNvPr>
          <p:cNvGrpSpPr>
            <a:grpSpLocks/>
          </p:cNvGrpSpPr>
          <p:nvPr/>
        </p:nvGrpSpPr>
        <p:grpSpPr bwMode="auto">
          <a:xfrm>
            <a:off x="3194191" y="1566630"/>
            <a:ext cx="779505" cy="679450"/>
            <a:chOff x="-44" y="1473"/>
            <a:chExt cx="981" cy="1105"/>
          </a:xfrm>
        </p:grpSpPr>
        <p:pic>
          <p:nvPicPr>
            <p:cNvPr id="47" name="Picture 67" descr="desktop_computer_stylized_medium">
              <a:extLst>
                <a:ext uri="{FF2B5EF4-FFF2-40B4-BE49-F238E27FC236}">
                  <a16:creationId xmlns:a16="http://schemas.microsoft.com/office/drawing/2014/main" id="{450C8D70-CB60-4AF0-A40B-B873426772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Freeform 68">
              <a:extLst>
                <a:ext uri="{FF2B5EF4-FFF2-40B4-BE49-F238E27FC236}">
                  <a16:creationId xmlns:a16="http://schemas.microsoft.com/office/drawing/2014/main" id="{13EF2B28-A106-4AA1-9AD2-7440C8897A1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30" name="Group 69">
            <a:extLst>
              <a:ext uri="{FF2B5EF4-FFF2-40B4-BE49-F238E27FC236}">
                <a16:creationId xmlns:a16="http://schemas.microsoft.com/office/drawing/2014/main" id="{8CDCE2F7-59E6-497F-B721-1F611BACBFC9}"/>
              </a:ext>
            </a:extLst>
          </p:cNvPr>
          <p:cNvGrpSpPr>
            <a:grpSpLocks/>
          </p:cNvGrpSpPr>
          <p:nvPr/>
        </p:nvGrpSpPr>
        <p:grpSpPr bwMode="auto">
          <a:xfrm>
            <a:off x="3243991" y="2573598"/>
            <a:ext cx="779506" cy="679450"/>
            <a:chOff x="-44" y="1473"/>
            <a:chExt cx="981" cy="1105"/>
          </a:xfrm>
        </p:grpSpPr>
        <p:pic>
          <p:nvPicPr>
            <p:cNvPr id="45" name="Picture 70" descr="desktop_computer_stylized_medium">
              <a:extLst>
                <a:ext uri="{FF2B5EF4-FFF2-40B4-BE49-F238E27FC236}">
                  <a16:creationId xmlns:a16="http://schemas.microsoft.com/office/drawing/2014/main" id="{EB4D2FFA-765A-4CCE-995C-39769CB6CF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71">
              <a:extLst>
                <a:ext uri="{FF2B5EF4-FFF2-40B4-BE49-F238E27FC236}">
                  <a16:creationId xmlns:a16="http://schemas.microsoft.com/office/drawing/2014/main" id="{2018D75A-71A0-4F50-A4E2-C3B3396E930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sp>
        <p:nvSpPr>
          <p:cNvPr id="31" name="Text Box 41">
            <a:extLst>
              <a:ext uri="{FF2B5EF4-FFF2-40B4-BE49-F238E27FC236}">
                <a16:creationId xmlns:a16="http://schemas.microsoft.com/office/drawing/2014/main" id="{1CE2DB87-875F-4E38-8F49-F01DD3575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8038" y="1274530"/>
            <a:ext cx="13644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transmisión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32" name="Line 42">
            <a:extLst>
              <a:ext uri="{FF2B5EF4-FFF2-40B4-BE49-F238E27FC236}">
                <a16:creationId xmlns:a16="http://schemas.microsoft.com/office/drawing/2014/main" id="{F8F39134-1C74-445C-953E-CE642034B847}"/>
              </a:ext>
            </a:extLst>
          </p:cNvPr>
          <p:cNvSpPr>
            <a:spLocks noChangeShapeType="1"/>
          </p:cNvSpPr>
          <p:nvPr/>
        </p:nvSpPr>
        <p:spPr bwMode="auto">
          <a:xfrm rot="10800000" flipH="1" flipV="1">
            <a:off x="5339020" y="1542817"/>
            <a:ext cx="528667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3" name="Group 347">
            <a:extLst>
              <a:ext uri="{FF2B5EF4-FFF2-40B4-BE49-F238E27FC236}">
                <a16:creationId xmlns:a16="http://schemas.microsoft.com/office/drawing/2014/main" id="{A70EDABA-6CF6-4436-BCE9-B78809037399}"/>
              </a:ext>
            </a:extLst>
          </p:cNvPr>
          <p:cNvGrpSpPr>
            <a:grpSpLocks/>
          </p:cNvGrpSpPr>
          <p:nvPr/>
        </p:nvGrpSpPr>
        <p:grpSpPr bwMode="auto">
          <a:xfrm>
            <a:off x="7775132" y="1975015"/>
            <a:ext cx="1162626" cy="715538"/>
            <a:chOff x="1871277" y="1576300"/>
            <a:chExt cx="1128371" cy="437861"/>
          </a:xfrm>
        </p:grpSpPr>
        <p:sp>
          <p:nvSpPr>
            <p:cNvPr id="36" name="Oval 99">
              <a:extLst>
                <a:ext uri="{FF2B5EF4-FFF2-40B4-BE49-F238E27FC236}">
                  <a16:creationId xmlns:a16="http://schemas.microsoft.com/office/drawing/2014/main" id="{CE88D28B-1409-4316-8DFD-B8E81EFA6C1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917" y="1694572"/>
              <a:ext cx="1124731" cy="31960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Rectangle 100">
              <a:extLst>
                <a:ext uri="{FF2B5EF4-FFF2-40B4-BE49-F238E27FC236}">
                  <a16:creationId xmlns:a16="http://schemas.microsoft.com/office/drawing/2014/main" id="{513A336B-8BE4-48D1-9991-C77601837876}"/>
                </a:ext>
              </a:extLst>
            </p:cNvPr>
            <p:cNvSpPr/>
            <p:nvPr/>
          </p:nvSpPr>
          <p:spPr bwMode="auto">
            <a:xfrm>
              <a:off x="1871836" y="1739259"/>
              <a:ext cx="1127812" cy="116573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38" name="Oval 101">
              <a:extLst>
                <a:ext uri="{FF2B5EF4-FFF2-40B4-BE49-F238E27FC236}">
                  <a16:creationId xmlns:a16="http://schemas.microsoft.com/office/drawing/2014/main" id="{27106388-2B29-4B86-A2E3-F17DAE22AC4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836" y="1576056"/>
              <a:ext cx="1124731" cy="31960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102">
              <a:extLst>
                <a:ext uri="{FF2B5EF4-FFF2-40B4-BE49-F238E27FC236}">
                  <a16:creationId xmlns:a16="http://schemas.microsoft.com/office/drawing/2014/main" id="{5152C533-74BE-46E0-B5E1-E21BFD4102A8}"/>
                </a:ext>
              </a:extLst>
            </p:cNvPr>
            <p:cNvSpPr/>
            <p:nvPr/>
          </p:nvSpPr>
          <p:spPr bwMode="auto">
            <a:xfrm>
              <a:off x="2159951" y="1673201"/>
              <a:ext cx="548499" cy="161260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40" name="Freeform 103">
              <a:extLst>
                <a:ext uri="{FF2B5EF4-FFF2-40B4-BE49-F238E27FC236}">
                  <a16:creationId xmlns:a16="http://schemas.microsoft.com/office/drawing/2014/main" id="{E19FE304-9B5E-48F4-9ED3-B8051374D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945" y="1633372"/>
              <a:ext cx="662512" cy="110744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Freeform 104">
              <a:extLst>
                <a:ext uri="{FF2B5EF4-FFF2-40B4-BE49-F238E27FC236}">
                  <a16:creationId xmlns:a16="http://schemas.microsoft.com/office/drawing/2014/main" id="{83C91836-58F0-40F5-90F1-820F9914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430" y="1727602"/>
              <a:ext cx="243435" cy="97144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05">
              <a:extLst>
                <a:ext uri="{FF2B5EF4-FFF2-40B4-BE49-F238E27FC236}">
                  <a16:creationId xmlns:a16="http://schemas.microsoft.com/office/drawing/2014/main" id="{B54D4BB3-B97C-40DE-9148-5C73996F2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619" y="1729544"/>
              <a:ext cx="240353" cy="97144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43" name="Straight Connector 106">
              <a:extLst>
                <a:ext uri="{FF2B5EF4-FFF2-40B4-BE49-F238E27FC236}">
                  <a16:creationId xmlns:a16="http://schemas.microsoft.com/office/drawing/2014/main" id="{8D24B317-B8B6-43B6-85E6-8A90E57A4A94}"/>
                </a:ext>
              </a:extLst>
            </p:cNvPr>
            <p:cNvCxnSpPr>
              <a:cxnSpLocks noChangeShapeType="1"/>
              <a:endCxn id="38" idx="2"/>
            </p:cNvCxnSpPr>
            <p:nvPr/>
          </p:nvCxnSpPr>
          <p:spPr bwMode="auto">
            <a:xfrm flipH="1" flipV="1">
              <a:off x="1871836" y="1737316"/>
              <a:ext cx="3081" cy="123374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44" name="Straight Connector 107">
              <a:extLst>
                <a:ext uri="{FF2B5EF4-FFF2-40B4-BE49-F238E27FC236}">
                  <a16:creationId xmlns:a16="http://schemas.microsoft.com/office/drawing/2014/main" id="{FAA08EB7-33F1-4572-94F3-65AD4019875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567" y="1734402"/>
              <a:ext cx="3081" cy="123373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34" name="Rectangle 31">
            <a:extLst>
              <a:ext uri="{FF2B5EF4-FFF2-40B4-BE49-F238E27FC236}">
                <a16:creationId xmlns:a16="http://schemas.microsoft.com/office/drawing/2014/main" id="{A34265F5-EDA1-4168-9E94-7A5DE7489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2736" y="2729174"/>
            <a:ext cx="139773" cy="1851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:a16="http://schemas.microsoft.com/office/drawing/2014/main" id="{6B7CA98A-8F74-4E56-9EB2-C78423EC33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8066" y="2698792"/>
            <a:ext cx="219680" cy="16193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0" name="Audio 59">
            <a:hlinkClick r:id="" action="ppaction://media"/>
            <a:extLst>
              <a:ext uri="{FF2B5EF4-FFF2-40B4-BE49-F238E27FC236}">
                <a16:creationId xmlns:a16="http://schemas.microsoft.com/office/drawing/2014/main" id="{0D757CCF-D1E4-4E87-8F49-2443A3E9E2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415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546"/>
    </mc:Choice>
    <mc:Fallback>
      <p:transition spd="slow" advTm="64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</p:childTnLst>
        </p:cTn>
      </p:par>
    </p:tnLst>
    <p:bldLst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FF1ECA-889D-4A26-96C7-737C8A63C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Cuatro fuentes del retardo de paquetes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C5E7D0-17D4-4AF6-82FC-F42CD01D819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 err="1"/>
              <a:t>d_trans</a:t>
            </a:r>
            <a:r>
              <a:rPr lang="es-ES" sz="2400" dirty="0"/>
              <a:t>: retardo de transmisión</a:t>
            </a:r>
          </a:p>
          <a:p>
            <a:pPr lvl="1"/>
            <a:r>
              <a:rPr lang="es-ES" sz="2000" dirty="0"/>
              <a:t>L: longitud del paquete (bits)</a:t>
            </a:r>
          </a:p>
          <a:p>
            <a:pPr lvl="1"/>
            <a:r>
              <a:rPr lang="es-ES" sz="2000" dirty="0"/>
              <a:t>R: ancho de banda del enlace (bps)</a:t>
            </a:r>
          </a:p>
          <a:p>
            <a:pPr lvl="1"/>
            <a:r>
              <a:rPr lang="es-ES" sz="2000" dirty="0" err="1"/>
              <a:t>d_trans</a:t>
            </a:r>
            <a:r>
              <a:rPr lang="es-ES" sz="2000" dirty="0"/>
              <a:t> = L/R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2895F59-10CC-48EC-9FC9-4F5772B2E0D4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 err="1"/>
              <a:t>d_prop</a:t>
            </a:r>
            <a:r>
              <a:rPr lang="es-ES" sz="2400" dirty="0"/>
              <a:t>: retardo de propagación</a:t>
            </a:r>
          </a:p>
          <a:p>
            <a:pPr lvl="1"/>
            <a:r>
              <a:rPr lang="es-ES" sz="2000" dirty="0"/>
              <a:t>d: longitud del enlace físico </a:t>
            </a:r>
          </a:p>
          <a:p>
            <a:pPr lvl="1"/>
            <a:r>
              <a:rPr lang="es-ES" sz="2000" dirty="0"/>
              <a:t>s: velocidad de propagación (2x10^8 ,m/</a:t>
            </a:r>
            <a:r>
              <a:rPr lang="es-ES" sz="2000" dirty="0" err="1"/>
              <a:t>seg</a:t>
            </a:r>
            <a:r>
              <a:rPr lang="es-ES" sz="2000" dirty="0"/>
              <a:t>)</a:t>
            </a:r>
          </a:p>
          <a:p>
            <a:pPr lvl="1"/>
            <a:r>
              <a:rPr lang="es-ES" sz="2000" dirty="0" err="1"/>
              <a:t>d_prop</a:t>
            </a:r>
            <a:r>
              <a:rPr lang="es-ES" sz="2000" dirty="0"/>
              <a:t> = d/s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AF3A3F2-B528-4169-8171-AEDCA81D50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7A8CD8-E2B9-4D1D-9D9D-AEFA83DB03C9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82A3AD4-6CA2-4D5B-B185-C4C976F12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El </a:t>
            </a:r>
            <a:r>
              <a:rPr lang="en-US" dirty="0" err="1"/>
              <a:t>núcleo</a:t>
            </a:r>
            <a:r>
              <a:rPr lang="en-US" dirty="0"/>
              <a:t> de red</a:t>
            </a:r>
          </a:p>
        </p:txBody>
      </p:sp>
      <p:sp>
        <p:nvSpPr>
          <p:cNvPr id="8" name="Line 24">
            <a:extLst>
              <a:ext uri="{FF2B5EF4-FFF2-40B4-BE49-F238E27FC236}">
                <a16:creationId xmlns:a16="http://schemas.microsoft.com/office/drawing/2014/main" id="{5F24FE49-2547-4A30-9CE9-0A572ADBF9E8}"/>
              </a:ext>
            </a:extLst>
          </p:cNvPr>
          <p:cNvSpPr>
            <a:spLocks noChangeShapeType="1"/>
          </p:cNvSpPr>
          <p:nvPr/>
        </p:nvSpPr>
        <p:spPr bwMode="auto">
          <a:xfrm>
            <a:off x="3921306" y="1882542"/>
            <a:ext cx="741403" cy="355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9" name="Group 347">
            <a:extLst>
              <a:ext uri="{FF2B5EF4-FFF2-40B4-BE49-F238E27FC236}">
                <a16:creationId xmlns:a16="http://schemas.microsoft.com/office/drawing/2014/main" id="{B9B36302-602B-4FC4-AC02-EFF907A1656A}"/>
              </a:ext>
            </a:extLst>
          </p:cNvPr>
          <p:cNvGrpSpPr>
            <a:grpSpLocks/>
          </p:cNvGrpSpPr>
          <p:nvPr/>
        </p:nvGrpSpPr>
        <p:grpSpPr bwMode="auto">
          <a:xfrm>
            <a:off x="4636760" y="1930641"/>
            <a:ext cx="1162626" cy="715538"/>
            <a:chOff x="1871277" y="1576300"/>
            <a:chExt cx="1128371" cy="437861"/>
          </a:xfrm>
        </p:grpSpPr>
        <p:sp>
          <p:nvSpPr>
            <p:cNvPr id="49" name="Oval 112">
              <a:extLst>
                <a:ext uri="{FF2B5EF4-FFF2-40B4-BE49-F238E27FC236}">
                  <a16:creationId xmlns:a16="http://schemas.microsoft.com/office/drawing/2014/main" id="{D925D7E3-7641-4758-BD52-35F7C89BED7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805" y="1694526"/>
              <a:ext cx="1124731" cy="31960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Rectangle 113">
              <a:extLst>
                <a:ext uri="{FF2B5EF4-FFF2-40B4-BE49-F238E27FC236}">
                  <a16:creationId xmlns:a16="http://schemas.microsoft.com/office/drawing/2014/main" id="{0ED94077-60D0-406F-A9DA-AA6DB5201CC2}"/>
                </a:ext>
              </a:extLst>
            </p:cNvPr>
            <p:cNvSpPr/>
            <p:nvPr/>
          </p:nvSpPr>
          <p:spPr bwMode="auto">
            <a:xfrm>
              <a:off x="1871723" y="1739212"/>
              <a:ext cx="1127812" cy="116573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1" name="Oval 114">
              <a:extLst>
                <a:ext uri="{FF2B5EF4-FFF2-40B4-BE49-F238E27FC236}">
                  <a16:creationId xmlns:a16="http://schemas.microsoft.com/office/drawing/2014/main" id="{841D174C-A427-4477-AE2F-0E327FB1179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723" y="1576010"/>
              <a:ext cx="1124731" cy="31960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115">
              <a:extLst>
                <a:ext uri="{FF2B5EF4-FFF2-40B4-BE49-F238E27FC236}">
                  <a16:creationId xmlns:a16="http://schemas.microsoft.com/office/drawing/2014/main" id="{ECAEDB9F-6360-4039-9545-7A91495A8716}"/>
                </a:ext>
              </a:extLst>
            </p:cNvPr>
            <p:cNvSpPr/>
            <p:nvPr/>
          </p:nvSpPr>
          <p:spPr bwMode="auto">
            <a:xfrm>
              <a:off x="2159840" y="1673154"/>
              <a:ext cx="548499" cy="161260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3" name="Freeform 116">
              <a:extLst>
                <a:ext uri="{FF2B5EF4-FFF2-40B4-BE49-F238E27FC236}">
                  <a16:creationId xmlns:a16="http://schemas.microsoft.com/office/drawing/2014/main" id="{C51EA0AC-704E-4A4F-AAF7-D4C8DD322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832" y="1633325"/>
              <a:ext cx="662512" cy="110744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4" name="Freeform 117">
              <a:extLst>
                <a:ext uri="{FF2B5EF4-FFF2-40B4-BE49-F238E27FC236}">
                  <a16:creationId xmlns:a16="http://schemas.microsoft.com/office/drawing/2014/main" id="{9CC290C3-8C7E-438B-AAE9-214A6A55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317" y="1727555"/>
              <a:ext cx="243435" cy="97144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5" name="Freeform 118">
              <a:extLst>
                <a:ext uri="{FF2B5EF4-FFF2-40B4-BE49-F238E27FC236}">
                  <a16:creationId xmlns:a16="http://schemas.microsoft.com/office/drawing/2014/main" id="{1D6E3C05-1D55-4236-87AC-248EB39CA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507" y="1729498"/>
              <a:ext cx="240353" cy="97144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56" name="Straight Connector 119">
              <a:extLst>
                <a:ext uri="{FF2B5EF4-FFF2-40B4-BE49-F238E27FC236}">
                  <a16:creationId xmlns:a16="http://schemas.microsoft.com/office/drawing/2014/main" id="{0D2609DB-9CB8-4586-B6C8-F6B930804756}"/>
                </a:ext>
              </a:extLst>
            </p:cNvPr>
            <p:cNvCxnSpPr>
              <a:cxnSpLocks noChangeShapeType="1"/>
              <a:endCxn id="51" idx="2"/>
            </p:cNvCxnSpPr>
            <p:nvPr/>
          </p:nvCxnSpPr>
          <p:spPr bwMode="auto">
            <a:xfrm flipH="1" flipV="1">
              <a:off x="1871723" y="1737269"/>
              <a:ext cx="3081" cy="123374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57" name="Straight Connector 120">
              <a:extLst>
                <a:ext uri="{FF2B5EF4-FFF2-40B4-BE49-F238E27FC236}">
                  <a16:creationId xmlns:a16="http://schemas.microsoft.com/office/drawing/2014/main" id="{834D9040-CB22-4A94-80FF-6B6E30BDF0D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454" y="1734355"/>
              <a:ext cx="3081" cy="123373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10" name="Line 26">
            <a:extLst>
              <a:ext uri="{FF2B5EF4-FFF2-40B4-BE49-F238E27FC236}">
                <a16:creationId xmlns:a16="http://schemas.microsoft.com/office/drawing/2014/main" id="{F03F2E7D-0297-4D95-8720-A759E3A71A6D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5461" y="2301642"/>
            <a:ext cx="1933681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1" name="Rectangle 29">
            <a:extLst>
              <a:ext uri="{FF2B5EF4-FFF2-40B4-BE49-F238E27FC236}">
                <a16:creationId xmlns:a16="http://schemas.microsoft.com/office/drawing/2014/main" id="{C21EDCA1-2F5A-460D-BC69-B7435D8143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4673" y="2101617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2" name="Rectangle 30">
            <a:extLst>
              <a:ext uri="{FF2B5EF4-FFF2-40B4-BE49-F238E27FC236}">
                <a16:creationId xmlns:a16="http://schemas.microsoft.com/office/drawing/2014/main" id="{8DDA64ED-9FD2-449E-B55F-95EA7A017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2068" y="2173055"/>
            <a:ext cx="147645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3" name="Rectangle 31">
            <a:extLst>
              <a:ext uri="{FF2B5EF4-FFF2-40B4-BE49-F238E27FC236}">
                <a16:creationId xmlns:a16="http://schemas.microsoft.com/office/drawing/2014/main" id="{855F40D7-9811-4DC4-8D2C-98498D68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4002" y="2173055"/>
            <a:ext cx="147645" cy="2000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4" name="Line 35">
            <a:extLst>
              <a:ext uri="{FF2B5EF4-FFF2-40B4-BE49-F238E27FC236}">
                <a16:creationId xmlns:a16="http://schemas.microsoft.com/office/drawing/2014/main" id="{B232CF79-4365-4986-965C-12847DA333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36240" y="1901592"/>
            <a:ext cx="36673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5" name="Rectangle 38">
            <a:extLst>
              <a:ext uri="{FF2B5EF4-FFF2-40B4-BE49-F238E27FC236}">
                <a16:creationId xmlns:a16="http://schemas.microsoft.com/office/drawing/2014/main" id="{8D45A725-CECE-4D98-AA30-7078C5808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2596" y="2111142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6" name="Text Box 39">
            <a:extLst>
              <a:ext uri="{FF2B5EF4-FFF2-40B4-BE49-F238E27FC236}">
                <a16:creationId xmlns:a16="http://schemas.microsoft.com/office/drawing/2014/main" id="{3FA332E6-DC2C-4E7B-AB44-60A3E6AB7F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555" y="1714267"/>
            <a:ext cx="14542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propagación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17" name="Line 40">
            <a:extLst>
              <a:ext uri="{FF2B5EF4-FFF2-40B4-BE49-F238E27FC236}">
                <a16:creationId xmlns:a16="http://schemas.microsoft.com/office/drawing/2014/main" id="{0D0140CB-B21E-41D6-9035-98B992FFA2D1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945479" y="1901592"/>
            <a:ext cx="31910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" name="Text Box 43">
            <a:extLst>
              <a:ext uri="{FF2B5EF4-FFF2-40B4-BE49-F238E27FC236}">
                <a16:creationId xmlns:a16="http://schemas.microsoft.com/office/drawing/2014/main" id="{E2ADB985-B45C-4B58-9D7F-E1939FECE1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366" y="2828692"/>
            <a:ext cx="12618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1800" dirty="0" err="1">
                <a:solidFill>
                  <a:srgbClr val="CC0000"/>
                </a:solidFill>
              </a:rPr>
              <a:t>procesado</a:t>
            </a:r>
            <a:endParaRPr lang="en-US" altLang="es-ES" sz="1800" dirty="0">
              <a:solidFill>
                <a:srgbClr val="CC0000"/>
              </a:solidFill>
            </a:endParaRPr>
          </a:p>
          <a:p>
            <a:pPr algn="ctr"/>
            <a:r>
              <a:rPr lang="en-US" altLang="es-ES" sz="1800" dirty="0">
                <a:solidFill>
                  <a:srgbClr val="CC0000"/>
                </a:solidFill>
              </a:rPr>
              <a:t>nodal</a:t>
            </a:r>
          </a:p>
        </p:txBody>
      </p:sp>
      <p:sp>
        <p:nvSpPr>
          <p:cNvPr id="19" name="Line 44">
            <a:extLst>
              <a:ext uri="{FF2B5EF4-FFF2-40B4-BE49-F238E27FC236}">
                <a16:creationId xmlns:a16="http://schemas.microsoft.com/office/drawing/2014/main" id="{B41931E9-FF49-4628-9F54-BFB006037361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4678584" y="2873142"/>
            <a:ext cx="8334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" name="Line 45">
            <a:extLst>
              <a:ext uri="{FF2B5EF4-FFF2-40B4-BE49-F238E27FC236}">
                <a16:creationId xmlns:a16="http://schemas.microsoft.com/office/drawing/2014/main" id="{EB7D5A0F-4761-4119-9B0A-44508FCF403A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5488254" y="2635017"/>
            <a:ext cx="3857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1" name="Text Box 46">
            <a:extLst>
              <a:ext uri="{FF2B5EF4-FFF2-40B4-BE49-F238E27FC236}">
                <a16:creationId xmlns:a16="http://schemas.microsoft.com/office/drawing/2014/main" id="{3B4C45CA-ED31-4C3B-BF33-B7D885E72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6264" y="3085867"/>
            <a:ext cx="11208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encolado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22" name="Line 47">
            <a:extLst>
              <a:ext uri="{FF2B5EF4-FFF2-40B4-BE49-F238E27FC236}">
                <a16:creationId xmlns:a16="http://schemas.microsoft.com/office/drawing/2014/main" id="{1D905FEB-2B63-4B82-8E4C-32411A0ED7CD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5650187" y="2635017"/>
            <a:ext cx="595346" cy="552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3" name="Rectangle 3">
            <a:extLst>
              <a:ext uri="{FF2B5EF4-FFF2-40B4-BE49-F238E27FC236}">
                <a16:creationId xmlns:a16="http://schemas.microsoft.com/office/drawing/2014/main" id="{0C2ECB94-3998-4774-A24A-5F1E90BA8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6453" y="3655780"/>
            <a:ext cx="4943745" cy="55403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2857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85000"/>
              </a:lnSpc>
              <a:spcBef>
                <a:spcPct val="20000"/>
              </a:spcBef>
              <a:buClr>
                <a:srgbClr val="000099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total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=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proc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cola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trans</a:t>
            </a:r>
            <a:r>
              <a:rPr lang="en-US" altLang="es-ES" dirty="0">
                <a:solidFill>
                  <a:srgbClr val="000000"/>
                </a:solidFill>
                <a:latin typeface="Gill Sans MT" panose="020B0502020104020203" pitchFamily="34" charset="0"/>
              </a:rPr>
              <a:t> +  </a:t>
            </a:r>
            <a:r>
              <a:rPr lang="en-US" altLang="es-ES" i="1" dirty="0" err="1">
                <a:solidFill>
                  <a:srgbClr val="000000"/>
                </a:solidFill>
                <a:latin typeface="Gill Sans MT" panose="020B0502020104020203" pitchFamily="34" charset="0"/>
              </a:rPr>
              <a:t>d</a:t>
            </a:r>
            <a:r>
              <a:rPr lang="en-US" altLang="es-ES" baseline="-25000" dirty="0" err="1">
                <a:solidFill>
                  <a:srgbClr val="000000"/>
                </a:solidFill>
                <a:latin typeface="Gill Sans MT" panose="020B0502020104020203" pitchFamily="34" charset="0"/>
              </a:rPr>
              <a:t>prop</a:t>
            </a:r>
            <a:endParaRPr lang="en-US" altLang="es-ES" dirty="0">
              <a:solidFill>
                <a:srgbClr val="000000"/>
              </a:solidFill>
              <a:latin typeface="Gill Sans MT" panose="020B0502020104020203" pitchFamily="34" charset="0"/>
            </a:endParaRPr>
          </a:p>
        </p:txBody>
      </p:sp>
      <p:sp>
        <p:nvSpPr>
          <p:cNvPr id="24" name="Line 25">
            <a:extLst>
              <a:ext uri="{FF2B5EF4-FFF2-40B4-BE49-F238E27FC236}">
                <a16:creationId xmlns:a16="http://schemas.microsoft.com/office/drawing/2014/main" id="{BFE5112A-9F63-4AB0-A68E-F41CA80F7E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19426" y="2422291"/>
            <a:ext cx="735346" cy="54993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" name="Rectangle 32">
            <a:extLst>
              <a:ext uri="{FF2B5EF4-FFF2-40B4-BE49-F238E27FC236}">
                <a16:creationId xmlns:a16="http://schemas.microsoft.com/office/drawing/2014/main" id="{DB602CF0-31BC-4112-91F5-98272E797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497" y="2073042"/>
            <a:ext cx="147646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26" name="Line 33">
            <a:extLst>
              <a:ext uri="{FF2B5EF4-FFF2-40B4-BE49-F238E27FC236}">
                <a16:creationId xmlns:a16="http://schemas.microsoft.com/office/drawing/2014/main" id="{65F2F8F9-EB69-4AF9-AA96-AAE1D857062E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0283" y="2009542"/>
            <a:ext cx="21114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7" name="Text Box 36">
            <a:extLst>
              <a:ext uri="{FF2B5EF4-FFF2-40B4-BE49-F238E27FC236}">
                <a16:creationId xmlns:a16="http://schemas.microsoft.com/office/drawing/2014/main" id="{41562713-0C26-4871-ACC2-BB4A243ED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3370" y="1566630"/>
            <a:ext cx="4026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28" name="Text Box 37">
            <a:extLst>
              <a:ext uri="{FF2B5EF4-FFF2-40B4-BE49-F238E27FC236}">
                <a16:creationId xmlns:a16="http://schemas.microsoft.com/office/drawing/2014/main" id="{25A7A4D1-C955-413F-942C-2C5C07761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593" y="2519130"/>
            <a:ext cx="387371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/>
              <a:t>B</a:t>
            </a:r>
          </a:p>
        </p:txBody>
      </p:sp>
      <p:grpSp>
        <p:nvGrpSpPr>
          <p:cNvPr id="29" name="Group 66">
            <a:extLst>
              <a:ext uri="{FF2B5EF4-FFF2-40B4-BE49-F238E27FC236}">
                <a16:creationId xmlns:a16="http://schemas.microsoft.com/office/drawing/2014/main" id="{F9643998-7E01-42FA-A768-C07AB02C1AE8}"/>
              </a:ext>
            </a:extLst>
          </p:cNvPr>
          <p:cNvGrpSpPr>
            <a:grpSpLocks/>
          </p:cNvGrpSpPr>
          <p:nvPr/>
        </p:nvGrpSpPr>
        <p:grpSpPr bwMode="auto">
          <a:xfrm>
            <a:off x="3194191" y="1566630"/>
            <a:ext cx="779505" cy="679450"/>
            <a:chOff x="-44" y="1473"/>
            <a:chExt cx="981" cy="1105"/>
          </a:xfrm>
        </p:grpSpPr>
        <p:pic>
          <p:nvPicPr>
            <p:cNvPr id="47" name="Picture 67" descr="desktop_computer_stylized_medium">
              <a:extLst>
                <a:ext uri="{FF2B5EF4-FFF2-40B4-BE49-F238E27FC236}">
                  <a16:creationId xmlns:a16="http://schemas.microsoft.com/office/drawing/2014/main" id="{450C8D70-CB60-4AF0-A40B-B873426772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Freeform 68">
              <a:extLst>
                <a:ext uri="{FF2B5EF4-FFF2-40B4-BE49-F238E27FC236}">
                  <a16:creationId xmlns:a16="http://schemas.microsoft.com/office/drawing/2014/main" id="{13EF2B28-A106-4AA1-9AD2-7440C8897A1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30" name="Group 69">
            <a:extLst>
              <a:ext uri="{FF2B5EF4-FFF2-40B4-BE49-F238E27FC236}">
                <a16:creationId xmlns:a16="http://schemas.microsoft.com/office/drawing/2014/main" id="{8CDCE2F7-59E6-497F-B721-1F611BACBFC9}"/>
              </a:ext>
            </a:extLst>
          </p:cNvPr>
          <p:cNvGrpSpPr>
            <a:grpSpLocks/>
          </p:cNvGrpSpPr>
          <p:nvPr/>
        </p:nvGrpSpPr>
        <p:grpSpPr bwMode="auto">
          <a:xfrm>
            <a:off x="3243991" y="2573598"/>
            <a:ext cx="779506" cy="679450"/>
            <a:chOff x="-44" y="1473"/>
            <a:chExt cx="981" cy="1105"/>
          </a:xfrm>
        </p:grpSpPr>
        <p:pic>
          <p:nvPicPr>
            <p:cNvPr id="45" name="Picture 70" descr="desktop_computer_stylized_medium">
              <a:extLst>
                <a:ext uri="{FF2B5EF4-FFF2-40B4-BE49-F238E27FC236}">
                  <a16:creationId xmlns:a16="http://schemas.microsoft.com/office/drawing/2014/main" id="{EB4D2FFA-765A-4CCE-995C-39769CB6CF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Freeform 71">
              <a:extLst>
                <a:ext uri="{FF2B5EF4-FFF2-40B4-BE49-F238E27FC236}">
                  <a16:creationId xmlns:a16="http://schemas.microsoft.com/office/drawing/2014/main" id="{2018D75A-71A0-4F50-A4E2-C3B3396E930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sp>
        <p:nvSpPr>
          <p:cNvPr id="31" name="Text Box 41">
            <a:extLst>
              <a:ext uri="{FF2B5EF4-FFF2-40B4-BE49-F238E27FC236}">
                <a16:creationId xmlns:a16="http://schemas.microsoft.com/office/drawing/2014/main" id="{1CE2DB87-875F-4E38-8F49-F01DD3575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8038" y="1274530"/>
            <a:ext cx="13644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transmisión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32" name="Line 42">
            <a:extLst>
              <a:ext uri="{FF2B5EF4-FFF2-40B4-BE49-F238E27FC236}">
                <a16:creationId xmlns:a16="http://schemas.microsoft.com/office/drawing/2014/main" id="{F8F39134-1C74-445C-953E-CE642034B847}"/>
              </a:ext>
            </a:extLst>
          </p:cNvPr>
          <p:cNvSpPr>
            <a:spLocks noChangeShapeType="1"/>
          </p:cNvSpPr>
          <p:nvPr/>
        </p:nvSpPr>
        <p:spPr bwMode="auto">
          <a:xfrm rot="10800000" flipH="1" flipV="1">
            <a:off x="5339020" y="1542817"/>
            <a:ext cx="528667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3" name="Group 347">
            <a:extLst>
              <a:ext uri="{FF2B5EF4-FFF2-40B4-BE49-F238E27FC236}">
                <a16:creationId xmlns:a16="http://schemas.microsoft.com/office/drawing/2014/main" id="{A70EDABA-6CF6-4436-BCE9-B78809037399}"/>
              </a:ext>
            </a:extLst>
          </p:cNvPr>
          <p:cNvGrpSpPr>
            <a:grpSpLocks/>
          </p:cNvGrpSpPr>
          <p:nvPr/>
        </p:nvGrpSpPr>
        <p:grpSpPr bwMode="auto">
          <a:xfrm>
            <a:off x="7775132" y="1975015"/>
            <a:ext cx="1162626" cy="715538"/>
            <a:chOff x="1871277" y="1576300"/>
            <a:chExt cx="1128371" cy="437861"/>
          </a:xfrm>
        </p:grpSpPr>
        <p:sp>
          <p:nvSpPr>
            <p:cNvPr id="36" name="Oval 99">
              <a:extLst>
                <a:ext uri="{FF2B5EF4-FFF2-40B4-BE49-F238E27FC236}">
                  <a16:creationId xmlns:a16="http://schemas.microsoft.com/office/drawing/2014/main" id="{CE88D28B-1409-4316-8DFD-B8E81EFA6C1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917" y="1694572"/>
              <a:ext cx="1124731" cy="31960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Rectangle 100">
              <a:extLst>
                <a:ext uri="{FF2B5EF4-FFF2-40B4-BE49-F238E27FC236}">
                  <a16:creationId xmlns:a16="http://schemas.microsoft.com/office/drawing/2014/main" id="{513A336B-8BE4-48D1-9991-C77601837876}"/>
                </a:ext>
              </a:extLst>
            </p:cNvPr>
            <p:cNvSpPr/>
            <p:nvPr/>
          </p:nvSpPr>
          <p:spPr bwMode="auto">
            <a:xfrm>
              <a:off x="1871836" y="1739259"/>
              <a:ext cx="1127812" cy="116573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38" name="Oval 101">
              <a:extLst>
                <a:ext uri="{FF2B5EF4-FFF2-40B4-BE49-F238E27FC236}">
                  <a16:creationId xmlns:a16="http://schemas.microsoft.com/office/drawing/2014/main" id="{27106388-2B29-4B86-A2E3-F17DAE22AC4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836" y="1576056"/>
              <a:ext cx="1124731" cy="31960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102">
              <a:extLst>
                <a:ext uri="{FF2B5EF4-FFF2-40B4-BE49-F238E27FC236}">
                  <a16:creationId xmlns:a16="http://schemas.microsoft.com/office/drawing/2014/main" id="{5152C533-74BE-46E0-B5E1-E21BFD4102A8}"/>
                </a:ext>
              </a:extLst>
            </p:cNvPr>
            <p:cNvSpPr/>
            <p:nvPr/>
          </p:nvSpPr>
          <p:spPr bwMode="auto">
            <a:xfrm>
              <a:off x="2159951" y="1673201"/>
              <a:ext cx="548499" cy="161260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40" name="Freeform 103">
              <a:extLst>
                <a:ext uri="{FF2B5EF4-FFF2-40B4-BE49-F238E27FC236}">
                  <a16:creationId xmlns:a16="http://schemas.microsoft.com/office/drawing/2014/main" id="{E19FE304-9B5E-48F4-9ED3-B8051374D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945" y="1633372"/>
              <a:ext cx="662512" cy="110744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Freeform 104">
              <a:extLst>
                <a:ext uri="{FF2B5EF4-FFF2-40B4-BE49-F238E27FC236}">
                  <a16:creationId xmlns:a16="http://schemas.microsoft.com/office/drawing/2014/main" id="{83C91836-58F0-40F5-90F1-820F9914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430" y="1727602"/>
              <a:ext cx="243435" cy="97144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05">
              <a:extLst>
                <a:ext uri="{FF2B5EF4-FFF2-40B4-BE49-F238E27FC236}">
                  <a16:creationId xmlns:a16="http://schemas.microsoft.com/office/drawing/2014/main" id="{B54D4BB3-B97C-40DE-9148-5C73996F2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619" y="1729544"/>
              <a:ext cx="240353" cy="97144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43" name="Straight Connector 106">
              <a:extLst>
                <a:ext uri="{FF2B5EF4-FFF2-40B4-BE49-F238E27FC236}">
                  <a16:creationId xmlns:a16="http://schemas.microsoft.com/office/drawing/2014/main" id="{8D24B317-B8B6-43B6-85E6-8A90E57A4A94}"/>
                </a:ext>
              </a:extLst>
            </p:cNvPr>
            <p:cNvCxnSpPr>
              <a:cxnSpLocks noChangeShapeType="1"/>
              <a:endCxn id="38" idx="2"/>
            </p:cNvCxnSpPr>
            <p:nvPr/>
          </p:nvCxnSpPr>
          <p:spPr bwMode="auto">
            <a:xfrm flipH="1" flipV="1">
              <a:off x="1871836" y="1737316"/>
              <a:ext cx="3081" cy="123374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44" name="Straight Connector 107">
              <a:extLst>
                <a:ext uri="{FF2B5EF4-FFF2-40B4-BE49-F238E27FC236}">
                  <a16:creationId xmlns:a16="http://schemas.microsoft.com/office/drawing/2014/main" id="{FAA08EB7-33F1-4572-94F3-65AD4019875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567" y="1734402"/>
              <a:ext cx="3081" cy="123373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34" name="Rectangle 31">
            <a:extLst>
              <a:ext uri="{FF2B5EF4-FFF2-40B4-BE49-F238E27FC236}">
                <a16:creationId xmlns:a16="http://schemas.microsoft.com/office/drawing/2014/main" id="{A34265F5-EDA1-4168-9E94-7A5DE7489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2736" y="2729174"/>
            <a:ext cx="139773" cy="18519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:a16="http://schemas.microsoft.com/office/drawing/2014/main" id="{6B7CA98A-8F74-4E56-9EB2-C78423EC33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8066" y="2698792"/>
            <a:ext cx="219680" cy="16193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58" name="Audio 57">
            <a:hlinkClick r:id="" action="ppaction://media"/>
            <a:extLst>
              <a:ext uri="{FF2B5EF4-FFF2-40B4-BE49-F238E27FC236}">
                <a16:creationId xmlns:a16="http://schemas.microsoft.com/office/drawing/2014/main" id="{98817667-8B84-4DBC-8AE7-CB2AE4D2D2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576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68"/>
    </mc:Choice>
    <mc:Fallback>
      <p:transition spd="slow" advTm="27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A92D4844-F585-4CAA-9394-91CC5B463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Cuatro fuentes del retardo de paquetes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A2B26D9-37A9-40FA-A44A-D4C2BC8887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3C4CE6E-D8AE-4440-8312-523B29DC44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213176AC-BFC1-4CD5-B878-77EBA82321AB}"/>
              </a:ext>
            </a:extLst>
          </p:cNvPr>
          <p:cNvCxnSpPr/>
          <p:nvPr/>
        </p:nvCxnSpPr>
        <p:spPr>
          <a:xfrm>
            <a:off x="3849980" y="1629751"/>
            <a:ext cx="0" cy="4600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74562E51-B7CE-4D48-8B5B-183C1EF053AB}"/>
              </a:ext>
            </a:extLst>
          </p:cNvPr>
          <p:cNvCxnSpPr/>
          <p:nvPr/>
        </p:nvCxnSpPr>
        <p:spPr>
          <a:xfrm>
            <a:off x="5542423" y="1629751"/>
            <a:ext cx="0" cy="4600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EBF3D5EE-204F-44A5-AF2C-C8F79C8BAD2B}"/>
              </a:ext>
            </a:extLst>
          </p:cNvPr>
          <p:cNvCxnSpPr/>
          <p:nvPr/>
        </p:nvCxnSpPr>
        <p:spPr>
          <a:xfrm>
            <a:off x="7269217" y="1641626"/>
            <a:ext cx="0" cy="4600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B16DD93D-4E5E-4176-AA57-D01DAAFD76D6}"/>
              </a:ext>
            </a:extLst>
          </p:cNvPr>
          <p:cNvCxnSpPr/>
          <p:nvPr/>
        </p:nvCxnSpPr>
        <p:spPr>
          <a:xfrm>
            <a:off x="3849980" y="1908884"/>
            <a:ext cx="3347987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AD295775-00CF-4FFC-94A7-800883FA146F}"/>
              </a:ext>
            </a:extLst>
          </p:cNvPr>
          <p:cNvCxnSpPr/>
          <p:nvPr/>
        </p:nvCxnSpPr>
        <p:spPr>
          <a:xfrm>
            <a:off x="3849980" y="1908884"/>
            <a:ext cx="1692443" cy="6357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964FB04B-4A9B-4DE0-BDAC-EA67626D11FC}"/>
              </a:ext>
            </a:extLst>
          </p:cNvPr>
          <p:cNvCxnSpPr/>
          <p:nvPr/>
        </p:nvCxnSpPr>
        <p:spPr>
          <a:xfrm>
            <a:off x="3831530" y="2609523"/>
            <a:ext cx="1692443" cy="6357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B9B1EAEE-70D0-4C84-95F4-790E89AB21FE}"/>
              </a:ext>
            </a:extLst>
          </p:cNvPr>
          <p:cNvCxnSpPr>
            <a:cxnSpLocks/>
          </p:cNvCxnSpPr>
          <p:nvPr/>
        </p:nvCxnSpPr>
        <p:spPr>
          <a:xfrm>
            <a:off x="5542423" y="2544651"/>
            <a:ext cx="1726794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8BE7FA1B-A665-48B6-B570-F7AA86C838BD}"/>
              </a:ext>
            </a:extLst>
          </p:cNvPr>
          <p:cNvCxnSpPr>
            <a:cxnSpLocks/>
          </p:cNvCxnSpPr>
          <p:nvPr/>
        </p:nvCxnSpPr>
        <p:spPr>
          <a:xfrm>
            <a:off x="5542423" y="3219560"/>
            <a:ext cx="1726794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2501432-E96B-464C-93D7-08061CE181D8}"/>
              </a:ext>
            </a:extLst>
          </p:cNvPr>
          <p:cNvCxnSpPr/>
          <p:nvPr/>
        </p:nvCxnSpPr>
        <p:spPr>
          <a:xfrm>
            <a:off x="5560874" y="3730980"/>
            <a:ext cx="1692443" cy="6357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DD62328D-446D-4F06-9D13-BDA0F6157555}"/>
              </a:ext>
            </a:extLst>
          </p:cNvPr>
          <p:cNvCxnSpPr>
            <a:cxnSpLocks/>
          </p:cNvCxnSpPr>
          <p:nvPr/>
        </p:nvCxnSpPr>
        <p:spPr>
          <a:xfrm>
            <a:off x="5560874" y="3727016"/>
            <a:ext cx="1726794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E9FCA59D-1E6A-4AE6-B0F9-12C78BA544D7}"/>
              </a:ext>
            </a:extLst>
          </p:cNvPr>
          <p:cNvCxnSpPr/>
          <p:nvPr/>
        </p:nvCxnSpPr>
        <p:spPr>
          <a:xfrm>
            <a:off x="5560874" y="4427650"/>
            <a:ext cx="1692443" cy="6357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A3159A5-CF78-41D9-974B-39FBD3089D87}"/>
              </a:ext>
            </a:extLst>
          </p:cNvPr>
          <p:cNvSpPr txBox="1"/>
          <p:nvPr/>
        </p:nvSpPr>
        <p:spPr>
          <a:xfrm>
            <a:off x="3677153" y="1318161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/>
              <a:t>A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111C00A4-12E5-4670-AEE6-AE3222B160BC}"/>
              </a:ext>
            </a:extLst>
          </p:cNvPr>
          <p:cNvSpPr txBox="1"/>
          <p:nvPr/>
        </p:nvSpPr>
        <p:spPr>
          <a:xfrm>
            <a:off x="5370741" y="13259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/>
              <a:t>R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4A46F5D4-749D-4FA2-BB31-4D948FD991EF}"/>
              </a:ext>
            </a:extLst>
          </p:cNvPr>
          <p:cNvSpPr txBox="1"/>
          <p:nvPr/>
        </p:nvSpPr>
        <p:spPr>
          <a:xfrm>
            <a:off x="7136268" y="1350926"/>
            <a:ext cx="540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B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FFA1FEA-A195-48FE-B105-0909AD7ACA1B}"/>
              </a:ext>
            </a:extLst>
          </p:cNvPr>
          <p:cNvSpPr txBox="1"/>
          <p:nvPr/>
        </p:nvSpPr>
        <p:spPr>
          <a:xfrm>
            <a:off x="7264045" y="2024887"/>
            <a:ext cx="86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/>
              <a:t>d_prop</a:t>
            </a:r>
            <a:endParaRPr lang="es-ES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A6B3ABF-FD8D-4386-B9FB-94EFBBAAFF67}"/>
              </a:ext>
            </a:extLst>
          </p:cNvPr>
          <p:cNvSpPr txBox="1"/>
          <p:nvPr/>
        </p:nvSpPr>
        <p:spPr>
          <a:xfrm>
            <a:off x="7278196" y="2701135"/>
            <a:ext cx="868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/>
              <a:t>d_trans</a:t>
            </a:r>
            <a:endParaRPr lang="es-ES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5342332A-046C-44B1-9FB7-0FEFC3AC79DB}"/>
              </a:ext>
            </a:extLst>
          </p:cNvPr>
          <p:cNvSpPr txBox="1"/>
          <p:nvPr/>
        </p:nvSpPr>
        <p:spPr>
          <a:xfrm>
            <a:off x="7275790" y="3296924"/>
            <a:ext cx="1734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/>
              <a:t>d_proc</a:t>
            </a:r>
            <a:r>
              <a:rPr lang="es-ES" dirty="0"/>
              <a:t> + </a:t>
            </a:r>
            <a:r>
              <a:rPr lang="es-ES" dirty="0" err="1"/>
              <a:t>d_cola</a:t>
            </a:r>
            <a:endParaRPr lang="es-ES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919CBF1B-BCF9-4E6E-8126-24834109EE48}"/>
              </a:ext>
            </a:extLst>
          </p:cNvPr>
          <p:cNvSpPr txBox="1"/>
          <p:nvPr/>
        </p:nvSpPr>
        <p:spPr>
          <a:xfrm>
            <a:off x="7274390" y="3864197"/>
            <a:ext cx="86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/>
              <a:t>d_prop</a:t>
            </a:r>
            <a:endParaRPr lang="es-ES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B8DF1A47-5626-474B-B8E5-2FFE6DE4BE1C}"/>
              </a:ext>
            </a:extLst>
          </p:cNvPr>
          <p:cNvSpPr txBox="1"/>
          <p:nvPr/>
        </p:nvSpPr>
        <p:spPr>
          <a:xfrm>
            <a:off x="7253317" y="4479288"/>
            <a:ext cx="868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/>
              <a:t>d_trans</a:t>
            </a:r>
            <a:endParaRPr lang="es-ES" dirty="0"/>
          </a:p>
        </p:txBody>
      </p:sp>
      <p:pic>
        <p:nvPicPr>
          <p:cNvPr id="32" name="Audio 31">
            <a:hlinkClick r:id="" action="ppaction://media"/>
            <a:extLst>
              <a:ext uri="{FF2B5EF4-FFF2-40B4-BE49-F238E27FC236}">
                <a16:creationId xmlns:a16="http://schemas.microsoft.com/office/drawing/2014/main" id="{3568EE77-53C8-4A43-A427-2FAFD49BE5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6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43"/>
    </mc:Choice>
    <mc:Fallback>
      <p:transition spd="slow" advTm="39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F06BEB-A247-4A79-826C-CA3D58108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Analogía de la caravana (1)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C57E885-0D8E-4E47-A99A-46074993C45D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/>
              <a:t>Los coches se “propagan” a 100 Km/</a:t>
            </a:r>
            <a:r>
              <a:rPr lang="es-ES" sz="2400" dirty="0" err="1"/>
              <a:t>hr</a:t>
            </a:r>
            <a:endParaRPr lang="es-ES" sz="2400" dirty="0"/>
          </a:p>
          <a:p>
            <a:r>
              <a:rPr lang="es-ES" sz="2400" dirty="0"/>
              <a:t>El peaje consume 12 segundos en atender a un coche (tiempo de transmisión de bit)</a:t>
            </a:r>
          </a:p>
          <a:p>
            <a:r>
              <a:rPr lang="es-ES" sz="2400" dirty="0"/>
              <a:t>Coche – bit; caravana – paquete </a:t>
            </a:r>
          </a:p>
          <a:p>
            <a:r>
              <a:rPr lang="es-ES" sz="2400" dirty="0">
                <a:solidFill>
                  <a:srgbClr val="FF0000"/>
                </a:solidFill>
              </a:rPr>
              <a:t>P: ¿Cuánto tiempo pasa para que la caravana llegue al segundo peaje?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A8B1D67-6BB3-4288-9029-9654D2551603}"/>
              </a:ext>
            </a:extLst>
          </p:cNvPr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endParaRPr lang="es-ES" sz="2400" dirty="0"/>
          </a:p>
          <a:p>
            <a:r>
              <a:rPr lang="es-ES" sz="2400" dirty="0"/>
              <a:t>Tiempo en ‘introducir’ la caravana completa a través del peaje en la autovía = 12*10 = 120 </a:t>
            </a:r>
            <a:r>
              <a:rPr lang="es-ES" sz="2400" dirty="0" err="1"/>
              <a:t>seg</a:t>
            </a:r>
            <a:r>
              <a:rPr lang="es-ES" sz="2400" dirty="0"/>
              <a:t>.</a:t>
            </a:r>
          </a:p>
          <a:p>
            <a:r>
              <a:rPr lang="es-ES" sz="2400" dirty="0"/>
              <a:t>Tiempo que tarda el último coche en propagarse del primer al segundo peaje: 100 Km/ (100 Km/</a:t>
            </a:r>
            <a:r>
              <a:rPr lang="es-ES" sz="2400" dirty="0" err="1"/>
              <a:t>hr</a:t>
            </a:r>
            <a:r>
              <a:rPr lang="es-ES" sz="2400" dirty="0"/>
              <a:t>) = 1 hora</a:t>
            </a:r>
          </a:p>
          <a:p>
            <a:r>
              <a:rPr lang="es-ES" sz="2400" dirty="0">
                <a:solidFill>
                  <a:srgbClr val="FF0000"/>
                </a:solidFill>
              </a:rPr>
              <a:t>R: 62 minutos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991CB1D-DE28-4FAC-B26A-E995BAF9BA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7A8CD8-E2B9-4D1D-9D9D-AEFA83DB03C9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E813D02-BE07-4E71-B3CE-C48FA9225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El </a:t>
            </a:r>
            <a:r>
              <a:rPr lang="en-US" dirty="0" err="1"/>
              <a:t>núcleo</a:t>
            </a:r>
            <a:r>
              <a:rPr lang="en-US" dirty="0"/>
              <a:t> de red</a:t>
            </a:r>
          </a:p>
        </p:txBody>
      </p:sp>
      <p:grpSp>
        <p:nvGrpSpPr>
          <p:cNvPr id="7" name="Group 42">
            <a:extLst>
              <a:ext uri="{FF2B5EF4-FFF2-40B4-BE49-F238E27FC236}">
                <a16:creationId xmlns:a16="http://schemas.microsoft.com/office/drawing/2014/main" id="{8CE88A74-4B3D-4CAD-8A15-D7BD7DAA4149}"/>
              </a:ext>
            </a:extLst>
          </p:cNvPr>
          <p:cNvGrpSpPr>
            <a:grpSpLocks/>
          </p:cNvGrpSpPr>
          <p:nvPr/>
        </p:nvGrpSpPr>
        <p:grpSpPr bwMode="auto">
          <a:xfrm>
            <a:off x="2074068" y="1264445"/>
            <a:ext cx="8043863" cy="1365250"/>
            <a:chOff x="165" y="725"/>
            <a:chExt cx="5067" cy="860"/>
          </a:xfrm>
        </p:grpSpPr>
        <p:grpSp>
          <p:nvGrpSpPr>
            <p:cNvPr id="8" name="Group 43">
              <a:extLst>
                <a:ext uri="{FF2B5EF4-FFF2-40B4-BE49-F238E27FC236}">
                  <a16:creationId xmlns:a16="http://schemas.microsoft.com/office/drawing/2014/main" id="{AE0B3A95-A95E-4F00-9C80-DDD8ACDA38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2" y="781"/>
              <a:ext cx="620" cy="687"/>
              <a:chOff x="1304" y="938"/>
              <a:chExt cx="620" cy="687"/>
            </a:xfrm>
          </p:grpSpPr>
          <p:sp>
            <p:nvSpPr>
              <p:cNvPr id="32" name="Rectangle 44">
                <a:extLst>
                  <a:ext uri="{FF2B5EF4-FFF2-40B4-BE49-F238E27FC236}">
                    <a16:creationId xmlns:a16="http://schemas.microsoft.com/office/drawing/2014/main" id="{39936ACF-D15C-4167-9014-4CD95ECDDF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8" y="938"/>
                <a:ext cx="47" cy="42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3" name="Text Box 45">
                <a:extLst>
                  <a:ext uri="{FF2B5EF4-FFF2-40B4-BE49-F238E27FC236}">
                    <a16:creationId xmlns:a16="http://schemas.microsoft.com/office/drawing/2014/main" id="{8BF6AD22-DDD3-42F7-B66F-0AD2D31F02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04" y="1373"/>
                <a:ext cx="620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r>
                  <a:rPr lang="en-US" altLang="es-ES" sz="2000" dirty="0"/>
                  <a:t>Peaje2</a:t>
                </a:r>
              </a:p>
            </p:txBody>
          </p:sp>
        </p:grpSp>
        <p:grpSp>
          <p:nvGrpSpPr>
            <p:cNvPr id="9" name="Group 46">
              <a:extLst>
                <a:ext uri="{FF2B5EF4-FFF2-40B4-BE49-F238E27FC236}">
                  <a16:creationId xmlns:a16="http://schemas.microsoft.com/office/drawing/2014/main" id="{7F46FFCB-EE4B-42B5-A0F1-66F99BCDC8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85" y="781"/>
              <a:ext cx="620" cy="687"/>
              <a:chOff x="1304" y="938"/>
              <a:chExt cx="620" cy="687"/>
            </a:xfrm>
          </p:grpSpPr>
          <p:sp>
            <p:nvSpPr>
              <p:cNvPr id="30" name="Rectangle 47">
                <a:extLst>
                  <a:ext uri="{FF2B5EF4-FFF2-40B4-BE49-F238E27FC236}">
                    <a16:creationId xmlns:a16="http://schemas.microsoft.com/office/drawing/2014/main" id="{309ABEDE-541E-4F4A-A0A8-1BFA449ED4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8" y="938"/>
                <a:ext cx="47" cy="42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1" name="Text Box 48">
                <a:extLst>
                  <a:ext uri="{FF2B5EF4-FFF2-40B4-BE49-F238E27FC236}">
                    <a16:creationId xmlns:a16="http://schemas.microsoft.com/office/drawing/2014/main" id="{473FF2C3-96D5-4B26-97D8-DA5EABDAFAF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04" y="1373"/>
                <a:ext cx="620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r>
                  <a:rPr lang="en-US" altLang="es-ES" sz="2000" dirty="0"/>
                  <a:t>Peaje1</a:t>
                </a:r>
              </a:p>
            </p:txBody>
          </p:sp>
        </p:grpSp>
        <p:sp>
          <p:nvSpPr>
            <p:cNvPr id="10" name="AutoShape 49">
              <a:extLst>
                <a:ext uri="{FF2B5EF4-FFF2-40B4-BE49-F238E27FC236}">
                  <a16:creationId xmlns:a16="http://schemas.microsoft.com/office/drawing/2014/main" id="{14D253CA-22D4-4BB3-99EC-48B0300279F5}"/>
                </a:ext>
              </a:extLst>
            </p:cNvPr>
            <p:cNvSpPr>
              <a:spLocks/>
            </p:cNvSpPr>
            <p:nvPr/>
          </p:nvSpPr>
          <p:spPr bwMode="auto">
            <a:xfrm rot="-5400000">
              <a:off x="1012" y="307"/>
              <a:ext cx="50" cy="1743"/>
            </a:xfrm>
            <a:prstGeom prst="leftBrace">
              <a:avLst>
                <a:gd name="adj1" fmla="val 2905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1" name="Text Box 50">
              <a:extLst>
                <a:ext uri="{FF2B5EF4-FFF2-40B4-BE49-F238E27FC236}">
                  <a16:creationId xmlns:a16="http://schemas.microsoft.com/office/drawing/2014/main" id="{D156F2BC-56C5-48EB-9325-5F00D2C5D6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8" y="1139"/>
              <a:ext cx="1059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 dirty="0" err="1"/>
                <a:t>Caravana</a:t>
              </a:r>
              <a:r>
                <a:rPr lang="en-US" altLang="es-ES" sz="2000" dirty="0"/>
                <a:t> de</a:t>
              </a:r>
            </a:p>
            <a:p>
              <a:r>
                <a:rPr lang="en-US" altLang="es-ES" sz="2000" dirty="0"/>
                <a:t>10 </a:t>
              </a:r>
              <a:r>
                <a:rPr lang="en-US" altLang="es-ES" sz="2000" dirty="0" err="1"/>
                <a:t>coches</a:t>
              </a:r>
              <a:endParaRPr lang="en-US" altLang="es-ES" sz="2000" dirty="0"/>
            </a:p>
          </p:txBody>
        </p:sp>
        <p:sp>
          <p:nvSpPr>
            <p:cNvPr id="12" name="Line 51">
              <a:extLst>
                <a:ext uri="{FF2B5EF4-FFF2-40B4-BE49-F238E27FC236}">
                  <a16:creationId xmlns:a16="http://schemas.microsoft.com/office/drawing/2014/main" id="{7C8977CF-3813-474F-9071-995AB7AE0B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00" y="976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3" name="Text Box 52">
              <a:extLst>
                <a:ext uri="{FF2B5EF4-FFF2-40B4-BE49-F238E27FC236}">
                  <a16:creationId xmlns:a16="http://schemas.microsoft.com/office/drawing/2014/main" id="{C3899864-D95C-4E9D-BBD2-1BA61C1A22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5" y="850"/>
              <a:ext cx="6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/>
                <a:t>100 km</a:t>
              </a:r>
            </a:p>
          </p:txBody>
        </p:sp>
        <p:sp>
          <p:nvSpPr>
            <p:cNvPr id="14" name="Line 53">
              <a:extLst>
                <a:ext uri="{FF2B5EF4-FFF2-40B4-BE49-F238E27FC236}">
                  <a16:creationId xmlns:a16="http://schemas.microsoft.com/office/drawing/2014/main" id="{97E45130-54D3-4E55-8AB0-FC4D5C8443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85" y="975"/>
              <a:ext cx="39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5" name="Text Box 54">
              <a:extLst>
                <a:ext uri="{FF2B5EF4-FFF2-40B4-BE49-F238E27FC236}">
                  <a16:creationId xmlns:a16="http://schemas.microsoft.com/office/drawing/2014/main" id="{C4353E73-15D8-4530-A7BC-F757EC7957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7" y="850"/>
              <a:ext cx="6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/>
                <a:t>100 km</a:t>
              </a:r>
            </a:p>
          </p:txBody>
        </p:sp>
        <p:sp>
          <p:nvSpPr>
            <p:cNvPr id="16" name="Line 55">
              <a:extLst>
                <a:ext uri="{FF2B5EF4-FFF2-40B4-BE49-F238E27FC236}">
                  <a16:creationId xmlns:a16="http://schemas.microsoft.com/office/drawing/2014/main" id="{14A285E7-9453-4214-A02A-96F478CCCA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7" y="976"/>
              <a:ext cx="17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7" name="Oval 56">
              <a:extLst>
                <a:ext uri="{FF2B5EF4-FFF2-40B4-BE49-F238E27FC236}">
                  <a16:creationId xmlns:a16="http://schemas.microsoft.com/office/drawing/2014/main" id="{FF29988B-73EC-4497-8E9A-7DDD37D47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8" name="Oval 57">
              <a:extLst>
                <a:ext uri="{FF2B5EF4-FFF2-40B4-BE49-F238E27FC236}">
                  <a16:creationId xmlns:a16="http://schemas.microsoft.com/office/drawing/2014/main" id="{2661747F-B101-4723-869E-B8EA5BADA9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5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9" name="Oval 58">
              <a:extLst>
                <a:ext uri="{FF2B5EF4-FFF2-40B4-BE49-F238E27FC236}">
                  <a16:creationId xmlns:a16="http://schemas.microsoft.com/office/drawing/2014/main" id="{6DF853C2-18FF-4020-934B-DAFFA82B44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pic>
          <p:nvPicPr>
            <p:cNvPr id="20" name="Picture 59" descr="MCj03985170000[1]">
              <a:extLst>
                <a:ext uri="{FF2B5EF4-FFF2-40B4-BE49-F238E27FC236}">
                  <a16:creationId xmlns:a16="http://schemas.microsoft.com/office/drawing/2014/main" id="{A2F5ECD7-D51D-414D-A6F7-D5151485D5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84" y="920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60" descr="MCj03985170000[1]">
              <a:extLst>
                <a:ext uri="{FF2B5EF4-FFF2-40B4-BE49-F238E27FC236}">
                  <a16:creationId xmlns:a16="http://schemas.microsoft.com/office/drawing/2014/main" id="{80F1E31D-9EE6-4D72-A943-5C3C012B9D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6" y="917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2" name="Group 61">
              <a:extLst>
                <a:ext uri="{FF2B5EF4-FFF2-40B4-BE49-F238E27FC236}">
                  <a16:creationId xmlns:a16="http://schemas.microsoft.com/office/drawing/2014/main" id="{64FFD9A5-F50F-4C89-BE31-4D6D6EB15F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5" y="725"/>
              <a:ext cx="289" cy="490"/>
              <a:chOff x="2365" y="1352"/>
              <a:chExt cx="1022" cy="1616"/>
            </a:xfrm>
          </p:grpSpPr>
          <p:pic>
            <p:nvPicPr>
              <p:cNvPr id="28" name="Picture 62">
                <a:extLst>
                  <a:ext uri="{FF2B5EF4-FFF2-40B4-BE49-F238E27FC236}">
                    <a16:creationId xmlns:a16="http://schemas.microsoft.com/office/drawing/2014/main" id="{15B24BE5-ADDD-448F-893C-92E9D31A79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3" y="1352"/>
                <a:ext cx="1014" cy="1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Rectangle 63">
                <a:extLst>
                  <a:ext uri="{FF2B5EF4-FFF2-40B4-BE49-F238E27FC236}">
                    <a16:creationId xmlns:a16="http://schemas.microsoft.com/office/drawing/2014/main" id="{C4290EF2-9772-49E9-B743-4F202B296B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" y="2129"/>
                <a:ext cx="367" cy="2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pic>
          <p:nvPicPr>
            <p:cNvPr id="23" name="Picture 64" descr="MCj03985170000[1]">
              <a:extLst>
                <a:ext uri="{FF2B5EF4-FFF2-40B4-BE49-F238E27FC236}">
                  <a16:creationId xmlns:a16="http://schemas.microsoft.com/office/drawing/2014/main" id="{454CE490-EB5A-4E9A-9225-9320D2381B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465" y="933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4" name="Group 65">
              <a:extLst>
                <a:ext uri="{FF2B5EF4-FFF2-40B4-BE49-F238E27FC236}">
                  <a16:creationId xmlns:a16="http://schemas.microsoft.com/office/drawing/2014/main" id="{E3519FAE-95C8-4F9A-BDB5-7D51F85E69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56" y="743"/>
              <a:ext cx="289" cy="490"/>
              <a:chOff x="2365" y="1352"/>
              <a:chExt cx="1022" cy="1616"/>
            </a:xfrm>
          </p:grpSpPr>
          <p:pic>
            <p:nvPicPr>
              <p:cNvPr id="26" name="Picture 66">
                <a:extLst>
                  <a:ext uri="{FF2B5EF4-FFF2-40B4-BE49-F238E27FC236}">
                    <a16:creationId xmlns:a16="http://schemas.microsoft.com/office/drawing/2014/main" id="{1E6B87F2-7F93-4788-90F4-8C7BB0AFFC9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3" y="1352"/>
                <a:ext cx="1014" cy="1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7" name="Rectangle 67">
                <a:extLst>
                  <a:ext uri="{FF2B5EF4-FFF2-40B4-BE49-F238E27FC236}">
                    <a16:creationId xmlns:a16="http://schemas.microsoft.com/office/drawing/2014/main" id="{0AF7984E-22D5-4436-91E1-037403ADDA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" y="2129"/>
                <a:ext cx="367" cy="2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25" name="Line 68">
              <a:extLst>
                <a:ext uri="{FF2B5EF4-FFF2-40B4-BE49-F238E27FC236}">
                  <a16:creationId xmlns:a16="http://schemas.microsoft.com/office/drawing/2014/main" id="{DB60CB85-366A-4CA7-9210-A3AE0C5755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95" y="976"/>
              <a:ext cx="54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E64A506B-A3B5-418D-A69D-0B7F367E27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5794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738"/>
    </mc:Choice>
    <mc:Fallback>
      <p:transition spd="slow" advTm="76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A0719D46-ABD7-4522-B083-5072760BB6FA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  <a:p>
            <a:r>
              <a:rPr lang="es-ES" dirty="0">
                <a:latin typeface="Arial Narrow" panose="020B0606020202030204" pitchFamily="34" charset="0"/>
              </a:rPr>
              <a:t>Suponga que ahora los coches se ‘propagan’ a 1000 Km/</a:t>
            </a:r>
            <a:r>
              <a:rPr lang="es-ES" dirty="0" err="1">
                <a:latin typeface="Arial Narrow" panose="020B0606020202030204" pitchFamily="34" charset="0"/>
              </a:rPr>
              <a:t>hr</a:t>
            </a:r>
            <a:r>
              <a:rPr lang="es-ES" dirty="0">
                <a:latin typeface="Arial Narrow" panose="020B0606020202030204" pitchFamily="34" charset="0"/>
              </a:rPr>
              <a:t>.</a:t>
            </a:r>
          </a:p>
          <a:p>
            <a:r>
              <a:rPr lang="es-ES" dirty="0">
                <a:latin typeface="Arial Narrow" panose="020B0606020202030204" pitchFamily="34" charset="0"/>
              </a:rPr>
              <a:t>Y suponga que el peaje tarda ahora un minuto en servir a un coche</a:t>
            </a:r>
          </a:p>
          <a:p>
            <a:r>
              <a:rPr lang="es-ES" dirty="0">
                <a:solidFill>
                  <a:srgbClr val="FF0000"/>
                </a:solidFill>
                <a:latin typeface="Arial Narrow" panose="020B0606020202030204" pitchFamily="34" charset="0"/>
              </a:rPr>
              <a:t>P: ¿Llegarán los coches al segundo peaje antes de que todos los coches hayan sido servidos en el primer peaje?</a:t>
            </a:r>
          </a:p>
          <a:p>
            <a:pPr lvl="1"/>
            <a:r>
              <a:rPr lang="es-ES" dirty="0">
                <a:solidFill>
                  <a:srgbClr val="FF0000"/>
                </a:solidFill>
                <a:latin typeface="Arial Narrow" panose="020B0606020202030204" pitchFamily="34" charset="0"/>
              </a:rPr>
              <a:t>R: ¡Sí! </a:t>
            </a:r>
            <a:r>
              <a:rPr lang="es-ES" dirty="0">
                <a:latin typeface="Arial Narrow" panose="020B0606020202030204" pitchFamily="34" charset="0"/>
              </a:rPr>
              <a:t>Después de 7 minutos, el primer coche llega al segundo peaje; 3 coches están aún en el primer peaje</a:t>
            </a:r>
          </a:p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2BCBF867-8A8A-4EF4-8AF4-A625568E7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Analogía de la caravana (2)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ED9CCBA-74FD-415F-B7D9-5F7F005EFE8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68D42F3-DF2A-4253-82CA-7C14111908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pSp>
        <p:nvGrpSpPr>
          <p:cNvPr id="6" name="Group 42">
            <a:extLst>
              <a:ext uri="{FF2B5EF4-FFF2-40B4-BE49-F238E27FC236}">
                <a16:creationId xmlns:a16="http://schemas.microsoft.com/office/drawing/2014/main" id="{353B582B-09BB-4561-A63B-672E7F3F9AEE}"/>
              </a:ext>
            </a:extLst>
          </p:cNvPr>
          <p:cNvGrpSpPr>
            <a:grpSpLocks/>
          </p:cNvGrpSpPr>
          <p:nvPr/>
        </p:nvGrpSpPr>
        <p:grpSpPr bwMode="auto">
          <a:xfrm>
            <a:off x="2074068" y="1264445"/>
            <a:ext cx="8043863" cy="1365250"/>
            <a:chOff x="165" y="725"/>
            <a:chExt cx="5067" cy="860"/>
          </a:xfrm>
        </p:grpSpPr>
        <p:grpSp>
          <p:nvGrpSpPr>
            <p:cNvPr id="7" name="Group 43">
              <a:extLst>
                <a:ext uri="{FF2B5EF4-FFF2-40B4-BE49-F238E27FC236}">
                  <a16:creationId xmlns:a16="http://schemas.microsoft.com/office/drawing/2014/main" id="{BC2DFF63-54F2-4AED-A1A9-DE7C460519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2" y="781"/>
              <a:ext cx="620" cy="687"/>
              <a:chOff x="1304" y="938"/>
              <a:chExt cx="620" cy="687"/>
            </a:xfrm>
          </p:grpSpPr>
          <p:sp>
            <p:nvSpPr>
              <p:cNvPr id="31" name="Rectangle 44">
                <a:extLst>
                  <a:ext uri="{FF2B5EF4-FFF2-40B4-BE49-F238E27FC236}">
                    <a16:creationId xmlns:a16="http://schemas.microsoft.com/office/drawing/2014/main" id="{7CA6A49C-2161-4565-8121-E7F99E790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8" y="938"/>
                <a:ext cx="47" cy="42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2" name="Text Box 45">
                <a:extLst>
                  <a:ext uri="{FF2B5EF4-FFF2-40B4-BE49-F238E27FC236}">
                    <a16:creationId xmlns:a16="http://schemas.microsoft.com/office/drawing/2014/main" id="{06D255AA-5BEB-4F36-AFF9-DA6CE363D1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04" y="1373"/>
                <a:ext cx="620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r>
                  <a:rPr lang="en-US" altLang="es-ES" sz="2000" dirty="0"/>
                  <a:t>Peaje2</a:t>
                </a:r>
              </a:p>
            </p:txBody>
          </p:sp>
        </p:grpSp>
        <p:grpSp>
          <p:nvGrpSpPr>
            <p:cNvPr id="8" name="Group 46">
              <a:extLst>
                <a:ext uri="{FF2B5EF4-FFF2-40B4-BE49-F238E27FC236}">
                  <a16:creationId xmlns:a16="http://schemas.microsoft.com/office/drawing/2014/main" id="{53EB008E-8832-4294-A66B-84A993B94A2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85" y="781"/>
              <a:ext cx="620" cy="687"/>
              <a:chOff x="1304" y="938"/>
              <a:chExt cx="620" cy="687"/>
            </a:xfrm>
          </p:grpSpPr>
          <p:sp>
            <p:nvSpPr>
              <p:cNvPr id="29" name="Rectangle 47">
                <a:extLst>
                  <a:ext uri="{FF2B5EF4-FFF2-40B4-BE49-F238E27FC236}">
                    <a16:creationId xmlns:a16="http://schemas.microsoft.com/office/drawing/2014/main" id="{C17BBF3F-5936-4F72-A258-B1295F9CA2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68" y="938"/>
                <a:ext cx="47" cy="42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0" name="Text Box 48">
                <a:extLst>
                  <a:ext uri="{FF2B5EF4-FFF2-40B4-BE49-F238E27FC236}">
                    <a16:creationId xmlns:a16="http://schemas.microsoft.com/office/drawing/2014/main" id="{FFD0FAFC-E8EE-4AD6-9AC3-980D27CB874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04" y="1373"/>
                <a:ext cx="620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r>
                  <a:rPr lang="en-US" altLang="es-ES" sz="2000" dirty="0"/>
                  <a:t>Peaje1</a:t>
                </a:r>
              </a:p>
            </p:txBody>
          </p:sp>
        </p:grpSp>
        <p:sp>
          <p:nvSpPr>
            <p:cNvPr id="9" name="AutoShape 49">
              <a:extLst>
                <a:ext uri="{FF2B5EF4-FFF2-40B4-BE49-F238E27FC236}">
                  <a16:creationId xmlns:a16="http://schemas.microsoft.com/office/drawing/2014/main" id="{48717D0A-CA57-45D5-A420-6409D87247D8}"/>
                </a:ext>
              </a:extLst>
            </p:cNvPr>
            <p:cNvSpPr>
              <a:spLocks/>
            </p:cNvSpPr>
            <p:nvPr/>
          </p:nvSpPr>
          <p:spPr bwMode="auto">
            <a:xfrm rot="-5400000">
              <a:off x="1012" y="307"/>
              <a:ext cx="50" cy="1743"/>
            </a:xfrm>
            <a:prstGeom prst="leftBrace">
              <a:avLst>
                <a:gd name="adj1" fmla="val 29050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" name="Text Box 50">
              <a:extLst>
                <a:ext uri="{FF2B5EF4-FFF2-40B4-BE49-F238E27FC236}">
                  <a16:creationId xmlns:a16="http://schemas.microsoft.com/office/drawing/2014/main" id="{3E0128A6-5F0F-4548-9398-0681EE2A7A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8" y="1139"/>
              <a:ext cx="1059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 dirty="0" err="1"/>
                <a:t>Caravana</a:t>
              </a:r>
              <a:r>
                <a:rPr lang="en-US" altLang="es-ES" sz="2000" dirty="0"/>
                <a:t> de</a:t>
              </a:r>
            </a:p>
            <a:p>
              <a:r>
                <a:rPr lang="en-US" altLang="es-ES" sz="2000" dirty="0"/>
                <a:t>10 </a:t>
              </a:r>
              <a:r>
                <a:rPr lang="en-US" altLang="es-ES" sz="2000" dirty="0" err="1"/>
                <a:t>coches</a:t>
              </a:r>
              <a:endParaRPr lang="en-US" altLang="es-ES" sz="2000" dirty="0"/>
            </a:p>
          </p:txBody>
        </p:sp>
        <p:sp>
          <p:nvSpPr>
            <p:cNvPr id="11" name="Line 51">
              <a:extLst>
                <a:ext uri="{FF2B5EF4-FFF2-40B4-BE49-F238E27FC236}">
                  <a16:creationId xmlns:a16="http://schemas.microsoft.com/office/drawing/2014/main" id="{E44330EE-CE62-41E1-BC5E-018DBFA8C30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00" y="976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" name="Text Box 52">
              <a:extLst>
                <a:ext uri="{FF2B5EF4-FFF2-40B4-BE49-F238E27FC236}">
                  <a16:creationId xmlns:a16="http://schemas.microsoft.com/office/drawing/2014/main" id="{C5EF3CD9-EDFE-440C-A075-FE335C4965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5" y="850"/>
              <a:ext cx="6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/>
                <a:t>100 km</a:t>
              </a:r>
            </a:p>
          </p:txBody>
        </p:sp>
        <p:sp>
          <p:nvSpPr>
            <p:cNvPr id="13" name="Line 53">
              <a:extLst>
                <a:ext uri="{FF2B5EF4-FFF2-40B4-BE49-F238E27FC236}">
                  <a16:creationId xmlns:a16="http://schemas.microsoft.com/office/drawing/2014/main" id="{959B5240-8E20-4EBC-BAD4-8E3681CF2E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85" y="975"/>
              <a:ext cx="392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4" name="Text Box 54">
              <a:extLst>
                <a:ext uri="{FF2B5EF4-FFF2-40B4-BE49-F238E27FC236}">
                  <a16:creationId xmlns:a16="http://schemas.microsoft.com/office/drawing/2014/main" id="{1B234007-999A-4848-9C97-5A84864B50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7" y="850"/>
              <a:ext cx="68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000"/>
                <a:t>100 km</a:t>
              </a:r>
            </a:p>
          </p:txBody>
        </p:sp>
        <p:sp>
          <p:nvSpPr>
            <p:cNvPr id="15" name="Line 55">
              <a:extLst>
                <a:ext uri="{FF2B5EF4-FFF2-40B4-BE49-F238E27FC236}">
                  <a16:creationId xmlns:a16="http://schemas.microsoft.com/office/drawing/2014/main" id="{83460848-9098-4718-8B28-E73DD70E07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57" y="976"/>
              <a:ext cx="17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6" name="Oval 56">
              <a:extLst>
                <a:ext uri="{FF2B5EF4-FFF2-40B4-BE49-F238E27FC236}">
                  <a16:creationId xmlns:a16="http://schemas.microsoft.com/office/drawing/2014/main" id="{22EEC464-555C-467C-A4AE-8281D4C13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9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7" name="Oval 57">
              <a:extLst>
                <a:ext uri="{FF2B5EF4-FFF2-40B4-BE49-F238E27FC236}">
                  <a16:creationId xmlns:a16="http://schemas.microsoft.com/office/drawing/2014/main" id="{4E76BFEE-1B27-4906-9563-1E2DB99316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5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8" name="Oval 58">
              <a:extLst>
                <a:ext uri="{FF2B5EF4-FFF2-40B4-BE49-F238E27FC236}">
                  <a16:creationId xmlns:a16="http://schemas.microsoft.com/office/drawing/2014/main" id="{143C65E0-37F1-4D52-9236-791BB874D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" y="976"/>
              <a:ext cx="47" cy="4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pic>
          <p:nvPicPr>
            <p:cNvPr id="19" name="Picture 59" descr="MCj03985170000[1]">
              <a:extLst>
                <a:ext uri="{FF2B5EF4-FFF2-40B4-BE49-F238E27FC236}">
                  <a16:creationId xmlns:a16="http://schemas.microsoft.com/office/drawing/2014/main" id="{D4B3C59C-A2DE-4133-8541-8E69A7E65F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84" y="920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60" descr="MCj03985170000[1]">
              <a:extLst>
                <a:ext uri="{FF2B5EF4-FFF2-40B4-BE49-F238E27FC236}">
                  <a16:creationId xmlns:a16="http://schemas.microsoft.com/office/drawing/2014/main" id="{D6BC6429-9037-4D15-8ABF-6537277887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6" y="917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1" name="Group 61">
              <a:extLst>
                <a:ext uri="{FF2B5EF4-FFF2-40B4-BE49-F238E27FC236}">
                  <a16:creationId xmlns:a16="http://schemas.microsoft.com/office/drawing/2014/main" id="{2ED5CDD4-9936-4AC8-BFBA-4727590329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5" y="725"/>
              <a:ext cx="289" cy="490"/>
              <a:chOff x="2365" y="1352"/>
              <a:chExt cx="1022" cy="1616"/>
            </a:xfrm>
          </p:grpSpPr>
          <p:pic>
            <p:nvPicPr>
              <p:cNvPr id="27" name="Picture 62">
                <a:extLst>
                  <a:ext uri="{FF2B5EF4-FFF2-40B4-BE49-F238E27FC236}">
                    <a16:creationId xmlns:a16="http://schemas.microsoft.com/office/drawing/2014/main" id="{C4D1A7A3-22FE-479A-83E8-1879CA883C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3" y="1352"/>
                <a:ext cx="1014" cy="1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Rectangle 63">
                <a:extLst>
                  <a:ext uri="{FF2B5EF4-FFF2-40B4-BE49-F238E27FC236}">
                    <a16:creationId xmlns:a16="http://schemas.microsoft.com/office/drawing/2014/main" id="{CE5C2FBD-D3FA-4E37-8E1D-154791E594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" y="2129"/>
                <a:ext cx="367" cy="2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pic>
          <p:nvPicPr>
            <p:cNvPr id="22" name="Picture 64" descr="MCj03985170000[1]">
              <a:extLst>
                <a:ext uri="{FF2B5EF4-FFF2-40B4-BE49-F238E27FC236}">
                  <a16:creationId xmlns:a16="http://schemas.microsoft.com/office/drawing/2014/main" id="{6D0D53F6-B41C-4D28-86ED-5E56DC7E03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465" y="933"/>
              <a:ext cx="47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3" name="Group 65">
              <a:extLst>
                <a:ext uri="{FF2B5EF4-FFF2-40B4-BE49-F238E27FC236}">
                  <a16:creationId xmlns:a16="http://schemas.microsoft.com/office/drawing/2014/main" id="{633A93D0-7848-4BBC-91E9-6FD88022FC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56" y="743"/>
              <a:ext cx="289" cy="490"/>
              <a:chOff x="2365" y="1352"/>
              <a:chExt cx="1022" cy="1616"/>
            </a:xfrm>
          </p:grpSpPr>
          <p:pic>
            <p:nvPicPr>
              <p:cNvPr id="25" name="Picture 66">
                <a:extLst>
                  <a:ext uri="{FF2B5EF4-FFF2-40B4-BE49-F238E27FC236}">
                    <a16:creationId xmlns:a16="http://schemas.microsoft.com/office/drawing/2014/main" id="{5C2AE158-3A9D-4021-9716-E1C2EF266BA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3" y="1352"/>
                <a:ext cx="1014" cy="16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" name="Rectangle 67">
                <a:extLst>
                  <a:ext uri="{FF2B5EF4-FFF2-40B4-BE49-F238E27FC236}">
                    <a16:creationId xmlns:a16="http://schemas.microsoft.com/office/drawing/2014/main" id="{7438D2E7-4E2C-4171-90BC-4EA589D94A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5" y="2129"/>
                <a:ext cx="367" cy="2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24" name="Line 68">
              <a:extLst>
                <a:ext uri="{FF2B5EF4-FFF2-40B4-BE49-F238E27FC236}">
                  <a16:creationId xmlns:a16="http://schemas.microsoft.com/office/drawing/2014/main" id="{D992B7DE-ABF6-4AA6-991F-B729DBD7B4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95" y="976"/>
              <a:ext cx="54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EEAD82EA-C8A9-4994-BCB8-586DC2585D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440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729"/>
    </mc:Choice>
    <mc:Fallback>
      <p:transition spd="slow" advTm="35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ECC3ED4D-D661-4867-A77F-59F4BC4FFEF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>
                <a:latin typeface="Arial Narrow" panose="020B0606020202030204" pitchFamily="34" charset="0"/>
              </a:rPr>
              <a:t>R: ancho de banda del enlace (bps)</a:t>
            </a:r>
          </a:p>
          <a:p>
            <a:r>
              <a:rPr lang="es-ES" dirty="0">
                <a:latin typeface="Arial Narrow" panose="020B0606020202030204" pitchFamily="34" charset="0"/>
              </a:rPr>
              <a:t>L: longitud del paquete (bits)</a:t>
            </a:r>
          </a:p>
          <a:p>
            <a:r>
              <a:rPr lang="es-ES" dirty="0">
                <a:latin typeface="Arial Narrow" panose="020B0606020202030204" pitchFamily="34" charset="0"/>
              </a:rPr>
              <a:t>a: tasa media de llegada de paquetes</a:t>
            </a:r>
          </a:p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  <a:p>
            <a:r>
              <a:rPr lang="es-ES" dirty="0">
                <a:latin typeface="Arial Narrow" panose="020B0606020202030204" pitchFamily="34" charset="0"/>
              </a:rPr>
              <a:t>La/R ≈ 0: retardo medio de cola pequeño</a:t>
            </a:r>
          </a:p>
          <a:p>
            <a:r>
              <a:rPr lang="es-ES" dirty="0">
                <a:latin typeface="Arial Narrow" panose="020B0606020202030204" pitchFamily="34" charset="0"/>
              </a:rPr>
              <a:t>La/R ≈ 1: retardo medio de cola grande</a:t>
            </a:r>
          </a:p>
          <a:p>
            <a:r>
              <a:rPr lang="es-ES" dirty="0">
                <a:latin typeface="Arial Narrow" panose="020B0606020202030204" pitchFamily="34" charset="0"/>
              </a:rPr>
              <a:t>La/R &gt;1: más ‘trabajo’ llegando del que se puede servir, ¡Retardo medio infinito!</a:t>
            </a:r>
          </a:p>
          <a:p>
            <a:pPr marL="0" indent="0">
              <a:buNone/>
            </a:pPr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EFC37E55-FC72-47B0-9D80-431372EC7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Retardo de cola (revisado)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DD29E1E-FC5A-487D-ACF9-32E93A5968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El </a:t>
            </a:r>
            <a:r>
              <a:rPr lang="en-US" dirty="0" err="1"/>
              <a:t>núcleo</a:t>
            </a:r>
            <a:r>
              <a:rPr lang="en-US" dirty="0"/>
              <a:t> de red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BA4973F-939B-4D1F-BAA0-BD0019AD8E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6" name="Picture 60" descr="queueDelay">
            <a:extLst>
              <a:ext uri="{FF2B5EF4-FFF2-40B4-BE49-F238E27FC236}">
                <a16:creationId xmlns:a16="http://schemas.microsoft.com/office/drawing/2014/main" id="{1A9EDEB4-FD8F-4A31-86E7-441B303A4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349" y="1213215"/>
            <a:ext cx="4968875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1">
            <a:extLst>
              <a:ext uri="{FF2B5EF4-FFF2-40B4-BE49-F238E27FC236}">
                <a16:creationId xmlns:a16="http://schemas.microsoft.com/office/drawing/2014/main" id="{675BA7D4-CA09-454F-B5B9-2012C17BC884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6960469" y="2570345"/>
            <a:ext cx="24336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None/>
            </a:pPr>
            <a:r>
              <a:rPr lang="en-US" altLang="es-ES" sz="2000" dirty="0" err="1">
                <a:solidFill>
                  <a:srgbClr val="000099"/>
                </a:solidFill>
              </a:rPr>
              <a:t>Retardo</a:t>
            </a:r>
            <a:r>
              <a:rPr lang="en-US" altLang="es-ES" sz="2000" dirty="0">
                <a:solidFill>
                  <a:srgbClr val="000099"/>
                </a:solidFill>
              </a:rPr>
              <a:t> medio de cola</a:t>
            </a:r>
          </a:p>
        </p:txBody>
      </p:sp>
      <p:sp>
        <p:nvSpPr>
          <p:cNvPr id="8" name="Rectangle 61">
            <a:extLst>
              <a:ext uri="{FF2B5EF4-FFF2-40B4-BE49-F238E27FC236}">
                <a16:creationId xmlns:a16="http://schemas.microsoft.com/office/drawing/2014/main" id="{4817D18B-9B83-4C3B-A5CF-BD2F18C7FB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9532" y="3871971"/>
            <a:ext cx="3810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None/>
            </a:pPr>
            <a:r>
              <a:rPr lang="en-US" altLang="es-ES" sz="2000" dirty="0" err="1">
                <a:solidFill>
                  <a:srgbClr val="000099"/>
                </a:solidFill>
              </a:rPr>
              <a:t>Intensidad</a:t>
            </a:r>
            <a:r>
              <a:rPr lang="en-US" altLang="es-ES" sz="2000" dirty="0">
                <a:solidFill>
                  <a:srgbClr val="000099"/>
                </a:solidFill>
              </a:rPr>
              <a:t> de </a:t>
            </a:r>
            <a:r>
              <a:rPr lang="en-US" altLang="es-ES" sz="2000" dirty="0" err="1">
                <a:solidFill>
                  <a:srgbClr val="000099"/>
                </a:solidFill>
              </a:rPr>
              <a:t>tráfico</a:t>
            </a:r>
            <a:r>
              <a:rPr lang="en-US" altLang="es-ES" sz="2000" dirty="0">
                <a:solidFill>
                  <a:srgbClr val="000099"/>
                </a:solidFill>
              </a:rPr>
              <a:t> </a:t>
            </a:r>
          </a:p>
          <a:p>
            <a:pPr algn="ctr">
              <a:lnSpc>
                <a:spcPct val="85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None/>
            </a:pPr>
            <a:r>
              <a:rPr lang="en-US" altLang="es-ES" sz="2000" dirty="0">
                <a:solidFill>
                  <a:srgbClr val="000099"/>
                </a:solidFill>
              </a:rPr>
              <a:t>= </a:t>
            </a:r>
            <a:r>
              <a:rPr lang="en-US" altLang="es-ES" sz="2000" i="1" dirty="0">
                <a:solidFill>
                  <a:srgbClr val="000099"/>
                </a:solidFill>
              </a:rPr>
              <a:t>La/R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75A8D49-5925-4D9D-84A7-E787626AA8D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328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61"/>
    </mc:Choice>
    <mc:Fallback>
      <p:transition spd="slow" advTm="50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29CE2236-1B7E-4498-ADC0-1A8B5637ED5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dirty="0">
                <a:latin typeface="Arial Narrow" panose="020B0606020202030204" pitchFamily="34" charset="0"/>
              </a:rPr>
              <a:t>La cola (también conocida como búfer) que precede al enlace en el búfer tiene capacidad finita</a:t>
            </a:r>
          </a:p>
          <a:p>
            <a:r>
              <a:rPr lang="es-ES" dirty="0">
                <a:latin typeface="Arial Narrow" panose="020B0606020202030204" pitchFamily="34" charset="0"/>
              </a:rPr>
              <a:t>Los paquetes que llegan a la cola llena son eliminados (perdidos)</a:t>
            </a:r>
          </a:p>
          <a:p>
            <a:r>
              <a:rPr lang="es-ES" dirty="0">
                <a:latin typeface="Arial Narrow" panose="020B0606020202030204" pitchFamily="34" charset="0"/>
              </a:rPr>
              <a:t>Los paquetes perdidos pueden ser retransmitidos por el nodo anterior, por el sistema final de origen o no hacer nada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F22C7151-9FE6-4CA5-9CEC-ABC0A909C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Pérdida de paquetes (revisado)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B09BB52-CAFF-4826-9E85-19441D5989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 El </a:t>
            </a:r>
            <a:r>
              <a:rPr lang="en-US" dirty="0" err="1"/>
              <a:t>núcleo</a:t>
            </a:r>
            <a:r>
              <a:rPr lang="en-US" dirty="0"/>
              <a:t> de red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6E88DB5-A88E-4CF9-B329-ACFEFD4F871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grpSp>
        <p:nvGrpSpPr>
          <p:cNvPr id="6" name="Group 347">
            <a:extLst>
              <a:ext uri="{FF2B5EF4-FFF2-40B4-BE49-F238E27FC236}">
                <a16:creationId xmlns:a16="http://schemas.microsoft.com/office/drawing/2014/main" id="{1976473D-1969-4F10-90FE-6BDBDAD13022}"/>
              </a:ext>
            </a:extLst>
          </p:cNvPr>
          <p:cNvGrpSpPr>
            <a:grpSpLocks/>
          </p:cNvGrpSpPr>
          <p:nvPr/>
        </p:nvGrpSpPr>
        <p:grpSpPr bwMode="auto">
          <a:xfrm>
            <a:off x="4822609" y="4803775"/>
            <a:ext cx="1284287" cy="715963"/>
            <a:chOff x="1871277" y="1576300"/>
            <a:chExt cx="1128371" cy="437861"/>
          </a:xfrm>
        </p:grpSpPr>
        <p:sp>
          <p:nvSpPr>
            <p:cNvPr id="7" name="Oval 48">
              <a:extLst>
                <a:ext uri="{FF2B5EF4-FFF2-40B4-BE49-F238E27FC236}">
                  <a16:creationId xmlns:a16="http://schemas.microsoft.com/office/drawing/2014/main" id="{329CCFD1-6AE3-481F-A363-2393B953DBD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4067" y="1694746"/>
              <a:ext cx="1125581" cy="31941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8" name="Rectangle 49">
              <a:extLst>
                <a:ext uri="{FF2B5EF4-FFF2-40B4-BE49-F238E27FC236}">
                  <a16:creationId xmlns:a16="http://schemas.microsoft.com/office/drawing/2014/main" id="{720F515C-F34A-4930-A407-3765AF62F2E4}"/>
                </a:ext>
              </a:extLst>
            </p:cNvPr>
            <p:cNvSpPr/>
            <p:nvPr/>
          </p:nvSpPr>
          <p:spPr bwMode="auto">
            <a:xfrm>
              <a:off x="1871277" y="1739406"/>
              <a:ext cx="1128371" cy="116504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9" name="Oval 50">
              <a:extLst>
                <a:ext uri="{FF2B5EF4-FFF2-40B4-BE49-F238E27FC236}">
                  <a16:creationId xmlns:a16="http://schemas.microsoft.com/office/drawing/2014/main" id="{7E7DA89A-F105-4A35-9DF4-DD30CF6829F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277" y="1576300"/>
              <a:ext cx="1125581" cy="31941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0" name="Freeform 51">
              <a:extLst>
                <a:ext uri="{FF2B5EF4-FFF2-40B4-BE49-F238E27FC236}">
                  <a16:creationId xmlns:a16="http://schemas.microsoft.com/office/drawing/2014/main" id="{E313A37A-E4AB-4EA1-8F3B-8E75CA586FF6}"/>
                </a:ext>
              </a:extLst>
            </p:cNvPr>
            <p:cNvSpPr/>
            <p:nvPr/>
          </p:nvSpPr>
          <p:spPr bwMode="auto">
            <a:xfrm>
              <a:off x="2159995" y="1673387"/>
              <a:ext cx="548146" cy="161164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1" name="Freeform 52">
              <a:extLst>
                <a:ext uri="{FF2B5EF4-FFF2-40B4-BE49-F238E27FC236}">
                  <a16:creationId xmlns:a16="http://schemas.microsoft.com/office/drawing/2014/main" id="{8F0B0C07-398B-46E1-84A1-97CC5B5A5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809" y="1633581"/>
              <a:ext cx="662517" cy="110679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53">
              <a:extLst>
                <a:ext uri="{FF2B5EF4-FFF2-40B4-BE49-F238E27FC236}">
                  <a16:creationId xmlns:a16="http://schemas.microsoft.com/office/drawing/2014/main" id="{E34EB6F2-3957-4DDB-8EA7-410949348A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6583" y="1727755"/>
              <a:ext cx="244086" cy="97087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54">
              <a:extLst>
                <a:ext uri="{FF2B5EF4-FFF2-40B4-BE49-F238E27FC236}">
                  <a16:creationId xmlns:a16="http://schemas.microsoft.com/office/drawing/2014/main" id="{825262C4-9CC1-450F-B8EB-5CE3C2A543E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0256" y="1729697"/>
              <a:ext cx="241296" cy="97087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14" name="Straight Connector 55">
              <a:extLst>
                <a:ext uri="{FF2B5EF4-FFF2-40B4-BE49-F238E27FC236}">
                  <a16:creationId xmlns:a16="http://schemas.microsoft.com/office/drawing/2014/main" id="{443DAF1B-7CCC-490A-82DA-54E22DEACFF5}"/>
                </a:ext>
              </a:extLst>
            </p:cNvPr>
            <p:cNvCxnSpPr>
              <a:cxnSpLocks noChangeShapeType="1"/>
              <a:endCxn id="9" idx="2"/>
            </p:cNvCxnSpPr>
            <p:nvPr/>
          </p:nvCxnSpPr>
          <p:spPr bwMode="auto">
            <a:xfrm flipH="1" flipV="1">
              <a:off x="1871277" y="1737464"/>
              <a:ext cx="2790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15" name="Straight Connector 56">
              <a:extLst>
                <a:ext uri="{FF2B5EF4-FFF2-40B4-BE49-F238E27FC236}">
                  <a16:creationId xmlns:a16="http://schemas.microsoft.com/office/drawing/2014/main" id="{D0FEC33F-CAB5-4258-89E6-FBBB299BA08E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6858" y="1734552"/>
              <a:ext cx="2790" cy="123300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16" name="Rectangle 7">
            <a:extLst>
              <a:ext uri="{FF2B5EF4-FFF2-40B4-BE49-F238E27FC236}">
                <a16:creationId xmlns:a16="http://schemas.microsoft.com/office/drawing/2014/main" id="{0AC3537B-3400-4D5D-80A1-F57FB4C64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7696" y="4999038"/>
            <a:ext cx="1198563" cy="263525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17" name="Line 23">
            <a:extLst>
              <a:ext uri="{FF2B5EF4-FFF2-40B4-BE49-F238E27FC236}">
                <a16:creationId xmlns:a16="http://schemas.microsoft.com/office/drawing/2014/main" id="{F5AE6074-6CCE-43E8-9EC8-1BD2CCB235E5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5546" y="4765675"/>
            <a:ext cx="698500" cy="3333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" name="Line 24">
            <a:extLst>
              <a:ext uri="{FF2B5EF4-FFF2-40B4-BE49-F238E27FC236}">
                <a16:creationId xmlns:a16="http://schemas.microsoft.com/office/drawing/2014/main" id="{EA73ADA1-878A-453D-9138-1CD8697974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84471" y="5159375"/>
            <a:ext cx="411163" cy="525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9" name="Line 25">
            <a:extLst>
              <a:ext uri="{FF2B5EF4-FFF2-40B4-BE49-F238E27FC236}">
                <a16:creationId xmlns:a16="http://schemas.microsoft.com/office/drawing/2014/main" id="{CD64DBA8-E90C-4585-86F0-3D9B013A3ADD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1496" y="5162550"/>
            <a:ext cx="1933575" cy="9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" name="Rectangle 28">
            <a:extLst>
              <a:ext uri="{FF2B5EF4-FFF2-40B4-BE49-F238E27FC236}">
                <a16:creationId xmlns:a16="http://schemas.microsoft.com/office/drawing/2014/main" id="{52076138-E326-4415-9D08-F125F159D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0659" y="4962525"/>
            <a:ext cx="147637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21" name="Rectangle 29">
            <a:extLst>
              <a:ext uri="{FF2B5EF4-FFF2-40B4-BE49-F238E27FC236}">
                <a16:creationId xmlns:a16="http://schemas.microsoft.com/office/drawing/2014/main" id="{D6A26A17-8906-4E6E-BAC7-0FF6893EE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48121" y="5033963"/>
            <a:ext cx="147638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22" name="Rectangle 30">
            <a:extLst>
              <a:ext uri="{FF2B5EF4-FFF2-40B4-BE49-F238E27FC236}">
                <a16:creationId xmlns:a16="http://schemas.microsoft.com/office/drawing/2014/main" id="{CD46EBD8-6464-4C4A-843D-B1CA78121B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0046" y="5033963"/>
            <a:ext cx="147638" cy="2000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23" name="Rectangle 31">
            <a:extLst>
              <a:ext uri="{FF2B5EF4-FFF2-40B4-BE49-F238E27FC236}">
                <a16:creationId xmlns:a16="http://schemas.microsoft.com/office/drawing/2014/main" id="{667DDFF1-74FE-427F-9E4A-04F6B7D03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0684" y="5381625"/>
            <a:ext cx="147637" cy="2000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24" name="Line 33">
            <a:extLst>
              <a:ext uri="{FF2B5EF4-FFF2-40B4-BE49-F238E27FC236}">
                <a16:creationId xmlns:a16="http://schemas.microsoft.com/office/drawing/2014/main" id="{DF09E8AB-BFE6-43CC-B899-000D7CF5689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30521" y="5227638"/>
            <a:ext cx="106363" cy="14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" name="Text Box 35">
            <a:extLst>
              <a:ext uri="{FF2B5EF4-FFF2-40B4-BE49-F238E27FC236}">
                <a16:creationId xmlns:a16="http://schemas.microsoft.com/office/drawing/2014/main" id="{344F41A4-448D-4C35-9EF5-91B411E86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2884" y="4294188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>
                <a:solidFill>
                  <a:srgbClr val="006600"/>
                </a:solidFill>
              </a:rPr>
              <a:t>A</a:t>
            </a:r>
          </a:p>
        </p:txBody>
      </p:sp>
      <p:sp>
        <p:nvSpPr>
          <p:cNvPr id="26" name="Text Box 36">
            <a:extLst>
              <a:ext uri="{FF2B5EF4-FFF2-40B4-BE49-F238E27FC236}">
                <a16:creationId xmlns:a16="http://schemas.microsoft.com/office/drawing/2014/main" id="{CAED8345-7C24-4CE7-B1C5-D01E40C3C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3559" y="528002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>
                <a:solidFill>
                  <a:srgbClr val="000099"/>
                </a:solidFill>
              </a:rPr>
              <a:t>B</a:t>
            </a:r>
          </a:p>
        </p:txBody>
      </p:sp>
      <p:sp>
        <p:nvSpPr>
          <p:cNvPr id="27" name="Text Box 40">
            <a:extLst>
              <a:ext uri="{FF2B5EF4-FFF2-40B4-BE49-F238E27FC236}">
                <a16:creationId xmlns:a16="http://schemas.microsoft.com/office/drawing/2014/main" id="{AA945E9A-A81D-402D-A685-CF10D2878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0921" y="4203700"/>
            <a:ext cx="39292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 err="1">
                <a:solidFill>
                  <a:srgbClr val="CC0000"/>
                </a:solidFill>
              </a:rPr>
              <a:t>Paquete</a:t>
            </a:r>
            <a:r>
              <a:rPr lang="en-US" altLang="es-ES" sz="1800" dirty="0">
                <a:solidFill>
                  <a:srgbClr val="CC0000"/>
                </a:solidFill>
              </a:rPr>
              <a:t> que </a:t>
            </a:r>
            <a:r>
              <a:rPr lang="en-US" altLang="es-ES" sz="1800" dirty="0" err="1">
                <a:solidFill>
                  <a:srgbClr val="CC0000"/>
                </a:solidFill>
              </a:rPr>
              <a:t>está</a:t>
            </a:r>
            <a:r>
              <a:rPr lang="en-US" altLang="es-ES" sz="1800" dirty="0">
                <a:solidFill>
                  <a:srgbClr val="CC0000"/>
                </a:solidFill>
              </a:rPr>
              <a:t> </a:t>
            </a:r>
            <a:r>
              <a:rPr lang="en-US" altLang="es-ES" sz="1800" dirty="0" err="1">
                <a:solidFill>
                  <a:srgbClr val="CC0000"/>
                </a:solidFill>
              </a:rPr>
              <a:t>siendo</a:t>
            </a:r>
            <a:r>
              <a:rPr lang="en-US" altLang="es-ES" sz="1800" dirty="0">
                <a:solidFill>
                  <a:srgbClr val="CC0000"/>
                </a:solidFill>
              </a:rPr>
              <a:t> </a:t>
            </a:r>
            <a:r>
              <a:rPr lang="en-US" altLang="es-ES" sz="1800" dirty="0" err="1">
                <a:solidFill>
                  <a:srgbClr val="CC0000"/>
                </a:solidFill>
              </a:rPr>
              <a:t>transmitido</a:t>
            </a:r>
            <a:endParaRPr lang="en-US" altLang="es-ES" sz="1800" dirty="0">
              <a:solidFill>
                <a:srgbClr val="CC0000"/>
              </a:solidFill>
            </a:endParaRPr>
          </a:p>
        </p:txBody>
      </p:sp>
      <p:sp>
        <p:nvSpPr>
          <p:cNvPr id="28" name="Line 41">
            <a:extLst>
              <a:ext uri="{FF2B5EF4-FFF2-40B4-BE49-F238E27FC236}">
                <a16:creationId xmlns:a16="http://schemas.microsoft.com/office/drawing/2014/main" id="{88CE9B25-7FB0-49CC-AB62-88A8660ECB8D}"/>
              </a:ext>
            </a:extLst>
          </p:cNvPr>
          <p:cNvSpPr>
            <a:spLocks noChangeShapeType="1"/>
          </p:cNvSpPr>
          <p:nvPr/>
        </p:nvSpPr>
        <p:spPr bwMode="auto">
          <a:xfrm rot="10800000" flipV="1">
            <a:off x="6124359" y="4495800"/>
            <a:ext cx="681037" cy="56515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9" name="Rectangle 56">
            <a:extLst>
              <a:ext uri="{FF2B5EF4-FFF2-40B4-BE49-F238E27FC236}">
                <a16:creationId xmlns:a16="http://schemas.microsoft.com/office/drawing/2014/main" id="{CB058A78-11BF-4F2B-BDA3-4D1A8AE5B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609" y="5032375"/>
            <a:ext cx="147637" cy="2000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0" name="Rectangle 57">
            <a:extLst>
              <a:ext uri="{FF2B5EF4-FFF2-40B4-BE49-F238E27FC236}">
                <a16:creationId xmlns:a16="http://schemas.microsoft.com/office/drawing/2014/main" id="{0B736138-B267-4914-8BCF-FBA1CDA31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2684" y="5035550"/>
            <a:ext cx="147637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1" name="Rectangle 58">
            <a:extLst>
              <a:ext uri="{FF2B5EF4-FFF2-40B4-BE49-F238E27FC236}">
                <a16:creationId xmlns:a16="http://schemas.microsoft.com/office/drawing/2014/main" id="{A445EB07-8A0D-4AF5-A9E5-51BBD50DCC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584" y="5032375"/>
            <a:ext cx="147637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2" name="Rectangle 59">
            <a:extLst>
              <a:ext uri="{FF2B5EF4-FFF2-40B4-BE49-F238E27FC236}">
                <a16:creationId xmlns:a16="http://schemas.microsoft.com/office/drawing/2014/main" id="{506A5F4A-4940-47A3-BBE2-0F33F975F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071" y="5032375"/>
            <a:ext cx="147638" cy="20002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3" name="Rectangle 61">
            <a:extLst>
              <a:ext uri="{FF2B5EF4-FFF2-40B4-BE49-F238E27FC236}">
                <a16:creationId xmlns:a16="http://schemas.microsoft.com/office/drawing/2014/main" id="{2C86BA66-0C34-463F-8A67-0DAF7E2490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8971" y="5033963"/>
            <a:ext cx="147638" cy="200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4" name="Rectangle 62">
            <a:extLst>
              <a:ext uri="{FF2B5EF4-FFF2-40B4-BE49-F238E27FC236}">
                <a16:creationId xmlns:a16="http://schemas.microsoft.com/office/drawing/2014/main" id="{727831C4-A430-4C40-B960-24A0D763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0396" y="5010150"/>
            <a:ext cx="1171575" cy="242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solidFill>
                <a:srgbClr val="CC0000"/>
              </a:solidFill>
            </a:endParaRPr>
          </a:p>
        </p:txBody>
      </p:sp>
      <p:sp>
        <p:nvSpPr>
          <p:cNvPr id="35" name="Line 63">
            <a:extLst>
              <a:ext uri="{FF2B5EF4-FFF2-40B4-BE49-F238E27FC236}">
                <a16:creationId xmlns:a16="http://schemas.microsoft.com/office/drawing/2014/main" id="{07F0B44B-440A-40D9-A7F2-8370B160CECF}"/>
              </a:ext>
            </a:extLst>
          </p:cNvPr>
          <p:cNvSpPr>
            <a:spLocks noChangeShapeType="1"/>
          </p:cNvSpPr>
          <p:nvPr/>
        </p:nvSpPr>
        <p:spPr bwMode="auto">
          <a:xfrm rot="10800000">
            <a:off x="4887696" y="5502275"/>
            <a:ext cx="687388" cy="331788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6" name="Text Box 64">
            <a:extLst>
              <a:ext uri="{FF2B5EF4-FFF2-40B4-BE49-F238E27FC236}">
                <a16:creationId xmlns:a16="http://schemas.microsoft.com/office/drawing/2014/main" id="{BF4BD6D4-AC70-4C90-B172-AF3757D88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3646" y="5661025"/>
            <a:ext cx="25442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s-ES" sz="1800" dirty="0">
                <a:solidFill>
                  <a:srgbClr val="CC0000"/>
                </a:solidFill>
              </a:rPr>
              <a:t>El </a:t>
            </a:r>
            <a:r>
              <a:rPr lang="en-US" altLang="es-ES" sz="1800" dirty="0" err="1">
                <a:solidFill>
                  <a:srgbClr val="CC0000"/>
                </a:solidFill>
              </a:rPr>
              <a:t>paquete</a:t>
            </a:r>
            <a:r>
              <a:rPr lang="en-US" altLang="es-ES" sz="1800" dirty="0">
                <a:solidFill>
                  <a:srgbClr val="CC0000"/>
                </a:solidFill>
              </a:rPr>
              <a:t> que </a:t>
            </a:r>
            <a:r>
              <a:rPr lang="en-US" altLang="es-ES" sz="1800" dirty="0" err="1">
                <a:solidFill>
                  <a:srgbClr val="CC0000"/>
                </a:solidFill>
              </a:rPr>
              <a:t>llega</a:t>
            </a:r>
            <a:r>
              <a:rPr lang="en-US" altLang="es-ES" sz="1800" dirty="0">
                <a:solidFill>
                  <a:srgbClr val="CC0000"/>
                </a:solidFill>
              </a:rPr>
              <a:t> a </a:t>
            </a:r>
          </a:p>
          <a:p>
            <a:r>
              <a:rPr lang="en-US" altLang="es-ES" sz="1800" dirty="0">
                <a:solidFill>
                  <a:srgbClr val="CC0000"/>
                </a:solidFill>
              </a:rPr>
              <a:t>la cola </a:t>
            </a:r>
            <a:r>
              <a:rPr lang="en-US" altLang="es-ES" sz="1800" dirty="0" err="1">
                <a:solidFill>
                  <a:srgbClr val="CC0000"/>
                </a:solidFill>
              </a:rPr>
              <a:t>llena</a:t>
            </a:r>
            <a:r>
              <a:rPr lang="en-US" altLang="es-ES" sz="1800" dirty="0">
                <a:solidFill>
                  <a:srgbClr val="CC0000"/>
                </a:solidFill>
              </a:rPr>
              <a:t> se </a:t>
            </a:r>
            <a:r>
              <a:rPr lang="en-US" altLang="es-ES" sz="1800" dirty="0" err="1">
                <a:solidFill>
                  <a:srgbClr val="CC0000"/>
                </a:solidFill>
              </a:rPr>
              <a:t>pierde</a:t>
            </a:r>
            <a:endParaRPr lang="en-US" altLang="es-ES" sz="1800" i="1" dirty="0">
              <a:solidFill>
                <a:srgbClr val="CC0000"/>
              </a:solidFill>
            </a:endParaRPr>
          </a:p>
        </p:txBody>
      </p:sp>
      <p:sp>
        <p:nvSpPr>
          <p:cNvPr id="37" name="Text Box 65">
            <a:extLst>
              <a:ext uri="{FF2B5EF4-FFF2-40B4-BE49-F238E27FC236}">
                <a16:creationId xmlns:a16="http://schemas.microsoft.com/office/drawing/2014/main" id="{A804609D-6BE5-4B54-868F-0A88C2A8A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5666" y="4022725"/>
            <a:ext cx="18902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1800" dirty="0" err="1">
                <a:solidFill>
                  <a:srgbClr val="CC0000"/>
                </a:solidFill>
              </a:rPr>
              <a:t>búfer</a:t>
            </a:r>
            <a:r>
              <a:rPr lang="en-US" altLang="es-ES" sz="1800" dirty="0">
                <a:solidFill>
                  <a:srgbClr val="CC0000"/>
                </a:solidFill>
              </a:rPr>
              <a:t> </a:t>
            </a:r>
          </a:p>
          <a:p>
            <a:pPr algn="ctr"/>
            <a:r>
              <a:rPr lang="en-US" altLang="es-ES" sz="1800" dirty="0">
                <a:solidFill>
                  <a:srgbClr val="CC0000"/>
                </a:solidFill>
              </a:rPr>
              <a:t>(</a:t>
            </a:r>
            <a:r>
              <a:rPr lang="en-US" altLang="es-ES" sz="1800" dirty="0" err="1">
                <a:solidFill>
                  <a:srgbClr val="CC0000"/>
                </a:solidFill>
              </a:rPr>
              <a:t>área</a:t>
            </a:r>
            <a:r>
              <a:rPr lang="en-US" altLang="es-ES" sz="1800" dirty="0">
                <a:solidFill>
                  <a:srgbClr val="CC0000"/>
                </a:solidFill>
              </a:rPr>
              <a:t> de </a:t>
            </a:r>
            <a:r>
              <a:rPr lang="en-US" altLang="es-ES" sz="1800" dirty="0" err="1">
                <a:solidFill>
                  <a:srgbClr val="CC0000"/>
                </a:solidFill>
              </a:rPr>
              <a:t>espera</a:t>
            </a:r>
            <a:r>
              <a:rPr lang="en-US" altLang="es-ES" sz="1800" dirty="0">
                <a:solidFill>
                  <a:srgbClr val="CC0000"/>
                </a:solidFill>
              </a:rPr>
              <a:t>)</a:t>
            </a:r>
          </a:p>
        </p:txBody>
      </p:sp>
      <p:sp>
        <p:nvSpPr>
          <p:cNvPr id="38" name="Line 66">
            <a:extLst>
              <a:ext uri="{FF2B5EF4-FFF2-40B4-BE49-F238E27FC236}">
                <a16:creationId xmlns:a16="http://schemas.microsoft.com/office/drawing/2014/main" id="{032F4781-762F-473E-B221-D8B351110C9B}"/>
              </a:ext>
            </a:extLst>
          </p:cNvPr>
          <p:cNvSpPr>
            <a:spLocks noChangeShapeType="1"/>
          </p:cNvSpPr>
          <p:nvPr/>
        </p:nvSpPr>
        <p:spPr bwMode="auto">
          <a:xfrm>
            <a:off x="5033746" y="4630738"/>
            <a:ext cx="0" cy="333375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grpSp>
        <p:nvGrpSpPr>
          <p:cNvPr id="39" name="Group 48">
            <a:extLst>
              <a:ext uri="{FF2B5EF4-FFF2-40B4-BE49-F238E27FC236}">
                <a16:creationId xmlns:a16="http://schemas.microsoft.com/office/drawing/2014/main" id="{0383CA22-B3F9-4B8F-9CDE-FD3D10812018}"/>
              </a:ext>
            </a:extLst>
          </p:cNvPr>
          <p:cNvGrpSpPr>
            <a:grpSpLocks/>
          </p:cNvGrpSpPr>
          <p:nvPr/>
        </p:nvGrpSpPr>
        <p:grpSpPr bwMode="auto">
          <a:xfrm>
            <a:off x="3389096" y="4314825"/>
            <a:ext cx="820738" cy="688975"/>
            <a:chOff x="-44" y="1473"/>
            <a:chExt cx="981" cy="1105"/>
          </a:xfrm>
        </p:grpSpPr>
        <p:pic>
          <p:nvPicPr>
            <p:cNvPr id="40" name="Picture 49" descr="desktop_computer_stylized_medium">
              <a:extLst>
                <a:ext uri="{FF2B5EF4-FFF2-40B4-BE49-F238E27FC236}">
                  <a16:creationId xmlns:a16="http://schemas.microsoft.com/office/drawing/2014/main" id="{E477AB81-6C8F-470B-AD6C-B3434B344C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Freeform 50">
              <a:extLst>
                <a:ext uri="{FF2B5EF4-FFF2-40B4-BE49-F238E27FC236}">
                  <a16:creationId xmlns:a16="http://schemas.microsoft.com/office/drawing/2014/main" id="{FD350A72-94D4-4F66-ADC7-3F8B69D84D6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42" name="Group 51">
            <a:extLst>
              <a:ext uri="{FF2B5EF4-FFF2-40B4-BE49-F238E27FC236}">
                <a16:creationId xmlns:a16="http://schemas.microsoft.com/office/drawing/2014/main" id="{E0C864B4-D064-4F7A-A602-7AB66C48EEE4}"/>
              </a:ext>
            </a:extLst>
          </p:cNvPr>
          <p:cNvGrpSpPr>
            <a:grpSpLocks/>
          </p:cNvGrpSpPr>
          <p:nvPr/>
        </p:nvGrpSpPr>
        <p:grpSpPr bwMode="auto">
          <a:xfrm>
            <a:off x="3717709" y="5305425"/>
            <a:ext cx="820737" cy="688975"/>
            <a:chOff x="-44" y="1473"/>
            <a:chExt cx="981" cy="1105"/>
          </a:xfrm>
        </p:grpSpPr>
        <p:pic>
          <p:nvPicPr>
            <p:cNvPr id="43" name="Picture 52" descr="desktop_computer_stylized_medium">
              <a:extLst>
                <a:ext uri="{FF2B5EF4-FFF2-40B4-BE49-F238E27FC236}">
                  <a16:creationId xmlns:a16="http://schemas.microsoft.com/office/drawing/2014/main" id="{DBECCD47-908B-4580-AB20-9AFC46E1DC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Freeform 53">
              <a:extLst>
                <a:ext uri="{FF2B5EF4-FFF2-40B4-BE49-F238E27FC236}">
                  <a16:creationId xmlns:a16="http://schemas.microsoft.com/office/drawing/2014/main" id="{7B0AD357-7901-4DE1-972F-86E59DDE8EC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77884 w 356"/>
                <a:gd name="T3" fmla="*/ 5996 h 368"/>
                <a:gd name="T4" fmla="*/ 92393 w 356"/>
                <a:gd name="T5" fmla="*/ 124961 h 368"/>
                <a:gd name="T6" fmla="*/ 20362 w 356"/>
                <a:gd name="T7" fmla="*/ 156277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pic>
        <p:nvPicPr>
          <p:cNvPr id="45" name="Audio 44">
            <a:hlinkClick r:id="" action="ppaction://media"/>
            <a:extLst>
              <a:ext uri="{FF2B5EF4-FFF2-40B4-BE49-F238E27FC236}">
                <a16:creationId xmlns:a16="http://schemas.microsoft.com/office/drawing/2014/main" id="{888D0117-1984-4C5F-9DE8-6DAA22100F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456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66"/>
    </mc:Choice>
    <mc:Fallback>
      <p:transition spd="slow" advTm="26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7A1B5C9-4497-46C1-AF43-23E953FA576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ES" i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Throughput</a:t>
            </a:r>
            <a:r>
              <a:rPr lang="es-ES" i="1" dirty="0">
                <a:solidFill>
                  <a:srgbClr val="FF0000"/>
                </a:solidFill>
                <a:latin typeface="Arial Narrow" panose="020B0606020202030204" pitchFamily="34" charset="0"/>
              </a:rPr>
              <a:t>:</a:t>
            </a:r>
            <a:r>
              <a:rPr lang="es-ES" dirty="0">
                <a:latin typeface="Arial Narrow" panose="020B0606020202030204" pitchFamily="34" charset="0"/>
              </a:rPr>
              <a:t> tasa (bits/unidad de tiempo) a la cual los bits se transfieren entre el emisor y el receptor</a:t>
            </a:r>
          </a:p>
          <a:p>
            <a:pPr lvl="1"/>
            <a:r>
              <a:rPr lang="es-ES" i="1" dirty="0">
                <a:latin typeface="Arial Narrow" panose="020B0606020202030204" pitchFamily="34" charset="0"/>
              </a:rPr>
              <a:t>Instantáneo:</a:t>
            </a:r>
            <a:r>
              <a:rPr lang="es-ES" dirty="0">
                <a:latin typeface="Arial Narrow" panose="020B0606020202030204" pitchFamily="34" charset="0"/>
              </a:rPr>
              <a:t> tasa en un momento dado</a:t>
            </a:r>
          </a:p>
          <a:p>
            <a:pPr lvl="1"/>
            <a:r>
              <a:rPr lang="es-ES" i="1" dirty="0">
                <a:latin typeface="Arial Narrow" panose="020B0606020202030204" pitchFamily="34" charset="0"/>
              </a:rPr>
              <a:t>Medio:</a:t>
            </a:r>
            <a:r>
              <a:rPr lang="es-ES" dirty="0">
                <a:latin typeface="Arial Narrow" panose="020B0606020202030204" pitchFamily="34" charset="0"/>
              </a:rPr>
              <a:t> tasa a lo largo de un período de tiempo largo</a:t>
            </a: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7FAA85B1-B5B0-4F13-B5F7-1D6851B96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Tasa de transferencia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FDAD39-DCD5-42B9-BE74-A4A9E65C11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B2DEDC1-B48B-4790-9D84-D9FCBE534F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6" name="AutoShape 327">
            <a:extLst>
              <a:ext uri="{FF2B5EF4-FFF2-40B4-BE49-F238E27FC236}">
                <a16:creationId xmlns:a16="http://schemas.microsoft.com/office/drawing/2014/main" id="{1D31188C-6065-4AEF-8F9A-B108B5080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2601" y="3671888"/>
            <a:ext cx="500062" cy="581025"/>
          </a:xfrm>
          <a:prstGeom prst="can">
            <a:avLst>
              <a:gd name="adj" fmla="val 23491"/>
            </a:avLst>
          </a:prstGeom>
          <a:gradFill rotWithShape="1">
            <a:gsLst>
              <a:gs pos="0">
                <a:srgbClr val="000099"/>
              </a:gs>
              <a:gs pos="100000">
                <a:srgbClr val="FFFFFF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latin typeface="Times New Roman" panose="02020603050405020304" pitchFamily="18" charset="0"/>
            </a:endParaRPr>
          </a:p>
        </p:txBody>
      </p:sp>
      <p:grpSp>
        <p:nvGrpSpPr>
          <p:cNvPr id="7" name="Group 64">
            <a:extLst>
              <a:ext uri="{FF2B5EF4-FFF2-40B4-BE49-F238E27FC236}">
                <a16:creationId xmlns:a16="http://schemas.microsoft.com/office/drawing/2014/main" id="{C927A533-CCA8-4D6B-A2CB-2973232B28CA}"/>
              </a:ext>
            </a:extLst>
          </p:cNvPr>
          <p:cNvGrpSpPr>
            <a:grpSpLocks/>
          </p:cNvGrpSpPr>
          <p:nvPr/>
        </p:nvGrpSpPr>
        <p:grpSpPr bwMode="auto">
          <a:xfrm>
            <a:off x="2375688" y="4071938"/>
            <a:ext cx="352425" cy="876300"/>
            <a:chOff x="4140" y="429"/>
            <a:chExt cx="1425" cy="2396"/>
          </a:xfrm>
        </p:grpSpPr>
        <p:sp>
          <p:nvSpPr>
            <p:cNvPr id="8" name="Freeform 65">
              <a:extLst>
                <a:ext uri="{FF2B5EF4-FFF2-40B4-BE49-F238E27FC236}">
                  <a16:creationId xmlns:a16="http://schemas.microsoft.com/office/drawing/2014/main" id="{B64A5164-D83B-40E3-95DB-4610487A2E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433"/>
              <a:ext cx="283" cy="2286"/>
            </a:xfrm>
            <a:custGeom>
              <a:avLst/>
              <a:gdLst>
                <a:gd name="T0" fmla="*/ 2 w 354"/>
                <a:gd name="T1" fmla="*/ 0 h 2742"/>
                <a:gd name="T2" fmla="*/ 8 w 354"/>
                <a:gd name="T3" fmla="*/ 16 h 2742"/>
                <a:gd name="T4" fmla="*/ 8 w 354"/>
                <a:gd name="T5" fmla="*/ 119 h 2742"/>
                <a:gd name="T6" fmla="*/ 0 w 354"/>
                <a:gd name="T7" fmla="*/ 124 h 2742"/>
                <a:gd name="T8" fmla="*/ 2 w 354"/>
                <a:gd name="T9" fmla="*/ 0 h 27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4"/>
                <a:gd name="T16" fmla="*/ 0 h 2742"/>
                <a:gd name="T17" fmla="*/ 354 w 354"/>
                <a:gd name="T18" fmla="*/ 2742 h 27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4" h="2742">
                  <a:moveTo>
                    <a:pt x="63" y="0"/>
                  </a:moveTo>
                  <a:lnTo>
                    <a:pt x="354" y="339"/>
                  </a:lnTo>
                  <a:lnTo>
                    <a:pt x="346" y="2624"/>
                  </a:lnTo>
                  <a:lnTo>
                    <a:pt x="0" y="2742"/>
                  </a:lnTo>
                  <a:lnTo>
                    <a:pt x="63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9" name="Rectangle 66">
              <a:extLst>
                <a:ext uri="{FF2B5EF4-FFF2-40B4-BE49-F238E27FC236}">
                  <a16:creationId xmlns:a16="http://schemas.microsoft.com/office/drawing/2014/main" id="{0097253C-F9B1-4388-8D06-1B4E7517C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429"/>
              <a:ext cx="1046" cy="2283"/>
            </a:xfrm>
            <a:prstGeom prst="rect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5CB1B065-999C-4CBC-833A-65E83416E1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" y="570"/>
              <a:ext cx="169" cy="2115"/>
            </a:xfrm>
            <a:custGeom>
              <a:avLst/>
              <a:gdLst>
                <a:gd name="T0" fmla="*/ 2 w 211"/>
                <a:gd name="T1" fmla="*/ 0 h 2537"/>
                <a:gd name="T2" fmla="*/ 5 w 211"/>
                <a:gd name="T3" fmla="*/ 11 h 2537"/>
                <a:gd name="T4" fmla="*/ 2 w 211"/>
                <a:gd name="T5" fmla="*/ 113 h 2537"/>
                <a:gd name="T6" fmla="*/ 2 w 211"/>
                <a:gd name="T7" fmla="*/ 0 h 253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1"/>
                <a:gd name="T13" fmla="*/ 0 h 2537"/>
                <a:gd name="T14" fmla="*/ 211 w 211"/>
                <a:gd name="T15" fmla="*/ 2537 h 253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1" h="2537">
                  <a:moveTo>
                    <a:pt x="7" y="0"/>
                  </a:moveTo>
                  <a:cubicBezTo>
                    <a:pt x="7" y="0"/>
                    <a:pt x="57" y="28"/>
                    <a:pt x="211" y="218"/>
                  </a:cubicBezTo>
                  <a:cubicBezTo>
                    <a:pt x="0" y="1229"/>
                    <a:pt x="41" y="2537"/>
                    <a:pt x="7" y="2501"/>
                  </a:cubicBez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F8F8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1" name="Freeform 68">
              <a:extLst>
                <a:ext uri="{FF2B5EF4-FFF2-40B4-BE49-F238E27FC236}">
                  <a16:creationId xmlns:a16="http://schemas.microsoft.com/office/drawing/2014/main" id="{BA68C834-014C-4369-B4F1-9E8A6D16E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4" y="1640"/>
              <a:ext cx="263" cy="189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7 h 226"/>
                <a:gd name="T4" fmla="*/ 7 w 328"/>
                <a:gd name="T5" fmla="*/ 11 h 226"/>
                <a:gd name="T6" fmla="*/ 0 w 328"/>
                <a:gd name="T7" fmla="*/ 5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2" name="Rectangle 69">
              <a:extLst>
                <a:ext uri="{FF2B5EF4-FFF2-40B4-BE49-F238E27FC236}">
                  <a16:creationId xmlns:a16="http://schemas.microsoft.com/office/drawing/2014/main" id="{BA76CD94-57CD-4722-A2A6-04DD1DE2C8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694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3" name="Group 70">
              <a:extLst>
                <a:ext uri="{FF2B5EF4-FFF2-40B4-BE49-F238E27FC236}">
                  <a16:creationId xmlns:a16="http://schemas.microsoft.com/office/drawing/2014/main" id="{10506B28-2C6F-49C4-A5B0-6014883BEF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9" y="668"/>
              <a:ext cx="581" cy="145"/>
              <a:chOff x="614" y="2568"/>
              <a:chExt cx="725" cy="139"/>
            </a:xfrm>
          </p:grpSpPr>
          <p:sp>
            <p:nvSpPr>
              <p:cNvPr id="38" name="AutoShape 71">
                <a:extLst>
                  <a:ext uri="{FF2B5EF4-FFF2-40B4-BE49-F238E27FC236}">
                    <a16:creationId xmlns:a16="http://schemas.microsoft.com/office/drawing/2014/main" id="{BA08455F-91D0-4E68-B071-B485717E09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68"/>
                <a:ext cx="721" cy="13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9" name="AutoShape 72">
                <a:extLst>
                  <a:ext uri="{FF2B5EF4-FFF2-40B4-BE49-F238E27FC236}">
                    <a16:creationId xmlns:a16="http://schemas.microsoft.com/office/drawing/2014/main" id="{DC59CB71-3116-425A-89C2-2F71A3243F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" y="2584"/>
                <a:ext cx="689" cy="1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4" name="Rectangle 73">
              <a:extLst>
                <a:ext uri="{FF2B5EF4-FFF2-40B4-BE49-F238E27FC236}">
                  <a16:creationId xmlns:a16="http://schemas.microsoft.com/office/drawing/2014/main" id="{7507C610-59A1-48F0-BB28-32C6DBEC7B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1019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5" name="Group 74">
              <a:extLst>
                <a:ext uri="{FF2B5EF4-FFF2-40B4-BE49-F238E27FC236}">
                  <a16:creationId xmlns:a16="http://schemas.microsoft.com/office/drawing/2014/main" id="{BA74397A-9E0E-4ADE-87BF-1813E845BB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7" y="994"/>
              <a:ext cx="581" cy="134"/>
              <a:chOff x="614" y="2568"/>
              <a:chExt cx="725" cy="139"/>
            </a:xfrm>
          </p:grpSpPr>
          <p:sp>
            <p:nvSpPr>
              <p:cNvPr id="36" name="AutoShape 75">
                <a:extLst>
                  <a:ext uri="{FF2B5EF4-FFF2-40B4-BE49-F238E27FC236}">
                    <a16:creationId xmlns:a16="http://schemas.microsoft.com/office/drawing/2014/main" id="{BFD87F21-1541-4D8F-AC5B-08C9B1DD54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" y="2567"/>
                <a:ext cx="721" cy="140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7" name="AutoShape 76">
                <a:extLst>
                  <a:ext uri="{FF2B5EF4-FFF2-40B4-BE49-F238E27FC236}">
                    <a16:creationId xmlns:a16="http://schemas.microsoft.com/office/drawing/2014/main" id="{CA93D70E-6EB0-4915-9E9E-9252F49CC9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2585"/>
                <a:ext cx="689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6" name="Rectangle 77">
              <a:extLst>
                <a:ext uri="{FF2B5EF4-FFF2-40B4-BE49-F238E27FC236}">
                  <a16:creationId xmlns:a16="http://schemas.microsoft.com/office/drawing/2014/main" id="{586F9147-6330-4E21-B98E-FBAFA3FB7D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1358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7" name="Rectangle 78">
              <a:extLst>
                <a:ext uri="{FF2B5EF4-FFF2-40B4-BE49-F238E27FC236}">
                  <a16:creationId xmlns:a16="http://schemas.microsoft.com/office/drawing/2014/main" id="{972CF175-30C4-4B87-9FAE-88EE2A4A03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1653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8" name="Group 79">
              <a:extLst>
                <a:ext uri="{FF2B5EF4-FFF2-40B4-BE49-F238E27FC236}">
                  <a16:creationId xmlns:a16="http://schemas.microsoft.com/office/drawing/2014/main" id="{CED70158-63EE-4793-AB22-353A95A6FB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5" y="1627"/>
              <a:ext cx="582" cy="151"/>
              <a:chOff x="614" y="2568"/>
              <a:chExt cx="725" cy="139"/>
            </a:xfrm>
          </p:grpSpPr>
          <p:sp>
            <p:nvSpPr>
              <p:cNvPr id="34" name="AutoShape 80">
                <a:extLst>
                  <a:ext uri="{FF2B5EF4-FFF2-40B4-BE49-F238E27FC236}">
                    <a16:creationId xmlns:a16="http://schemas.microsoft.com/office/drawing/2014/main" id="{0AA5DFBA-FA65-431A-84D1-7E1EC8D59C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" y="2568"/>
                <a:ext cx="720" cy="140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5" name="AutoShape 81">
                <a:extLst>
                  <a:ext uri="{FF2B5EF4-FFF2-40B4-BE49-F238E27FC236}">
                    <a16:creationId xmlns:a16="http://schemas.microsoft.com/office/drawing/2014/main" id="{0EDA14B4-2174-420D-8DEF-D35C4C224A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" y="2584"/>
                <a:ext cx="688" cy="10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id="{CCC9E149-6B50-4DF7-A07C-0AF6320DE5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1354"/>
              <a:ext cx="263" cy="188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6 h 226"/>
                <a:gd name="T4" fmla="*/ 7 w 328"/>
                <a:gd name="T5" fmla="*/ 10 h 226"/>
                <a:gd name="T6" fmla="*/ 0 w 328"/>
                <a:gd name="T7" fmla="*/ 4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20" name="Group 83">
              <a:extLst>
                <a:ext uri="{FF2B5EF4-FFF2-40B4-BE49-F238E27FC236}">
                  <a16:creationId xmlns:a16="http://schemas.microsoft.com/office/drawing/2014/main" id="{7338E381-04C2-4471-9B62-2B16D78ECD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9" y="1327"/>
              <a:ext cx="582" cy="139"/>
              <a:chOff x="614" y="2568"/>
              <a:chExt cx="725" cy="139"/>
            </a:xfrm>
          </p:grpSpPr>
          <p:sp>
            <p:nvSpPr>
              <p:cNvPr id="32" name="AutoShape 84">
                <a:extLst>
                  <a:ext uri="{FF2B5EF4-FFF2-40B4-BE49-F238E27FC236}">
                    <a16:creationId xmlns:a16="http://schemas.microsoft.com/office/drawing/2014/main" id="{5AB2AD7D-B9B1-4A0B-A6C5-6EA86B509B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" y="2568"/>
                <a:ext cx="728" cy="1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33" name="AutoShape 85">
                <a:extLst>
                  <a:ext uri="{FF2B5EF4-FFF2-40B4-BE49-F238E27FC236}">
                    <a16:creationId xmlns:a16="http://schemas.microsoft.com/office/drawing/2014/main" id="{1E7638B3-6018-4A56-879B-6137C2E77D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" y="2586"/>
                <a:ext cx="696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21" name="Rectangle 86">
              <a:extLst>
                <a:ext uri="{FF2B5EF4-FFF2-40B4-BE49-F238E27FC236}">
                  <a16:creationId xmlns:a16="http://schemas.microsoft.com/office/drawing/2014/main" id="{18B361D0-A37A-4DA1-91F5-A1DF346881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429"/>
              <a:ext cx="71" cy="2287"/>
            </a:xfrm>
            <a:prstGeom prst="rect">
              <a:avLst/>
            </a:prstGeom>
            <a:gradFill rotWithShape="1">
              <a:gsLst>
                <a:gs pos="0">
                  <a:srgbClr val="333333"/>
                </a:gs>
                <a:gs pos="5000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2" name="Freeform 87">
              <a:extLst>
                <a:ext uri="{FF2B5EF4-FFF2-40B4-BE49-F238E27FC236}">
                  <a16:creationId xmlns:a16="http://schemas.microsoft.com/office/drawing/2014/main" id="{946FE964-23BE-415B-9BA4-142218638D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2" y="1007"/>
              <a:ext cx="237" cy="213"/>
            </a:xfrm>
            <a:custGeom>
              <a:avLst/>
              <a:gdLst>
                <a:gd name="T0" fmla="*/ 2 w 296"/>
                <a:gd name="T1" fmla="*/ 0 h 256"/>
                <a:gd name="T2" fmla="*/ 7 w 296"/>
                <a:gd name="T3" fmla="*/ 6 h 256"/>
                <a:gd name="T4" fmla="*/ 7 w 296"/>
                <a:gd name="T5" fmla="*/ 11 h 256"/>
                <a:gd name="T6" fmla="*/ 0 w 296"/>
                <a:gd name="T7" fmla="*/ 4 h 256"/>
                <a:gd name="T8" fmla="*/ 2 w 296"/>
                <a:gd name="T9" fmla="*/ 0 h 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6"/>
                <a:gd name="T16" fmla="*/ 0 h 256"/>
                <a:gd name="T17" fmla="*/ 296 w 296"/>
                <a:gd name="T18" fmla="*/ 256 h 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6" h="256">
                  <a:moveTo>
                    <a:pt x="4" y="0"/>
                  </a:moveTo>
                  <a:cubicBezTo>
                    <a:pt x="55" y="10"/>
                    <a:pt x="144" y="68"/>
                    <a:pt x="292" y="144"/>
                  </a:cubicBezTo>
                  <a:cubicBezTo>
                    <a:pt x="290" y="178"/>
                    <a:pt x="296" y="188"/>
                    <a:pt x="296" y="256"/>
                  </a:cubicBezTo>
                  <a:cubicBezTo>
                    <a:pt x="296" y="256"/>
                    <a:pt x="160" y="176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3" name="Freeform 88">
              <a:extLst>
                <a:ext uri="{FF2B5EF4-FFF2-40B4-BE49-F238E27FC236}">
                  <a16:creationId xmlns:a16="http://schemas.microsoft.com/office/drawing/2014/main" id="{5FA397F6-937A-4CAC-B6C2-E0650733D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5" y="680"/>
              <a:ext cx="244" cy="240"/>
            </a:xfrm>
            <a:custGeom>
              <a:avLst/>
              <a:gdLst>
                <a:gd name="T0" fmla="*/ 0 w 304"/>
                <a:gd name="T1" fmla="*/ 0 h 288"/>
                <a:gd name="T2" fmla="*/ 7 w 304"/>
                <a:gd name="T3" fmla="*/ 8 h 288"/>
                <a:gd name="T4" fmla="*/ 6 w 304"/>
                <a:gd name="T5" fmla="*/ 13 h 288"/>
                <a:gd name="T6" fmla="*/ 2 w 304"/>
                <a:gd name="T7" fmla="*/ 6 h 288"/>
                <a:gd name="T8" fmla="*/ 0 w 304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4"/>
                <a:gd name="T16" fmla="*/ 0 h 288"/>
                <a:gd name="T17" fmla="*/ 304 w 304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4" h="288">
                  <a:moveTo>
                    <a:pt x="0" y="0"/>
                  </a:moveTo>
                  <a:cubicBezTo>
                    <a:pt x="51" y="10"/>
                    <a:pt x="148" y="76"/>
                    <a:pt x="304" y="164"/>
                  </a:cubicBezTo>
                  <a:cubicBezTo>
                    <a:pt x="302" y="198"/>
                    <a:pt x="284" y="220"/>
                    <a:pt x="284" y="288"/>
                  </a:cubicBezTo>
                  <a:cubicBezTo>
                    <a:pt x="284" y="288"/>
                    <a:pt x="163" y="179"/>
                    <a:pt x="8" y="124"/>
                  </a:cubicBezTo>
                  <a:cubicBezTo>
                    <a:pt x="8" y="72"/>
                    <a:pt x="0" y="1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4" name="Oval 89">
              <a:extLst>
                <a:ext uri="{FF2B5EF4-FFF2-40B4-BE49-F238E27FC236}">
                  <a16:creationId xmlns:a16="http://schemas.microsoft.com/office/drawing/2014/main" id="{A16A480C-0C8B-4B0B-BDFD-42871088B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0" y="2612"/>
              <a:ext cx="45" cy="9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5" name="Freeform 90">
              <a:extLst>
                <a:ext uri="{FF2B5EF4-FFF2-40B4-BE49-F238E27FC236}">
                  <a16:creationId xmlns:a16="http://schemas.microsoft.com/office/drawing/2014/main" id="{718514D1-8EDD-47DE-9E6E-6F6ACC9C0DC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" y="2614"/>
              <a:ext cx="245" cy="200"/>
            </a:xfrm>
            <a:custGeom>
              <a:avLst/>
              <a:gdLst>
                <a:gd name="T0" fmla="*/ 0 w 306"/>
                <a:gd name="T1" fmla="*/ 6 h 240"/>
                <a:gd name="T2" fmla="*/ 2 w 306"/>
                <a:gd name="T3" fmla="*/ 11 h 240"/>
                <a:gd name="T4" fmla="*/ 7 w 306"/>
                <a:gd name="T5" fmla="*/ 6 h 240"/>
                <a:gd name="T6" fmla="*/ 7 w 306"/>
                <a:gd name="T7" fmla="*/ 0 h 240"/>
                <a:gd name="T8" fmla="*/ 0 w 306"/>
                <a:gd name="T9" fmla="*/ 6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240"/>
                <a:gd name="T17" fmla="*/ 306 w 306"/>
                <a:gd name="T18" fmla="*/ 240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240">
                  <a:moveTo>
                    <a:pt x="0" y="106"/>
                  </a:moveTo>
                  <a:lnTo>
                    <a:pt x="2" y="240"/>
                  </a:lnTo>
                  <a:lnTo>
                    <a:pt x="306" y="110"/>
                  </a:lnTo>
                  <a:lnTo>
                    <a:pt x="30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6" name="AutoShape 91">
              <a:extLst>
                <a:ext uri="{FF2B5EF4-FFF2-40B4-BE49-F238E27FC236}">
                  <a16:creationId xmlns:a16="http://schemas.microsoft.com/office/drawing/2014/main" id="{2F97D36A-D3CE-4589-A280-14B9E2F8D9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0" y="2677"/>
              <a:ext cx="1200" cy="148"/>
            </a:xfrm>
            <a:prstGeom prst="roundRect">
              <a:avLst>
                <a:gd name="adj" fmla="val 5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7" name="AutoShape 92">
              <a:extLst>
                <a:ext uri="{FF2B5EF4-FFF2-40B4-BE49-F238E27FC236}">
                  <a16:creationId xmlns:a16="http://schemas.microsoft.com/office/drawing/2014/main" id="{F668E631-FAE5-4404-8762-5B9512146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2712"/>
              <a:ext cx="1072" cy="8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8" name="Oval 93">
              <a:extLst>
                <a:ext uri="{FF2B5EF4-FFF2-40B4-BE49-F238E27FC236}">
                  <a16:creationId xmlns:a16="http://schemas.microsoft.com/office/drawing/2014/main" id="{B7E8C649-C5FB-492A-B414-D09A2E57F7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" y="2382"/>
              <a:ext cx="160" cy="143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9" name="Oval 94">
              <a:extLst>
                <a:ext uri="{FF2B5EF4-FFF2-40B4-BE49-F238E27FC236}">
                  <a16:creationId xmlns:a16="http://schemas.microsoft.com/office/drawing/2014/main" id="{7FE8E4DC-B506-4635-83A8-C789065EB2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7" y="2382"/>
              <a:ext cx="160" cy="14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s-ES" altLang="es-ES" sz="1800">
                <a:solidFill>
                  <a:srgbClr val="FF0000"/>
                </a:solidFill>
              </a:endParaRPr>
            </a:p>
          </p:txBody>
        </p:sp>
        <p:sp>
          <p:nvSpPr>
            <p:cNvPr id="30" name="Oval 95">
              <a:extLst>
                <a:ext uri="{FF2B5EF4-FFF2-40B4-BE49-F238E27FC236}">
                  <a16:creationId xmlns:a16="http://schemas.microsoft.com/office/drawing/2014/main" id="{83B983C1-B72A-4C67-A6F8-85B9D31DD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" y="2382"/>
              <a:ext cx="160" cy="139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31" name="Rectangle 96">
              <a:extLst>
                <a:ext uri="{FF2B5EF4-FFF2-40B4-BE49-F238E27FC236}">
                  <a16:creationId xmlns:a16="http://schemas.microsoft.com/office/drawing/2014/main" id="{805E83F7-A1D9-4027-A8B4-51CF47C685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" y="1835"/>
              <a:ext cx="83" cy="760"/>
            </a:xfrm>
            <a:prstGeom prst="rect">
              <a:avLst/>
            </a:prstGeom>
            <a:solidFill>
              <a:srgbClr val="29292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grpSp>
        <p:nvGrpSpPr>
          <p:cNvPr id="40" name="Group 61">
            <a:extLst>
              <a:ext uri="{FF2B5EF4-FFF2-40B4-BE49-F238E27FC236}">
                <a16:creationId xmlns:a16="http://schemas.microsoft.com/office/drawing/2014/main" id="{F3C9D387-D7E8-4C01-81F9-BF36CD93D098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9349576" y="4133850"/>
            <a:ext cx="1192212" cy="1171575"/>
            <a:chOff x="-44" y="1473"/>
            <a:chExt cx="981" cy="1105"/>
          </a:xfrm>
        </p:grpSpPr>
        <p:pic>
          <p:nvPicPr>
            <p:cNvPr id="41" name="Picture 62" descr="desktop_computer_stylized_medium">
              <a:extLst>
                <a:ext uri="{FF2B5EF4-FFF2-40B4-BE49-F238E27FC236}">
                  <a16:creationId xmlns:a16="http://schemas.microsoft.com/office/drawing/2014/main" id="{4F60C292-EFF6-4EF5-AD32-6028A2567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Freeform 63">
              <a:extLst>
                <a:ext uri="{FF2B5EF4-FFF2-40B4-BE49-F238E27FC236}">
                  <a16:creationId xmlns:a16="http://schemas.microsoft.com/office/drawing/2014/main" id="{0B69B102-C85E-4A6C-A854-9A001EF0643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43382 w 356"/>
                <a:gd name="T3" fmla="*/ 3172 h 368"/>
                <a:gd name="T4" fmla="*/ 51464 w 356"/>
                <a:gd name="T5" fmla="*/ 66095 h 368"/>
                <a:gd name="T6" fmla="*/ 11342 w 356"/>
                <a:gd name="T7" fmla="*/ 82659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sp>
        <p:nvSpPr>
          <p:cNvPr id="46" name="Line 337">
            <a:extLst>
              <a:ext uri="{FF2B5EF4-FFF2-40B4-BE49-F238E27FC236}">
                <a16:creationId xmlns:a16="http://schemas.microsoft.com/office/drawing/2014/main" id="{1ECCB43D-FC46-4CBA-AB5E-22A9908FF63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398163" y="4806950"/>
            <a:ext cx="282575" cy="303213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7" name="Line 347">
            <a:extLst>
              <a:ext uri="{FF2B5EF4-FFF2-40B4-BE49-F238E27FC236}">
                <a16:creationId xmlns:a16="http://schemas.microsoft.com/office/drawing/2014/main" id="{AD039AB4-AD77-4F04-8AF0-6D73CFD7706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20776" y="4876800"/>
            <a:ext cx="193675" cy="20320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8" name="Line 352">
            <a:extLst>
              <a:ext uri="{FF2B5EF4-FFF2-40B4-BE49-F238E27FC236}">
                <a16:creationId xmlns:a16="http://schemas.microsoft.com/office/drawing/2014/main" id="{F1FEC8BB-4A97-4FA8-93F9-7F6A82BC97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2651" y="4716463"/>
            <a:ext cx="11112" cy="411162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9" name="Line 321">
            <a:extLst>
              <a:ext uri="{FF2B5EF4-FFF2-40B4-BE49-F238E27FC236}">
                <a16:creationId xmlns:a16="http://schemas.microsoft.com/office/drawing/2014/main" id="{9EE16D49-6CC9-44C1-AF26-14B37B8B5A5C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2413" y="4530725"/>
            <a:ext cx="63166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grpSp>
        <p:nvGrpSpPr>
          <p:cNvPr id="50" name="Group 246">
            <a:extLst>
              <a:ext uri="{FF2B5EF4-FFF2-40B4-BE49-F238E27FC236}">
                <a16:creationId xmlns:a16="http://schemas.microsoft.com/office/drawing/2014/main" id="{846079BB-1E4C-47DB-A7EF-F7F62D978D9F}"/>
              </a:ext>
            </a:extLst>
          </p:cNvPr>
          <p:cNvGrpSpPr>
            <a:grpSpLocks/>
          </p:cNvGrpSpPr>
          <p:nvPr/>
        </p:nvGrpSpPr>
        <p:grpSpPr bwMode="auto">
          <a:xfrm>
            <a:off x="5207788" y="4394200"/>
            <a:ext cx="1055688" cy="360363"/>
            <a:chOff x="3600" y="219"/>
            <a:chExt cx="360" cy="175"/>
          </a:xfrm>
        </p:grpSpPr>
        <p:sp>
          <p:nvSpPr>
            <p:cNvPr id="51" name="Oval 247">
              <a:extLst>
                <a:ext uri="{FF2B5EF4-FFF2-40B4-BE49-F238E27FC236}">
                  <a16:creationId xmlns:a16="http://schemas.microsoft.com/office/drawing/2014/main" id="{4259DF5D-1E05-4D9F-A4E5-A35A777A32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3" y="297"/>
              <a:ext cx="357" cy="97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>
                <a:latin typeface="Times New Roman" panose="02020603050405020304" pitchFamily="18" charset="0"/>
              </a:endParaRPr>
            </a:p>
          </p:txBody>
        </p:sp>
        <p:sp>
          <p:nvSpPr>
            <p:cNvPr id="52" name="Line 248">
              <a:extLst>
                <a:ext uri="{FF2B5EF4-FFF2-40B4-BE49-F238E27FC236}">
                  <a16:creationId xmlns:a16="http://schemas.microsoft.com/office/drawing/2014/main" id="{7186F376-7FCA-420E-9895-43B802E900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03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3" name="Line 249">
              <a:extLst>
                <a:ext uri="{FF2B5EF4-FFF2-40B4-BE49-F238E27FC236}">
                  <a16:creationId xmlns:a16="http://schemas.microsoft.com/office/drawing/2014/main" id="{16AEC405-9B05-437A-BEFF-22D8D66C78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0" y="289"/>
              <a:ext cx="0" cy="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4" name="Rectangle 250">
              <a:extLst>
                <a:ext uri="{FF2B5EF4-FFF2-40B4-BE49-F238E27FC236}">
                  <a16:creationId xmlns:a16="http://schemas.microsoft.com/office/drawing/2014/main" id="{63822DE3-0655-4E9F-B4C6-03EFA9EDF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3" y="289"/>
              <a:ext cx="354" cy="59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endParaRPr lang="es-ES" altLang="es-ES">
                <a:latin typeface="Times New Roman" panose="02020603050405020304" pitchFamily="18" charset="0"/>
              </a:endParaRPr>
            </a:p>
          </p:txBody>
        </p:sp>
        <p:sp>
          <p:nvSpPr>
            <p:cNvPr id="55" name="Oval 251">
              <a:extLst>
                <a:ext uri="{FF2B5EF4-FFF2-40B4-BE49-F238E27FC236}">
                  <a16:creationId xmlns:a16="http://schemas.microsoft.com/office/drawing/2014/main" id="{96C1A4E1-6A72-47B6-89E8-C40973F9B3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219"/>
              <a:ext cx="357" cy="113"/>
            </a:xfrm>
            <a:prstGeom prst="ellipse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>
                <a:latin typeface="Times New Roman" panose="02020603050405020304" pitchFamily="18" charset="0"/>
              </a:endParaRPr>
            </a:p>
          </p:txBody>
        </p:sp>
        <p:grpSp>
          <p:nvGrpSpPr>
            <p:cNvPr id="56" name="Group 252">
              <a:extLst>
                <a:ext uri="{FF2B5EF4-FFF2-40B4-BE49-F238E27FC236}">
                  <a16:creationId xmlns:a16="http://schemas.microsoft.com/office/drawing/2014/main" id="{BE2C5BEB-5956-452D-A280-18BA6D9485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86" y="244"/>
              <a:ext cx="177" cy="66"/>
              <a:chOff x="2848" y="848"/>
              <a:chExt cx="140" cy="98"/>
            </a:xfrm>
          </p:grpSpPr>
          <p:sp>
            <p:nvSpPr>
              <p:cNvPr id="61" name="Line 253">
                <a:extLst>
                  <a:ext uri="{FF2B5EF4-FFF2-40B4-BE49-F238E27FC236}">
                    <a16:creationId xmlns:a16="http://schemas.microsoft.com/office/drawing/2014/main" id="{3CE3527C-703D-4733-BAA0-149D75DE37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2" name="Line 254">
                <a:extLst>
                  <a:ext uri="{FF2B5EF4-FFF2-40B4-BE49-F238E27FC236}">
                    <a16:creationId xmlns:a16="http://schemas.microsoft.com/office/drawing/2014/main" id="{0E2DBD35-1C2C-43A2-B102-BE5E6D766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3" name="Line 255">
                <a:extLst>
                  <a:ext uri="{FF2B5EF4-FFF2-40B4-BE49-F238E27FC236}">
                    <a16:creationId xmlns:a16="http://schemas.microsoft.com/office/drawing/2014/main" id="{D01A9566-7AAB-4053-B120-06F6A717055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grpSp>
          <p:nvGrpSpPr>
            <p:cNvPr id="57" name="Group 256">
              <a:extLst>
                <a:ext uri="{FF2B5EF4-FFF2-40B4-BE49-F238E27FC236}">
                  <a16:creationId xmlns:a16="http://schemas.microsoft.com/office/drawing/2014/main" id="{A82756B2-6AB7-4EA4-A0CC-8A8AE8C41BA3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3686" y="243"/>
              <a:ext cx="177" cy="66"/>
              <a:chOff x="2848" y="848"/>
              <a:chExt cx="140" cy="98"/>
            </a:xfrm>
          </p:grpSpPr>
          <p:sp>
            <p:nvSpPr>
              <p:cNvPr id="58" name="Line 257">
                <a:extLst>
                  <a:ext uri="{FF2B5EF4-FFF2-40B4-BE49-F238E27FC236}">
                    <a16:creationId xmlns:a16="http://schemas.microsoft.com/office/drawing/2014/main" id="{87B2986D-83A6-4955-ACB1-993E816B6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48" y="848"/>
                <a:ext cx="50" cy="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9" name="Line 258">
                <a:extLst>
                  <a:ext uri="{FF2B5EF4-FFF2-40B4-BE49-F238E27FC236}">
                    <a16:creationId xmlns:a16="http://schemas.microsoft.com/office/drawing/2014/main" id="{9B7DE9C1-C1E3-404C-ADB0-3B6D8A69F7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44" y="946"/>
                <a:ext cx="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0" name="Line 259">
                <a:extLst>
                  <a:ext uri="{FF2B5EF4-FFF2-40B4-BE49-F238E27FC236}">
                    <a16:creationId xmlns:a16="http://schemas.microsoft.com/office/drawing/2014/main" id="{DD8F54D5-829C-4E1E-88CE-DF089F6BD5C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94" y="850"/>
                <a:ext cx="52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</p:grpSp>
      <p:sp>
        <p:nvSpPr>
          <p:cNvPr id="64" name="AutoShape 350">
            <a:extLst>
              <a:ext uri="{FF2B5EF4-FFF2-40B4-BE49-F238E27FC236}">
                <a16:creationId xmlns:a16="http://schemas.microsoft.com/office/drawing/2014/main" id="{AB8ADD34-7AFA-45E2-B2A8-C119A42A1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7588" y="4325938"/>
            <a:ext cx="889000" cy="485775"/>
          </a:xfrm>
          <a:prstGeom prst="rightArrow">
            <a:avLst>
              <a:gd name="adj1" fmla="val 50000"/>
              <a:gd name="adj2" fmla="val 45752"/>
            </a:avLst>
          </a:pr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latin typeface="Times New Roman" panose="02020603050405020304" pitchFamily="18" charset="0"/>
            </a:endParaRPr>
          </a:p>
        </p:txBody>
      </p:sp>
      <p:grpSp>
        <p:nvGrpSpPr>
          <p:cNvPr id="65" name="Group 335">
            <a:extLst>
              <a:ext uri="{FF2B5EF4-FFF2-40B4-BE49-F238E27FC236}">
                <a16:creationId xmlns:a16="http://schemas.microsoft.com/office/drawing/2014/main" id="{12BEADE2-4551-4D3A-8D8B-43B1B0119754}"/>
              </a:ext>
            </a:extLst>
          </p:cNvPr>
          <p:cNvGrpSpPr>
            <a:grpSpLocks/>
          </p:cNvGrpSpPr>
          <p:nvPr/>
        </p:nvGrpSpPr>
        <p:grpSpPr bwMode="auto">
          <a:xfrm>
            <a:off x="2805901" y="4360863"/>
            <a:ext cx="2322512" cy="392112"/>
            <a:chOff x="2249" y="3430"/>
            <a:chExt cx="1389" cy="256"/>
          </a:xfrm>
        </p:grpSpPr>
        <p:sp>
          <p:nvSpPr>
            <p:cNvPr id="66" name="Oval 333">
              <a:extLst>
                <a:ext uri="{FF2B5EF4-FFF2-40B4-BE49-F238E27FC236}">
                  <a16:creationId xmlns:a16="http://schemas.microsoft.com/office/drawing/2014/main" id="{3919FB38-1390-43B9-92C0-C1E324CBA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9" y="3433"/>
              <a:ext cx="69" cy="25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7" name="Rectangle 332">
              <a:extLst>
                <a:ext uri="{FF2B5EF4-FFF2-40B4-BE49-F238E27FC236}">
                  <a16:creationId xmlns:a16="http://schemas.microsoft.com/office/drawing/2014/main" id="{564E523F-943B-404E-9126-5A36AAE644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3433"/>
              <a:ext cx="1326" cy="253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8" name="Oval 331">
              <a:extLst>
                <a:ext uri="{FF2B5EF4-FFF2-40B4-BE49-F238E27FC236}">
                  <a16:creationId xmlns:a16="http://schemas.microsoft.com/office/drawing/2014/main" id="{C6FD0A24-17CD-4D94-AF5D-382400257E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9" y="3430"/>
              <a:ext cx="69" cy="253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>
                <a:latin typeface="Times New Roman" panose="02020603050405020304" pitchFamily="18" charset="0"/>
              </a:endParaRPr>
            </a:p>
          </p:txBody>
        </p:sp>
        <p:sp>
          <p:nvSpPr>
            <p:cNvPr id="69" name="Rectangle 334">
              <a:extLst>
                <a:ext uri="{FF2B5EF4-FFF2-40B4-BE49-F238E27FC236}">
                  <a16:creationId xmlns:a16="http://schemas.microsoft.com/office/drawing/2014/main" id="{0BD8EDB9-DEEF-4124-92D0-ECAEEDCB8A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2" y="3438"/>
              <a:ext cx="44" cy="246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</p:grpSp>
      <p:grpSp>
        <p:nvGrpSpPr>
          <p:cNvPr id="70" name="Group 341">
            <a:extLst>
              <a:ext uri="{FF2B5EF4-FFF2-40B4-BE49-F238E27FC236}">
                <a16:creationId xmlns:a16="http://schemas.microsoft.com/office/drawing/2014/main" id="{A745C73B-A543-4B83-8CFC-E4A9AFBCDDA5}"/>
              </a:ext>
            </a:extLst>
          </p:cNvPr>
          <p:cNvGrpSpPr>
            <a:grpSpLocks/>
          </p:cNvGrpSpPr>
          <p:nvPr/>
        </p:nvGrpSpPr>
        <p:grpSpPr bwMode="auto">
          <a:xfrm>
            <a:off x="6311101" y="4248150"/>
            <a:ext cx="2801937" cy="581025"/>
            <a:chOff x="2249" y="3430"/>
            <a:chExt cx="1389" cy="256"/>
          </a:xfrm>
        </p:grpSpPr>
        <p:sp>
          <p:nvSpPr>
            <p:cNvPr id="71" name="Oval 342">
              <a:extLst>
                <a:ext uri="{FF2B5EF4-FFF2-40B4-BE49-F238E27FC236}">
                  <a16:creationId xmlns:a16="http://schemas.microsoft.com/office/drawing/2014/main" id="{BB358900-54B2-4743-88C2-4985FA358C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9" y="3433"/>
              <a:ext cx="69" cy="25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2" name="Rectangle 343">
              <a:extLst>
                <a:ext uri="{FF2B5EF4-FFF2-40B4-BE49-F238E27FC236}">
                  <a16:creationId xmlns:a16="http://schemas.microsoft.com/office/drawing/2014/main" id="{44F09181-C3BD-4355-B639-B34CBF4B3B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3433"/>
              <a:ext cx="1326" cy="253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73" name="Oval 344">
              <a:extLst>
                <a:ext uri="{FF2B5EF4-FFF2-40B4-BE49-F238E27FC236}">
                  <a16:creationId xmlns:a16="http://schemas.microsoft.com/office/drawing/2014/main" id="{DBE30545-DCAA-4313-B938-698BDE7BE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9" y="3430"/>
              <a:ext cx="69" cy="253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>
                <a:latin typeface="Times New Roman" panose="02020603050405020304" pitchFamily="18" charset="0"/>
              </a:endParaRPr>
            </a:p>
          </p:txBody>
        </p:sp>
        <p:sp>
          <p:nvSpPr>
            <p:cNvPr id="74" name="Rectangle 345">
              <a:extLst>
                <a:ext uri="{FF2B5EF4-FFF2-40B4-BE49-F238E27FC236}">
                  <a16:creationId xmlns:a16="http://schemas.microsoft.com/office/drawing/2014/main" id="{DBE0B0E5-A688-4C7B-969C-298D915C3D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2" y="3438"/>
              <a:ext cx="44" cy="246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Times New Roman" charset="0"/>
                <a:ea typeface="ＭＳ Ｐゴシック" charset="0"/>
                <a:cs typeface="ＭＳ Ｐゴシック" charset="0"/>
              </a:endParaRPr>
            </a:p>
          </p:txBody>
        </p:sp>
      </p:grpSp>
      <p:sp>
        <p:nvSpPr>
          <p:cNvPr id="76" name="Text Box 353">
            <a:extLst>
              <a:ext uri="{FF2B5EF4-FFF2-40B4-BE49-F238E27FC236}">
                <a16:creationId xmlns:a16="http://schemas.microsoft.com/office/drawing/2014/main" id="{FF4A5DB9-D8D0-4EA4-B5CD-CFFA7708B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0676" y="5140327"/>
            <a:ext cx="2319338" cy="11382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s-ES" sz="2000" dirty="0">
                <a:latin typeface="Gill Sans MT" panose="020B0502020104020203" pitchFamily="34" charset="0"/>
              </a:rPr>
              <a:t>El </a:t>
            </a:r>
            <a:r>
              <a:rPr lang="en-US" altLang="es-ES" sz="2000" dirty="0" err="1">
                <a:latin typeface="Gill Sans MT" panose="020B0502020104020203" pitchFamily="34" charset="0"/>
              </a:rPr>
              <a:t>servidor</a:t>
            </a:r>
            <a:r>
              <a:rPr lang="en-US" altLang="es-ES" sz="2000" dirty="0">
                <a:latin typeface="Gill Sans MT" panose="020B0502020104020203" pitchFamily="34" charset="0"/>
              </a:rPr>
              <a:t> </a:t>
            </a:r>
            <a:r>
              <a:rPr lang="en-US" altLang="es-ES" sz="2000" dirty="0" err="1">
                <a:latin typeface="Gill Sans MT" panose="020B0502020104020203" pitchFamily="34" charset="0"/>
              </a:rPr>
              <a:t>envía</a:t>
            </a:r>
            <a:r>
              <a:rPr lang="en-US" altLang="es-ES" sz="2000" dirty="0">
                <a:latin typeface="Gill Sans MT" panose="020B0502020104020203" pitchFamily="34" charset="0"/>
              </a:rPr>
              <a:t> (de </a:t>
            </a:r>
            <a:r>
              <a:rPr lang="en-US" altLang="es-ES" sz="2000" dirty="0" err="1">
                <a:latin typeface="Gill Sans MT" panose="020B0502020104020203" pitchFamily="34" charset="0"/>
              </a:rPr>
              <a:t>manera</a:t>
            </a:r>
            <a:r>
              <a:rPr lang="en-US" altLang="es-ES" sz="2000" dirty="0">
                <a:latin typeface="Gill Sans MT" panose="020B0502020104020203" pitchFamily="34" charset="0"/>
              </a:rPr>
              <a:t> continua) bits </a:t>
            </a:r>
            <a:r>
              <a:rPr lang="en-US" altLang="es-ES" sz="2000" dirty="0" err="1">
                <a:latin typeface="Gill Sans MT" panose="020B0502020104020203" pitchFamily="34" charset="0"/>
              </a:rPr>
              <a:t>en</a:t>
            </a:r>
            <a:r>
              <a:rPr lang="en-US" altLang="es-ES" sz="2000" dirty="0">
                <a:latin typeface="Gill Sans MT" panose="020B0502020104020203" pitchFamily="34" charset="0"/>
              </a:rPr>
              <a:t> el enlace</a:t>
            </a:r>
          </a:p>
          <a:p>
            <a:pPr algn="ctr">
              <a:lnSpc>
                <a:spcPct val="85000"/>
              </a:lnSpc>
            </a:pPr>
            <a:endParaRPr lang="en-US" altLang="es-ES" sz="2000" dirty="0">
              <a:latin typeface="Gill Sans MT" panose="020B0502020104020203" pitchFamily="34" charset="0"/>
            </a:endParaRPr>
          </a:p>
        </p:txBody>
      </p:sp>
      <p:sp>
        <p:nvSpPr>
          <p:cNvPr id="77" name="Text Box 336">
            <a:extLst>
              <a:ext uri="{FF2B5EF4-FFF2-40B4-BE49-F238E27FC236}">
                <a16:creationId xmlns:a16="http://schemas.microsoft.com/office/drawing/2014/main" id="{E4E5D950-0080-44E2-BEFB-F4AA904C8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5963" y="5111910"/>
            <a:ext cx="2808288" cy="877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s-ES" sz="2000" dirty="0">
                <a:latin typeface="Gill Sans MT" panose="020B0502020104020203" pitchFamily="34" charset="0"/>
              </a:rPr>
              <a:t> enlace que </a:t>
            </a:r>
            <a:r>
              <a:rPr lang="en-US" altLang="es-ES" sz="2000" dirty="0" err="1">
                <a:latin typeface="Gill Sans MT" panose="020B0502020104020203" pitchFamily="34" charset="0"/>
              </a:rPr>
              <a:t>puede</a:t>
            </a:r>
            <a:r>
              <a:rPr lang="en-US" altLang="es-ES" sz="2000" dirty="0">
                <a:latin typeface="Gill Sans MT" panose="020B0502020104020203" pitchFamily="34" charset="0"/>
              </a:rPr>
              <a:t> </a:t>
            </a:r>
            <a:r>
              <a:rPr lang="en-US" altLang="es-ES" sz="2000" dirty="0" err="1">
                <a:latin typeface="Gill Sans MT" panose="020B0502020104020203" pitchFamily="34" charset="0"/>
              </a:rPr>
              <a:t>transmitir</a:t>
            </a:r>
            <a:r>
              <a:rPr lang="en-US" altLang="es-ES" sz="2000" dirty="0">
                <a:latin typeface="Gill Sans MT" panose="020B0502020104020203" pitchFamily="34" charset="0"/>
              </a:rPr>
              <a:t> a </a:t>
            </a:r>
            <a:r>
              <a:rPr lang="en-US" altLang="es-ES" sz="2000" dirty="0" err="1">
                <a:latin typeface="Gill Sans MT" panose="020B0502020104020203" pitchFamily="34" charset="0"/>
              </a:rPr>
              <a:t>tasa</a:t>
            </a:r>
            <a:endParaRPr lang="en-US" altLang="es-ES" sz="2000" dirty="0">
              <a:latin typeface="Gill Sans MT" panose="020B0502020104020203" pitchFamily="34" charset="0"/>
            </a:endParaRPr>
          </a:p>
          <a:p>
            <a:pPr algn="ctr">
              <a:lnSpc>
                <a:spcPct val="85000"/>
              </a:lnSpc>
            </a:pPr>
            <a:r>
              <a:rPr lang="en-US" altLang="es-ES" sz="2000" dirty="0">
                <a:latin typeface="Gill Sans MT" panose="020B0502020104020203" pitchFamily="34" charset="0"/>
              </a:rPr>
              <a:t> </a:t>
            </a:r>
            <a:r>
              <a:rPr lang="en-US" altLang="es-ES" sz="2000" i="1" dirty="0">
                <a:latin typeface="Gill Sans MT" panose="020B0502020104020203" pitchFamily="34" charset="0"/>
              </a:rPr>
              <a:t>R</a:t>
            </a:r>
            <a:r>
              <a:rPr lang="en-US" altLang="es-ES" sz="2800" i="1" baseline="-25000" dirty="0">
                <a:latin typeface="Gill Sans MT" panose="020B0502020104020203" pitchFamily="34" charset="0"/>
              </a:rPr>
              <a:t>s</a:t>
            </a:r>
            <a:r>
              <a:rPr lang="en-US" altLang="es-ES" sz="2000" i="1" baseline="-25000" dirty="0">
                <a:latin typeface="Gill Sans MT" panose="020B0502020104020203" pitchFamily="34" charset="0"/>
              </a:rPr>
              <a:t> </a:t>
            </a:r>
            <a:r>
              <a:rPr lang="en-US" altLang="es-ES" sz="2000" dirty="0">
                <a:latin typeface="Gill Sans MT" panose="020B0502020104020203" pitchFamily="34" charset="0"/>
              </a:rPr>
              <a:t>(bits/sec)</a:t>
            </a:r>
          </a:p>
        </p:txBody>
      </p:sp>
      <p:sp>
        <p:nvSpPr>
          <p:cNvPr id="78" name="Text Box 346">
            <a:extLst>
              <a:ext uri="{FF2B5EF4-FFF2-40B4-BE49-F238E27FC236}">
                <a16:creationId xmlns:a16="http://schemas.microsoft.com/office/drawing/2014/main" id="{F1344F82-98CA-4492-9316-FD0278F83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3876" y="5126040"/>
            <a:ext cx="2952750" cy="877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85000"/>
              </a:lnSpc>
            </a:pPr>
            <a:r>
              <a:rPr lang="en-US" altLang="es-ES" sz="2000" dirty="0">
                <a:latin typeface="Gill Sans MT" panose="020B0502020104020203" pitchFamily="34" charset="0"/>
              </a:rPr>
              <a:t> enlace que </a:t>
            </a:r>
            <a:r>
              <a:rPr lang="en-US" altLang="es-ES" sz="2000" dirty="0" err="1">
                <a:latin typeface="Gill Sans MT" panose="020B0502020104020203" pitchFamily="34" charset="0"/>
              </a:rPr>
              <a:t>puede</a:t>
            </a:r>
            <a:r>
              <a:rPr lang="en-US" altLang="es-ES" sz="2000" dirty="0">
                <a:latin typeface="Gill Sans MT" panose="020B0502020104020203" pitchFamily="34" charset="0"/>
              </a:rPr>
              <a:t> </a:t>
            </a:r>
            <a:r>
              <a:rPr lang="en-US" altLang="es-ES" sz="2000" dirty="0" err="1">
                <a:latin typeface="Gill Sans MT" panose="020B0502020104020203" pitchFamily="34" charset="0"/>
              </a:rPr>
              <a:t>transmitir</a:t>
            </a:r>
            <a:r>
              <a:rPr lang="en-US" altLang="es-ES" sz="2000" dirty="0">
                <a:latin typeface="Gill Sans MT" panose="020B0502020104020203" pitchFamily="34" charset="0"/>
              </a:rPr>
              <a:t> a </a:t>
            </a:r>
            <a:r>
              <a:rPr lang="en-US" altLang="es-ES" sz="2000" dirty="0" err="1">
                <a:latin typeface="Gill Sans MT" panose="020B0502020104020203" pitchFamily="34" charset="0"/>
              </a:rPr>
              <a:t>tasa</a:t>
            </a:r>
            <a:endParaRPr lang="en-US" altLang="es-ES" sz="2000" dirty="0">
              <a:latin typeface="Gill Sans MT" panose="020B0502020104020203" pitchFamily="34" charset="0"/>
            </a:endParaRPr>
          </a:p>
          <a:p>
            <a:pPr algn="ctr">
              <a:lnSpc>
                <a:spcPct val="85000"/>
              </a:lnSpc>
            </a:pPr>
            <a:r>
              <a:rPr lang="en-US" altLang="es-ES" sz="2000" i="1" dirty="0">
                <a:latin typeface="Gill Sans MT" panose="020B0502020104020203" pitchFamily="34" charset="0"/>
              </a:rPr>
              <a:t> </a:t>
            </a:r>
            <a:r>
              <a:rPr lang="en-US" altLang="es-ES" sz="2000" i="1" dirty="0" err="1">
                <a:latin typeface="Gill Sans MT" panose="020B0502020104020203" pitchFamily="34" charset="0"/>
              </a:rPr>
              <a:t>R</a:t>
            </a:r>
            <a:r>
              <a:rPr lang="en-US" altLang="es-ES" sz="2800" i="1" baseline="-25000" dirty="0" err="1">
                <a:latin typeface="Gill Sans MT" panose="020B0502020104020203" pitchFamily="34" charset="0"/>
              </a:rPr>
              <a:t>c</a:t>
            </a:r>
            <a:r>
              <a:rPr lang="en-US" altLang="es-ES" sz="2000" i="1" baseline="-25000" dirty="0">
                <a:latin typeface="Gill Sans MT" panose="020B0502020104020203" pitchFamily="34" charset="0"/>
              </a:rPr>
              <a:t> </a:t>
            </a:r>
            <a:r>
              <a:rPr lang="en-US" altLang="es-ES" sz="2000" dirty="0">
                <a:latin typeface="Gill Sans MT" panose="020B0502020104020203" pitchFamily="34" charset="0"/>
              </a:rPr>
              <a:t>(bits/sec)</a:t>
            </a:r>
          </a:p>
        </p:txBody>
      </p:sp>
      <p:sp>
        <p:nvSpPr>
          <p:cNvPr id="79" name="AutoShape 351">
            <a:extLst>
              <a:ext uri="{FF2B5EF4-FFF2-40B4-BE49-F238E27FC236}">
                <a16:creationId xmlns:a16="http://schemas.microsoft.com/office/drawing/2014/main" id="{B0EC1FAE-EE67-4B0B-87A4-FA34FF18C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176" y="4308475"/>
            <a:ext cx="1279525" cy="485775"/>
          </a:xfrm>
          <a:prstGeom prst="rightArrow">
            <a:avLst>
              <a:gd name="adj1" fmla="val 50000"/>
              <a:gd name="adj2" fmla="val 65850"/>
            </a:avLst>
          </a:pr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>
              <a:latin typeface="Times New Roman" panose="02020603050405020304" pitchFamily="18" charset="0"/>
            </a:endParaRPr>
          </a:p>
        </p:txBody>
      </p:sp>
      <p:sp>
        <p:nvSpPr>
          <p:cNvPr id="80" name="AutoShape 349">
            <a:extLst>
              <a:ext uri="{FF2B5EF4-FFF2-40B4-BE49-F238E27FC236}">
                <a16:creationId xmlns:a16="http://schemas.microsoft.com/office/drawing/2014/main" id="{F664DC8C-5DAD-459C-A718-99417FDCB4E4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908963" y="4064000"/>
            <a:ext cx="974725" cy="7207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ES"/>
          </a:p>
        </p:txBody>
      </p:sp>
      <p:pic>
        <p:nvPicPr>
          <p:cNvPr id="82" name="Audio 81">
            <a:hlinkClick r:id="" action="ppaction://media"/>
            <a:extLst>
              <a:ext uri="{FF2B5EF4-FFF2-40B4-BE49-F238E27FC236}">
                <a16:creationId xmlns:a16="http://schemas.microsoft.com/office/drawing/2014/main" id="{B02B5CAF-6557-46EE-8D0A-88301CEFE36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3534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159"/>
    </mc:Choice>
    <mc:Fallback>
      <p:transition spd="slow" advTm="55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</p:childTnLst>
        </p:cTn>
      </p:par>
    </p:tnLst>
    <p:bldLst>
      <p:bldP spid="6" grpId="0" animBg="1"/>
      <p:bldP spid="46" grpId="0" animBg="1"/>
      <p:bldP spid="47" grpId="0" animBg="1"/>
      <p:bldP spid="48" grpId="0" animBg="1"/>
      <p:bldP spid="49" grpId="0" animBg="1"/>
      <p:bldP spid="64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51D76297-1276-4393-A65D-F368ED426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Tasa de transferencia (más)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E5C9EB4-406F-41A1-9ED3-7A5884314F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 El núcleo de red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B968E53-AE53-47DC-B5D1-8D29829BA9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grpSp>
        <p:nvGrpSpPr>
          <p:cNvPr id="6" name="Group 347">
            <a:extLst>
              <a:ext uri="{FF2B5EF4-FFF2-40B4-BE49-F238E27FC236}">
                <a16:creationId xmlns:a16="http://schemas.microsoft.com/office/drawing/2014/main" id="{C469CBB4-3026-469E-8EFF-8DC50215E6BF}"/>
              </a:ext>
            </a:extLst>
          </p:cNvPr>
          <p:cNvGrpSpPr>
            <a:grpSpLocks/>
          </p:cNvGrpSpPr>
          <p:nvPr/>
        </p:nvGrpSpPr>
        <p:grpSpPr bwMode="auto">
          <a:xfrm>
            <a:off x="4872955" y="4097426"/>
            <a:ext cx="912813" cy="415925"/>
            <a:chOff x="1871277" y="1576300"/>
            <a:chExt cx="1128371" cy="437861"/>
          </a:xfrm>
        </p:grpSpPr>
        <p:sp>
          <p:nvSpPr>
            <p:cNvPr id="7" name="Oval 157">
              <a:extLst>
                <a:ext uri="{FF2B5EF4-FFF2-40B4-BE49-F238E27FC236}">
                  <a16:creationId xmlns:a16="http://schemas.microsoft.com/office/drawing/2014/main" id="{87E88BAE-E120-4242-9DCC-D33F328279D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5202" y="1694956"/>
              <a:ext cx="1124446" cy="319205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</a:endParaRPr>
            </a:p>
          </p:txBody>
        </p:sp>
        <p:sp>
          <p:nvSpPr>
            <p:cNvPr id="8" name="Rectangle 158">
              <a:extLst>
                <a:ext uri="{FF2B5EF4-FFF2-40B4-BE49-F238E27FC236}">
                  <a16:creationId xmlns:a16="http://schemas.microsoft.com/office/drawing/2014/main" id="{217A1D91-E764-4B1C-92BA-F416BF02876B}"/>
                </a:ext>
              </a:extLst>
            </p:cNvPr>
            <p:cNvSpPr/>
            <p:nvPr/>
          </p:nvSpPr>
          <p:spPr bwMode="auto">
            <a:xfrm>
              <a:off x="1871277" y="1740080"/>
              <a:ext cx="1128371" cy="115314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9" name="Oval 159">
              <a:extLst>
                <a:ext uri="{FF2B5EF4-FFF2-40B4-BE49-F238E27FC236}">
                  <a16:creationId xmlns:a16="http://schemas.microsoft.com/office/drawing/2014/main" id="{DFBB4997-6BFD-4921-BB9C-75465DC0482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277" y="1576300"/>
              <a:ext cx="1124446" cy="319203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</a:endParaRPr>
            </a:p>
          </p:txBody>
        </p:sp>
        <p:sp>
          <p:nvSpPr>
            <p:cNvPr id="10" name="Freeform 160">
              <a:extLst>
                <a:ext uri="{FF2B5EF4-FFF2-40B4-BE49-F238E27FC236}">
                  <a16:creationId xmlns:a16="http://schemas.microsoft.com/office/drawing/2014/main" id="{362D8AB4-2954-43E1-B1FE-D891072D52D4}"/>
                </a:ext>
              </a:extLst>
            </p:cNvPr>
            <p:cNvSpPr/>
            <p:nvPr/>
          </p:nvSpPr>
          <p:spPr bwMode="auto">
            <a:xfrm>
              <a:off x="2159748" y="1673231"/>
              <a:ext cx="547504" cy="160438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1" name="Freeform 161">
              <a:extLst>
                <a:ext uri="{FF2B5EF4-FFF2-40B4-BE49-F238E27FC236}">
                  <a16:creationId xmlns:a16="http://schemas.microsoft.com/office/drawing/2014/main" id="{C3871CBD-9597-4FE6-A61C-A354796CB2DC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2838" y="1633122"/>
              <a:ext cx="661324" cy="111972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62">
              <a:extLst>
                <a:ext uri="{FF2B5EF4-FFF2-40B4-BE49-F238E27FC236}">
                  <a16:creationId xmlns:a16="http://schemas.microsoft.com/office/drawing/2014/main" id="{F6CC6D31-EB22-42A7-B40A-417CE138E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6526" y="1728381"/>
              <a:ext cx="245297" cy="96931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63">
              <a:extLst>
                <a:ext uri="{FF2B5EF4-FFF2-40B4-BE49-F238E27FC236}">
                  <a16:creationId xmlns:a16="http://schemas.microsoft.com/office/drawing/2014/main" id="{D7997217-10D1-45BF-851D-ECFF0922D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9102" y="1730053"/>
              <a:ext cx="241373" cy="96931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14" name="Straight Connector 164">
              <a:extLst>
                <a:ext uri="{FF2B5EF4-FFF2-40B4-BE49-F238E27FC236}">
                  <a16:creationId xmlns:a16="http://schemas.microsoft.com/office/drawing/2014/main" id="{F35F49F8-27D4-460A-A872-64A37C9DFF5E}"/>
                </a:ext>
              </a:extLst>
            </p:cNvPr>
            <p:cNvCxnSpPr>
              <a:cxnSpLocks noChangeShapeType="1"/>
              <a:endCxn id="9" idx="2"/>
            </p:cNvCxnSpPr>
            <p:nvPr/>
          </p:nvCxnSpPr>
          <p:spPr bwMode="auto">
            <a:xfrm flipH="1" flipV="1">
              <a:off x="1871277" y="1736738"/>
              <a:ext cx="3925" cy="123671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15" name="Straight Connector 165">
              <a:extLst>
                <a:ext uri="{FF2B5EF4-FFF2-40B4-BE49-F238E27FC236}">
                  <a16:creationId xmlns:a16="http://schemas.microsoft.com/office/drawing/2014/main" id="{4B840EAF-614C-4138-9DE9-7DF6BAAEE85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5723" y="1735066"/>
              <a:ext cx="3925" cy="123671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grpSp>
        <p:nvGrpSpPr>
          <p:cNvPr id="16" name="Group 347">
            <a:extLst>
              <a:ext uri="{FF2B5EF4-FFF2-40B4-BE49-F238E27FC236}">
                <a16:creationId xmlns:a16="http://schemas.microsoft.com/office/drawing/2014/main" id="{9058CDEC-7CC4-4EA1-BCE9-29AADBDC6FE9}"/>
              </a:ext>
            </a:extLst>
          </p:cNvPr>
          <p:cNvGrpSpPr>
            <a:grpSpLocks/>
          </p:cNvGrpSpPr>
          <p:nvPr/>
        </p:nvGrpSpPr>
        <p:grpSpPr bwMode="auto">
          <a:xfrm>
            <a:off x="4826918" y="2228938"/>
            <a:ext cx="911225" cy="415925"/>
            <a:chOff x="1871277" y="1576300"/>
            <a:chExt cx="1128371" cy="437861"/>
          </a:xfrm>
        </p:grpSpPr>
        <p:sp>
          <p:nvSpPr>
            <p:cNvPr id="17" name="Oval 147">
              <a:extLst>
                <a:ext uri="{FF2B5EF4-FFF2-40B4-BE49-F238E27FC236}">
                  <a16:creationId xmlns:a16="http://schemas.microsoft.com/office/drawing/2014/main" id="{647729F1-C9F6-4436-81E0-5A9C81448D2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5209" y="1694958"/>
              <a:ext cx="1124439" cy="319203"/>
            </a:xfrm>
            <a:prstGeom prst="ellipse">
              <a:avLst/>
            </a:prstGeom>
            <a:gradFill rotWithShape="1">
              <a:gsLst>
                <a:gs pos="0">
                  <a:srgbClr val="262699"/>
                </a:gs>
                <a:gs pos="53000">
                  <a:srgbClr val="8585E0"/>
                </a:gs>
                <a:gs pos="100000">
                  <a:srgbClr val="262699"/>
                </a:gs>
              </a:gsLst>
              <a:lin ang="0" scaled="1"/>
            </a:gra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</a:endParaRPr>
            </a:p>
          </p:txBody>
        </p:sp>
        <p:sp>
          <p:nvSpPr>
            <p:cNvPr id="18" name="Rectangle 148">
              <a:extLst>
                <a:ext uri="{FF2B5EF4-FFF2-40B4-BE49-F238E27FC236}">
                  <a16:creationId xmlns:a16="http://schemas.microsoft.com/office/drawing/2014/main" id="{C3748AC7-E087-4F86-922A-479ADF8053EF}"/>
                </a:ext>
              </a:extLst>
            </p:cNvPr>
            <p:cNvSpPr/>
            <p:nvPr/>
          </p:nvSpPr>
          <p:spPr bwMode="auto">
            <a:xfrm>
              <a:off x="1871277" y="1740080"/>
              <a:ext cx="1128371" cy="115315"/>
            </a:xfrm>
            <a:prstGeom prst="rect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53000">
                  <a:schemeClr val="accent2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10800000" scaled="0"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19" name="Oval 149">
              <a:extLst>
                <a:ext uri="{FF2B5EF4-FFF2-40B4-BE49-F238E27FC236}">
                  <a16:creationId xmlns:a16="http://schemas.microsoft.com/office/drawing/2014/main" id="{A236394C-2453-45FD-B5F2-2BEC6526B2C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871277" y="1576300"/>
              <a:ext cx="1124439" cy="319205"/>
            </a:xfrm>
            <a:prstGeom prst="ellipse">
              <a:avLst/>
            </a:prstGeom>
            <a:solidFill>
              <a:srgbClr val="BFBFBF"/>
            </a:solidFill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dirty="0">
                <a:ln>
                  <a:solidFill>
                    <a:schemeClr val="tx1"/>
                  </a:solidFill>
                </a:ln>
                <a:solidFill>
                  <a:schemeClr val="lt1"/>
                </a:solidFill>
              </a:endParaRPr>
            </a:p>
          </p:txBody>
        </p:sp>
        <p:sp>
          <p:nvSpPr>
            <p:cNvPr id="20" name="Freeform 150">
              <a:extLst>
                <a:ext uri="{FF2B5EF4-FFF2-40B4-BE49-F238E27FC236}">
                  <a16:creationId xmlns:a16="http://schemas.microsoft.com/office/drawing/2014/main" id="{D51280D3-46E2-42BA-885E-0DDF00B7DE90}"/>
                </a:ext>
              </a:extLst>
            </p:cNvPr>
            <p:cNvSpPr/>
            <p:nvPr/>
          </p:nvSpPr>
          <p:spPr bwMode="auto">
            <a:xfrm>
              <a:off x="2160249" y="1673231"/>
              <a:ext cx="548460" cy="160438"/>
            </a:xfrm>
            <a:custGeom>
              <a:avLst/>
              <a:gdLst>
                <a:gd name="connsiteX0" fmla="*/ 1486231 w 2944854"/>
                <a:gd name="connsiteY0" fmla="*/ 727041 h 1302232"/>
                <a:gd name="connsiteX1" fmla="*/ 257675 w 2944854"/>
                <a:gd name="connsiteY1" fmla="*/ 1302232 h 1302232"/>
                <a:gd name="connsiteX2" fmla="*/ 0 w 2944854"/>
                <a:gd name="connsiteY2" fmla="*/ 1228607 h 1302232"/>
                <a:gd name="connsiteX3" fmla="*/ 911064 w 2944854"/>
                <a:gd name="connsiteY3" fmla="*/ 837478 h 1302232"/>
                <a:gd name="connsiteX4" fmla="*/ 883456 w 2944854"/>
                <a:gd name="connsiteY4" fmla="*/ 450949 h 1302232"/>
                <a:gd name="connsiteX5" fmla="*/ 161047 w 2944854"/>
                <a:gd name="connsiteY5" fmla="*/ 119640 h 1302232"/>
                <a:gd name="connsiteX6" fmla="*/ 404917 w 2944854"/>
                <a:gd name="connsiteY6" fmla="*/ 50617 h 1302232"/>
                <a:gd name="connsiteX7" fmla="*/ 1477028 w 2944854"/>
                <a:gd name="connsiteY7" fmla="*/ 501566 h 1302232"/>
                <a:gd name="connsiteX8" fmla="*/ 2572146 w 2944854"/>
                <a:gd name="connsiteY8" fmla="*/ 0 h 1302232"/>
                <a:gd name="connsiteX9" fmla="*/ 2875834 w 2944854"/>
                <a:gd name="connsiteY9" fmla="*/ 96632 h 1302232"/>
                <a:gd name="connsiteX10" fmla="*/ 2079803 w 2944854"/>
                <a:gd name="connsiteY10" fmla="*/ 432543 h 1302232"/>
                <a:gd name="connsiteX11" fmla="*/ 2240850 w 2944854"/>
                <a:gd name="connsiteY11" fmla="*/ 920305 h 1302232"/>
                <a:gd name="connsiteX12" fmla="*/ 2944854 w 2944854"/>
                <a:gd name="connsiteY12" fmla="*/ 1228607 h 1302232"/>
                <a:gd name="connsiteX13" fmla="*/ 2733192 w 2944854"/>
                <a:gd name="connsiteY13" fmla="*/ 1297630 h 1302232"/>
                <a:gd name="connsiteX14" fmla="*/ 1486231 w 2944854"/>
                <a:gd name="connsiteY14" fmla="*/ 727041 h 1302232"/>
                <a:gd name="connsiteX0" fmla="*/ 1486231 w 2944854"/>
                <a:gd name="connsiteY0" fmla="*/ 727041 h 1316375"/>
                <a:gd name="connsiteX1" fmla="*/ 257675 w 2944854"/>
                <a:gd name="connsiteY1" fmla="*/ 1302232 h 1316375"/>
                <a:gd name="connsiteX2" fmla="*/ 0 w 2944854"/>
                <a:gd name="connsiteY2" fmla="*/ 1228607 h 1316375"/>
                <a:gd name="connsiteX3" fmla="*/ 911064 w 2944854"/>
                <a:gd name="connsiteY3" fmla="*/ 837478 h 1316375"/>
                <a:gd name="connsiteX4" fmla="*/ 883456 w 2944854"/>
                <a:gd name="connsiteY4" fmla="*/ 450949 h 1316375"/>
                <a:gd name="connsiteX5" fmla="*/ 161047 w 2944854"/>
                <a:gd name="connsiteY5" fmla="*/ 119640 h 1316375"/>
                <a:gd name="connsiteX6" fmla="*/ 404917 w 2944854"/>
                <a:gd name="connsiteY6" fmla="*/ 50617 h 1316375"/>
                <a:gd name="connsiteX7" fmla="*/ 1477028 w 2944854"/>
                <a:gd name="connsiteY7" fmla="*/ 501566 h 1316375"/>
                <a:gd name="connsiteX8" fmla="*/ 2572146 w 2944854"/>
                <a:gd name="connsiteY8" fmla="*/ 0 h 1316375"/>
                <a:gd name="connsiteX9" fmla="*/ 2875834 w 2944854"/>
                <a:gd name="connsiteY9" fmla="*/ 96632 h 1316375"/>
                <a:gd name="connsiteX10" fmla="*/ 2079803 w 2944854"/>
                <a:gd name="connsiteY10" fmla="*/ 432543 h 1316375"/>
                <a:gd name="connsiteX11" fmla="*/ 2240850 w 2944854"/>
                <a:gd name="connsiteY11" fmla="*/ 920305 h 1316375"/>
                <a:gd name="connsiteX12" fmla="*/ 2944854 w 2944854"/>
                <a:gd name="connsiteY12" fmla="*/ 1228607 h 1316375"/>
                <a:gd name="connsiteX13" fmla="*/ 2756623 w 2944854"/>
                <a:gd name="connsiteY13" fmla="*/ 1316375 h 1316375"/>
                <a:gd name="connsiteX14" fmla="*/ 1486231 w 2944854"/>
                <a:gd name="connsiteY14" fmla="*/ 727041 h 1316375"/>
                <a:gd name="connsiteX0" fmla="*/ 1486231 w 3024520"/>
                <a:gd name="connsiteY0" fmla="*/ 727041 h 1316375"/>
                <a:gd name="connsiteX1" fmla="*/ 257675 w 3024520"/>
                <a:gd name="connsiteY1" fmla="*/ 1302232 h 1316375"/>
                <a:gd name="connsiteX2" fmla="*/ 0 w 3024520"/>
                <a:gd name="connsiteY2" fmla="*/ 1228607 h 1316375"/>
                <a:gd name="connsiteX3" fmla="*/ 911064 w 3024520"/>
                <a:gd name="connsiteY3" fmla="*/ 837478 h 1316375"/>
                <a:gd name="connsiteX4" fmla="*/ 883456 w 3024520"/>
                <a:gd name="connsiteY4" fmla="*/ 450949 h 1316375"/>
                <a:gd name="connsiteX5" fmla="*/ 161047 w 3024520"/>
                <a:gd name="connsiteY5" fmla="*/ 119640 h 1316375"/>
                <a:gd name="connsiteX6" fmla="*/ 404917 w 3024520"/>
                <a:gd name="connsiteY6" fmla="*/ 50617 h 1316375"/>
                <a:gd name="connsiteX7" fmla="*/ 1477028 w 3024520"/>
                <a:gd name="connsiteY7" fmla="*/ 501566 h 1316375"/>
                <a:gd name="connsiteX8" fmla="*/ 2572146 w 3024520"/>
                <a:gd name="connsiteY8" fmla="*/ 0 h 1316375"/>
                <a:gd name="connsiteX9" fmla="*/ 2875834 w 3024520"/>
                <a:gd name="connsiteY9" fmla="*/ 96632 h 1316375"/>
                <a:gd name="connsiteX10" fmla="*/ 2079803 w 3024520"/>
                <a:gd name="connsiteY10" fmla="*/ 432543 h 1316375"/>
                <a:gd name="connsiteX11" fmla="*/ 2240850 w 3024520"/>
                <a:gd name="connsiteY11" fmla="*/ 920305 h 1316375"/>
                <a:gd name="connsiteX12" fmla="*/ 3024520 w 3024520"/>
                <a:gd name="connsiteY12" fmla="*/ 1228607 h 1316375"/>
                <a:gd name="connsiteX13" fmla="*/ 2756623 w 3024520"/>
                <a:gd name="connsiteY13" fmla="*/ 1316375 h 1316375"/>
                <a:gd name="connsiteX14" fmla="*/ 1486231 w 3024520"/>
                <a:gd name="connsiteY14" fmla="*/ 727041 h 1316375"/>
                <a:gd name="connsiteX0" fmla="*/ 1537780 w 3076069"/>
                <a:gd name="connsiteY0" fmla="*/ 727041 h 1316375"/>
                <a:gd name="connsiteX1" fmla="*/ 309224 w 3076069"/>
                <a:gd name="connsiteY1" fmla="*/ 1302232 h 1316375"/>
                <a:gd name="connsiteX2" fmla="*/ 0 w 3076069"/>
                <a:gd name="connsiteY2" fmla="*/ 1228607 h 1316375"/>
                <a:gd name="connsiteX3" fmla="*/ 962613 w 3076069"/>
                <a:gd name="connsiteY3" fmla="*/ 837478 h 1316375"/>
                <a:gd name="connsiteX4" fmla="*/ 935005 w 3076069"/>
                <a:gd name="connsiteY4" fmla="*/ 450949 h 1316375"/>
                <a:gd name="connsiteX5" fmla="*/ 212596 w 3076069"/>
                <a:gd name="connsiteY5" fmla="*/ 119640 h 1316375"/>
                <a:gd name="connsiteX6" fmla="*/ 456466 w 3076069"/>
                <a:gd name="connsiteY6" fmla="*/ 50617 h 1316375"/>
                <a:gd name="connsiteX7" fmla="*/ 1528577 w 3076069"/>
                <a:gd name="connsiteY7" fmla="*/ 501566 h 1316375"/>
                <a:gd name="connsiteX8" fmla="*/ 2623695 w 3076069"/>
                <a:gd name="connsiteY8" fmla="*/ 0 h 1316375"/>
                <a:gd name="connsiteX9" fmla="*/ 2927383 w 3076069"/>
                <a:gd name="connsiteY9" fmla="*/ 96632 h 1316375"/>
                <a:gd name="connsiteX10" fmla="*/ 2131352 w 3076069"/>
                <a:gd name="connsiteY10" fmla="*/ 432543 h 1316375"/>
                <a:gd name="connsiteX11" fmla="*/ 2292399 w 3076069"/>
                <a:gd name="connsiteY11" fmla="*/ 920305 h 1316375"/>
                <a:gd name="connsiteX12" fmla="*/ 3076069 w 3076069"/>
                <a:gd name="connsiteY12" fmla="*/ 1228607 h 1316375"/>
                <a:gd name="connsiteX13" fmla="*/ 2808172 w 3076069"/>
                <a:gd name="connsiteY13" fmla="*/ 1316375 h 1316375"/>
                <a:gd name="connsiteX14" fmla="*/ 1537780 w 3076069"/>
                <a:gd name="connsiteY14" fmla="*/ 727041 h 1316375"/>
                <a:gd name="connsiteX0" fmla="*/ 1537780 w 3076069"/>
                <a:gd name="connsiteY0" fmla="*/ 727041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27041 h 1321259"/>
                <a:gd name="connsiteX0" fmla="*/ 1537780 w 3076069"/>
                <a:gd name="connsiteY0" fmla="*/ 750825 h 1321259"/>
                <a:gd name="connsiteX1" fmla="*/ 313981 w 3076069"/>
                <a:gd name="connsiteY1" fmla="*/ 1321259 h 1321259"/>
                <a:gd name="connsiteX2" fmla="*/ 0 w 3076069"/>
                <a:gd name="connsiteY2" fmla="*/ 1228607 h 1321259"/>
                <a:gd name="connsiteX3" fmla="*/ 962613 w 3076069"/>
                <a:gd name="connsiteY3" fmla="*/ 837478 h 1321259"/>
                <a:gd name="connsiteX4" fmla="*/ 935005 w 3076069"/>
                <a:gd name="connsiteY4" fmla="*/ 450949 h 1321259"/>
                <a:gd name="connsiteX5" fmla="*/ 212596 w 3076069"/>
                <a:gd name="connsiteY5" fmla="*/ 119640 h 1321259"/>
                <a:gd name="connsiteX6" fmla="*/ 456466 w 3076069"/>
                <a:gd name="connsiteY6" fmla="*/ 50617 h 1321259"/>
                <a:gd name="connsiteX7" fmla="*/ 1528577 w 3076069"/>
                <a:gd name="connsiteY7" fmla="*/ 501566 h 1321259"/>
                <a:gd name="connsiteX8" fmla="*/ 2623695 w 3076069"/>
                <a:gd name="connsiteY8" fmla="*/ 0 h 1321259"/>
                <a:gd name="connsiteX9" fmla="*/ 2927383 w 3076069"/>
                <a:gd name="connsiteY9" fmla="*/ 96632 h 1321259"/>
                <a:gd name="connsiteX10" fmla="*/ 2131352 w 3076069"/>
                <a:gd name="connsiteY10" fmla="*/ 432543 h 1321259"/>
                <a:gd name="connsiteX11" fmla="*/ 2292399 w 3076069"/>
                <a:gd name="connsiteY11" fmla="*/ 920305 h 1321259"/>
                <a:gd name="connsiteX12" fmla="*/ 3076069 w 3076069"/>
                <a:gd name="connsiteY12" fmla="*/ 1228607 h 1321259"/>
                <a:gd name="connsiteX13" fmla="*/ 2808172 w 3076069"/>
                <a:gd name="connsiteY13" fmla="*/ 1316375 h 1321259"/>
                <a:gd name="connsiteX14" fmla="*/ 1537780 w 3076069"/>
                <a:gd name="connsiteY14" fmla="*/ 750825 h 132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076069" h="1321259">
                  <a:moveTo>
                    <a:pt x="1537780" y="750825"/>
                  </a:moveTo>
                  <a:lnTo>
                    <a:pt x="313981" y="1321259"/>
                  </a:lnTo>
                  <a:lnTo>
                    <a:pt x="0" y="1228607"/>
                  </a:lnTo>
                  <a:lnTo>
                    <a:pt x="962613" y="837478"/>
                  </a:lnTo>
                  <a:lnTo>
                    <a:pt x="935005" y="450949"/>
                  </a:lnTo>
                  <a:lnTo>
                    <a:pt x="212596" y="119640"/>
                  </a:lnTo>
                  <a:lnTo>
                    <a:pt x="456466" y="50617"/>
                  </a:lnTo>
                  <a:lnTo>
                    <a:pt x="1528577" y="501566"/>
                  </a:lnTo>
                  <a:lnTo>
                    <a:pt x="2623695" y="0"/>
                  </a:lnTo>
                  <a:lnTo>
                    <a:pt x="2927383" y="96632"/>
                  </a:lnTo>
                  <a:lnTo>
                    <a:pt x="2131352" y="432543"/>
                  </a:lnTo>
                  <a:lnTo>
                    <a:pt x="2292399" y="920305"/>
                  </a:lnTo>
                  <a:lnTo>
                    <a:pt x="3076069" y="1228607"/>
                  </a:lnTo>
                  <a:lnTo>
                    <a:pt x="2808172" y="1316375"/>
                  </a:lnTo>
                  <a:lnTo>
                    <a:pt x="1537780" y="75082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21" name="Freeform 151">
              <a:extLst>
                <a:ext uri="{FF2B5EF4-FFF2-40B4-BE49-F238E27FC236}">
                  <a16:creationId xmlns:a16="http://schemas.microsoft.com/office/drawing/2014/main" id="{7611389E-311B-4670-9BED-C82A86FC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3242" y="1633122"/>
              <a:ext cx="662475" cy="111973"/>
            </a:xfrm>
            <a:custGeom>
              <a:avLst/>
              <a:gdLst>
                <a:gd name="T0" fmla="*/ 0 w 3723451"/>
                <a:gd name="T1" fmla="*/ 27215 h 932950"/>
                <a:gd name="T2" fmla="*/ 116562 w 3723451"/>
                <a:gd name="T3" fmla="*/ 321 h 932950"/>
                <a:gd name="T4" fmla="*/ 330164 w 3723451"/>
                <a:gd name="T5" fmla="*/ 62070 h 932950"/>
                <a:gd name="T6" fmla="*/ 533943 w 3723451"/>
                <a:gd name="T7" fmla="*/ 0 h 932950"/>
                <a:gd name="T8" fmla="*/ 662444 w 3723451"/>
                <a:gd name="T9" fmla="*/ 24700 h 932950"/>
                <a:gd name="T10" fmla="*/ 566839 w 3723451"/>
                <a:gd name="T11" fmla="*/ 55072 h 932950"/>
                <a:gd name="T12" fmla="*/ 536059 w 3723451"/>
                <a:gd name="T13" fmla="*/ 46883 h 932950"/>
                <a:gd name="T14" fmla="*/ 333917 w 3723451"/>
                <a:gd name="T15" fmla="*/ 111241 h 932950"/>
                <a:gd name="T16" fmla="*/ 126604 w 3723451"/>
                <a:gd name="T17" fmla="*/ 49251 h 932950"/>
                <a:gd name="T18" fmla="*/ 93086 w 3723451"/>
                <a:gd name="T19" fmla="*/ 55941 h 932950"/>
                <a:gd name="T20" fmla="*/ 0 w 3723451"/>
                <a:gd name="T21" fmla="*/ 27215 h 9329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723451" h="932950">
                  <a:moveTo>
                    <a:pt x="0" y="228246"/>
                  </a:moveTo>
                  <a:lnTo>
                    <a:pt x="655168" y="2690"/>
                  </a:lnTo>
                  <a:lnTo>
                    <a:pt x="1855778" y="520562"/>
                  </a:lnTo>
                  <a:lnTo>
                    <a:pt x="3001174" y="0"/>
                  </a:lnTo>
                  <a:lnTo>
                    <a:pt x="3723451" y="207149"/>
                  </a:lnTo>
                  <a:lnTo>
                    <a:pt x="3186079" y="461874"/>
                  </a:lnTo>
                  <a:lnTo>
                    <a:pt x="3013067" y="393200"/>
                  </a:lnTo>
                  <a:lnTo>
                    <a:pt x="1876873" y="932950"/>
                  </a:lnTo>
                  <a:lnTo>
                    <a:pt x="711613" y="413055"/>
                  </a:lnTo>
                  <a:lnTo>
                    <a:pt x="523214" y="469166"/>
                  </a:lnTo>
                  <a:lnTo>
                    <a:pt x="0" y="228246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152">
              <a:extLst>
                <a:ext uri="{FF2B5EF4-FFF2-40B4-BE49-F238E27FC236}">
                  <a16:creationId xmlns:a16="http://schemas.microsoft.com/office/drawing/2014/main" id="{C4E35B14-F275-4741-B50D-DC2A73D2FC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7684" y="1728382"/>
              <a:ext cx="243760" cy="96931"/>
            </a:xfrm>
            <a:custGeom>
              <a:avLst/>
              <a:gdLst>
                <a:gd name="T0" fmla="*/ 0 w 1366596"/>
                <a:gd name="T1" fmla="*/ 0 h 809868"/>
                <a:gd name="T2" fmla="*/ 244057 w 1366596"/>
                <a:gd name="T3" fmla="*/ 74985 h 809868"/>
                <a:gd name="T4" fmla="*/ 154487 w 1366596"/>
                <a:gd name="T5" fmla="*/ 97040 h 809868"/>
                <a:gd name="T6" fmla="*/ 822 w 1366596"/>
                <a:gd name="T7" fmla="*/ 51277 h 809868"/>
                <a:gd name="T8" fmla="*/ 0 w 1366596"/>
                <a:gd name="T9" fmla="*/ 0 h 809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66596" h="809868">
                  <a:moveTo>
                    <a:pt x="0" y="0"/>
                  </a:moveTo>
                  <a:lnTo>
                    <a:pt x="1366596" y="625807"/>
                  </a:lnTo>
                  <a:lnTo>
                    <a:pt x="865050" y="809868"/>
                  </a:lnTo>
                  <a:lnTo>
                    <a:pt x="4601" y="427942"/>
                  </a:lnTo>
                  <a:cubicBezTo>
                    <a:pt x="-1535" y="105836"/>
                    <a:pt x="1534" y="142647"/>
                    <a:pt x="0" y="0"/>
                  </a:cubicBez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153">
              <a:extLst>
                <a:ext uri="{FF2B5EF4-FFF2-40B4-BE49-F238E27FC236}">
                  <a16:creationId xmlns:a16="http://schemas.microsoft.com/office/drawing/2014/main" id="{5E0D68DD-D289-4F7A-BED2-C22142F79F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9481" y="1730053"/>
              <a:ext cx="241794" cy="96931"/>
            </a:xfrm>
            <a:custGeom>
              <a:avLst/>
              <a:gdLst>
                <a:gd name="T0" fmla="*/ 237599 w 1348191"/>
                <a:gd name="T1" fmla="*/ 0 h 791462"/>
                <a:gd name="T2" fmla="*/ 240888 w 1348191"/>
                <a:gd name="T3" fmla="*/ 46827 h 791462"/>
                <a:gd name="T4" fmla="*/ 87147 w 1348191"/>
                <a:gd name="T5" fmla="*/ 97039 h 791462"/>
                <a:gd name="T6" fmla="*/ 0 w 1348191"/>
                <a:gd name="T7" fmla="*/ 75036 h 791462"/>
                <a:gd name="T8" fmla="*/ 237599 w 1348191"/>
                <a:gd name="T9" fmla="*/ 0 h 7914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48191" h="791462">
                  <a:moveTo>
                    <a:pt x="1329786" y="0"/>
                  </a:moveTo>
                  <a:lnTo>
                    <a:pt x="1348191" y="381926"/>
                  </a:lnTo>
                  <a:lnTo>
                    <a:pt x="487742" y="791462"/>
                  </a:lnTo>
                  <a:lnTo>
                    <a:pt x="0" y="612002"/>
                  </a:lnTo>
                  <a:lnTo>
                    <a:pt x="1329786" y="0"/>
                  </a:lnTo>
                  <a:close/>
                </a:path>
              </a:pathLst>
            </a:custGeom>
            <a:solidFill>
              <a:srgbClr val="262699"/>
            </a:solidFill>
            <a:ln w="9525" cap="flat" cmpd="sng">
              <a:noFill/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24" name="Straight Connector 154">
              <a:extLst>
                <a:ext uri="{FF2B5EF4-FFF2-40B4-BE49-F238E27FC236}">
                  <a16:creationId xmlns:a16="http://schemas.microsoft.com/office/drawing/2014/main" id="{CEEC23C2-A38A-4077-929F-29F6EA82511D}"/>
                </a:ext>
              </a:extLst>
            </p:cNvPr>
            <p:cNvCxnSpPr>
              <a:cxnSpLocks noChangeShapeType="1"/>
              <a:endCxn id="19" idx="2"/>
            </p:cNvCxnSpPr>
            <p:nvPr/>
          </p:nvCxnSpPr>
          <p:spPr bwMode="auto">
            <a:xfrm flipH="1" flipV="1">
              <a:off x="1871277" y="1736738"/>
              <a:ext cx="3932" cy="123671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  <p:cxnSp>
          <p:nvCxnSpPr>
            <p:cNvPr id="25" name="Straight Connector 155">
              <a:extLst>
                <a:ext uri="{FF2B5EF4-FFF2-40B4-BE49-F238E27FC236}">
                  <a16:creationId xmlns:a16="http://schemas.microsoft.com/office/drawing/2014/main" id="{BE516E88-FCBC-47AB-B925-B95690D23A0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2995716" y="1735067"/>
              <a:ext cx="3932" cy="123671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  <a:effectLst>
              <a:outerShdw dist="19939" dir="5400000" algn="tl" rotWithShape="0">
                <a:srgbClr val="808080">
                  <a:alpha val="37999"/>
                </a:srgbClr>
              </a:outerShdw>
            </a:effectLst>
          </p:spPr>
        </p:cxnSp>
      </p:grpSp>
      <p:grpSp>
        <p:nvGrpSpPr>
          <p:cNvPr id="26" name="Group 140">
            <a:extLst>
              <a:ext uri="{FF2B5EF4-FFF2-40B4-BE49-F238E27FC236}">
                <a16:creationId xmlns:a16="http://schemas.microsoft.com/office/drawing/2014/main" id="{DEE93B10-4FF4-4F62-A03C-F528C7B383C9}"/>
              </a:ext>
            </a:extLst>
          </p:cNvPr>
          <p:cNvGrpSpPr>
            <a:grpSpLocks/>
          </p:cNvGrpSpPr>
          <p:nvPr/>
        </p:nvGrpSpPr>
        <p:grpSpPr bwMode="auto">
          <a:xfrm>
            <a:off x="2182143" y="1901912"/>
            <a:ext cx="352425" cy="876300"/>
            <a:chOff x="4140" y="429"/>
            <a:chExt cx="1425" cy="2396"/>
          </a:xfrm>
        </p:grpSpPr>
        <p:sp>
          <p:nvSpPr>
            <p:cNvPr id="27" name="Freeform 141">
              <a:extLst>
                <a:ext uri="{FF2B5EF4-FFF2-40B4-BE49-F238E27FC236}">
                  <a16:creationId xmlns:a16="http://schemas.microsoft.com/office/drawing/2014/main" id="{F9B3B14E-622E-4A7F-8961-8A2970E522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433"/>
              <a:ext cx="283" cy="2286"/>
            </a:xfrm>
            <a:custGeom>
              <a:avLst/>
              <a:gdLst>
                <a:gd name="T0" fmla="*/ 2 w 354"/>
                <a:gd name="T1" fmla="*/ 0 h 2742"/>
                <a:gd name="T2" fmla="*/ 8 w 354"/>
                <a:gd name="T3" fmla="*/ 16 h 2742"/>
                <a:gd name="T4" fmla="*/ 8 w 354"/>
                <a:gd name="T5" fmla="*/ 119 h 2742"/>
                <a:gd name="T6" fmla="*/ 0 w 354"/>
                <a:gd name="T7" fmla="*/ 124 h 2742"/>
                <a:gd name="T8" fmla="*/ 2 w 354"/>
                <a:gd name="T9" fmla="*/ 0 h 27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4"/>
                <a:gd name="T16" fmla="*/ 0 h 2742"/>
                <a:gd name="T17" fmla="*/ 354 w 354"/>
                <a:gd name="T18" fmla="*/ 2742 h 27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4" h="2742">
                  <a:moveTo>
                    <a:pt x="63" y="0"/>
                  </a:moveTo>
                  <a:lnTo>
                    <a:pt x="354" y="339"/>
                  </a:lnTo>
                  <a:lnTo>
                    <a:pt x="346" y="2624"/>
                  </a:lnTo>
                  <a:lnTo>
                    <a:pt x="0" y="2742"/>
                  </a:lnTo>
                  <a:lnTo>
                    <a:pt x="63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8" name="Rectangle 142">
              <a:extLst>
                <a:ext uri="{FF2B5EF4-FFF2-40B4-BE49-F238E27FC236}">
                  <a16:creationId xmlns:a16="http://schemas.microsoft.com/office/drawing/2014/main" id="{243B11BA-C759-40E9-9E97-89DF83917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429"/>
              <a:ext cx="1046" cy="2283"/>
            </a:xfrm>
            <a:prstGeom prst="rect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29" name="Freeform 143">
              <a:extLst>
                <a:ext uri="{FF2B5EF4-FFF2-40B4-BE49-F238E27FC236}">
                  <a16:creationId xmlns:a16="http://schemas.microsoft.com/office/drawing/2014/main" id="{BB915E86-7A28-4AC6-9148-C1DF5FF03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" y="570"/>
              <a:ext cx="169" cy="2115"/>
            </a:xfrm>
            <a:custGeom>
              <a:avLst/>
              <a:gdLst>
                <a:gd name="T0" fmla="*/ 2 w 211"/>
                <a:gd name="T1" fmla="*/ 0 h 2537"/>
                <a:gd name="T2" fmla="*/ 5 w 211"/>
                <a:gd name="T3" fmla="*/ 11 h 2537"/>
                <a:gd name="T4" fmla="*/ 2 w 211"/>
                <a:gd name="T5" fmla="*/ 113 h 2537"/>
                <a:gd name="T6" fmla="*/ 2 w 211"/>
                <a:gd name="T7" fmla="*/ 0 h 253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1"/>
                <a:gd name="T13" fmla="*/ 0 h 2537"/>
                <a:gd name="T14" fmla="*/ 211 w 211"/>
                <a:gd name="T15" fmla="*/ 2537 h 253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1" h="2537">
                  <a:moveTo>
                    <a:pt x="7" y="0"/>
                  </a:moveTo>
                  <a:cubicBezTo>
                    <a:pt x="7" y="0"/>
                    <a:pt x="57" y="28"/>
                    <a:pt x="211" y="218"/>
                  </a:cubicBezTo>
                  <a:cubicBezTo>
                    <a:pt x="0" y="1229"/>
                    <a:pt x="41" y="2537"/>
                    <a:pt x="7" y="2501"/>
                  </a:cubicBez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F8F8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0" name="Freeform 144">
              <a:extLst>
                <a:ext uri="{FF2B5EF4-FFF2-40B4-BE49-F238E27FC236}">
                  <a16:creationId xmlns:a16="http://schemas.microsoft.com/office/drawing/2014/main" id="{4484AACB-2192-448E-8A75-902EE88208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4" y="1640"/>
              <a:ext cx="263" cy="189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7 h 226"/>
                <a:gd name="T4" fmla="*/ 7 w 328"/>
                <a:gd name="T5" fmla="*/ 11 h 226"/>
                <a:gd name="T6" fmla="*/ 0 w 328"/>
                <a:gd name="T7" fmla="*/ 5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1" name="Rectangle 145">
              <a:extLst>
                <a:ext uri="{FF2B5EF4-FFF2-40B4-BE49-F238E27FC236}">
                  <a16:creationId xmlns:a16="http://schemas.microsoft.com/office/drawing/2014/main" id="{ED41B6F1-3348-4421-9E64-649B601B93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694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32" name="Group 146">
              <a:extLst>
                <a:ext uri="{FF2B5EF4-FFF2-40B4-BE49-F238E27FC236}">
                  <a16:creationId xmlns:a16="http://schemas.microsoft.com/office/drawing/2014/main" id="{C67747C6-E3F7-450B-9E82-3E6DB93951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9" y="668"/>
              <a:ext cx="581" cy="145"/>
              <a:chOff x="614" y="2568"/>
              <a:chExt cx="725" cy="139"/>
            </a:xfrm>
          </p:grpSpPr>
          <p:sp>
            <p:nvSpPr>
              <p:cNvPr id="57" name="AutoShape 147">
                <a:extLst>
                  <a:ext uri="{FF2B5EF4-FFF2-40B4-BE49-F238E27FC236}">
                    <a16:creationId xmlns:a16="http://schemas.microsoft.com/office/drawing/2014/main" id="{9B1502AC-29F1-460C-B897-460C13627B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68"/>
                <a:ext cx="721" cy="13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58" name="AutoShape 148">
                <a:extLst>
                  <a:ext uri="{FF2B5EF4-FFF2-40B4-BE49-F238E27FC236}">
                    <a16:creationId xmlns:a16="http://schemas.microsoft.com/office/drawing/2014/main" id="{80A116D9-4910-4A3B-8B72-B6E50694A4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" y="2584"/>
                <a:ext cx="689" cy="1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33" name="Rectangle 149">
              <a:extLst>
                <a:ext uri="{FF2B5EF4-FFF2-40B4-BE49-F238E27FC236}">
                  <a16:creationId xmlns:a16="http://schemas.microsoft.com/office/drawing/2014/main" id="{BDAA61D4-05A0-4278-9B6E-80B5F0D551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1019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34" name="Group 150">
              <a:extLst>
                <a:ext uri="{FF2B5EF4-FFF2-40B4-BE49-F238E27FC236}">
                  <a16:creationId xmlns:a16="http://schemas.microsoft.com/office/drawing/2014/main" id="{46FA41B5-4173-46AA-B2A0-364260D5E1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7" y="994"/>
              <a:ext cx="581" cy="134"/>
              <a:chOff x="614" y="2568"/>
              <a:chExt cx="725" cy="139"/>
            </a:xfrm>
          </p:grpSpPr>
          <p:sp>
            <p:nvSpPr>
              <p:cNvPr id="55" name="AutoShape 151">
                <a:extLst>
                  <a:ext uri="{FF2B5EF4-FFF2-40B4-BE49-F238E27FC236}">
                    <a16:creationId xmlns:a16="http://schemas.microsoft.com/office/drawing/2014/main" id="{CEBCDB06-B0F6-45AA-B264-F8F5F66701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" y="2567"/>
                <a:ext cx="721" cy="140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56" name="AutoShape 152">
                <a:extLst>
                  <a:ext uri="{FF2B5EF4-FFF2-40B4-BE49-F238E27FC236}">
                    <a16:creationId xmlns:a16="http://schemas.microsoft.com/office/drawing/2014/main" id="{C6920338-3491-4FAF-89AF-0FD533F913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2585"/>
                <a:ext cx="689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35" name="Rectangle 153">
              <a:extLst>
                <a:ext uri="{FF2B5EF4-FFF2-40B4-BE49-F238E27FC236}">
                  <a16:creationId xmlns:a16="http://schemas.microsoft.com/office/drawing/2014/main" id="{B2671AE9-8A6E-4B39-BF17-FEF1AB94E9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1358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36" name="Rectangle 154">
              <a:extLst>
                <a:ext uri="{FF2B5EF4-FFF2-40B4-BE49-F238E27FC236}">
                  <a16:creationId xmlns:a16="http://schemas.microsoft.com/office/drawing/2014/main" id="{A9B8844A-AF9F-40AE-BAFC-5478E0BD6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1653"/>
              <a:ext cx="597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37" name="Group 155">
              <a:extLst>
                <a:ext uri="{FF2B5EF4-FFF2-40B4-BE49-F238E27FC236}">
                  <a16:creationId xmlns:a16="http://schemas.microsoft.com/office/drawing/2014/main" id="{857A3A95-29DD-4E40-9406-CDCD79C1AC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5" y="1627"/>
              <a:ext cx="582" cy="151"/>
              <a:chOff x="614" y="2568"/>
              <a:chExt cx="725" cy="139"/>
            </a:xfrm>
          </p:grpSpPr>
          <p:sp>
            <p:nvSpPr>
              <p:cNvPr id="53" name="AutoShape 156">
                <a:extLst>
                  <a:ext uri="{FF2B5EF4-FFF2-40B4-BE49-F238E27FC236}">
                    <a16:creationId xmlns:a16="http://schemas.microsoft.com/office/drawing/2014/main" id="{269F5ED0-52EC-4FEE-86D3-B94C142600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" y="2568"/>
                <a:ext cx="720" cy="140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54" name="AutoShape 157">
                <a:extLst>
                  <a:ext uri="{FF2B5EF4-FFF2-40B4-BE49-F238E27FC236}">
                    <a16:creationId xmlns:a16="http://schemas.microsoft.com/office/drawing/2014/main" id="{FBA35033-F129-4C95-8837-8924C364A7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" y="2584"/>
                <a:ext cx="688" cy="10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38" name="Freeform 158">
              <a:extLst>
                <a:ext uri="{FF2B5EF4-FFF2-40B4-BE49-F238E27FC236}">
                  <a16:creationId xmlns:a16="http://schemas.microsoft.com/office/drawing/2014/main" id="{41C7E4C0-0EA0-423E-8493-E4E8FF4409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1354"/>
              <a:ext cx="263" cy="188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6 h 226"/>
                <a:gd name="T4" fmla="*/ 7 w 328"/>
                <a:gd name="T5" fmla="*/ 10 h 226"/>
                <a:gd name="T6" fmla="*/ 0 w 328"/>
                <a:gd name="T7" fmla="*/ 4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39" name="Group 159">
              <a:extLst>
                <a:ext uri="{FF2B5EF4-FFF2-40B4-BE49-F238E27FC236}">
                  <a16:creationId xmlns:a16="http://schemas.microsoft.com/office/drawing/2014/main" id="{237FBE58-1B0E-4199-8852-F43C85FCC3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9" y="1327"/>
              <a:ext cx="582" cy="139"/>
              <a:chOff x="614" y="2568"/>
              <a:chExt cx="725" cy="139"/>
            </a:xfrm>
          </p:grpSpPr>
          <p:sp>
            <p:nvSpPr>
              <p:cNvPr id="51" name="AutoShape 160">
                <a:extLst>
                  <a:ext uri="{FF2B5EF4-FFF2-40B4-BE49-F238E27FC236}">
                    <a16:creationId xmlns:a16="http://schemas.microsoft.com/office/drawing/2014/main" id="{ECB1914F-D711-4697-AAD1-0D56138964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" y="2569"/>
                <a:ext cx="728" cy="13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52" name="AutoShape 161">
                <a:extLst>
                  <a:ext uri="{FF2B5EF4-FFF2-40B4-BE49-F238E27FC236}">
                    <a16:creationId xmlns:a16="http://schemas.microsoft.com/office/drawing/2014/main" id="{605A6B32-AF5C-4C79-83AF-20160B2EBB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" y="2586"/>
                <a:ext cx="696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40" name="Rectangle 162">
              <a:extLst>
                <a:ext uri="{FF2B5EF4-FFF2-40B4-BE49-F238E27FC236}">
                  <a16:creationId xmlns:a16="http://schemas.microsoft.com/office/drawing/2014/main" id="{50796653-C199-4E3B-A259-DB1EDEC8F0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429"/>
              <a:ext cx="71" cy="2287"/>
            </a:xfrm>
            <a:prstGeom prst="rect">
              <a:avLst/>
            </a:prstGeom>
            <a:gradFill rotWithShape="1">
              <a:gsLst>
                <a:gs pos="0">
                  <a:srgbClr val="333333"/>
                </a:gs>
                <a:gs pos="5000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41" name="Freeform 163">
              <a:extLst>
                <a:ext uri="{FF2B5EF4-FFF2-40B4-BE49-F238E27FC236}">
                  <a16:creationId xmlns:a16="http://schemas.microsoft.com/office/drawing/2014/main" id="{EA9ADDEF-692C-473B-9092-46B8F1B14E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2" y="1007"/>
              <a:ext cx="237" cy="213"/>
            </a:xfrm>
            <a:custGeom>
              <a:avLst/>
              <a:gdLst>
                <a:gd name="T0" fmla="*/ 2 w 296"/>
                <a:gd name="T1" fmla="*/ 0 h 256"/>
                <a:gd name="T2" fmla="*/ 7 w 296"/>
                <a:gd name="T3" fmla="*/ 6 h 256"/>
                <a:gd name="T4" fmla="*/ 7 w 296"/>
                <a:gd name="T5" fmla="*/ 11 h 256"/>
                <a:gd name="T6" fmla="*/ 0 w 296"/>
                <a:gd name="T7" fmla="*/ 4 h 256"/>
                <a:gd name="T8" fmla="*/ 2 w 296"/>
                <a:gd name="T9" fmla="*/ 0 h 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6"/>
                <a:gd name="T16" fmla="*/ 0 h 256"/>
                <a:gd name="T17" fmla="*/ 296 w 296"/>
                <a:gd name="T18" fmla="*/ 256 h 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6" h="256">
                  <a:moveTo>
                    <a:pt x="4" y="0"/>
                  </a:moveTo>
                  <a:cubicBezTo>
                    <a:pt x="55" y="10"/>
                    <a:pt x="144" y="68"/>
                    <a:pt x="292" y="144"/>
                  </a:cubicBezTo>
                  <a:cubicBezTo>
                    <a:pt x="290" y="178"/>
                    <a:pt x="296" y="188"/>
                    <a:pt x="296" y="256"/>
                  </a:cubicBezTo>
                  <a:cubicBezTo>
                    <a:pt x="296" y="256"/>
                    <a:pt x="160" y="176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2" name="Freeform 164">
              <a:extLst>
                <a:ext uri="{FF2B5EF4-FFF2-40B4-BE49-F238E27FC236}">
                  <a16:creationId xmlns:a16="http://schemas.microsoft.com/office/drawing/2014/main" id="{284BF809-2601-4A78-80AF-22B7D3D3C5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5" y="680"/>
              <a:ext cx="244" cy="240"/>
            </a:xfrm>
            <a:custGeom>
              <a:avLst/>
              <a:gdLst>
                <a:gd name="T0" fmla="*/ 0 w 304"/>
                <a:gd name="T1" fmla="*/ 0 h 288"/>
                <a:gd name="T2" fmla="*/ 7 w 304"/>
                <a:gd name="T3" fmla="*/ 8 h 288"/>
                <a:gd name="T4" fmla="*/ 6 w 304"/>
                <a:gd name="T5" fmla="*/ 13 h 288"/>
                <a:gd name="T6" fmla="*/ 2 w 304"/>
                <a:gd name="T7" fmla="*/ 6 h 288"/>
                <a:gd name="T8" fmla="*/ 0 w 304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4"/>
                <a:gd name="T16" fmla="*/ 0 h 288"/>
                <a:gd name="T17" fmla="*/ 304 w 304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4" h="288">
                  <a:moveTo>
                    <a:pt x="0" y="0"/>
                  </a:moveTo>
                  <a:cubicBezTo>
                    <a:pt x="51" y="10"/>
                    <a:pt x="148" y="76"/>
                    <a:pt x="304" y="164"/>
                  </a:cubicBezTo>
                  <a:cubicBezTo>
                    <a:pt x="302" y="198"/>
                    <a:pt x="284" y="220"/>
                    <a:pt x="284" y="288"/>
                  </a:cubicBezTo>
                  <a:cubicBezTo>
                    <a:pt x="284" y="288"/>
                    <a:pt x="163" y="179"/>
                    <a:pt x="8" y="124"/>
                  </a:cubicBezTo>
                  <a:cubicBezTo>
                    <a:pt x="8" y="72"/>
                    <a:pt x="0" y="1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3" name="Oval 165">
              <a:extLst>
                <a:ext uri="{FF2B5EF4-FFF2-40B4-BE49-F238E27FC236}">
                  <a16:creationId xmlns:a16="http://schemas.microsoft.com/office/drawing/2014/main" id="{C1EC3516-7458-4406-92FC-274A0BD76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0" y="2612"/>
              <a:ext cx="45" cy="9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44" name="Freeform 166">
              <a:extLst>
                <a:ext uri="{FF2B5EF4-FFF2-40B4-BE49-F238E27FC236}">
                  <a16:creationId xmlns:a16="http://schemas.microsoft.com/office/drawing/2014/main" id="{7C559F13-DE11-4BFA-BB21-75C14393D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" y="2614"/>
              <a:ext cx="245" cy="200"/>
            </a:xfrm>
            <a:custGeom>
              <a:avLst/>
              <a:gdLst>
                <a:gd name="T0" fmla="*/ 0 w 306"/>
                <a:gd name="T1" fmla="*/ 6 h 240"/>
                <a:gd name="T2" fmla="*/ 2 w 306"/>
                <a:gd name="T3" fmla="*/ 11 h 240"/>
                <a:gd name="T4" fmla="*/ 7 w 306"/>
                <a:gd name="T5" fmla="*/ 6 h 240"/>
                <a:gd name="T6" fmla="*/ 7 w 306"/>
                <a:gd name="T7" fmla="*/ 0 h 240"/>
                <a:gd name="T8" fmla="*/ 0 w 306"/>
                <a:gd name="T9" fmla="*/ 6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240"/>
                <a:gd name="T17" fmla="*/ 306 w 306"/>
                <a:gd name="T18" fmla="*/ 240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240">
                  <a:moveTo>
                    <a:pt x="0" y="106"/>
                  </a:moveTo>
                  <a:lnTo>
                    <a:pt x="2" y="240"/>
                  </a:lnTo>
                  <a:lnTo>
                    <a:pt x="306" y="110"/>
                  </a:lnTo>
                  <a:lnTo>
                    <a:pt x="30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5" name="AutoShape 167">
              <a:extLst>
                <a:ext uri="{FF2B5EF4-FFF2-40B4-BE49-F238E27FC236}">
                  <a16:creationId xmlns:a16="http://schemas.microsoft.com/office/drawing/2014/main" id="{B5641097-B0E4-4AC1-82A8-06FBDA6BF2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0" y="2677"/>
              <a:ext cx="1200" cy="148"/>
            </a:xfrm>
            <a:prstGeom prst="roundRect">
              <a:avLst>
                <a:gd name="adj" fmla="val 5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46" name="AutoShape 168">
              <a:extLst>
                <a:ext uri="{FF2B5EF4-FFF2-40B4-BE49-F238E27FC236}">
                  <a16:creationId xmlns:a16="http://schemas.microsoft.com/office/drawing/2014/main" id="{C8CCB651-A952-4221-948F-509C2C887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2712"/>
              <a:ext cx="1072" cy="8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47" name="Oval 169">
              <a:extLst>
                <a:ext uri="{FF2B5EF4-FFF2-40B4-BE49-F238E27FC236}">
                  <a16:creationId xmlns:a16="http://schemas.microsoft.com/office/drawing/2014/main" id="{DF6FA6CA-95DF-4D88-A3C5-0AA14ECEB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" y="2382"/>
              <a:ext cx="160" cy="143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48" name="Oval 170">
              <a:extLst>
                <a:ext uri="{FF2B5EF4-FFF2-40B4-BE49-F238E27FC236}">
                  <a16:creationId xmlns:a16="http://schemas.microsoft.com/office/drawing/2014/main" id="{7D063581-1B65-404A-8D21-ED5ED4D2CE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7" y="2382"/>
              <a:ext cx="160" cy="14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s-ES" altLang="es-ES" sz="1800">
                <a:solidFill>
                  <a:srgbClr val="FF0000"/>
                </a:solidFill>
              </a:endParaRPr>
            </a:p>
          </p:txBody>
        </p:sp>
        <p:sp>
          <p:nvSpPr>
            <p:cNvPr id="49" name="Oval 171">
              <a:extLst>
                <a:ext uri="{FF2B5EF4-FFF2-40B4-BE49-F238E27FC236}">
                  <a16:creationId xmlns:a16="http://schemas.microsoft.com/office/drawing/2014/main" id="{E07E773D-27E1-43CB-87AE-4FB9B878B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" y="2382"/>
              <a:ext cx="160" cy="139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50" name="Rectangle 172">
              <a:extLst>
                <a:ext uri="{FF2B5EF4-FFF2-40B4-BE49-F238E27FC236}">
                  <a16:creationId xmlns:a16="http://schemas.microsoft.com/office/drawing/2014/main" id="{92919B4E-784E-4544-8CEA-19813C171D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" y="1835"/>
              <a:ext cx="83" cy="760"/>
            </a:xfrm>
            <a:prstGeom prst="rect">
              <a:avLst/>
            </a:prstGeom>
            <a:solidFill>
              <a:srgbClr val="29292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sp>
        <p:nvSpPr>
          <p:cNvPr id="59" name="Rectangle 4">
            <a:extLst>
              <a:ext uri="{FF2B5EF4-FFF2-40B4-BE49-F238E27FC236}">
                <a16:creationId xmlns:a16="http://schemas.microsoft.com/office/drawing/2014/main" id="{84753E33-5A64-4E39-A89E-7E4FB304A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6768" y="1095462"/>
            <a:ext cx="9149539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19088" indent="-319088" algn="l" rtl="0" eaLnBrk="0" fontAlgn="base" hangingPunct="0">
              <a:spcBef>
                <a:spcPts val="7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"/>
              <a:defRPr sz="3200" kern="1200">
                <a:solidFill>
                  <a:schemeClr val="tx1"/>
                </a:solidFill>
                <a:latin typeface="Arial Narrow" pitchFamily="34" charset="0"/>
                <a:ea typeface="+mn-ea"/>
                <a:cs typeface="Arial" pitchFamily="34" charset="0"/>
              </a:defRPr>
            </a:lvl1pPr>
            <a:lvl2pPr marL="639763" indent="-273050" algn="l" rtl="0" eaLnBrk="0" fontAlgn="base" hangingPunct="0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 2" pitchFamily="18" charset="2"/>
              <a:buChar char=""/>
              <a:defRPr sz="2800" kern="1200">
                <a:solidFill>
                  <a:schemeClr val="tx1"/>
                </a:solidFill>
                <a:latin typeface="Arial Narrow" pitchFamily="34" charset="0"/>
                <a:ea typeface="+mn-ea"/>
                <a:cs typeface="Arial" pitchFamily="34" charset="0"/>
              </a:defRPr>
            </a:lvl2pPr>
            <a:lvl3pPr marL="914400" indent="-22860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Arial Narrow" pitchFamily="34" charset="0"/>
                <a:ea typeface="+mn-ea"/>
                <a:cs typeface="Arial" pitchFamily="34" charset="0"/>
              </a:defRPr>
            </a:lvl3pPr>
            <a:lvl4pPr marL="13716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A5AB81"/>
              </a:buClr>
              <a:buSzPct val="7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Arial Narrow" pitchFamily="34" charset="0"/>
                <a:ea typeface="+mn-ea"/>
                <a:cs typeface="Arial" pitchFamily="34" charset="0"/>
              </a:defRPr>
            </a:lvl4pPr>
            <a:lvl5pPr marL="18288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 kern="1200">
                <a:solidFill>
                  <a:schemeClr val="tx1"/>
                </a:solidFill>
                <a:latin typeface="Arial Narrow" pitchFamily="34" charset="0"/>
                <a:ea typeface="+mn-ea"/>
                <a:cs typeface="Arial" pitchFamily="34" charset="0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es-ES" i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R</a:t>
            </a:r>
            <a:r>
              <a:rPr lang="en-US" altLang="es-ES" i="1" baseline="-25000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s</a:t>
            </a:r>
            <a:r>
              <a:rPr lang="en-US" altLang="es-ES" i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 &lt; </a:t>
            </a:r>
            <a:r>
              <a:rPr lang="en-US" altLang="es-ES" i="1" dirty="0" err="1">
                <a:solidFill>
                  <a:srgbClr val="CC0000"/>
                </a:solidFill>
                <a:ea typeface="ＭＳ Ｐゴシック" panose="020B0600070205080204" pitchFamily="34" charset="-128"/>
              </a:rPr>
              <a:t>R</a:t>
            </a:r>
            <a:r>
              <a:rPr lang="en-US" altLang="es-ES" i="1" baseline="-25000" dirty="0" err="1">
                <a:solidFill>
                  <a:srgbClr val="CC0000"/>
                </a:solidFill>
                <a:ea typeface="ＭＳ Ｐゴシック" panose="020B0600070205080204" pitchFamily="34" charset="-128"/>
              </a:rPr>
              <a:t>c</a:t>
            </a:r>
            <a:r>
              <a:rPr lang="en-US" altLang="es-ES" i="1" dirty="0">
                <a:solidFill>
                  <a:srgbClr val="FF3300"/>
                </a:solidFill>
                <a:ea typeface="ＭＳ Ｐゴシック" panose="020B0600070205080204" pitchFamily="34" charset="-128"/>
              </a:rPr>
              <a:t>  </a:t>
            </a:r>
            <a:r>
              <a:rPr lang="en-US" altLang="es-ES" dirty="0">
                <a:ea typeface="ＭＳ Ｐゴシック" panose="020B0600070205080204" pitchFamily="34" charset="-128"/>
              </a:rPr>
              <a:t>¿</a:t>
            </a:r>
            <a:r>
              <a:rPr lang="en-US" altLang="es-ES" dirty="0" err="1">
                <a:ea typeface="ＭＳ Ｐゴシック" panose="020B0600070205080204" pitchFamily="34" charset="-128"/>
              </a:rPr>
              <a:t>Cuál</a:t>
            </a:r>
            <a:r>
              <a:rPr lang="en-US" altLang="es-ES" dirty="0">
                <a:ea typeface="ＭＳ Ｐゴシック" panose="020B0600070205080204" pitchFamily="34" charset="-128"/>
              </a:rPr>
              <a:t> es el </a:t>
            </a:r>
            <a:r>
              <a:rPr lang="en-US" altLang="es-ES" dirty="0" err="1">
                <a:ea typeface="ＭＳ Ｐゴシック" panose="020B0600070205080204" pitchFamily="34" charset="-128"/>
              </a:rPr>
              <a:t>trouhgput</a:t>
            </a:r>
            <a:r>
              <a:rPr lang="en-US" altLang="es-ES" dirty="0">
                <a:ea typeface="ＭＳ Ｐゴシック" panose="020B0600070205080204" pitchFamily="34" charset="-128"/>
              </a:rPr>
              <a:t> medio </a:t>
            </a:r>
            <a:r>
              <a:rPr lang="en-US" altLang="es-ES" dirty="0" err="1">
                <a:ea typeface="ＭＳ Ｐゴシック" panose="020B0600070205080204" pitchFamily="34" charset="-128"/>
              </a:rPr>
              <a:t>extremo</a:t>
            </a:r>
            <a:r>
              <a:rPr lang="en-US" altLang="es-ES" dirty="0">
                <a:ea typeface="ＭＳ Ｐゴシック" panose="020B0600070205080204" pitchFamily="34" charset="-128"/>
              </a:rPr>
              <a:t> a </a:t>
            </a:r>
            <a:r>
              <a:rPr lang="en-US" altLang="es-ES" dirty="0" err="1">
                <a:ea typeface="ＭＳ Ｐゴシック" panose="020B0600070205080204" pitchFamily="34" charset="-128"/>
              </a:rPr>
              <a:t>extremo</a:t>
            </a:r>
            <a:r>
              <a:rPr lang="en-US" altLang="es-ES" dirty="0">
                <a:ea typeface="ＭＳ Ｐゴシック" panose="020B0600070205080204" pitchFamily="34" charset="-128"/>
              </a:rPr>
              <a:t>?</a:t>
            </a:r>
          </a:p>
        </p:txBody>
      </p:sp>
      <p:grpSp>
        <p:nvGrpSpPr>
          <p:cNvPr id="60" name="Group 34">
            <a:extLst>
              <a:ext uri="{FF2B5EF4-FFF2-40B4-BE49-F238E27FC236}">
                <a16:creationId xmlns:a16="http://schemas.microsoft.com/office/drawing/2014/main" id="{820AAE0E-AB37-4F7D-86E3-BB024B427BA1}"/>
              </a:ext>
            </a:extLst>
          </p:cNvPr>
          <p:cNvGrpSpPr>
            <a:grpSpLocks/>
          </p:cNvGrpSpPr>
          <p:nvPr/>
        </p:nvGrpSpPr>
        <p:grpSpPr bwMode="auto">
          <a:xfrm>
            <a:off x="2634580" y="2254338"/>
            <a:ext cx="2136775" cy="307975"/>
            <a:chOff x="2249" y="3430"/>
            <a:chExt cx="1389" cy="256"/>
          </a:xfrm>
        </p:grpSpPr>
        <p:sp>
          <p:nvSpPr>
            <p:cNvPr id="61" name="Oval 35">
              <a:extLst>
                <a:ext uri="{FF2B5EF4-FFF2-40B4-BE49-F238E27FC236}">
                  <a16:creationId xmlns:a16="http://schemas.microsoft.com/office/drawing/2014/main" id="{21EE6F3F-AF8E-4125-A219-7006B7D44A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9" y="3433"/>
              <a:ext cx="69" cy="25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2" name="Rectangle 36">
              <a:extLst>
                <a:ext uri="{FF2B5EF4-FFF2-40B4-BE49-F238E27FC236}">
                  <a16:creationId xmlns:a16="http://schemas.microsoft.com/office/drawing/2014/main" id="{237C5FA6-4C41-49AF-81DB-9AE31B9CA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5" y="3433"/>
              <a:ext cx="1326" cy="253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63" name="Oval 37">
              <a:extLst>
                <a:ext uri="{FF2B5EF4-FFF2-40B4-BE49-F238E27FC236}">
                  <a16:creationId xmlns:a16="http://schemas.microsoft.com/office/drawing/2014/main" id="{F6C9000F-26EB-48C4-B8D7-0BB2C95FF4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9" y="3430"/>
              <a:ext cx="69" cy="253"/>
            </a:xfrm>
            <a:prstGeom prst="ellipse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64" name="Rectangle 38">
              <a:extLst>
                <a:ext uri="{FF2B5EF4-FFF2-40B4-BE49-F238E27FC236}">
                  <a16:creationId xmlns:a16="http://schemas.microsoft.com/office/drawing/2014/main" id="{F710FE1F-009C-4067-ADA2-4CB0777EED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2" y="3438"/>
              <a:ext cx="44" cy="24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charset="0"/>
                <a:ea typeface="ＭＳ Ｐゴシック" charset="0"/>
                <a:cs typeface="ＭＳ Ｐゴシック" charset="0"/>
              </a:endParaRPr>
            </a:p>
          </p:txBody>
        </p:sp>
      </p:grpSp>
      <p:sp>
        <p:nvSpPr>
          <p:cNvPr id="65" name="Text Box 39">
            <a:extLst>
              <a:ext uri="{FF2B5EF4-FFF2-40B4-BE49-F238E27FC236}">
                <a16:creationId xmlns:a16="http://schemas.microsoft.com/office/drawing/2014/main" id="{969AEED2-EFFE-43AB-94EF-FFC6DB589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3443" y="2209888"/>
            <a:ext cx="25860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  R</a:t>
            </a:r>
            <a:r>
              <a:rPr lang="en-US" altLang="es-ES" sz="2800" baseline="-25000"/>
              <a:t>s</a:t>
            </a:r>
            <a:r>
              <a:rPr lang="en-US" altLang="es-ES" sz="2000" baseline="-25000"/>
              <a:t> </a:t>
            </a:r>
            <a:r>
              <a:rPr lang="en-US" altLang="es-ES" sz="2000"/>
              <a:t>bits/sec</a:t>
            </a:r>
          </a:p>
        </p:txBody>
      </p:sp>
      <p:sp>
        <p:nvSpPr>
          <p:cNvPr id="66" name="AutoShape 42">
            <a:extLst>
              <a:ext uri="{FF2B5EF4-FFF2-40B4-BE49-F238E27FC236}">
                <a16:creationId xmlns:a16="http://schemas.microsoft.com/office/drawing/2014/main" id="{3AAD10BE-2D22-4B09-A1A8-A20F1900D6F2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823367" y="2022562"/>
            <a:ext cx="895350" cy="5651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ES"/>
          </a:p>
        </p:txBody>
      </p:sp>
      <p:sp>
        <p:nvSpPr>
          <p:cNvPr id="67" name="AutoShape 43">
            <a:extLst>
              <a:ext uri="{FF2B5EF4-FFF2-40B4-BE49-F238E27FC236}">
                <a16:creationId xmlns:a16="http://schemas.microsoft.com/office/drawing/2014/main" id="{3DDEC1EF-06C8-4E84-BA13-061B02FA66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7480" y="2228938"/>
            <a:ext cx="817563" cy="379413"/>
          </a:xfrm>
          <a:prstGeom prst="rightArrow">
            <a:avLst>
              <a:gd name="adj1" fmla="val 50000"/>
              <a:gd name="adj2" fmla="val 53870"/>
            </a:avLst>
          </a:pr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grpSp>
        <p:nvGrpSpPr>
          <p:cNvPr id="68" name="Group 54">
            <a:extLst>
              <a:ext uri="{FF2B5EF4-FFF2-40B4-BE49-F238E27FC236}">
                <a16:creationId xmlns:a16="http://schemas.microsoft.com/office/drawing/2014/main" id="{09BA4B74-C100-4874-8461-F547D619DBFF}"/>
              </a:ext>
            </a:extLst>
          </p:cNvPr>
          <p:cNvGrpSpPr>
            <a:grpSpLocks/>
          </p:cNvGrpSpPr>
          <p:nvPr/>
        </p:nvGrpSpPr>
        <p:grpSpPr bwMode="auto">
          <a:xfrm>
            <a:off x="6008018" y="2120988"/>
            <a:ext cx="2790825" cy="569913"/>
            <a:chOff x="3130" y="3069"/>
            <a:chExt cx="1911" cy="366"/>
          </a:xfrm>
        </p:grpSpPr>
        <p:grpSp>
          <p:nvGrpSpPr>
            <p:cNvPr id="69" name="Group 45">
              <a:extLst>
                <a:ext uri="{FF2B5EF4-FFF2-40B4-BE49-F238E27FC236}">
                  <a16:creationId xmlns:a16="http://schemas.microsoft.com/office/drawing/2014/main" id="{F1154879-B7F8-44D9-B8FD-01EA0E8069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30" y="3069"/>
              <a:ext cx="1765" cy="366"/>
              <a:chOff x="2249" y="3430"/>
              <a:chExt cx="1389" cy="256"/>
            </a:xfrm>
          </p:grpSpPr>
          <p:sp>
            <p:nvSpPr>
              <p:cNvPr id="71" name="Oval 46">
                <a:extLst>
                  <a:ext uri="{FF2B5EF4-FFF2-40B4-BE49-F238E27FC236}">
                    <a16:creationId xmlns:a16="http://schemas.microsoft.com/office/drawing/2014/main" id="{152F3285-A78B-43DD-B5A2-16A5025B78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9" y="3433"/>
                <a:ext cx="69" cy="25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72" name="Rectangle 47">
                <a:extLst>
                  <a:ext uri="{FF2B5EF4-FFF2-40B4-BE49-F238E27FC236}">
                    <a16:creationId xmlns:a16="http://schemas.microsoft.com/office/drawing/2014/main" id="{425D7653-8AA6-4D55-BB96-058E63634B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5" y="3433"/>
                <a:ext cx="1329" cy="253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73" name="Oval 48">
                <a:extLst>
                  <a:ext uri="{FF2B5EF4-FFF2-40B4-BE49-F238E27FC236}">
                    <a16:creationId xmlns:a16="http://schemas.microsoft.com/office/drawing/2014/main" id="{4157CA06-D734-4443-ADA3-2695A35759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9" y="3430"/>
                <a:ext cx="69" cy="253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74" name="Rectangle 49">
                <a:extLst>
                  <a:ext uri="{FF2B5EF4-FFF2-40B4-BE49-F238E27FC236}">
                    <a16:creationId xmlns:a16="http://schemas.microsoft.com/office/drawing/2014/main" id="{8A782787-E7CD-4D45-8AEE-AA997ED796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2" y="3438"/>
                <a:ext cx="44" cy="246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</p:grpSp>
        <p:sp>
          <p:nvSpPr>
            <p:cNvPr id="70" name="Text Box 50">
              <a:extLst>
                <a:ext uri="{FF2B5EF4-FFF2-40B4-BE49-F238E27FC236}">
                  <a16:creationId xmlns:a16="http://schemas.microsoft.com/office/drawing/2014/main" id="{625F16E6-8D57-4EC7-B315-5CDE08CF6E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81" y="3135"/>
              <a:ext cx="1860" cy="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s-ES" sz="2000"/>
                <a:t>R</a:t>
              </a:r>
              <a:r>
                <a:rPr lang="en-US" altLang="es-ES" sz="2800" baseline="-25000"/>
                <a:t>c</a:t>
              </a:r>
              <a:r>
                <a:rPr lang="en-US" altLang="es-ES" sz="2000" baseline="-25000"/>
                <a:t> </a:t>
              </a:r>
              <a:r>
                <a:rPr lang="en-US" altLang="es-ES" sz="2000"/>
                <a:t>bits/sec</a:t>
              </a:r>
            </a:p>
          </p:txBody>
        </p:sp>
      </p:grpSp>
      <p:sp>
        <p:nvSpPr>
          <p:cNvPr id="75" name="Rectangle 56">
            <a:extLst>
              <a:ext uri="{FF2B5EF4-FFF2-40B4-BE49-F238E27FC236}">
                <a16:creationId xmlns:a16="http://schemas.microsoft.com/office/drawing/2014/main" id="{3794CF92-7537-4452-890A-25E2CFA69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3280" y="2978237"/>
            <a:ext cx="9604374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457200" indent="-457200">
              <a:spcBef>
                <a:spcPct val="20000"/>
              </a:spcBef>
              <a:buClr>
                <a:srgbClr val="000099"/>
              </a:buClr>
              <a:buSzPct val="100000"/>
              <a:buFont typeface="Wingdings" panose="05000000000000000000" pitchFamily="2" charset="2"/>
              <a:buChar char="q"/>
            </a:pPr>
            <a:r>
              <a:rPr lang="en-US" altLang="es-ES" sz="3200" i="1" dirty="0">
                <a:solidFill>
                  <a:srgbClr val="CC0000"/>
                </a:solidFill>
                <a:latin typeface="Arial Narrow" panose="020B0606020202030204" pitchFamily="34" charset="0"/>
              </a:rPr>
              <a:t>R</a:t>
            </a:r>
            <a:r>
              <a:rPr lang="en-US" altLang="es-ES" sz="3200" i="1" baseline="-25000" dirty="0">
                <a:solidFill>
                  <a:srgbClr val="CC0000"/>
                </a:solidFill>
                <a:latin typeface="Arial Narrow" panose="020B0606020202030204" pitchFamily="34" charset="0"/>
              </a:rPr>
              <a:t>s</a:t>
            </a:r>
            <a:r>
              <a:rPr lang="en-US" altLang="es-ES" sz="3200" i="1" dirty="0">
                <a:solidFill>
                  <a:srgbClr val="CC0000"/>
                </a:solidFill>
                <a:latin typeface="Arial Narrow" panose="020B0606020202030204" pitchFamily="34" charset="0"/>
              </a:rPr>
              <a:t> &gt; </a:t>
            </a:r>
            <a:r>
              <a:rPr lang="en-US" altLang="es-ES" sz="3200" i="1" dirty="0" err="1">
                <a:solidFill>
                  <a:srgbClr val="CC0000"/>
                </a:solidFill>
                <a:latin typeface="Arial Narrow" panose="020B0606020202030204" pitchFamily="34" charset="0"/>
              </a:rPr>
              <a:t>R</a:t>
            </a:r>
            <a:r>
              <a:rPr lang="en-US" altLang="es-ES" sz="3200" i="1" baseline="-25000" dirty="0" err="1">
                <a:solidFill>
                  <a:srgbClr val="CC0000"/>
                </a:solidFill>
                <a:latin typeface="Arial Narrow" panose="020B0606020202030204" pitchFamily="34" charset="0"/>
              </a:rPr>
              <a:t>c</a:t>
            </a:r>
            <a:r>
              <a:rPr lang="en-US" altLang="es-ES" sz="3200" i="1" dirty="0">
                <a:solidFill>
                  <a:srgbClr val="FF3300"/>
                </a:solidFill>
                <a:latin typeface="Arial Narrow" panose="020B0606020202030204" pitchFamily="34" charset="0"/>
              </a:rPr>
              <a:t> </a:t>
            </a:r>
            <a:r>
              <a:rPr lang="en-US" altLang="es-ES" sz="3200" dirty="0">
                <a:latin typeface="Arial Narrow" panose="020B0606020202030204" pitchFamily="34" charset="0"/>
              </a:rPr>
              <a:t>¿</a:t>
            </a:r>
            <a:r>
              <a:rPr lang="en-US" altLang="es-ES" sz="3200" dirty="0" err="1">
                <a:latin typeface="Arial Narrow" panose="020B0606020202030204" pitchFamily="34" charset="0"/>
              </a:rPr>
              <a:t>Cuál</a:t>
            </a:r>
            <a:r>
              <a:rPr lang="en-US" altLang="es-ES" sz="3200" dirty="0">
                <a:latin typeface="Arial Narrow" panose="020B0606020202030204" pitchFamily="34" charset="0"/>
              </a:rPr>
              <a:t> es el </a:t>
            </a:r>
            <a:r>
              <a:rPr lang="en-US" altLang="es-ES" sz="3200" dirty="0" err="1">
                <a:latin typeface="Arial Narrow" panose="020B0606020202030204" pitchFamily="34" charset="0"/>
              </a:rPr>
              <a:t>trouhgput</a:t>
            </a:r>
            <a:r>
              <a:rPr lang="en-US" altLang="es-ES" sz="3200" dirty="0">
                <a:latin typeface="Arial Narrow" panose="020B0606020202030204" pitchFamily="34" charset="0"/>
              </a:rPr>
              <a:t> medio </a:t>
            </a:r>
            <a:r>
              <a:rPr lang="en-US" altLang="es-ES" sz="3200" dirty="0" err="1">
                <a:latin typeface="Arial Narrow" panose="020B0606020202030204" pitchFamily="34" charset="0"/>
              </a:rPr>
              <a:t>extremo</a:t>
            </a:r>
            <a:r>
              <a:rPr lang="en-US" altLang="es-ES" sz="3200" dirty="0">
                <a:latin typeface="Arial Narrow" panose="020B0606020202030204" pitchFamily="34" charset="0"/>
              </a:rPr>
              <a:t> a </a:t>
            </a:r>
            <a:r>
              <a:rPr lang="en-US" altLang="es-ES" sz="3200" dirty="0" err="1">
                <a:latin typeface="Arial Narrow" panose="020B0606020202030204" pitchFamily="34" charset="0"/>
              </a:rPr>
              <a:t>extremo</a:t>
            </a:r>
            <a:r>
              <a:rPr lang="en-US" altLang="es-ES" sz="3200" dirty="0">
                <a:latin typeface="Arial Narrow" panose="020B0606020202030204" pitchFamily="34" charset="0"/>
              </a:rPr>
              <a:t>?</a:t>
            </a:r>
          </a:p>
        </p:txBody>
      </p:sp>
      <p:grpSp>
        <p:nvGrpSpPr>
          <p:cNvPr id="76" name="Group 209">
            <a:extLst>
              <a:ext uri="{FF2B5EF4-FFF2-40B4-BE49-F238E27FC236}">
                <a16:creationId xmlns:a16="http://schemas.microsoft.com/office/drawing/2014/main" id="{24554BA8-C166-4CFB-B638-4F067E3110CA}"/>
              </a:ext>
            </a:extLst>
          </p:cNvPr>
          <p:cNvGrpSpPr>
            <a:grpSpLocks/>
          </p:cNvGrpSpPr>
          <p:nvPr/>
        </p:nvGrpSpPr>
        <p:grpSpPr bwMode="auto">
          <a:xfrm>
            <a:off x="1634718" y="4604272"/>
            <a:ext cx="8577263" cy="1716086"/>
            <a:chOff x="186" y="3080"/>
            <a:chExt cx="5403" cy="1081"/>
          </a:xfrm>
        </p:grpSpPr>
        <p:sp>
          <p:nvSpPr>
            <p:cNvPr id="77" name="Rectangle 102">
              <a:extLst>
                <a:ext uri="{FF2B5EF4-FFF2-40B4-BE49-F238E27FC236}">
                  <a16:creationId xmlns:a16="http://schemas.microsoft.com/office/drawing/2014/main" id="{7D978077-2F6F-4821-8485-8F5028A27D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" y="3378"/>
              <a:ext cx="5403" cy="783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>
                <a:latin typeface="Gill Sans MT" panose="020B0502020104020203" pitchFamily="34" charset="0"/>
              </a:endParaRPr>
            </a:p>
          </p:txBody>
        </p:sp>
        <p:sp>
          <p:nvSpPr>
            <p:cNvPr id="78" name="Text Box 101">
              <a:extLst>
                <a:ext uri="{FF2B5EF4-FFF2-40B4-BE49-F238E27FC236}">
                  <a16:creationId xmlns:a16="http://schemas.microsoft.com/office/drawing/2014/main" id="{9F524264-959B-40D2-8BE9-E75F677613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1" y="3549"/>
              <a:ext cx="5342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r>
                <a:rPr lang="en-US" altLang="es-ES" sz="2800" dirty="0">
                  <a:latin typeface="Gill Sans MT" panose="020B0502020104020203" pitchFamily="34" charset="0"/>
                </a:rPr>
                <a:t>Enlace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en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la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ruta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extremo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a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extremo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que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restringe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el throughput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extremo</a:t>
              </a:r>
              <a:r>
                <a:rPr lang="en-US" altLang="es-ES" sz="2800" dirty="0">
                  <a:latin typeface="Gill Sans MT" panose="020B0502020104020203" pitchFamily="34" charset="0"/>
                </a:rPr>
                <a:t> a </a:t>
              </a:r>
              <a:r>
                <a:rPr lang="en-US" altLang="es-ES" sz="2800" dirty="0" err="1">
                  <a:latin typeface="Gill Sans MT" panose="020B0502020104020203" pitchFamily="34" charset="0"/>
                </a:rPr>
                <a:t>extremo</a:t>
              </a:r>
              <a:endParaRPr lang="en-US" altLang="es-ES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79" name="Text Box 104">
              <a:extLst>
                <a:ext uri="{FF2B5EF4-FFF2-40B4-BE49-F238E27FC236}">
                  <a16:creationId xmlns:a16="http://schemas.microsoft.com/office/drawing/2014/main" id="{9CC5A256-B62F-4C15-80F6-6B853003F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0" y="3080"/>
              <a:ext cx="1674" cy="6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s-ES" sz="2800" i="1" dirty="0">
                  <a:solidFill>
                    <a:srgbClr val="CC0000"/>
                  </a:solidFill>
                  <a:latin typeface="Gill Sans MT" panose="020B0502020104020203" pitchFamily="34" charset="0"/>
                </a:rPr>
                <a:t>Enlace de </a:t>
              </a:r>
              <a:r>
                <a:rPr lang="en-US" altLang="es-ES" sz="2800" i="1" dirty="0" err="1">
                  <a:solidFill>
                    <a:srgbClr val="CC0000"/>
                  </a:solidFill>
                  <a:latin typeface="Gill Sans MT" panose="020B0502020104020203" pitchFamily="34" charset="0"/>
                </a:rPr>
                <a:t>cuello</a:t>
              </a:r>
              <a:r>
                <a:rPr lang="en-US" altLang="es-ES" sz="2800" i="1" dirty="0">
                  <a:solidFill>
                    <a:srgbClr val="CC0000"/>
                  </a:solidFill>
                  <a:latin typeface="Gill Sans MT" panose="020B0502020104020203" pitchFamily="34" charset="0"/>
                </a:rPr>
                <a:t> de </a:t>
              </a:r>
              <a:r>
                <a:rPr lang="en-US" altLang="es-ES" sz="2800" i="1" dirty="0" err="1">
                  <a:solidFill>
                    <a:srgbClr val="CC0000"/>
                  </a:solidFill>
                  <a:latin typeface="Gill Sans MT" panose="020B0502020104020203" pitchFamily="34" charset="0"/>
                </a:rPr>
                <a:t>botella</a:t>
              </a:r>
              <a:endParaRPr lang="en-US" altLang="es-ES" sz="2800" i="1" dirty="0">
                <a:solidFill>
                  <a:srgbClr val="CC0000"/>
                </a:solidFill>
                <a:latin typeface="Gill Sans MT" panose="020B0502020104020203" pitchFamily="34" charset="0"/>
              </a:endParaRPr>
            </a:p>
          </p:txBody>
        </p:sp>
      </p:grpSp>
      <p:sp>
        <p:nvSpPr>
          <p:cNvPr id="80" name="AutoShape 51">
            <a:extLst>
              <a:ext uri="{FF2B5EF4-FFF2-40B4-BE49-F238E27FC236}">
                <a16:creationId xmlns:a16="http://schemas.microsoft.com/office/drawing/2014/main" id="{21B9D03D-71B2-4B58-A8F2-91BCB3E70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2942" y="2222587"/>
            <a:ext cx="1365250" cy="381000"/>
          </a:xfrm>
          <a:prstGeom prst="rightArrow">
            <a:avLst>
              <a:gd name="adj1" fmla="val 50000"/>
              <a:gd name="adj2" fmla="val 89583"/>
            </a:avLst>
          </a:prstGeom>
          <a:gradFill rotWithShape="1">
            <a:gsLst>
              <a:gs pos="0">
                <a:srgbClr val="FFFFFF"/>
              </a:gs>
              <a:gs pos="100000">
                <a:srgbClr val="CC0000"/>
              </a:gs>
            </a:gsLst>
            <a:lin ang="0" scaled="1"/>
          </a:gra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grpSp>
        <p:nvGrpSpPr>
          <p:cNvPr id="81" name="Group 132">
            <a:extLst>
              <a:ext uri="{FF2B5EF4-FFF2-40B4-BE49-F238E27FC236}">
                <a16:creationId xmlns:a16="http://schemas.microsoft.com/office/drawing/2014/main" id="{C5EAA194-34E7-4DB1-BBDE-EC47E8C2C3EA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8800429" y="2068601"/>
            <a:ext cx="871538" cy="885825"/>
            <a:chOff x="-44" y="1473"/>
            <a:chExt cx="981" cy="1105"/>
          </a:xfrm>
        </p:grpSpPr>
        <p:pic>
          <p:nvPicPr>
            <p:cNvPr id="82" name="Picture 133" descr="desktop_computer_stylized_medium">
              <a:extLst>
                <a:ext uri="{FF2B5EF4-FFF2-40B4-BE49-F238E27FC236}">
                  <a16:creationId xmlns:a16="http://schemas.microsoft.com/office/drawing/2014/main" id="{5D327A07-F9E9-4091-A3CE-1AA73FD799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3" name="Freeform 134">
              <a:extLst>
                <a:ext uri="{FF2B5EF4-FFF2-40B4-BE49-F238E27FC236}">
                  <a16:creationId xmlns:a16="http://schemas.microsoft.com/office/drawing/2014/main" id="{DC0ABBBF-05B2-4FAA-9D30-6959404CC34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43382 w 356"/>
                <a:gd name="T3" fmla="*/ 3172 h 368"/>
                <a:gd name="T4" fmla="*/ 51464 w 356"/>
                <a:gd name="T5" fmla="*/ 66095 h 368"/>
                <a:gd name="T6" fmla="*/ 11342 w 356"/>
                <a:gd name="T7" fmla="*/ 82659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sp>
        <p:nvSpPr>
          <p:cNvPr id="84" name="AutoShape 327">
            <a:extLst>
              <a:ext uri="{FF2B5EF4-FFF2-40B4-BE49-F238E27FC236}">
                <a16:creationId xmlns:a16="http://schemas.microsoft.com/office/drawing/2014/main" id="{A4068AE2-A246-4988-8A5C-FE5FAC682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6054" y="1765387"/>
            <a:ext cx="407988" cy="431800"/>
          </a:xfrm>
          <a:prstGeom prst="can">
            <a:avLst>
              <a:gd name="adj" fmla="val 21398"/>
            </a:avLst>
          </a:prstGeom>
          <a:gradFill rotWithShape="1">
            <a:gsLst>
              <a:gs pos="0">
                <a:srgbClr val="000099"/>
              </a:gs>
              <a:gs pos="100000">
                <a:srgbClr val="FFFFFF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grpSp>
        <p:nvGrpSpPr>
          <p:cNvPr id="85" name="Group 206">
            <a:extLst>
              <a:ext uri="{FF2B5EF4-FFF2-40B4-BE49-F238E27FC236}">
                <a16:creationId xmlns:a16="http://schemas.microsoft.com/office/drawing/2014/main" id="{6EC5621C-BE40-4DEC-A730-1E66A6CD7176}"/>
              </a:ext>
            </a:extLst>
          </p:cNvPr>
          <p:cNvGrpSpPr>
            <a:grpSpLocks/>
          </p:cNvGrpSpPr>
          <p:nvPr/>
        </p:nvGrpSpPr>
        <p:grpSpPr bwMode="auto">
          <a:xfrm>
            <a:off x="1797967" y="3575138"/>
            <a:ext cx="7935912" cy="1166813"/>
            <a:chOff x="775" y="2474"/>
            <a:chExt cx="4999" cy="735"/>
          </a:xfrm>
        </p:grpSpPr>
        <p:grpSp>
          <p:nvGrpSpPr>
            <p:cNvPr id="86" name="Group 173">
              <a:extLst>
                <a:ext uri="{FF2B5EF4-FFF2-40B4-BE49-F238E27FC236}">
                  <a16:creationId xmlns:a16="http://schemas.microsoft.com/office/drawing/2014/main" id="{BB561AFC-EE99-4211-A40D-B8F33D2040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56" y="2589"/>
              <a:ext cx="222" cy="552"/>
              <a:chOff x="4140" y="429"/>
              <a:chExt cx="1425" cy="2396"/>
            </a:xfrm>
          </p:grpSpPr>
          <p:sp>
            <p:nvSpPr>
              <p:cNvPr id="117" name="Freeform 174">
                <a:extLst>
                  <a:ext uri="{FF2B5EF4-FFF2-40B4-BE49-F238E27FC236}">
                    <a16:creationId xmlns:a16="http://schemas.microsoft.com/office/drawing/2014/main" id="{79812860-996C-4B78-822C-176E7FC74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433"/>
                <a:ext cx="283" cy="2286"/>
              </a:xfrm>
              <a:custGeom>
                <a:avLst/>
                <a:gdLst>
                  <a:gd name="T0" fmla="*/ 2 w 354"/>
                  <a:gd name="T1" fmla="*/ 0 h 2742"/>
                  <a:gd name="T2" fmla="*/ 8 w 354"/>
                  <a:gd name="T3" fmla="*/ 16 h 2742"/>
                  <a:gd name="T4" fmla="*/ 8 w 354"/>
                  <a:gd name="T5" fmla="*/ 119 h 2742"/>
                  <a:gd name="T6" fmla="*/ 0 w 354"/>
                  <a:gd name="T7" fmla="*/ 124 h 2742"/>
                  <a:gd name="T8" fmla="*/ 2 w 354"/>
                  <a:gd name="T9" fmla="*/ 0 h 27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4"/>
                  <a:gd name="T16" fmla="*/ 0 h 2742"/>
                  <a:gd name="T17" fmla="*/ 354 w 354"/>
                  <a:gd name="T18" fmla="*/ 2742 h 27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4" h="2742">
                    <a:moveTo>
                      <a:pt x="63" y="0"/>
                    </a:moveTo>
                    <a:lnTo>
                      <a:pt x="354" y="339"/>
                    </a:lnTo>
                    <a:lnTo>
                      <a:pt x="346" y="2624"/>
                    </a:lnTo>
                    <a:lnTo>
                      <a:pt x="0" y="2742"/>
                    </a:lnTo>
                    <a:lnTo>
                      <a:pt x="63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333333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18" name="Rectangle 175">
                <a:extLst>
                  <a:ext uri="{FF2B5EF4-FFF2-40B4-BE49-F238E27FC236}">
                    <a16:creationId xmlns:a16="http://schemas.microsoft.com/office/drawing/2014/main" id="{2EAB4F3D-528E-47FF-82F2-F14E97D2CA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04" y="429"/>
                <a:ext cx="1046" cy="2283"/>
              </a:xfrm>
              <a:prstGeom prst="rect">
                <a:avLst/>
              </a:prstGeom>
              <a:gradFill rotWithShape="1">
                <a:gsLst>
                  <a:gs pos="0">
                    <a:srgbClr val="292929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19" name="Freeform 176">
                <a:extLst>
                  <a:ext uri="{FF2B5EF4-FFF2-40B4-BE49-F238E27FC236}">
                    <a16:creationId xmlns:a16="http://schemas.microsoft.com/office/drawing/2014/main" id="{7D915411-4887-4CBB-BD6D-17FBD7B976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570"/>
                <a:ext cx="169" cy="2115"/>
              </a:xfrm>
              <a:custGeom>
                <a:avLst/>
                <a:gdLst>
                  <a:gd name="T0" fmla="*/ 2 w 211"/>
                  <a:gd name="T1" fmla="*/ 0 h 2537"/>
                  <a:gd name="T2" fmla="*/ 5 w 211"/>
                  <a:gd name="T3" fmla="*/ 11 h 2537"/>
                  <a:gd name="T4" fmla="*/ 2 w 211"/>
                  <a:gd name="T5" fmla="*/ 113 h 2537"/>
                  <a:gd name="T6" fmla="*/ 2 w 211"/>
                  <a:gd name="T7" fmla="*/ 0 h 2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1"/>
                  <a:gd name="T13" fmla="*/ 0 h 2537"/>
                  <a:gd name="T14" fmla="*/ 211 w 211"/>
                  <a:gd name="T15" fmla="*/ 2537 h 2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1" h="2537">
                    <a:moveTo>
                      <a:pt x="7" y="0"/>
                    </a:moveTo>
                    <a:cubicBezTo>
                      <a:pt x="7" y="0"/>
                      <a:pt x="57" y="28"/>
                      <a:pt x="211" y="218"/>
                    </a:cubicBezTo>
                    <a:cubicBezTo>
                      <a:pt x="0" y="1229"/>
                      <a:pt x="41" y="2537"/>
                      <a:pt x="7" y="2501"/>
                    </a:cubicBez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08080"/>
                  </a:gs>
                  <a:gs pos="100000">
                    <a:srgbClr val="F8F8F8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0" name="Freeform 177">
                <a:extLst>
                  <a:ext uri="{FF2B5EF4-FFF2-40B4-BE49-F238E27FC236}">
                    <a16:creationId xmlns:a16="http://schemas.microsoft.com/office/drawing/2014/main" id="{285C61E7-D383-4391-87D4-5C2DA0791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4" y="1640"/>
                <a:ext cx="263" cy="189"/>
              </a:xfrm>
              <a:custGeom>
                <a:avLst/>
                <a:gdLst>
                  <a:gd name="T0" fmla="*/ 2 w 328"/>
                  <a:gd name="T1" fmla="*/ 0 h 226"/>
                  <a:gd name="T2" fmla="*/ 7 w 328"/>
                  <a:gd name="T3" fmla="*/ 7 h 226"/>
                  <a:gd name="T4" fmla="*/ 7 w 328"/>
                  <a:gd name="T5" fmla="*/ 11 h 226"/>
                  <a:gd name="T6" fmla="*/ 0 w 328"/>
                  <a:gd name="T7" fmla="*/ 5 h 226"/>
                  <a:gd name="T8" fmla="*/ 2 w 328"/>
                  <a:gd name="T9" fmla="*/ 0 h 2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8"/>
                  <a:gd name="T16" fmla="*/ 0 h 226"/>
                  <a:gd name="T17" fmla="*/ 328 w 328"/>
                  <a:gd name="T18" fmla="*/ 226 h 2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8" h="226">
                    <a:moveTo>
                      <a:pt x="4" y="0"/>
                    </a:moveTo>
                    <a:cubicBezTo>
                      <a:pt x="60" y="10"/>
                      <a:pt x="182" y="74"/>
                      <a:pt x="328" y="128"/>
                    </a:cubicBezTo>
                    <a:cubicBezTo>
                      <a:pt x="326" y="162"/>
                      <a:pt x="326" y="158"/>
                      <a:pt x="326" y="226"/>
                    </a:cubicBezTo>
                    <a:cubicBezTo>
                      <a:pt x="326" y="226"/>
                      <a:pt x="169" y="155"/>
                      <a:pt x="0" y="100"/>
                    </a:cubicBezTo>
                    <a:cubicBezTo>
                      <a:pt x="0" y="48"/>
                      <a:pt x="4" y="17"/>
                      <a:pt x="4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92929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1" name="Rectangle 178">
                <a:extLst>
                  <a:ext uri="{FF2B5EF4-FFF2-40B4-BE49-F238E27FC236}">
                    <a16:creationId xmlns:a16="http://schemas.microsoft.com/office/drawing/2014/main" id="{18E4A2C7-44F5-4496-B32E-9FFA38E834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1" y="694"/>
                <a:ext cx="597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grpSp>
            <p:nvGrpSpPr>
              <p:cNvPr id="122" name="Group 179">
                <a:extLst>
                  <a:ext uri="{FF2B5EF4-FFF2-40B4-BE49-F238E27FC236}">
                    <a16:creationId xmlns:a16="http://schemas.microsoft.com/office/drawing/2014/main" id="{C42473CC-01F2-4DF6-9EF4-7FCEC61CC0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749" y="668"/>
                <a:ext cx="581" cy="145"/>
                <a:chOff x="614" y="2568"/>
                <a:chExt cx="725" cy="139"/>
              </a:xfrm>
            </p:grpSpPr>
            <p:sp>
              <p:nvSpPr>
                <p:cNvPr id="147" name="AutoShape 180">
                  <a:extLst>
                    <a:ext uri="{FF2B5EF4-FFF2-40B4-BE49-F238E27FC236}">
                      <a16:creationId xmlns:a16="http://schemas.microsoft.com/office/drawing/2014/main" id="{72321401-279D-4A2E-8C2A-C511CF4FA0E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5" y="2568"/>
                  <a:ext cx="721" cy="13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  <p:sp>
              <p:nvSpPr>
                <p:cNvPr id="148" name="AutoShape 181">
                  <a:extLst>
                    <a:ext uri="{FF2B5EF4-FFF2-40B4-BE49-F238E27FC236}">
                      <a16:creationId xmlns:a16="http://schemas.microsoft.com/office/drawing/2014/main" id="{5963CBDF-8D10-4558-8BDB-7C809F6ADA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1" y="2584"/>
                  <a:ext cx="689" cy="10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FF"/>
                    </a:gs>
                    <a:gs pos="50000">
                      <a:srgbClr val="99CCFF"/>
                    </a:gs>
                    <a:gs pos="100000">
                      <a:srgbClr val="0000FF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</p:grpSp>
          <p:sp>
            <p:nvSpPr>
              <p:cNvPr id="123" name="Rectangle 182">
                <a:extLst>
                  <a:ext uri="{FF2B5EF4-FFF2-40B4-BE49-F238E27FC236}">
                    <a16:creationId xmlns:a16="http://schemas.microsoft.com/office/drawing/2014/main" id="{ABB99B07-AC90-4182-AB73-621080BBAC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3" y="1019"/>
                <a:ext cx="597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grpSp>
            <p:nvGrpSpPr>
              <p:cNvPr id="124" name="Group 183">
                <a:extLst>
                  <a:ext uri="{FF2B5EF4-FFF2-40B4-BE49-F238E27FC236}">
                    <a16:creationId xmlns:a16="http://schemas.microsoft.com/office/drawing/2014/main" id="{0E3EBFD6-7171-4D4B-927F-2900BE8470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747" y="994"/>
                <a:ext cx="581" cy="134"/>
                <a:chOff x="614" y="2568"/>
                <a:chExt cx="725" cy="139"/>
              </a:xfrm>
            </p:grpSpPr>
            <p:sp>
              <p:nvSpPr>
                <p:cNvPr id="145" name="AutoShape 184">
                  <a:extLst>
                    <a:ext uri="{FF2B5EF4-FFF2-40B4-BE49-F238E27FC236}">
                      <a16:creationId xmlns:a16="http://schemas.microsoft.com/office/drawing/2014/main" id="{85548681-77C8-4894-BB8D-3090CE2FBE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7" y="2567"/>
                  <a:ext cx="721" cy="14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  <p:sp>
              <p:nvSpPr>
                <p:cNvPr id="146" name="AutoShape 185">
                  <a:extLst>
                    <a:ext uri="{FF2B5EF4-FFF2-40B4-BE49-F238E27FC236}">
                      <a16:creationId xmlns:a16="http://schemas.microsoft.com/office/drawing/2014/main" id="{5958BBC8-280C-446C-917A-1742828FFE9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4" y="2585"/>
                  <a:ext cx="689" cy="10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FF"/>
                    </a:gs>
                    <a:gs pos="50000">
                      <a:srgbClr val="99CCFF"/>
                    </a:gs>
                    <a:gs pos="100000">
                      <a:srgbClr val="0000FF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</p:grpSp>
          <p:sp>
            <p:nvSpPr>
              <p:cNvPr id="125" name="Rectangle 186">
                <a:extLst>
                  <a:ext uri="{FF2B5EF4-FFF2-40B4-BE49-F238E27FC236}">
                    <a16:creationId xmlns:a16="http://schemas.microsoft.com/office/drawing/2014/main" id="{E0325D3C-9A45-41E4-BA03-CEE7AEA2B0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17" y="1358"/>
                <a:ext cx="597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26" name="Rectangle 187">
                <a:extLst>
                  <a:ext uri="{FF2B5EF4-FFF2-40B4-BE49-F238E27FC236}">
                    <a16:creationId xmlns:a16="http://schemas.microsoft.com/office/drawing/2014/main" id="{0A3D2A61-B126-4A95-95C3-17F6BCE1EC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30" y="1653"/>
                <a:ext cx="597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grpSp>
            <p:nvGrpSpPr>
              <p:cNvPr id="127" name="Group 188">
                <a:extLst>
                  <a:ext uri="{FF2B5EF4-FFF2-40B4-BE49-F238E27FC236}">
                    <a16:creationId xmlns:a16="http://schemas.microsoft.com/office/drawing/2014/main" id="{0034D992-BA99-4696-B4CE-E1AC4E81E29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735" y="1627"/>
                <a:ext cx="582" cy="151"/>
                <a:chOff x="614" y="2568"/>
                <a:chExt cx="725" cy="139"/>
              </a:xfrm>
            </p:grpSpPr>
            <p:sp>
              <p:nvSpPr>
                <p:cNvPr id="143" name="AutoShape 189">
                  <a:extLst>
                    <a:ext uri="{FF2B5EF4-FFF2-40B4-BE49-F238E27FC236}">
                      <a16:creationId xmlns:a16="http://schemas.microsoft.com/office/drawing/2014/main" id="{A0D836CA-4767-4B85-87E9-86932B4318F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6" y="2568"/>
                  <a:ext cx="720" cy="14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  <p:sp>
              <p:nvSpPr>
                <p:cNvPr id="144" name="AutoShape 190">
                  <a:extLst>
                    <a:ext uri="{FF2B5EF4-FFF2-40B4-BE49-F238E27FC236}">
                      <a16:creationId xmlns:a16="http://schemas.microsoft.com/office/drawing/2014/main" id="{6517D8DD-FFEC-48B7-81E6-65BC0939E6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32" y="2584"/>
                  <a:ext cx="688" cy="108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FF"/>
                    </a:gs>
                    <a:gs pos="50000">
                      <a:srgbClr val="99CCFF"/>
                    </a:gs>
                    <a:gs pos="100000">
                      <a:srgbClr val="0000FF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</p:grpSp>
          <p:sp>
            <p:nvSpPr>
              <p:cNvPr id="128" name="Freeform 191">
                <a:extLst>
                  <a:ext uri="{FF2B5EF4-FFF2-40B4-BE49-F238E27FC236}">
                    <a16:creationId xmlns:a16="http://schemas.microsoft.com/office/drawing/2014/main" id="{E55F6924-A928-4A86-A733-292AD0C8F7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8" y="1354"/>
                <a:ext cx="263" cy="188"/>
              </a:xfrm>
              <a:custGeom>
                <a:avLst/>
                <a:gdLst>
                  <a:gd name="T0" fmla="*/ 2 w 328"/>
                  <a:gd name="T1" fmla="*/ 0 h 226"/>
                  <a:gd name="T2" fmla="*/ 7 w 328"/>
                  <a:gd name="T3" fmla="*/ 6 h 226"/>
                  <a:gd name="T4" fmla="*/ 7 w 328"/>
                  <a:gd name="T5" fmla="*/ 10 h 226"/>
                  <a:gd name="T6" fmla="*/ 0 w 328"/>
                  <a:gd name="T7" fmla="*/ 4 h 226"/>
                  <a:gd name="T8" fmla="*/ 2 w 328"/>
                  <a:gd name="T9" fmla="*/ 0 h 2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8"/>
                  <a:gd name="T16" fmla="*/ 0 h 226"/>
                  <a:gd name="T17" fmla="*/ 328 w 328"/>
                  <a:gd name="T18" fmla="*/ 226 h 2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8" h="226">
                    <a:moveTo>
                      <a:pt x="4" y="0"/>
                    </a:moveTo>
                    <a:cubicBezTo>
                      <a:pt x="60" y="10"/>
                      <a:pt x="182" y="74"/>
                      <a:pt x="328" y="128"/>
                    </a:cubicBezTo>
                    <a:cubicBezTo>
                      <a:pt x="326" y="162"/>
                      <a:pt x="326" y="158"/>
                      <a:pt x="326" y="226"/>
                    </a:cubicBezTo>
                    <a:cubicBezTo>
                      <a:pt x="326" y="226"/>
                      <a:pt x="169" y="155"/>
                      <a:pt x="0" y="100"/>
                    </a:cubicBezTo>
                    <a:cubicBezTo>
                      <a:pt x="0" y="48"/>
                      <a:pt x="4" y="17"/>
                      <a:pt x="4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92929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129" name="Group 192">
                <a:extLst>
                  <a:ext uri="{FF2B5EF4-FFF2-40B4-BE49-F238E27FC236}">
                    <a16:creationId xmlns:a16="http://schemas.microsoft.com/office/drawing/2014/main" id="{7A8B1E14-3AA2-4618-B4C5-83FE4211A4A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739" y="1327"/>
                <a:ext cx="582" cy="139"/>
                <a:chOff x="614" y="2568"/>
                <a:chExt cx="725" cy="139"/>
              </a:xfrm>
            </p:grpSpPr>
            <p:sp>
              <p:nvSpPr>
                <p:cNvPr id="141" name="AutoShape 193">
                  <a:extLst>
                    <a:ext uri="{FF2B5EF4-FFF2-40B4-BE49-F238E27FC236}">
                      <a16:creationId xmlns:a16="http://schemas.microsoft.com/office/drawing/2014/main" id="{B416277C-9D08-4CAF-BEF5-B46DAA9172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11" y="2568"/>
                  <a:ext cx="728" cy="13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  <p:sp>
              <p:nvSpPr>
                <p:cNvPr id="142" name="AutoShape 194">
                  <a:extLst>
                    <a:ext uri="{FF2B5EF4-FFF2-40B4-BE49-F238E27FC236}">
                      <a16:creationId xmlns:a16="http://schemas.microsoft.com/office/drawing/2014/main" id="{F8A05441-593B-407A-A5C0-DBE439C98A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7" y="2586"/>
                  <a:ext cx="696" cy="104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FF"/>
                    </a:gs>
                    <a:gs pos="50000">
                      <a:srgbClr val="99CCFF"/>
                    </a:gs>
                    <a:gs pos="100000">
                      <a:srgbClr val="0000FF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ＭＳ Ｐゴシック" panose="020B0600070205080204" pitchFamily="34" charset="-128"/>
                    </a:defRPr>
                  </a:lvl9pPr>
                </a:lstStyle>
                <a:p>
                  <a:endParaRPr lang="es-ES" altLang="es-ES"/>
                </a:p>
              </p:txBody>
            </p:sp>
          </p:grpSp>
          <p:sp>
            <p:nvSpPr>
              <p:cNvPr id="130" name="Rectangle 195">
                <a:extLst>
                  <a:ext uri="{FF2B5EF4-FFF2-40B4-BE49-F238E27FC236}">
                    <a16:creationId xmlns:a16="http://schemas.microsoft.com/office/drawing/2014/main" id="{D4EE8A55-6C2A-4A08-B534-FFE0CF9C98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50" y="429"/>
                <a:ext cx="71" cy="2287"/>
              </a:xfrm>
              <a:prstGeom prst="rect">
                <a:avLst/>
              </a:prstGeom>
              <a:gradFill rotWithShape="1">
                <a:gsLst>
                  <a:gs pos="0">
                    <a:srgbClr val="333333"/>
                  </a:gs>
                  <a:gs pos="50000">
                    <a:srgbClr val="DDDDDD"/>
                  </a:gs>
                  <a:gs pos="100000">
                    <a:srgbClr val="333333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31" name="Freeform 196">
                <a:extLst>
                  <a:ext uri="{FF2B5EF4-FFF2-40B4-BE49-F238E27FC236}">
                    <a16:creationId xmlns:a16="http://schemas.microsoft.com/office/drawing/2014/main" id="{5F357F7B-F09B-413B-9C9D-CCEEA66A6A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2" y="1007"/>
                <a:ext cx="237" cy="213"/>
              </a:xfrm>
              <a:custGeom>
                <a:avLst/>
                <a:gdLst>
                  <a:gd name="T0" fmla="*/ 2 w 296"/>
                  <a:gd name="T1" fmla="*/ 0 h 256"/>
                  <a:gd name="T2" fmla="*/ 7 w 296"/>
                  <a:gd name="T3" fmla="*/ 6 h 256"/>
                  <a:gd name="T4" fmla="*/ 7 w 296"/>
                  <a:gd name="T5" fmla="*/ 11 h 256"/>
                  <a:gd name="T6" fmla="*/ 0 w 296"/>
                  <a:gd name="T7" fmla="*/ 4 h 256"/>
                  <a:gd name="T8" fmla="*/ 2 w 296"/>
                  <a:gd name="T9" fmla="*/ 0 h 2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96"/>
                  <a:gd name="T16" fmla="*/ 0 h 256"/>
                  <a:gd name="T17" fmla="*/ 296 w 296"/>
                  <a:gd name="T18" fmla="*/ 256 h 2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96" h="256">
                    <a:moveTo>
                      <a:pt x="4" y="0"/>
                    </a:moveTo>
                    <a:cubicBezTo>
                      <a:pt x="55" y="10"/>
                      <a:pt x="144" y="68"/>
                      <a:pt x="292" y="144"/>
                    </a:cubicBezTo>
                    <a:cubicBezTo>
                      <a:pt x="290" y="178"/>
                      <a:pt x="296" y="188"/>
                      <a:pt x="296" y="256"/>
                    </a:cubicBezTo>
                    <a:cubicBezTo>
                      <a:pt x="296" y="256"/>
                      <a:pt x="160" y="176"/>
                      <a:pt x="0" y="100"/>
                    </a:cubicBezTo>
                    <a:cubicBezTo>
                      <a:pt x="0" y="48"/>
                      <a:pt x="4" y="17"/>
                      <a:pt x="4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92929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2" name="Freeform 197">
                <a:extLst>
                  <a:ext uri="{FF2B5EF4-FFF2-40B4-BE49-F238E27FC236}">
                    <a16:creationId xmlns:a16="http://schemas.microsoft.com/office/drawing/2014/main" id="{79A3FCB5-1C0F-40EA-BC02-E06562D8A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5" y="680"/>
                <a:ext cx="244" cy="240"/>
              </a:xfrm>
              <a:custGeom>
                <a:avLst/>
                <a:gdLst>
                  <a:gd name="T0" fmla="*/ 0 w 304"/>
                  <a:gd name="T1" fmla="*/ 0 h 288"/>
                  <a:gd name="T2" fmla="*/ 7 w 304"/>
                  <a:gd name="T3" fmla="*/ 8 h 288"/>
                  <a:gd name="T4" fmla="*/ 6 w 304"/>
                  <a:gd name="T5" fmla="*/ 13 h 288"/>
                  <a:gd name="T6" fmla="*/ 2 w 304"/>
                  <a:gd name="T7" fmla="*/ 6 h 288"/>
                  <a:gd name="T8" fmla="*/ 0 w 304"/>
                  <a:gd name="T9" fmla="*/ 0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4"/>
                  <a:gd name="T16" fmla="*/ 0 h 288"/>
                  <a:gd name="T17" fmla="*/ 304 w 304"/>
                  <a:gd name="T18" fmla="*/ 288 h 2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4" h="288">
                    <a:moveTo>
                      <a:pt x="0" y="0"/>
                    </a:moveTo>
                    <a:cubicBezTo>
                      <a:pt x="51" y="10"/>
                      <a:pt x="148" y="76"/>
                      <a:pt x="304" y="164"/>
                    </a:cubicBezTo>
                    <a:cubicBezTo>
                      <a:pt x="302" y="198"/>
                      <a:pt x="284" y="220"/>
                      <a:pt x="284" y="288"/>
                    </a:cubicBezTo>
                    <a:cubicBezTo>
                      <a:pt x="284" y="288"/>
                      <a:pt x="163" y="179"/>
                      <a:pt x="8" y="124"/>
                    </a:cubicBezTo>
                    <a:cubicBezTo>
                      <a:pt x="8" y="72"/>
                      <a:pt x="0" y="17"/>
                      <a:pt x="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92929"/>
                  </a:gs>
                  <a:gs pos="100000">
                    <a:srgbClr val="808080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3" name="Oval 198">
                <a:extLst>
                  <a:ext uri="{FF2B5EF4-FFF2-40B4-BE49-F238E27FC236}">
                    <a16:creationId xmlns:a16="http://schemas.microsoft.com/office/drawing/2014/main" id="{086770AD-FA09-458C-BC17-A184D23F4E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0" y="2612"/>
                <a:ext cx="45" cy="95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34" name="Freeform 199">
                <a:extLst>
                  <a:ext uri="{FF2B5EF4-FFF2-40B4-BE49-F238E27FC236}">
                    <a16:creationId xmlns:a16="http://schemas.microsoft.com/office/drawing/2014/main" id="{7853E759-DB24-4F3D-BCDA-C8247D0AB9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2" y="2614"/>
                <a:ext cx="245" cy="200"/>
              </a:xfrm>
              <a:custGeom>
                <a:avLst/>
                <a:gdLst>
                  <a:gd name="T0" fmla="*/ 0 w 306"/>
                  <a:gd name="T1" fmla="*/ 6 h 240"/>
                  <a:gd name="T2" fmla="*/ 2 w 306"/>
                  <a:gd name="T3" fmla="*/ 11 h 240"/>
                  <a:gd name="T4" fmla="*/ 7 w 306"/>
                  <a:gd name="T5" fmla="*/ 6 h 240"/>
                  <a:gd name="T6" fmla="*/ 7 w 306"/>
                  <a:gd name="T7" fmla="*/ 0 h 240"/>
                  <a:gd name="T8" fmla="*/ 0 w 306"/>
                  <a:gd name="T9" fmla="*/ 6 h 2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06"/>
                  <a:gd name="T16" fmla="*/ 0 h 240"/>
                  <a:gd name="T17" fmla="*/ 306 w 306"/>
                  <a:gd name="T18" fmla="*/ 240 h 2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06" h="240">
                    <a:moveTo>
                      <a:pt x="0" y="106"/>
                    </a:moveTo>
                    <a:lnTo>
                      <a:pt x="2" y="240"/>
                    </a:lnTo>
                    <a:lnTo>
                      <a:pt x="306" y="110"/>
                    </a:lnTo>
                    <a:lnTo>
                      <a:pt x="300" y="0"/>
                    </a:lnTo>
                    <a:lnTo>
                      <a:pt x="0" y="106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5" name="AutoShape 200">
                <a:extLst>
                  <a:ext uri="{FF2B5EF4-FFF2-40B4-BE49-F238E27FC236}">
                    <a16:creationId xmlns:a16="http://schemas.microsoft.com/office/drawing/2014/main" id="{0BB7DCA5-55F0-4530-A290-EE6EFC486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0" y="2677"/>
                <a:ext cx="1200" cy="148"/>
              </a:xfrm>
              <a:prstGeom prst="roundRect">
                <a:avLst>
                  <a:gd name="adj" fmla="val 50000"/>
                </a:avLst>
              </a:prstGeom>
              <a:solidFill>
                <a:srgbClr val="DDDDD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36" name="AutoShape 201">
                <a:extLst>
                  <a:ext uri="{FF2B5EF4-FFF2-40B4-BE49-F238E27FC236}">
                    <a16:creationId xmlns:a16="http://schemas.microsoft.com/office/drawing/2014/main" id="{B72A3DF7-209E-412A-8FD2-BDDB159B1B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04" y="2712"/>
                <a:ext cx="1072" cy="8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37" name="Oval 202">
                <a:extLst>
                  <a:ext uri="{FF2B5EF4-FFF2-40B4-BE49-F238E27FC236}">
                    <a16:creationId xmlns:a16="http://schemas.microsoft.com/office/drawing/2014/main" id="{47F6BFAF-9AC1-4A8D-A187-B9842A5BA6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07" y="2382"/>
                <a:ext cx="160" cy="143"/>
              </a:xfrm>
              <a:prstGeom prst="ellipse">
                <a:avLst/>
              </a:prstGeom>
              <a:solidFill>
                <a:srgbClr val="33CC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38" name="Oval 203">
                <a:extLst>
                  <a:ext uri="{FF2B5EF4-FFF2-40B4-BE49-F238E27FC236}">
                    <a16:creationId xmlns:a16="http://schemas.microsoft.com/office/drawing/2014/main" id="{A6AEEBF0-2BBF-4F8C-8896-0D95B09B8F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87" y="2382"/>
                <a:ext cx="160" cy="143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 eaLnBrk="1" hangingPunct="1"/>
                <a:endParaRPr lang="es-ES" altLang="es-ES" sz="1800">
                  <a:solidFill>
                    <a:srgbClr val="FF0000"/>
                  </a:solidFill>
                </a:endParaRPr>
              </a:p>
            </p:txBody>
          </p:sp>
          <p:sp>
            <p:nvSpPr>
              <p:cNvPr id="139" name="Oval 204">
                <a:extLst>
                  <a:ext uri="{FF2B5EF4-FFF2-40B4-BE49-F238E27FC236}">
                    <a16:creationId xmlns:a16="http://schemas.microsoft.com/office/drawing/2014/main" id="{B11C5F7D-338A-4EAA-9FF8-60C0007746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0" y="2382"/>
                <a:ext cx="160" cy="139"/>
              </a:xfrm>
              <a:prstGeom prst="ellipse">
                <a:avLst/>
              </a:prstGeom>
              <a:solidFill>
                <a:srgbClr val="33CC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40" name="Rectangle 205">
                <a:extLst>
                  <a:ext uri="{FF2B5EF4-FFF2-40B4-BE49-F238E27FC236}">
                    <a16:creationId xmlns:a16="http://schemas.microsoft.com/office/drawing/2014/main" id="{43E15AE5-C888-4905-B309-0394EE58FD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64" y="1835"/>
                <a:ext cx="83" cy="760"/>
              </a:xfrm>
              <a:prstGeom prst="rect">
                <a:avLst/>
              </a:prstGeom>
              <a:solidFill>
                <a:srgbClr val="29292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87" name="Line 57">
              <a:extLst>
                <a:ext uri="{FF2B5EF4-FFF2-40B4-BE49-F238E27FC236}">
                  <a16:creationId xmlns:a16="http://schemas.microsoft.com/office/drawing/2014/main" id="{48CE807E-C06D-4A92-82E8-2F82617B38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54" y="2913"/>
              <a:ext cx="366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88" name="Group 58">
              <a:extLst>
                <a:ext uri="{FF2B5EF4-FFF2-40B4-BE49-F238E27FC236}">
                  <a16:creationId xmlns:a16="http://schemas.microsoft.com/office/drawing/2014/main" id="{0488FA1C-BAF4-4704-BDC3-4AF1A9C070C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31" y="2870"/>
              <a:ext cx="607" cy="108"/>
              <a:chOff x="3603" y="243"/>
              <a:chExt cx="357" cy="106"/>
            </a:xfrm>
          </p:grpSpPr>
          <p:sp>
            <p:nvSpPr>
              <p:cNvPr id="108" name="Line 60">
                <a:extLst>
                  <a:ext uri="{FF2B5EF4-FFF2-40B4-BE49-F238E27FC236}">
                    <a16:creationId xmlns:a16="http://schemas.microsoft.com/office/drawing/2014/main" id="{6ACF0D57-62B0-4C23-97B9-AD1ECE602E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03" y="289"/>
                <a:ext cx="0" cy="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09" name="Line 61">
                <a:extLst>
                  <a:ext uri="{FF2B5EF4-FFF2-40B4-BE49-F238E27FC236}">
                    <a16:creationId xmlns:a16="http://schemas.microsoft.com/office/drawing/2014/main" id="{BAACF813-2584-4277-9F41-71D53A5EA84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60" y="289"/>
                <a:ext cx="0" cy="6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10" name="Rectangle 62">
                <a:extLst>
                  <a:ext uri="{FF2B5EF4-FFF2-40B4-BE49-F238E27FC236}">
                    <a16:creationId xmlns:a16="http://schemas.microsoft.com/office/drawing/2014/main" id="{2CDE53CA-7CB1-4E7F-9161-4C95B87B9E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3" y="289"/>
                <a:ext cx="354" cy="59"/>
              </a:xfrm>
              <a:prstGeom prst="rect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algn="ctr"/>
                <a:endParaRPr lang="es-ES" altLang="es-ES"/>
              </a:p>
            </p:txBody>
          </p:sp>
          <p:grpSp>
            <p:nvGrpSpPr>
              <p:cNvPr id="111" name="Group 64">
                <a:extLst>
                  <a:ext uri="{FF2B5EF4-FFF2-40B4-BE49-F238E27FC236}">
                    <a16:creationId xmlns:a16="http://schemas.microsoft.com/office/drawing/2014/main" id="{D41AE3F7-C82E-437F-B12C-D163A6D10B8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749" y="248"/>
                <a:ext cx="119" cy="65"/>
                <a:chOff x="2894" y="850"/>
                <a:chExt cx="94" cy="96"/>
              </a:xfrm>
            </p:grpSpPr>
            <p:sp>
              <p:nvSpPr>
                <p:cNvPr id="115" name="Line 66">
                  <a:extLst>
                    <a:ext uri="{FF2B5EF4-FFF2-40B4-BE49-F238E27FC236}">
                      <a16:creationId xmlns:a16="http://schemas.microsoft.com/office/drawing/2014/main" id="{093F1E02-6BEB-4135-B314-F19CC7CEA6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944" y="946"/>
                  <a:ext cx="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116" name="Line 67">
                  <a:extLst>
                    <a:ext uri="{FF2B5EF4-FFF2-40B4-BE49-F238E27FC236}">
                      <a16:creationId xmlns:a16="http://schemas.microsoft.com/office/drawing/2014/main" id="{B220C7F2-F249-4556-8C6E-5DD90D1CAC8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94" y="850"/>
                  <a:ext cx="52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  <p:grpSp>
            <p:nvGrpSpPr>
              <p:cNvPr id="112" name="Group 68">
                <a:extLst>
                  <a:ext uri="{FF2B5EF4-FFF2-40B4-BE49-F238E27FC236}">
                    <a16:creationId xmlns:a16="http://schemas.microsoft.com/office/drawing/2014/main" id="{638E4D4C-2D20-4FC6-99EA-A2A7071877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V="1">
                <a:off x="3689" y="243"/>
                <a:ext cx="124" cy="66"/>
                <a:chOff x="2848" y="848"/>
                <a:chExt cx="98" cy="98"/>
              </a:xfrm>
            </p:grpSpPr>
            <p:sp>
              <p:nvSpPr>
                <p:cNvPr id="113" name="Line 69">
                  <a:extLst>
                    <a:ext uri="{FF2B5EF4-FFF2-40B4-BE49-F238E27FC236}">
                      <a16:creationId xmlns:a16="http://schemas.microsoft.com/office/drawing/2014/main" id="{A1FD007C-71A1-496A-A73C-AE4D6841FED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848" y="848"/>
                  <a:ext cx="50" cy="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  <p:sp>
              <p:nvSpPr>
                <p:cNvPr id="114" name="Line 71">
                  <a:extLst>
                    <a:ext uri="{FF2B5EF4-FFF2-40B4-BE49-F238E27FC236}">
                      <a16:creationId xmlns:a16="http://schemas.microsoft.com/office/drawing/2014/main" id="{2FF9A9B1-D253-4E4E-B15A-46647378564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94" y="850"/>
                  <a:ext cx="52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s-ES"/>
                </a:p>
              </p:txBody>
            </p:sp>
          </p:grpSp>
        </p:grpSp>
        <p:sp>
          <p:nvSpPr>
            <p:cNvPr id="89" name="AutoShape 90">
              <a:extLst>
                <a:ext uri="{FF2B5EF4-FFF2-40B4-BE49-F238E27FC236}">
                  <a16:creationId xmlns:a16="http://schemas.microsoft.com/office/drawing/2014/main" id="{E9694D8B-0E8B-4B69-8732-54F67716F8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1" y="2812"/>
              <a:ext cx="515" cy="239"/>
            </a:xfrm>
            <a:prstGeom prst="rightArrow">
              <a:avLst>
                <a:gd name="adj1" fmla="val 50000"/>
                <a:gd name="adj2" fmla="val 5387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0000"/>
                </a:gs>
              </a:gsLst>
              <a:lin ang="0" scaled="1"/>
            </a:gradFill>
            <a:ln w="9525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90" name="Group 92">
              <a:extLst>
                <a:ext uri="{FF2B5EF4-FFF2-40B4-BE49-F238E27FC236}">
                  <a16:creationId xmlns:a16="http://schemas.microsoft.com/office/drawing/2014/main" id="{D8005144-DD89-474C-84CA-6FC13CE90B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28" y="2707"/>
              <a:ext cx="1347" cy="359"/>
              <a:chOff x="2249" y="3430"/>
              <a:chExt cx="1389" cy="256"/>
            </a:xfrm>
          </p:grpSpPr>
          <p:sp>
            <p:nvSpPr>
              <p:cNvPr id="104" name="Oval 93">
                <a:extLst>
                  <a:ext uri="{FF2B5EF4-FFF2-40B4-BE49-F238E27FC236}">
                    <a16:creationId xmlns:a16="http://schemas.microsoft.com/office/drawing/2014/main" id="{00F4BE7E-A4EC-4788-A433-9CF85D1FA5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9" y="3433"/>
                <a:ext cx="69" cy="25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05" name="Rectangle 94">
                <a:extLst>
                  <a:ext uri="{FF2B5EF4-FFF2-40B4-BE49-F238E27FC236}">
                    <a16:creationId xmlns:a16="http://schemas.microsoft.com/office/drawing/2014/main" id="{3CEFE6DE-D767-4A5C-A386-8BB4AF9669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5" y="3433"/>
                <a:ext cx="1326" cy="253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06" name="Oval 95">
                <a:extLst>
                  <a:ext uri="{FF2B5EF4-FFF2-40B4-BE49-F238E27FC236}">
                    <a16:creationId xmlns:a16="http://schemas.microsoft.com/office/drawing/2014/main" id="{EA59E80D-491B-40B5-94BD-59FD6C723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9" y="3430"/>
                <a:ext cx="69" cy="253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07" name="Rectangle 96">
                <a:extLst>
                  <a:ext uri="{FF2B5EF4-FFF2-40B4-BE49-F238E27FC236}">
                    <a16:creationId xmlns:a16="http://schemas.microsoft.com/office/drawing/2014/main" id="{A3D7B953-4F13-4DEF-A992-F9F0C71E2E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2" y="3438"/>
                <a:ext cx="44" cy="246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</p:grpSp>
        <p:sp>
          <p:nvSpPr>
            <p:cNvPr id="91" name="Text Box 97">
              <a:extLst>
                <a:ext uri="{FF2B5EF4-FFF2-40B4-BE49-F238E27FC236}">
                  <a16:creationId xmlns:a16="http://schemas.microsoft.com/office/drawing/2014/main" id="{6CACEDFD-6271-4D76-8869-44C4545ADC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13" y="2781"/>
              <a:ext cx="141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s-ES" sz="2000"/>
                <a:t>R</a:t>
              </a:r>
              <a:r>
                <a:rPr lang="en-US" altLang="es-ES" sz="2800" baseline="-25000"/>
                <a:t>s</a:t>
              </a:r>
              <a:r>
                <a:rPr lang="en-US" altLang="es-ES" sz="2000" baseline="-25000"/>
                <a:t> </a:t>
              </a:r>
              <a:r>
                <a:rPr lang="en-US" altLang="es-ES" sz="2000"/>
                <a:t>bits/sec</a:t>
              </a:r>
            </a:p>
          </p:txBody>
        </p:sp>
        <p:grpSp>
          <p:nvGrpSpPr>
            <p:cNvPr id="92" name="Group 83">
              <a:extLst>
                <a:ext uri="{FF2B5EF4-FFF2-40B4-BE49-F238E27FC236}">
                  <a16:creationId xmlns:a16="http://schemas.microsoft.com/office/drawing/2014/main" id="{7AE7BC73-D3D7-4F21-BD70-5E9DB16B97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19" y="2828"/>
              <a:ext cx="1621" cy="194"/>
              <a:chOff x="2249" y="3430"/>
              <a:chExt cx="1389" cy="256"/>
            </a:xfrm>
          </p:grpSpPr>
          <p:sp>
            <p:nvSpPr>
              <p:cNvPr id="100" name="Oval 84">
                <a:extLst>
                  <a:ext uri="{FF2B5EF4-FFF2-40B4-BE49-F238E27FC236}">
                    <a16:creationId xmlns:a16="http://schemas.microsoft.com/office/drawing/2014/main" id="{35D01036-CB94-4EB3-A4E8-65B073FC1E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9" y="3433"/>
                <a:ext cx="69" cy="25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01" name="Rectangle 85">
                <a:extLst>
                  <a:ext uri="{FF2B5EF4-FFF2-40B4-BE49-F238E27FC236}">
                    <a16:creationId xmlns:a16="http://schemas.microsoft.com/office/drawing/2014/main" id="{45F3A7EC-93D6-4A48-BA13-A837F9C14E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75" y="3433"/>
                <a:ext cx="1326" cy="253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02" name="Oval 86">
                <a:extLst>
                  <a:ext uri="{FF2B5EF4-FFF2-40B4-BE49-F238E27FC236}">
                    <a16:creationId xmlns:a16="http://schemas.microsoft.com/office/drawing/2014/main" id="{B5E82CD9-0501-4530-B974-8CCB2B79A5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49" y="3430"/>
                <a:ext cx="69" cy="253"/>
              </a:xfrm>
              <a:prstGeom prst="ellipse">
                <a:avLst/>
              </a:prstGeom>
              <a:solidFill>
                <a:srgbClr val="DDDDDD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03" name="Rectangle 87">
                <a:extLst>
                  <a:ext uri="{FF2B5EF4-FFF2-40B4-BE49-F238E27FC236}">
                    <a16:creationId xmlns:a16="http://schemas.microsoft.com/office/drawing/2014/main" id="{9C07AC68-14A4-4B86-826F-97012D9E8F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2" y="3438"/>
                <a:ext cx="45" cy="245"/>
              </a:xfrm>
              <a:prstGeom prst="rect">
                <a:avLst/>
              </a:prstGeom>
              <a:gradFill rotWithShape="1">
                <a:gsLst>
                  <a:gs pos="0">
                    <a:schemeClr val="bg1"/>
                  </a:gs>
                  <a:gs pos="50000">
                    <a:schemeClr val="folHlink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Arial" charset="0"/>
                  <a:ea typeface="ＭＳ Ｐゴシック" charset="0"/>
                  <a:cs typeface="ＭＳ Ｐゴシック" charset="0"/>
                </a:endParaRPr>
              </a:p>
            </p:txBody>
          </p:sp>
        </p:grpSp>
        <p:sp>
          <p:nvSpPr>
            <p:cNvPr id="93" name="Text Box 88">
              <a:extLst>
                <a:ext uri="{FF2B5EF4-FFF2-40B4-BE49-F238E27FC236}">
                  <a16:creationId xmlns:a16="http://schemas.microsoft.com/office/drawing/2014/main" id="{2DAC2556-6C92-4E8D-9CFE-2B044E8F5E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5" y="2800"/>
              <a:ext cx="162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s-ES" sz="2000"/>
                <a:t>  R</a:t>
              </a:r>
              <a:r>
                <a:rPr lang="en-US" altLang="es-ES" sz="2800" baseline="-25000"/>
                <a:t>c</a:t>
              </a:r>
              <a:r>
                <a:rPr lang="en-US" altLang="es-ES" sz="2000" baseline="-25000"/>
                <a:t> </a:t>
              </a:r>
              <a:r>
                <a:rPr lang="en-US" altLang="es-ES" sz="2000"/>
                <a:t>bits/sec</a:t>
              </a:r>
            </a:p>
          </p:txBody>
        </p:sp>
        <p:sp>
          <p:nvSpPr>
            <p:cNvPr id="94" name="AutoShape 98">
              <a:extLst>
                <a:ext uri="{FF2B5EF4-FFF2-40B4-BE49-F238E27FC236}">
                  <a16:creationId xmlns:a16="http://schemas.microsoft.com/office/drawing/2014/main" id="{17408E69-A6AA-4535-8582-95E41417D5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" y="2808"/>
              <a:ext cx="860" cy="240"/>
            </a:xfrm>
            <a:prstGeom prst="rightArrow">
              <a:avLst>
                <a:gd name="adj1" fmla="val 50000"/>
                <a:gd name="adj2" fmla="val 89583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0000"/>
                </a:gs>
              </a:gsLst>
              <a:lin ang="0" scaled="1"/>
            </a:gradFill>
            <a:ln w="9525">
              <a:solidFill>
                <a:srgbClr val="CC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95" name="AutoShape 89">
              <a:extLst>
                <a:ext uri="{FF2B5EF4-FFF2-40B4-BE49-F238E27FC236}">
                  <a16:creationId xmlns:a16="http://schemas.microsoft.com/office/drawing/2014/main" id="{3FFF8892-34C3-44CD-A981-4172AFB5F1B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814" y="2682"/>
              <a:ext cx="564" cy="35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09 w 21600"/>
                <a:gd name="T13" fmla="*/ 2912 h 21600"/>
                <a:gd name="T14" fmla="*/ 18230 w 21600"/>
                <a:gd name="T15" fmla="*/ 922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lnTo>
                    <a:pt x="21600" y="6079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CC0000"/>
                </a:gs>
              </a:gsLst>
              <a:lin ang="0" scaled="1"/>
            </a:gradFill>
            <a:ln w="9525">
              <a:solidFill>
                <a:srgbClr val="CC0000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es-ES"/>
            </a:p>
          </p:txBody>
        </p:sp>
        <p:grpSp>
          <p:nvGrpSpPr>
            <p:cNvPr id="96" name="Group 135">
              <a:extLst>
                <a:ext uri="{FF2B5EF4-FFF2-40B4-BE49-F238E27FC236}">
                  <a16:creationId xmlns:a16="http://schemas.microsoft.com/office/drawing/2014/main" id="{02C42ADE-64E7-456A-9ACC-A9045C6DBA6A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5225" y="2651"/>
              <a:ext cx="549" cy="558"/>
              <a:chOff x="-44" y="1473"/>
              <a:chExt cx="981" cy="1105"/>
            </a:xfrm>
          </p:grpSpPr>
          <p:pic>
            <p:nvPicPr>
              <p:cNvPr id="98" name="Picture 136" descr="desktop_computer_stylized_medium">
                <a:extLst>
                  <a:ext uri="{FF2B5EF4-FFF2-40B4-BE49-F238E27FC236}">
                    <a16:creationId xmlns:a16="http://schemas.microsoft.com/office/drawing/2014/main" id="{9D2AE2ED-BA33-4B59-8B6B-D16E37BF365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-44" y="1473"/>
                <a:ext cx="981" cy="11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9" name="Freeform 137">
                <a:extLst>
                  <a:ext uri="{FF2B5EF4-FFF2-40B4-BE49-F238E27FC236}">
                    <a16:creationId xmlns:a16="http://schemas.microsoft.com/office/drawing/2014/main" id="{18B79CBF-3BC2-4143-AEAD-F5AC2BE2CDC0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374" y="1579"/>
                <a:ext cx="477" cy="506"/>
              </a:xfrm>
              <a:custGeom>
                <a:avLst/>
                <a:gdLst>
                  <a:gd name="T0" fmla="*/ 0 w 356"/>
                  <a:gd name="T1" fmla="*/ 0 h 368"/>
                  <a:gd name="T2" fmla="*/ 43382 w 356"/>
                  <a:gd name="T3" fmla="*/ 3172 h 368"/>
                  <a:gd name="T4" fmla="*/ 51464 w 356"/>
                  <a:gd name="T5" fmla="*/ 66095 h 368"/>
                  <a:gd name="T6" fmla="*/ 11342 w 356"/>
                  <a:gd name="T7" fmla="*/ 82659 h 368"/>
                  <a:gd name="T8" fmla="*/ 0 w 356"/>
                  <a:gd name="T9" fmla="*/ 0 h 3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6"/>
                  <a:gd name="T16" fmla="*/ 0 h 368"/>
                  <a:gd name="T17" fmla="*/ 356 w 356"/>
                  <a:gd name="T18" fmla="*/ 368 h 3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6" h="368">
                    <a:moveTo>
                      <a:pt x="0" y="0"/>
                    </a:moveTo>
                    <a:lnTo>
                      <a:pt x="300" y="14"/>
                    </a:lnTo>
                    <a:lnTo>
                      <a:pt x="356" y="294"/>
                    </a:lnTo>
                    <a:lnTo>
                      <a:pt x="78" y="36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0099"/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wrap="none"/>
              <a:lstStyle/>
              <a:p>
                <a:endParaRPr lang="es-ES"/>
              </a:p>
            </p:txBody>
          </p:sp>
        </p:grpSp>
        <p:sp>
          <p:nvSpPr>
            <p:cNvPr id="97" name="AutoShape 327">
              <a:extLst>
                <a:ext uri="{FF2B5EF4-FFF2-40B4-BE49-F238E27FC236}">
                  <a16:creationId xmlns:a16="http://schemas.microsoft.com/office/drawing/2014/main" id="{3DE7D238-CB9F-4351-8635-C840568876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5" y="2474"/>
              <a:ext cx="257" cy="272"/>
            </a:xfrm>
            <a:prstGeom prst="can">
              <a:avLst>
                <a:gd name="adj" fmla="val 21398"/>
              </a:avLst>
            </a:prstGeom>
            <a:gradFill rotWithShape="1">
              <a:gsLst>
                <a:gs pos="0">
                  <a:srgbClr val="000099"/>
                </a:gs>
                <a:gs pos="100000">
                  <a:srgbClr val="FFFFFF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pic>
        <p:nvPicPr>
          <p:cNvPr id="149" name="Audio 148">
            <a:hlinkClick r:id="" action="ppaction://media"/>
            <a:extLst>
              <a:ext uri="{FF2B5EF4-FFF2-40B4-BE49-F238E27FC236}">
                <a16:creationId xmlns:a16="http://schemas.microsoft.com/office/drawing/2014/main" id="{0BC1D103-C2BC-4CBC-8326-D53A81C6973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275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62"/>
    </mc:Choice>
    <mc:Fallback>
      <p:transition spd="slow" advTm="40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9"/>
                </p:tgtEl>
              </p:cMediaNode>
            </p:audio>
          </p:childTnLst>
        </p:cTn>
      </p:par>
    </p:tnLst>
    <p:bldLst>
      <p:bldP spid="65" grpId="0"/>
      <p:bldP spid="66" grpId="0" animBg="1"/>
      <p:bldP spid="67" grpId="0" animBg="1"/>
      <p:bldP spid="80" grpId="0" animBg="1"/>
      <p:bldP spid="8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90C5CE78-976C-4FCA-9366-EE9FD8FE25B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 dirty="0">
              <a:latin typeface="Arial Narrow" panose="020B0606020202030204" pitchFamily="34" charset="0"/>
            </a:endParaRPr>
          </a:p>
          <a:p>
            <a:endParaRPr lang="es-ES" dirty="0">
              <a:latin typeface="Arial Narrow" panose="020B0606020202030204" pitchFamily="34" charset="0"/>
            </a:endParaRPr>
          </a:p>
          <a:p>
            <a:r>
              <a:rPr lang="es-ES" i="1" dirty="0" err="1">
                <a:latin typeface="Arial Narrow" panose="020B0606020202030204" pitchFamily="34" charset="0"/>
              </a:rPr>
              <a:t>Throughput</a:t>
            </a:r>
            <a:r>
              <a:rPr lang="es-ES" dirty="0">
                <a:latin typeface="Arial Narrow" panose="020B0606020202030204" pitchFamily="34" charset="0"/>
              </a:rPr>
              <a:t> extremo a extremo por</a:t>
            </a:r>
          </a:p>
          <a:p>
            <a:pPr marL="0" indent="0">
              <a:buNone/>
            </a:pPr>
            <a:r>
              <a:rPr lang="es-ES" dirty="0">
                <a:latin typeface="Arial Narrow" panose="020B0606020202030204" pitchFamily="34" charset="0"/>
              </a:rPr>
              <a:t>    conexión: </a:t>
            </a:r>
            <a:r>
              <a:rPr lang="es-ES" dirty="0" err="1">
                <a:latin typeface="Arial Narrow" panose="020B0606020202030204" pitchFamily="34" charset="0"/>
              </a:rPr>
              <a:t>mín</a:t>
            </a:r>
            <a:r>
              <a:rPr lang="es-ES" dirty="0">
                <a:latin typeface="Arial Narrow" panose="020B0606020202030204" pitchFamily="34" charset="0"/>
              </a:rPr>
              <a:t> (</a:t>
            </a:r>
            <a:r>
              <a:rPr lang="en-US" altLang="es-ES" i="1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R</a:t>
            </a:r>
            <a:r>
              <a:rPr lang="en-US" altLang="es-ES" i="1" baseline="-25000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c</a:t>
            </a:r>
            <a:r>
              <a:rPr lang="en-US" altLang="es-ES" i="1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,R</a:t>
            </a:r>
            <a:r>
              <a:rPr lang="en-US" altLang="es-ES" i="1" baseline="-25000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s</a:t>
            </a:r>
            <a:r>
              <a:rPr lang="en-US" altLang="es-ES" i="1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,R</a:t>
            </a:r>
            <a:r>
              <a:rPr lang="en-US" altLang="es-ES" i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/10)</a:t>
            </a:r>
          </a:p>
          <a:p>
            <a:r>
              <a:rPr 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En</a:t>
            </a: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la </a:t>
            </a:r>
            <a:r>
              <a:rPr 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práctica</a:t>
            </a: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</a:t>
            </a:r>
            <a:r>
              <a:rPr lang="en-US" altLang="es-E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R</a:t>
            </a:r>
            <a:r>
              <a:rPr lang="en-US" altLang="es-ES" baseline="-25000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c</a:t>
            </a:r>
            <a:r>
              <a:rPr lang="en-US" altLang="es-ES" baseline="-25000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 </a:t>
            </a:r>
            <a:r>
              <a:rPr lang="en-US" altLang="es-E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o R</a:t>
            </a:r>
            <a:r>
              <a:rPr lang="en-US" altLang="es-ES" baseline="-25000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s</a:t>
            </a: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</a:t>
            </a:r>
            <a:r>
              <a:rPr 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suelen</a:t>
            </a: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ser </a:t>
            </a:r>
          </a:p>
          <a:p>
            <a:pPr marL="0" indent="0">
              <a:buNone/>
            </a:pP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   el </a:t>
            </a:r>
            <a:r>
              <a:rPr 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cuello</a:t>
            </a:r>
            <a:r>
              <a:rPr 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de </a:t>
            </a:r>
            <a:r>
              <a:rPr 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botella</a:t>
            </a:r>
            <a:endParaRPr lang="es-ES" dirty="0">
              <a:latin typeface="Arial Narrow" panose="020B0606020202030204" pitchFamily="34" charset="0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1D7F9CD9-85B3-46B1-89C8-5E88675A8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Tasa de transferencia: escenario de Internet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8B07EE5-F102-43DF-BDC2-08F01F5C292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95A653F-D7A9-4A77-8559-1F1F3A3BD513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6" name="Text Box 44">
            <a:extLst>
              <a:ext uri="{FF2B5EF4-FFF2-40B4-BE49-F238E27FC236}">
                <a16:creationId xmlns:a16="http://schemas.microsoft.com/office/drawing/2014/main" id="{AF2834E6-DF2A-4FEF-8A81-67B7B22C7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3307" y="5635625"/>
            <a:ext cx="469194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s-ES" altLang="es-ES" sz="2000" dirty="0"/>
              <a:t>10 conexiones (equitativas) comparten el enlace de cuello de botella de la red troncal de R bits / </a:t>
            </a:r>
            <a:r>
              <a:rPr lang="es-ES" altLang="es-ES" sz="2000" dirty="0" err="1"/>
              <a:t>seg</a:t>
            </a:r>
            <a:r>
              <a:rPr lang="es-ES" altLang="es-ES" sz="2000" dirty="0"/>
              <a:t>.</a:t>
            </a:r>
            <a:endParaRPr lang="en-US" altLang="es-ES" sz="2000" dirty="0"/>
          </a:p>
        </p:txBody>
      </p:sp>
      <p:sp>
        <p:nvSpPr>
          <p:cNvPr id="7" name="Freeform 296">
            <a:extLst>
              <a:ext uri="{FF2B5EF4-FFF2-40B4-BE49-F238E27FC236}">
                <a16:creationId xmlns:a16="http://schemas.microsoft.com/office/drawing/2014/main" id="{D6127192-693B-4C10-B406-3172C4BE9055}"/>
              </a:ext>
            </a:extLst>
          </p:cNvPr>
          <p:cNvSpPr>
            <a:spLocks/>
          </p:cNvSpPr>
          <p:nvPr/>
        </p:nvSpPr>
        <p:spPr bwMode="auto">
          <a:xfrm>
            <a:off x="7508907" y="2720975"/>
            <a:ext cx="3127375" cy="1498600"/>
          </a:xfrm>
          <a:custGeom>
            <a:avLst/>
            <a:gdLst>
              <a:gd name="T0" fmla="*/ 2147483647 w 1877"/>
              <a:gd name="T1" fmla="*/ 2147483647 h 917"/>
              <a:gd name="T2" fmla="*/ 2147483647 w 1877"/>
              <a:gd name="T3" fmla="*/ 2147483647 h 917"/>
              <a:gd name="T4" fmla="*/ 2147483647 w 1877"/>
              <a:gd name="T5" fmla="*/ 2147483647 h 917"/>
              <a:gd name="T6" fmla="*/ 2147483647 w 1877"/>
              <a:gd name="T7" fmla="*/ 2147483647 h 917"/>
              <a:gd name="T8" fmla="*/ 2147483647 w 1877"/>
              <a:gd name="T9" fmla="*/ 2147483647 h 917"/>
              <a:gd name="T10" fmla="*/ 2147483647 w 1877"/>
              <a:gd name="T11" fmla="*/ 2147483647 h 917"/>
              <a:gd name="T12" fmla="*/ 2147483647 w 1877"/>
              <a:gd name="T13" fmla="*/ 2147483647 h 917"/>
              <a:gd name="T14" fmla="*/ 2147483647 w 1877"/>
              <a:gd name="T15" fmla="*/ 2147483647 h 917"/>
              <a:gd name="T16" fmla="*/ 2147483647 w 1877"/>
              <a:gd name="T17" fmla="*/ 2147483647 h 917"/>
              <a:gd name="T18" fmla="*/ 2147483647 w 1877"/>
              <a:gd name="T19" fmla="*/ 2147483647 h 917"/>
              <a:gd name="T20" fmla="*/ 2147483647 w 1877"/>
              <a:gd name="T21" fmla="*/ 2147483647 h 917"/>
              <a:gd name="T22" fmla="*/ 2147483647 w 1877"/>
              <a:gd name="T23" fmla="*/ 2147483647 h 917"/>
              <a:gd name="T24" fmla="*/ 2147483647 w 1877"/>
              <a:gd name="T25" fmla="*/ 2147483647 h 917"/>
              <a:gd name="T26" fmla="*/ 2147483647 w 1877"/>
              <a:gd name="T27" fmla="*/ 2147483647 h 917"/>
              <a:gd name="T28" fmla="*/ 2147483647 w 1877"/>
              <a:gd name="T29" fmla="*/ 2147483647 h 917"/>
              <a:gd name="T30" fmla="*/ 2147483647 w 1877"/>
              <a:gd name="T31" fmla="*/ 2147483647 h 91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877"/>
              <a:gd name="T49" fmla="*/ 0 h 917"/>
              <a:gd name="T50" fmla="*/ 1877 w 1877"/>
              <a:gd name="T51" fmla="*/ 917 h 91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877" h="917">
                <a:moveTo>
                  <a:pt x="889" y="23"/>
                </a:moveTo>
                <a:cubicBezTo>
                  <a:pt x="804" y="39"/>
                  <a:pt x="771" y="98"/>
                  <a:pt x="692" y="109"/>
                </a:cubicBezTo>
                <a:cubicBezTo>
                  <a:pt x="613" y="120"/>
                  <a:pt x="511" y="81"/>
                  <a:pt x="415" y="91"/>
                </a:cubicBezTo>
                <a:cubicBezTo>
                  <a:pt x="319" y="101"/>
                  <a:pt x="174" y="126"/>
                  <a:pt x="112" y="170"/>
                </a:cubicBezTo>
                <a:cubicBezTo>
                  <a:pt x="51" y="214"/>
                  <a:pt x="66" y="294"/>
                  <a:pt x="50" y="353"/>
                </a:cubicBezTo>
                <a:cubicBezTo>
                  <a:pt x="34" y="412"/>
                  <a:pt x="0" y="479"/>
                  <a:pt x="14" y="528"/>
                </a:cubicBezTo>
                <a:cubicBezTo>
                  <a:pt x="29" y="577"/>
                  <a:pt x="57" y="608"/>
                  <a:pt x="139" y="650"/>
                </a:cubicBezTo>
                <a:cubicBezTo>
                  <a:pt x="221" y="692"/>
                  <a:pt x="372" y="742"/>
                  <a:pt x="505" y="781"/>
                </a:cubicBezTo>
                <a:cubicBezTo>
                  <a:pt x="638" y="820"/>
                  <a:pt x="789" y="866"/>
                  <a:pt x="933" y="886"/>
                </a:cubicBezTo>
                <a:cubicBezTo>
                  <a:pt x="1077" y="906"/>
                  <a:pt x="1246" y="917"/>
                  <a:pt x="1370" y="901"/>
                </a:cubicBezTo>
                <a:cubicBezTo>
                  <a:pt x="1494" y="885"/>
                  <a:pt x="1594" y="839"/>
                  <a:pt x="1676" y="793"/>
                </a:cubicBezTo>
                <a:cubicBezTo>
                  <a:pt x="1758" y="747"/>
                  <a:pt x="1843" y="720"/>
                  <a:pt x="1860" y="624"/>
                </a:cubicBezTo>
                <a:cubicBezTo>
                  <a:pt x="1877" y="528"/>
                  <a:pt x="1835" y="306"/>
                  <a:pt x="1776" y="219"/>
                </a:cubicBezTo>
                <a:cubicBezTo>
                  <a:pt x="1717" y="132"/>
                  <a:pt x="1599" y="134"/>
                  <a:pt x="1503" y="100"/>
                </a:cubicBezTo>
                <a:cubicBezTo>
                  <a:pt x="1407" y="66"/>
                  <a:pt x="1302" y="26"/>
                  <a:pt x="1200" y="13"/>
                </a:cubicBezTo>
                <a:cubicBezTo>
                  <a:pt x="1098" y="0"/>
                  <a:pt x="974" y="7"/>
                  <a:pt x="889" y="23"/>
                </a:cubicBezTo>
                <a:close/>
              </a:path>
            </a:pathLst>
          </a:custGeom>
          <a:solidFill>
            <a:srgbClr val="00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8" name="Text Box 35">
            <a:extLst>
              <a:ext uri="{FF2B5EF4-FFF2-40B4-BE49-F238E27FC236}">
                <a16:creationId xmlns:a16="http://schemas.microsoft.com/office/drawing/2014/main" id="{339B09D1-2F30-4B1A-9368-93E654946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2382" y="2344738"/>
            <a:ext cx="676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s</a:t>
            </a:r>
            <a:endParaRPr lang="en-US" altLang="es-ES" sz="2000"/>
          </a:p>
        </p:txBody>
      </p:sp>
      <p:sp>
        <p:nvSpPr>
          <p:cNvPr id="9" name="Oval 40">
            <a:extLst>
              <a:ext uri="{FF2B5EF4-FFF2-40B4-BE49-F238E27FC236}">
                <a16:creationId xmlns:a16="http://schemas.microsoft.com/office/drawing/2014/main" id="{B6A00A90-49A0-4D90-9A85-6BBE2A497621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9236901" y="3772694"/>
            <a:ext cx="50800" cy="52546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Rectangle 41">
            <a:extLst>
              <a:ext uri="{FF2B5EF4-FFF2-40B4-BE49-F238E27FC236}">
                <a16:creationId xmlns:a16="http://schemas.microsoft.com/office/drawing/2014/main" id="{3ADDB8A9-1897-45CE-820F-21800C1C2497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8770176" y="3278982"/>
            <a:ext cx="984250" cy="52546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Oval 42">
            <a:extLst>
              <a:ext uri="{FF2B5EF4-FFF2-40B4-BE49-F238E27FC236}">
                <a16:creationId xmlns:a16="http://schemas.microsoft.com/office/drawing/2014/main" id="{E5042959-39AA-4844-88F1-A7796CAB9065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9240870" y="2794000"/>
            <a:ext cx="52387" cy="52546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12" name="Rectangle 43">
            <a:extLst>
              <a:ext uri="{FF2B5EF4-FFF2-40B4-BE49-F238E27FC236}">
                <a16:creationId xmlns:a16="http://schemas.microsoft.com/office/drawing/2014/main" id="{4600BC38-0CFC-40B9-A43D-A1BC41AAD4CD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9240870" y="3765550"/>
            <a:ext cx="31750" cy="5111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3" name="Oval 31">
            <a:extLst>
              <a:ext uri="{FF2B5EF4-FFF2-40B4-BE49-F238E27FC236}">
                <a16:creationId xmlns:a16="http://schemas.microsoft.com/office/drawing/2014/main" id="{66D9D45C-5816-4F87-BFD7-91625BE3C582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8247095" y="2668588"/>
            <a:ext cx="38100" cy="1587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4" name="Rectangle 32">
            <a:extLst>
              <a:ext uri="{FF2B5EF4-FFF2-40B4-BE49-F238E27FC236}">
                <a16:creationId xmlns:a16="http://schemas.microsoft.com/office/drawing/2014/main" id="{C739C744-5158-4FFF-B541-89F6B05A7957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7581932" y="2465388"/>
            <a:ext cx="730250" cy="1587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" name="Oval 33">
            <a:extLst>
              <a:ext uri="{FF2B5EF4-FFF2-40B4-BE49-F238E27FC236}">
                <a16:creationId xmlns:a16="http://schemas.microsoft.com/office/drawing/2014/main" id="{0C069921-9F40-487A-9613-939D246E0C64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7616857" y="2265363"/>
            <a:ext cx="38100" cy="158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16" name="Rectangle 34">
            <a:extLst>
              <a:ext uri="{FF2B5EF4-FFF2-40B4-BE49-F238E27FC236}">
                <a16:creationId xmlns:a16="http://schemas.microsoft.com/office/drawing/2014/main" id="{F9E94A9A-13B7-42AF-9BB1-3159ADA8412D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8243920" y="2665413"/>
            <a:ext cx="23812" cy="15398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7" name="Line 456">
            <a:extLst>
              <a:ext uri="{FF2B5EF4-FFF2-40B4-BE49-F238E27FC236}">
                <a16:creationId xmlns:a16="http://schemas.microsoft.com/office/drawing/2014/main" id="{B04F9E3F-C933-4849-843B-D445DC2E8193}"/>
              </a:ext>
            </a:extLst>
          </p:cNvPr>
          <p:cNvSpPr>
            <a:spLocks noChangeShapeType="1"/>
          </p:cNvSpPr>
          <p:nvPr/>
        </p:nvSpPr>
        <p:spPr bwMode="auto">
          <a:xfrm rot="1792560">
            <a:off x="7453345" y="2536825"/>
            <a:ext cx="955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8" name="Oval 469">
            <a:extLst>
              <a:ext uri="{FF2B5EF4-FFF2-40B4-BE49-F238E27FC236}">
                <a16:creationId xmlns:a16="http://schemas.microsoft.com/office/drawing/2014/main" id="{A9280122-5557-46AF-B784-0EE9F0C9B6FE}"/>
              </a:ext>
            </a:extLst>
          </p:cNvPr>
          <p:cNvSpPr>
            <a:spLocks noChangeArrowheads="1"/>
          </p:cNvSpPr>
          <p:nvPr/>
        </p:nvSpPr>
        <p:spPr bwMode="auto">
          <a:xfrm rot="2768172">
            <a:off x="8756682" y="2671763"/>
            <a:ext cx="47625" cy="1428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" name="Rectangle 470">
            <a:extLst>
              <a:ext uri="{FF2B5EF4-FFF2-40B4-BE49-F238E27FC236}">
                <a16:creationId xmlns:a16="http://schemas.microsoft.com/office/drawing/2014/main" id="{C0F685BC-AB6D-43B8-AE72-225C089144F8}"/>
              </a:ext>
            </a:extLst>
          </p:cNvPr>
          <p:cNvSpPr>
            <a:spLocks noChangeArrowheads="1"/>
          </p:cNvSpPr>
          <p:nvPr/>
        </p:nvSpPr>
        <p:spPr bwMode="auto">
          <a:xfrm rot="2768172">
            <a:off x="8035164" y="2339181"/>
            <a:ext cx="915988" cy="1428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0" name="Oval 471">
            <a:extLst>
              <a:ext uri="{FF2B5EF4-FFF2-40B4-BE49-F238E27FC236}">
                <a16:creationId xmlns:a16="http://schemas.microsoft.com/office/drawing/2014/main" id="{B87106D8-7A5A-4CCF-9527-EBBEB0ABB306}"/>
              </a:ext>
            </a:extLst>
          </p:cNvPr>
          <p:cNvSpPr>
            <a:spLocks noChangeArrowheads="1"/>
          </p:cNvSpPr>
          <p:nvPr/>
        </p:nvSpPr>
        <p:spPr bwMode="auto">
          <a:xfrm rot="2768172">
            <a:off x="8186770" y="2012950"/>
            <a:ext cx="47625" cy="142875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21" name="Rectangle 472">
            <a:extLst>
              <a:ext uri="{FF2B5EF4-FFF2-40B4-BE49-F238E27FC236}">
                <a16:creationId xmlns:a16="http://schemas.microsoft.com/office/drawing/2014/main" id="{DAD432B3-5194-437B-9015-DAB0142B84B8}"/>
              </a:ext>
            </a:extLst>
          </p:cNvPr>
          <p:cNvSpPr>
            <a:spLocks noChangeArrowheads="1"/>
          </p:cNvSpPr>
          <p:nvPr/>
        </p:nvSpPr>
        <p:spPr bwMode="auto">
          <a:xfrm rot="2768172">
            <a:off x="8756682" y="2663825"/>
            <a:ext cx="30163" cy="1381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2" name="Line 473">
            <a:extLst>
              <a:ext uri="{FF2B5EF4-FFF2-40B4-BE49-F238E27FC236}">
                <a16:creationId xmlns:a16="http://schemas.microsoft.com/office/drawing/2014/main" id="{64B8EB09-E4EF-4F70-956E-B534003DE911}"/>
              </a:ext>
            </a:extLst>
          </p:cNvPr>
          <p:cNvSpPr>
            <a:spLocks noChangeShapeType="1"/>
          </p:cNvSpPr>
          <p:nvPr/>
        </p:nvSpPr>
        <p:spPr bwMode="auto">
          <a:xfrm rot="2768172">
            <a:off x="7878794" y="2395538"/>
            <a:ext cx="11969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3" name="Oval 476">
            <a:extLst>
              <a:ext uri="{FF2B5EF4-FFF2-40B4-BE49-F238E27FC236}">
                <a16:creationId xmlns:a16="http://schemas.microsoft.com/office/drawing/2014/main" id="{A59FA827-B48E-4300-9BB8-1333BCF827E8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7710520" y="4521200"/>
            <a:ext cx="38100" cy="1587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" name="Rectangle 477">
            <a:extLst>
              <a:ext uri="{FF2B5EF4-FFF2-40B4-BE49-F238E27FC236}">
                <a16:creationId xmlns:a16="http://schemas.microsoft.com/office/drawing/2014/main" id="{B4051684-220A-463A-ABCB-67DAE2CB3FDF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7683532" y="4318000"/>
            <a:ext cx="730250" cy="1587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5" name="Oval 478">
            <a:extLst>
              <a:ext uri="{FF2B5EF4-FFF2-40B4-BE49-F238E27FC236}">
                <a16:creationId xmlns:a16="http://schemas.microsoft.com/office/drawing/2014/main" id="{ED921FA4-6821-4089-9EB3-29103B5E1066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8342345" y="4117975"/>
            <a:ext cx="36512" cy="158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26" name="Rectangle 479">
            <a:extLst>
              <a:ext uri="{FF2B5EF4-FFF2-40B4-BE49-F238E27FC236}">
                <a16:creationId xmlns:a16="http://schemas.microsoft.com/office/drawing/2014/main" id="{2018DCE5-CDC7-4488-9B3D-9097FB904FAE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7726395" y="4518025"/>
            <a:ext cx="23812" cy="1539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7" name="Line 480">
            <a:extLst>
              <a:ext uri="{FF2B5EF4-FFF2-40B4-BE49-F238E27FC236}">
                <a16:creationId xmlns:a16="http://schemas.microsoft.com/office/drawing/2014/main" id="{B741737F-542A-4C88-8D7F-39DFABD44168}"/>
              </a:ext>
            </a:extLst>
          </p:cNvPr>
          <p:cNvSpPr>
            <a:spLocks noChangeShapeType="1"/>
          </p:cNvSpPr>
          <p:nvPr/>
        </p:nvSpPr>
        <p:spPr bwMode="auto">
          <a:xfrm rot="19807440" flipH="1">
            <a:off x="7588282" y="4389438"/>
            <a:ext cx="955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28" name="Oval 483">
            <a:extLst>
              <a:ext uri="{FF2B5EF4-FFF2-40B4-BE49-F238E27FC236}">
                <a16:creationId xmlns:a16="http://schemas.microsoft.com/office/drawing/2014/main" id="{B598A256-2E82-4D67-8AB5-5761F5ED0E6B}"/>
              </a:ext>
            </a:extLst>
          </p:cNvPr>
          <p:cNvSpPr>
            <a:spLocks noChangeArrowheads="1"/>
          </p:cNvSpPr>
          <p:nvPr/>
        </p:nvSpPr>
        <p:spPr bwMode="auto">
          <a:xfrm rot="18831828" flipV="1">
            <a:off x="8964645" y="4294188"/>
            <a:ext cx="47625" cy="1428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9" name="Rectangle 484">
            <a:extLst>
              <a:ext uri="{FF2B5EF4-FFF2-40B4-BE49-F238E27FC236}">
                <a16:creationId xmlns:a16="http://schemas.microsoft.com/office/drawing/2014/main" id="{E5AD62B3-53BD-43B2-BCD3-0369B46D77EF}"/>
              </a:ext>
            </a:extLst>
          </p:cNvPr>
          <p:cNvSpPr>
            <a:spLocks noChangeArrowheads="1"/>
          </p:cNvSpPr>
          <p:nvPr/>
        </p:nvSpPr>
        <p:spPr bwMode="auto">
          <a:xfrm rot="18831828" flipV="1">
            <a:off x="8242332" y="4625975"/>
            <a:ext cx="917575" cy="14287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0" name="Oval 485">
            <a:extLst>
              <a:ext uri="{FF2B5EF4-FFF2-40B4-BE49-F238E27FC236}">
                <a16:creationId xmlns:a16="http://schemas.microsoft.com/office/drawing/2014/main" id="{D896F28C-23B8-435A-99EB-13E97AB49B83}"/>
              </a:ext>
            </a:extLst>
          </p:cNvPr>
          <p:cNvSpPr>
            <a:spLocks noChangeArrowheads="1"/>
          </p:cNvSpPr>
          <p:nvPr/>
        </p:nvSpPr>
        <p:spPr bwMode="auto">
          <a:xfrm rot="18831828" flipV="1">
            <a:off x="8396320" y="4953000"/>
            <a:ext cx="47625" cy="142875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31" name="Rectangle 486">
            <a:extLst>
              <a:ext uri="{FF2B5EF4-FFF2-40B4-BE49-F238E27FC236}">
                <a16:creationId xmlns:a16="http://schemas.microsoft.com/office/drawing/2014/main" id="{107C460F-B24C-42F7-99F0-14119B66EC55}"/>
              </a:ext>
            </a:extLst>
          </p:cNvPr>
          <p:cNvSpPr>
            <a:spLocks noChangeArrowheads="1"/>
          </p:cNvSpPr>
          <p:nvPr/>
        </p:nvSpPr>
        <p:spPr bwMode="auto">
          <a:xfrm rot="18831828" flipV="1">
            <a:off x="8964645" y="4303713"/>
            <a:ext cx="30162" cy="1381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2" name="Line 487">
            <a:extLst>
              <a:ext uri="{FF2B5EF4-FFF2-40B4-BE49-F238E27FC236}">
                <a16:creationId xmlns:a16="http://schemas.microsoft.com/office/drawing/2014/main" id="{494239CB-3C78-440C-8A23-EC10B98B9A4D}"/>
              </a:ext>
            </a:extLst>
          </p:cNvPr>
          <p:cNvSpPr>
            <a:spLocks noChangeShapeType="1"/>
          </p:cNvSpPr>
          <p:nvPr/>
        </p:nvSpPr>
        <p:spPr bwMode="auto">
          <a:xfrm rot="18831828" flipV="1">
            <a:off x="8086757" y="4711701"/>
            <a:ext cx="11969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3" name="Oval 500">
            <a:extLst>
              <a:ext uri="{FF2B5EF4-FFF2-40B4-BE49-F238E27FC236}">
                <a16:creationId xmlns:a16="http://schemas.microsoft.com/office/drawing/2014/main" id="{D7D8DB98-3EEC-40A4-BE38-DD89EF45C0BA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9917145" y="2640013"/>
            <a:ext cx="38100" cy="1587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4" name="Rectangle 501">
            <a:extLst>
              <a:ext uri="{FF2B5EF4-FFF2-40B4-BE49-F238E27FC236}">
                <a16:creationId xmlns:a16="http://schemas.microsoft.com/office/drawing/2014/main" id="{67BFC1A5-8DE5-4E17-942C-E758C8636C41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9890157" y="2436813"/>
            <a:ext cx="730250" cy="1587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5" name="Oval 502">
            <a:extLst>
              <a:ext uri="{FF2B5EF4-FFF2-40B4-BE49-F238E27FC236}">
                <a16:creationId xmlns:a16="http://schemas.microsoft.com/office/drawing/2014/main" id="{E0394EBF-70F1-4801-9429-E5FD6EAE0319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10548970" y="2236788"/>
            <a:ext cx="36512" cy="158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36" name="Rectangle 503">
            <a:extLst>
              <a:ext uri="{FF2B5EF4-FFF2-40B4-BE49-F238E27FC236}">
                <a16:creationId xmlns:a16="http://schemas.microsoft.com/office/drawing/2014/main" id="{4ED37A4B-315E-40C4-8163-57B8E3F3FC75}"/>
              </a:ext>
            </a:extLst>
          </p:cNvPr>
          <p:cNvSpPr>
            <a:spLocks noChangeArrowheads="1"/>
          </p:cNvSpPr>
          <p:nvPr/>
        </p:nvSpPr>
        <p:spPr bwMode="auto">
          <a:xfrm rot="19807440" flipH="1">
            <a:off x="9933020" y="2636838"/>
            <a:ext cx="25400" cy="15398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7" name="Line 504">
            <a:extLst>
              <a:ext uri="{FF2B5EF4-FFF2-40B4-BE49-F238E27FC236}">
                <a16:creationId xmlns:a16="http://schemas.microsoft.com/office/drawing/2014/main" id="{5BE20167-3294-4231-AED5-11789658F085}"/>
              </a:ext>
            </a:extLst>
          </p:cNvPr>
          <p:cNvSpPr>
            <a:spLocks noChangeShapeType="1"/>
          </p:cNvSpPr>
          <p:nvPr/>
        </p:nvSpPr>
        <p:spPr bwMode="auto">
          <a:xfrm rot="19807440" flipH="1">
            <a:off x="9794907" y="2508250"/>
            <a:ext cx="955675" cy="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38" name="Oval 507">
            <a:extLst>
              <a:ext uri="{FF2B5EF4-FFF2-40B4-BE49-F238E27FC236}">
                <a16:creationId xmlns:a16="http://schemas.microsoft.com/office/drawing/2014/main" id="{0BAA164B-FA27-43BC-8016-780928363183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10674382" y="4600575"/>
            <a:ext cx="38100" cy="15875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9" name="Rectangle 508">
            <a:extLst>
              <a:ext uri="{FF2B5EF4-FFF2-40B4-BE49-F238E27FC236}">
                <a16:creationId xmlns:a16="http://schemas.microsoft.com/office/drawing/2014/main" id="{A317B292-0FB3-4E8A-9AB2-84458336E960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10007632" y="4395788"/>
            <a:ext cx="731838" cy="1587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0" name="Oval 509">
            <a:extLst>
              <a:ext uri="{FF2B5EF4-FFF2-40B4-BE49-F238E27FC236}">
                <a16:creationId xmlns:a16="http://schemas.microsoft.com/office/drawing/2014/main" id="{C7185B92-E0F1-4F94-917A-F276403D4C31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10042557" y="4195763"/>
            <a:ext cx="38100" cy="158750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altLang="es-ES"/>
          </a:p>
        </p:txBody>
      </p:sp>
      <p:sp>
        <p:nvSpPr>
          <p:cNvPr id="41" name="Rectangle 510">
            <a:extLst>
              <a:ext uri="{FF2B5EF4-FFF2-40B4-BE49-F238E27FC236}">
                <a16:creationId xmlns:a16="http://schemas.microsoft.com/office/drawing/2014/main" id="{105B70B4-D3F9-474C-B732-78378A8F55DD}"/>
              </a:ext>
            </a:extLst>
          </p:cNvPr>
          <p:cNvSpPr>
            <a:spLocks noChangeArrowheads="1"/>
          </p:cNvSpPr>
          <p:nvPr/>
        </p:nvSpPr>
        <p:spPr bwMode="auto">
          <a:xfrm rot="1792560">
            <a:off x="10669620" y="4597400"/>
            <a:ext cx="25400" cy="1524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folHlink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2" name="Line 511">
            <a:extLst>
              <a:ext uri="{FF2B5EF4-FFF2-40B4-BE49-F238E27FC236}">
                <a16:creationId xmlns:a16="http://schemas.microsoft.com/office/drawing/2014/main" id="{15DE7318-7399-4091-853D-77FEA6A385AD}"/>
              </a:ext>
            </a:extLst>
          </p:cNvPr>
          <p:cNvSpPr>
            <a:spLocks noChangeShapeType="1"/>
          </p:cNvSpPr>
          <p:nvPr/>
        </p:nvSpPr>
        <p:spPr bwMode="auto">
          <a:xfrm rot="1792560">
            <a:off x="9869520" y="4495800"/>
            <a:ext cx="1062037" cy="127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3" name="Text Box 513">
            <a:extLst>
              <a:ext uri="{FF2B5EF4-FFF2-40B4-BE49-F238E27FC236}">
                <a16:creationId xmlns:a16="http://schemas.microsoft.com/office/drawing/2014/main" id="{92D23C6C-1DBA-4708-A1D2-FD25402D70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42345" y="1903413"/>
            <a:ext cx="676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s</a:t>
            </a:r>
            <a:endParaRPr lang="en-US" altLang="es-ES" sz="2000"/>
          </a:p>
        </p:txBody>
      </p:sp>
      <p:sp>
        <p:nvSpPr>
          <p:cNvPr id="44" name="Text Box 514">
            <a:extLst>
              <a:ext uri="{FF2B5EF4-FFF2-40B4-BE49-F238E27FC236}">
                <a16:creationId xmlns:a16="http://schemas.microsoft.com/office/drawing/2014/main" id="{05CA2E0F-AECF-4741-946D-0072022A5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9557" y="2411413"/>
            <a:ext cx="6762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s</a:t>
            </a:r>
            <a:endParaRPr lang="en-US" altLang="es-ES" sz="2000"/>
          </a:p>
        </p:txBody>
      </p:sp>
      <p:sp>
        <p:nvSpPr>
          <p:cNvPr id="45" name="Freeform 515">
            <a:extLst>
              <a:ext uri="{FF2B5EF4-FFF2-40B4-BE49-F238E27FC236}">
                <a16:creationId xmlns:a16="http://schemas.microsoft.com/office/drawing/2014/main" id="{F00FB302-5199-4134-B2B3-9F954A883371}"/>
              </a:ext>
            </a:extLst>
          </p:cNvPr>
          <p:cNvSpPr>
            <a:spLocks/>
          </p:cNvSpPr>
          <p:nvPr/>
        </p:nvSpPr>
        <p:spPr bwMode="auto">
          <a:xfrm>
            <a:off x="8335995" y="2771775"/>
            <a:ext cx="800100" cy="1381125"/>
          </a:xfrm>
          <a:custGeom>
            <a:avLst/>
            <a:gdLst>
              <a:gd name="T0" fmla="*/ 0 w 504"/>
              <a:gd name="T1" fmla="*/ 0 h 870"/>
              <a:gd name="T2" fmla="*/ 2147483647 w 504"/>
              <a:gd name="T3" fmla="*/ 2147483647 h 870"/>
              <a:gd name="T4" fmla="*/ 2147483647 w 504"/>
              <a:gd name="T5" fmla="*/ 2147483647 h 870"/>
              <a:gd name="T6" fmla="*/ 2147483647 w 504"/>
              <a:gd name="T7" fmla="*/ 2147483647 h 870"/>
              <a:gd name="T8" fmla="*/ 2147483647 w 504"/>
              <a:gd name="T9" fmla="*/ 2147483647 h 870"/>
              <a:gd name="T10" fmla="*/ 2147483647 w 504"/>
              <a:gd name="T11" fmla="*/ 2147483647 h 870"/>
              <a:gd name="T12" fmla="*/ 2147483647 w 504"/>
              <a:gd name="T13" fmla="*/ 2147483647 h 870"/>
              <a:gd name="T14" fmla="*/ 2147483647 w 504"/>
              <a:gd name="T15" fmla="*/ 2147483647 h 870"/>
              <a:gd name="T16" fmla="*/ 2147483647 w 504"/>
              <a:gd name="T17" fmla="*/ 2147483647 h 870"/>
              <a:gd name="T18" fmla="*/ 2147483647 w 504"/>
              <a:gd name="T19" fmla="*/ 2147483647 h 87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504"/>
              <a:gd name="T31" fmla="*/ 0 h 870"/>
              <a:gd name="T32" fmla="*/ 504 w 504"/>
              <a:gd name="T33" fmla="*/ 870 h 87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504" h="870">
                <a:moveTo>
                  <a:pt x="0" y="0"/>
                </a:moveTo>
                <a:cubicBezTo>
                  <a:pt x="21" y="11"/>
                  <a:pt x="79" y="44"/>
                  <a:pt x="129" y="63"/>
                </a:cubicBezTo>
                <a:cubicBezTo>
                  <a:pt x="179" y="82"/>
                  <a:pt x="255" y="102"/>
                  <a:pt x="299" y="112"/>
                </a:cubicBezTo>
                <a:cubicBezTo>
                  <a:pt x="343" y="122"/>
                  <a:pt x="362" y="116"/>
                  <a:pt x="392" y="121"/>
                </a:cubicBezTo>
                <a:cubicBezTo>
                  <a:pt x="417" y="124"/>
                  <a:pt x="469" y="100"/>
                  <a:pt x="479" y="145"/>
                </a:cubicBezTo>
                <a:cubicBezTo>
                  <a:pt x="490" y="191"/>
                  <a:pt x="504" y="700"/>
                  <a:pt x="490" y="772"/>
                </a:cubicBezTo>
                <a:cubicBezTo>
                  <a:pt x="477" y="845"/>
                  <a:pt x="447" y="842"/>
                  <a:pt x="406" y="839"/>
                </a:cubicBezTo>
                <a:cubicBezTo>
                  <a:pt x="365" y="836"/>
                  <a:pt x="323" y="835"/>
                  <a:pt x="286" y="833"/>
                </a:cubicBezTo>
                <a:cubicBezTo>
                  <a:pt x="250" y="831"/>
                  <a:pt x="226" y="822"/>
                  <a:pt x="192" y="828"/>
                </a:cubicBezTo>
                <a:cubicBezTo>
                  <a:pt x="158" y="834"/>
                  <a:pt x="107" y="861"/>
                  <a:pt x="84" y="870"/>
                </a:cubicBezTo>
              </a:path>
            </a:pathLst>
          </a:cu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6" name="Text Box 516">
            <a:extLst>
              <a:ext uri="{FF2B5EF4-FFF2-40B4-BE49-F238E27FC236}">
                <a16:creationId xmlns:a16="http://schemas.microsoft.com/office/drawing/2014/main" id="{2AB8634A-DEDF-47D9-A0D1-7AFB54565C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0157" y="3960813"/>
            <a:ext cx="674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c</a:t>
            </a:r>
            <a:endParaRPr lang="en-US" altLang="es-ES" sz="2000"/>
          </a:p>
        </p:txBody>
      </p:sp>
      <p:sp>
        <p:nvSpPr>
          <p:cNvPr id="47" name="Freeform 517">
            <a:extLst>
              <a:ext uri="{FF2B5EF4-FFF2-40B4-BE49-F238E27FC236}">
                <a16:creationId xmlns:a16="http://schemas.microsoft.com/office/drawing/2014/main" id="{9457B9C1-DAFE-478B-873A-BCE93A63214E}"/>
              </a:ext>
            </a:extLst>
          </p:cNvPr>
          <p:cNvSpPr>
            <a:spLocks/>
          </p:cNvSpPr>
          <p:nvPr/>
        </p:nvSpPr>
        <p:spPr bwMode="auto">
          <a:xfrm>
            <a:off x="8799545" y="2749550"/>
            <a:ext cx="431800" cy="1570038"/>
          </a:xfrm>
          <a:custGeom>
            <a:avLst/>
            <a:gdLst>
              <a:gd name="T0" fmla="*/ 0 w 272"/>
              <a:gd name="T1" fmla="*/ 0 h 989"/>
              <a:gd name="T2" fmla="*/ 2147483647 w 272"/>
              <a:gd name="T3" fmla="*/ 2147483647 h 989"/>
              <a:gd name="T4" fmla="*/ 2147483647 w 272"/>
              <a:gd name="T5" fmla="*/ 2147483647 h 989"/>
              <a:gd name="T6" fmla="*/ 2147483647 w 272"/>
              <a:gd name="T7" fmla="*/ 2147483647 h 989"/>
              <a:gd name="T8" fmla="*/ 2147483647 w 272"/>
              <a:gd name="T9" fmla="*/ 2147483647 h 989"/>
              <a:gd name="T10" fmla="*/ 2147483647 w 272"/>
              <a:gd name="T11" fmla="*/ 2147483647 h 989"/>
              <a:gd name="T12" fmla="*/ 2147483647 w 272"/>
              <a:gd name="T13" fmla="*/ 2147483647 h 98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2"/>
              <a:gd name="T22" fmla="*/ 0 h 989"/>
              <a:gd name="T23" fmla="*/ 272 w 272"/>
              <a:gd name="T24" fmla="*/ 989 h 98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2" h="989">
                <a:moveTo>
                  <a:pt x="0" y="0"/>
                </a:moveTo>
                <a:cubicBezTo>
                  <a:pt x="15" y="13"/>
                  <a:pt x="49" y="56"/>
                  <a:pt x="92" y="80"/>
                </a:cubicBezTo>
                <a:cubicBezTo>
                  <a:pt x="231" y="84"/>
                  <a:pt x="204" y="89"/>
                  <a:pt x="257" y="147"/>
                </a:cubicBezTo>
                <a:cubicBezTo>
                  <a:pt x="270" y="295"/>
                  <a:pt x="272" y="652"/>
                  <a:pt x="268" y="774"/>
                </a:cubicBezTo>
                <a:cubicBezTo>
                  <a:pt x="268" y="895"/>
                  <a:pt x="261" y="853"/>
                  <a:pt x="257" y="875"/>
                </a:cubicBezTo>
                <a:cubicBezTo>
                  <a:pt x="251" y="894"/>
                  <a:pt x="257" y="889"/>
                  <a:pt x="242" y="908"/>
                </a:cubicBezTo>
                <a:cubicBezTo>
                  <a:pt x="227" y="927"/>
                  <a:pt x="183" y="972"/>
                  <a:pt x="167" y="989"/>
                </a:cubicBezTo>
              </a:path>
            </a:pathLst>
          </a:cu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8" name="Freeform 518">
            <a:extLst>
              <a:ext uri="{FF2B5EF4-FFF2-40B4-BE49-F238E27FC236}">
                <a16:creationId xmlns:a16="http://schemas.microsoft.com/office/drawing/2014/main" id="{A34AEB6D-4221-4C7A-8F54-48A559A9955F}"/>
              </a:ext>
            </a:extLst>
          </p:cNvPr>
          <p:cNvSpPr>
            <a:spLocks/>
          </p:cNvSpPr>
          <p:nvPr/>
        </p:nvSpPr>
        <p:spPr bwMode="auto">
          <a:xfrm>
            <a:off x="9383745" y="2733675"/>
            <a:ext cx="638175" cy="1538288"/>
          </a:xfrm>
          <a:custGeom>
            <a:avLst/>
            <a:gdLst>
              <a:gd name="T0" fmla="*/ 2147483647 w 402"/>
              <a:gd name="T1" fmla="*/ 0 h 969"/>
              <a:gd name="T2" fmla="*/ 2147483647 w 402"/>
              <a:gd name="T3" fmla="*/ 2147483647 h 969"/>
              <a:gd name="T4" fmla="*/ 2147483647 w 402"/>
              <a:gd name="T5" fmla="*/ 2147483647 h 969"/>
              <a:gd name="T6" fmla="*/ 2147483647 w 402"/>
              <a:gd name="T7" fmla="*/ 2147483647 h 969"/>
              <a:gd name="T8" fmla="*/ 2147483647 w 402"/>
              <a:gd name="T9" fmla="*/ 2147483647 h 969"/>
              <a:gd name="T10" fmla="*/ 2147483647 w 402"/>
              <a:gd name="T11" fmla="*/ 2147483647 h 969"/>
              <a:gd name="T12" fmla="*/ 2147483647 w 402"/>
              <a:gd name="T13" fmla="*/ 2147483647 h 969"/>
              <a:gd name="T14" fmla="*/ 2147483647 w 402"/>
              <a:gd name="T15" fmla="*/ 2147483647 h 969"/>
              <a:gd name="T16" fmla="*/ 2147483647 w 402"/>
              <a:gd name="T17" fmla="*/ 2147483647 h 9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02"/>
              <a:gd name="T28" fmla="*/ 0 h 969"/>
              <a:gd name="T29" fmla="*/ 402 w 402"/>
              <a:gd name="T30" fmla="*/ 969 h 96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02" h="969">
                <a:moveTo>
                  <a:pt x="306" y="0"/>
                </a:moveTo>
                <a:cubicBezTo>
                  <a:pt x="295" y="5"/>
                  <a:pt x="262" y="24"/>
                  <a:pt x="240" y="36"/>
                </a:cubicBezTo>
                <a:cubicBezTo>
                  <a:pt x="218" y="48"/>
                  <a:pt x="199" y="58"/>
                  <a:pt x="174" y="72"/>
                </a:cubicBezTo>
                <a:cubicBezTo>
                  <a:pt x="149" y="86"/>
                  <a:pt x="115" y="101"/>
                  <a:pt x="90" y="119"/>
                </a:cubicBezTo>
                <a:cubicBezTo>
                  <a:pt x="64" y="136"/>
                  <a:pt x="72" y="127"/>
                  <a:pt x="25" y="178"/>
                </a:cubicBezTo>
                <a:cubicBezTo>
                  <a:pt x="14" y="223"/>
                  <a:pt x="0" y="732"/>
                  <a:pt x="14" y="804"/>
                </a:cubicBezTo>
                <a:cubicBezTo>
                  <a:pt x="27" y="877"/>
                  <a:pt x="53" y="854"/>
                  <a:pt x="98" y="871"/>
                </a:cubicBezTo>
                <a:cubicBezTo>
                  <a:pt x="144" y="888"/>
                  <a:pt x="209" y="884"/>
                  <a:pt x="261" y="900"/>
                </a:cubicBezTo>
                <a:cubicBezTo>
                  <a:pt x="312" y="916"/>
                  <a:pt x="373" y="955"/>
                  <a:pt x="402" y="969"/>
                </a:cubicBezTo>
              </a:path>
            </a:pathLst>
          </a:cu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9" name="Text Box 519">
            <a:extLst>
              <a:ext uri="{FF2B5EF4-FFF2-40B4-BE49-F238E27FC236}">
                <a16:creationId xmlns:a16="http://schemas.microsoft.com/office/drawing/2014/main" id="{9CADA5B6-3843-4558-99FA-30F753B46F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9045" y="4498975"/>
            <a:ext cx="676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c</a:t>
            </a:r>
            <a:endParaRPr lang="en-US" altLang="es-ES" sz="2000"/>
          </a:p>
        </p:txBody>
      </p:sp>
      <p:sp>
        <p:nvSpPr>
          <p:cNvPr id="50" name="Text Box 520">
            <a:extLst>
              <a:ext uri="{FF2B5EF4-FFF2-40B4-BE49-F238E27FC236}">
                <a16:creationId xmlns:a16="http://schemas.microsoft.com/office/drawing/2014/main" id="{92882104-D67D-493D-BC73-7E7BF34AF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96557" y="3986213"/>
            <a:ext cx="6746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  <a:r>
              <a:rPr lang="en-US" altLang="es-ES" sz="2800" baseline="-25000"/>
              <a:t>c</a:t>
            </a:r>
            <a:endParaRPr lang="en-US" altLang="es-ES" sz="2000"/>
          </a:p>
        </p:txBody>
      </p:sp>
      <p:sp>
        <p:nvSpPr>
          <p:cNvPr id="51" name="Text Box 521">
            <a:extLst>
              <a:ext uri="{FF2B5EF4-FFF2-40B4-BE49-F238E27FC236}">
                <a16:creationId xmlns:a16="http://schemas.microsoft.com/office/drawing/2014/main" id="{0C51ACF3-1CA5-4875-A27A-B0A05D0B5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5007" y="3357563"/>
            <a:ext cx="676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s-ES" sz="2000"/>
              <a:t>R</a:t>
            </a:r>
          </a:p>
        </p:txBody>
      </p:sp>
      <p:grpSp>
        <p:nvGrpSpPr>
          <p:cNvPr id="52" name="Group 81">
            <a:extLst>
              <a:ext uri="{FF2B5EF4-FFF2-40B4-BE49-F238E27FC236}">
                <a16:creationId xmlns:a16="http://schemas.microsoft.com/office/drawing/2014/main" id="{96440A83-7683-4481-8631-AD81BDC88F8C}"/>
              </a:ext>
            </a:extLst>
          </p:cNvPr>
          <p:cNvGrpSpPr>
            <a:grpSpLocks/>
          </p:cNvGrpSpPr>
          <p:nvPr/>
        </p:nvGrpSpPr>
        <p:grpSpPr bwMode="auto">
          <a:xfrm>
            <a:off x="7202520" y="1784350"/>
            <a:ext cx="352425" cy="660400"/>
            <a:chOff x="4140" y="429"/>
            <a:chExt cx="1425" cy="2396"/>
          </a:xfrm>
        </p:grpSpPr>
        <p:sp>
          <p:nvSpPr>
            <p:cNvPr id="53" name="Freeform 82">
              <a:extLst>
                <a:ext uri="{FF2B5EF4-FFF2-40B4-BE49-F238E27FC236}">
                  <a16:creationId xmlns:a16="http://schemas.microsoft.com/office/drawing/2014/main" id="{1671F011-695B-4561-A7D8-51762A7615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433"/>
              <a:ext cx="283" cy="2286"/>
            </a:xfrm>
            <a:custGeom>
              <a:avLst/>
              <a:gdLst>
                <a:gd name="T0" fmla="*/ 2 w 354"/>
                <a:gd name="T1" fmla="*/ 0 h 2742"/>
                <a:gd name="T2" fmla="*/ 8 w 354"/>
                <a:gd name="T3" fmla="*/ 16 h 2742"/>
                <a:gd name="T4" fmla="*/ 8 w 354"/>
                <a:gd name="T5" fmla="*/ 119 h 2742"/>
                <a:gd name="T6" fmla="*/ 0 w 354"/>
                <a:gd name="T7" fmla="*/ 124 h 2742"/>
                <a:gd name="T8" fmla="*/ 2 w 354"/>
                <a:gd name="T9" fmla="*/ 0 h 27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4"/>
                <a:gd name="T16" fmla="*/ 0 h 2742"/>
                <a:gd name="T17" fmla="*/ 354 w 354"/>
                <a:gd name="T18" fmla="*/ 2742 h 27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4" h="2742">
                  <a:moveTo>
                    <a:pt x="63" y="0"/>
                  </a:moveTo>
                  <a:lnTo>
                    <a:pt x="354" y="339"/>
                  </a:lnTo>
                  <a:lnTo>
                    <a:pt x="346" y="2624"/>
                  </a:lnTo>
                  <a:lnTo>
                    <a:pt x="0" y="2742"/>
                  </a:lnTo>
                  <a:lnTo>
                    <a:pt x="63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4" name="Rectangle 83">
              <a:extLst>
                <a:ext uri="{FF2B5EF4-FFF2-40B4-BE49-F238E27FC236}">
                  <a16:creationId xmlns:a16="http://schemas.microsoft.com/office/drawing/2014/main" id="{F647602A-9CBA-4D67-A6BF-4737E27A43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429"/>
              <a:ext cx="1046" cy="2287"/>
            </a:xfrm>
            <a:prstGeom prst="rect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55" name="Freeform 84">
              <a:extLst>
                <a:ext uri="{FF2B5EF4-FFF2-40B4-BE49-F238E27FC236}">
                  <a16:creationId xmlns:a16="http://schemas.microsoft.com/office/drawing/2014/main" id="{5F24A4E8-4AF6-4D64-A626-96878FCAB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" y="570"/>
              <a:ext cx="169" cy="2115"/>
            </a:xfrm>
            <a:custGeom>
              <a:avLst/>
              <a:gdLst>
                <a:gd name="T0" fmla="*/ 2 w 211"/>
                <a:gd name="T1" fmla="*/ 0 h 2537"/>
                <a:gd name="T2" fmla="*/ 5 w 211"/>
                <a:gd name="T3" fmla="*/ 11 h 2537"/>
                <a:gd name="T4" fmla="*/ 2 w 211"/>
                <a:gd name="T5" fmla="*/ 113 h 2537"/>
                <a:gd name="T6" fmla="*/ 2 w 211"/>
                <a:gd name="T7" fmla="*/ 0 h 253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1"/>
                <a:gd name="T13" fmla="*/ 0 h 2537"/>
                <a:gd name="T14" fmla="*/ 211 w 211"/>
                <a:gd name="T15" fmla="*/ 2537 h 253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1" h="2537">
                  <a:moveTo>
                    <a:pt x="7" y="0"/>
                  </a:moveTo>
                  <a:cubicBezTo>
                    <a:pt x="7" y="0"/>
                    <a:pt x="57" y="28"/>
                    <a:pt x="211" y="218"/>
                  </a:cubicBezTo>
                  <a:cubicBezTo>
                    <a:pt x="0" y="1229"/>
                    <a:pt x="41" y="2537"/>
                    <a:pt x="7" y="2501"/>
                  </a:cubicBez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F8F8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6" name="Freeform 85">
              <a:extLst>
                <a:ext uri="{FF2B5EF4-FFF2-40B4-BE49-F238E27FC236}">
                  <a16:creationId xmlns:a16="http://schemas.microsoft.com/office/drawing/2014/main" id="{36FDD741-E96A-45B9-87B2-BE3F63AD8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4" y="1640"/>
              <a:ext cx="263" cy="189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7 h 226"/>
                <a:gd name="T4" fmla="*/ 7 w 328"/>
                <a:gd name="T5" fmla="*/ 11 h 226"/>
                <a:gd name="T6" fmla="*/ 0 w 328"/>
                <a:gd name="T7" fmla="*/ 5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7" name="Rectangle 86">
              <a:extLst>
                <a:ext uri="{FF2B5EF4-FFF2-40B4-BE49-F238E27FC236}">
                  <a16:creationId xmlns:a16="http://schemas.microsoft.com/office/drawing/2014/main" id="{06B53362-C6ED-47A8-83DC-A55641811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694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58" name="Group 87">
              <a:extLst>
                <a:ext uri="{FF2B5EF4-FFF2-40B4-BE49-F238E27FC236}">
                  <a16:creationId xmlns:a16="http://schemas.microsoft.com/office/drawing/2014/main" id="{5C4DBA27-F433-4D14-BF7D-D8BD76D361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9" y="668"/>
              <a:ext cx="581" cy="145"/>
              <a:chOff x="614" y="2568"/>
              <a:chExt cx="725" cy="139"/>
            </a:xfrm>
          </p:grpSpPr>
          <p:sp>
            <p:nvSpPr>
              <p:cNvPr id="83" name="AutoShape 88">
                <a:extLst>
                  <a:ext uri="{FF2B5EF4-FFF2-40B4-BE49-F238E27FC236}">
                    <a16:creationId xmlns:a16="http://schemas.microsoft.com/office/drawing/2014/main" id="{D52A2BD1-5D50-430A-B1D7-6B5DAF4F8C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60"/>
                <a:ext cx="721" cy="14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84" name="AutoShape 89">
                <a:extLst>
                  <a:ext uri="{FF2B5EF4-FFF2-40B4-BE49-F238E27FC236}">
                    <a16:creationId xmlns:a16="http://schemas.microsoft.com/office/drawing/2014/main" id="{C1371E1D-4A77-408D-B849-8E7720928D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" y="2582"/>
                <a:ext cx="689" cy="11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59" name="Rectangle 90">
              <a:extLst>
                <a:ext uri="{FF2B5EF4-FFF2-40B4-BE49-F238E27FC236}">
                  <a16:creationId xmlns:a16="http://schemas.microsoft.com/office/drawing/2014/main" id="{B3E4311F-C827-4B09-A37E-A1ECAA205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1016"/>
              <a:ext cx="597" cy="5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60" name="Group 91">
              <a:extLst>
                <a:ext uri="{FF2B5EF4-FFF2-40B4-BE49-F238E27FC236}">
                  <a16:creationId xmlns:a16="http://schemas.microsoft.com/office/drawing/2014/main" id="{DAD0CE15-FF11-4122-8D46-9AAEEC7549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7" y="994"/>
              <a:ext cx="581" cy="134"/>
              <a:chOff x="614" y="2568"/>
              <a:chExt cx="725" cy="139"/>
            </a:xfrm>
          </p:grpSpPr>
          <p:sp>
            <p:nvSpPr>
              <p:cNvPr id="81" name="AutoShape 92">
                <a:extLst>
                  <a:ext uri="{FF2B5EF4-FFF2-40B4-BE49-F238E27FC236}">
                    <a16:creationId xmlns:a16="http://schemas.microsoft.com/office/drawing/2014/main" id="{07A5B843-BE8B-4941-B26C-65FF7DB4B1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" y="2567"/>
                <a:ext cx="721" cy="13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82" name="AutoShape 93">
                <a:extLst>
                  <a:ext uri="{FF2B5EF4-FFF2-40B4-BE49-F238E27FC236}">
                    <a16:creationId xmlns:a16="http://schemas.microsoft.com/office/drawing/2014/main" id="{006AF4B4-AD6E-40CB-9503-E7DA21577A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2585"/>
                <a:ext cx="689" cy="10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61" name="Rectangle 94">
              <a:extLst>
                <a:ext uri="{FF2B5EF4-FFF2-40B4-BE49-F238E27FC236}">
                  <a16:creationId xmlns:a16="http://schemas.microsoft.com/office/drawing/2014/main" id="{008786BF-4BAA-4693-9066-2ACF3ABFD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13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62" name="Rectangle 95">
              <a:extLst>
                <a:ext uri="{FF2B5EF4-FFF2-40B4-BE49-F238E27FC236}">
                  <a16:creationId xmlns:a16="http://schemas.microsoft.com/office/drawing/2014/main" id="{F06E034D-155C-4B60-9741-755725AC97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16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63" name="Group 96">
              <a:extLst>
                <a:ext uri="{FF2B5EF4-FFF2-40B4-BE49-F238E27FC236}">
                  <a16:creationId xmlns:a16="http://schemas.microsoft.com/office/drawing/2014/main" id="{48837F02-4536-4454-99B8-CF128E9F42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5" y="1627"/>
              <a:ext cx="582" cy="151"/>
              <a:chOff x="614" y="2568"/>
              <a:chExt cx="725" cy="139"/>
            </a:xfrm>
          </p:grpSpPr>
          <p:sp>
            <p:nvSpPr>
              <p:cNvPr id="79" name="AutoShape 97">
                <a:extLst>
                  <a:ext uri="{FF2B5EF4-FFF2-40B4-BE49-F238E27FC236}">
                    <a16:creationId xmlns:a16="http://schemas.microsoft.com/office/drawing/2014/main" id="{EE5F3ADF-DE2F-4EA1-B9ED-0CA908D3BC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" y="2568"/>
                <a:ext cx="720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80" name="AutoShape 98">
                <a:extLst>
                  <a:ext uri="{FF2B5EF4-FFF2-40B4-BE49-F238E27FC236}">
                    <a16:creationId xmlns:a16="http://schemas.microsoft.com/office/drawing/2014/main" id="{39C712F9-21B6-4277-9B3E-914DE5C19E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" y="2584"/>
                <a:ext cx="688" cy="10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64" name="Freeform 99">
              <a:extLst>
                <a:ext uri="{FF2B5EF4-FFF2-40B4-BE49-F238E27FC236}">
                  <a16:creationId xmlns:a16="http://schemas.microsoft.com/office/drawing/2014/main" id="{6AF5D09B-237C-4A57-83B5-7BB0986CA5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1354"/>
              <a:ext cx="263" cy="188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6 h 226"/>
                <a:gd name="T4" fmla="*/ 7 w 328"/>
                <a:gd name="T5" fmla="*/ 10 h 226"/>
                <a:gd name="T6" fmla="*/ 0 w 328"/>
                <a:gd name="T7" fmla="*/ 4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65" name="Group 100">
              <a:extLst>
                <a:ext uri="{FF2B5EF4-FFF2-40B4-BE49-F238E27FC236}">
                  <a16:creationId xmlns:a16="http://schemas.microsoft.com/office/drawing/2014/main" id="{5F4AC75E-E021-48DC-A85A-28833F0445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9" y="1327"/>
              <a:ext cx="582" cy="139"/>
              <a:chOff x="614" y="2568"/>
              <a:chExt cx="725" cy="139"/>
            </a:xfrm>
          </p:grpSpPr>
          <p:sp>
            <p:nvSpPr>
              <p:cNvPr id="77" name="AutoShape 101">
                <a:extLst>
                  <a:ext uri="{FF2B5EF4-FFF2-40B4-BE49-F238E27FC236}">
                    <a16:creationId xmlns:a16="http://schemas.microsoft.com/office/drawing/2014/main" id="{CE6B9C46-C32A-4227-9CB3-5BEDD93699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" y="2569"/>
                <a:ext cx="728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78" name="AutoShape 102">
                <a:extLst>
                  <a:ext uri="{FF2B5EF4-FFF2-40B4-BE49-F238E27FC236}">
                    <a16:creationId xmlns:a16="http://schemas.microsoft.com/office/drawing/2014/main" id="{3C094DDA-DAF7-40B2-964C-D7905EA44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" y="2586"/>
                <a:ext cx="696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66" name="Rectangle 103">
              <a:extLst>
                <a:ext uri="{FF2B5EF4-FFF2-40B4-BE49-F238E27FC236}">
                  <a16:creationId xmlns:a16="http://schemas.microsoft.com/office/drawing/2014/main" id="{55ABC9DB-F4BE-4256-AC30-B0FD757FEC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429"/>
              <a:ext cx="71" cy="2287"/>
            </a:xfrm>
            <a:prstGeom prst="rect">
              <a:avLst/>
            </a:prstGeom>
            <a:gradFill rotWithShape="1">
              <a:gsLst>
                <a:gs pos="0">
                  <a:srgbClr val="333333"/>
                </a:gs>
                <a:gs pos="5000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67" name="Freeform 104">
              <a:extLst>
                <a:ext uri="{FF2B5EF4-FFF2-40B4-BE49-F238E27FC236}">
                  <a16:creationId xmlns:a16="http://schemas.microsoft.com/office/drawing/2014/main" id="{A7A6E763-BAD8-45A9-BC10-9BD8C1111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2" y="1007"/>
              <a:ext cx="237" cy="213"/>
            </a:xfrm>
            <a:custGeom>
              <a:avLst/>
              <a:gdLst>
                <a:gd name="T0" fmla="*/ 2 w 296"/>
                <a:gd name="T1" fmla="*/ 0 h 256"/>
                <a:gd name="T2" fmla="*/ 7 w 296"/>
                <a:gd name="T3" fmla="*/ 6 h 256"/>
                <a:gd name="T4" fmla="*/ 7 w 296"/>
                <a:gd name="T5" fmla="*/ 11 h 256"/>
                <a:gd name="T6" fmla="*/ 0 w 296"/>
                <a:gd name="T7" fmla="*/ 4 h 256"/>
                <a:gd name="T8" fmla="*/ 2 w 296"/>
                <a:gd name="T9" fmla="*/ 0 h 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6"/>
                <a:gd name="T16" fmla="*/ 0 h 256"/>
                <a:gd name="T17" fmla="*/ 296 w 296"/>
                <a:gd name="T18" fmla="*/ 256 h 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6" h="256">
                  <a:moveTo>
                    <a:pt x="4" y="0"/>
                  </a:moveTo>
                  <a:cubicBezTo>
                    <a:pt x="55" y="10"/>
                    <a:pt x="144" y="68"/>
                    <a:pt x="292" y="144"/>
                  </a:cubicBezTo>
                  <a:cubicBezTo>
                    <a:pt x="290" y="178"/>
                    <a:pt x="296" y="188"/>
                    <a:pt x="296" y="256"/>
                  </a:cubicBezTo>
                  <a:cubicBezTo>
                    <a:pt x="296" y="256"/>
                    <a:pt x="160" y="176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8" name="Freeform 105">
              <a:extLst>
                <a:ext uri="{FF2B5EF4-FFF2-40B4-BE49-F238E27FC236}">
                  <a16:creationId xmlns:a16="http://schemas.microsoft.com/office/drawing/2014/main" id="{461723E0-D059-4A90-919C-7FE3114A8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5" y="680"/>
              <a:ext cx="244" cy="240"/>
            </a:xfrm>
            <a:custGeom>
              <a:avLst/>
              <a:gdLst>
                <a:gd name="T0" fmla="*/ 0 w 304"/>
                <a:gd name="T1" fmla="*/ 0 h 288"/>
                <a:gd name="T2" fmla="*/ 7 w 304"/>
                <a:gd name="T3" fmla="*/ 8 h 288"/>
                <a:gd name="T4" fmla="*/ 6 w 304"/>
                <a:gd name="T5" fmla="*/ 13 h 288"/>
                <a:gd name="T6" fmla="*/ 2 w 304"/>
                <a:gd name="T7" fmla="*/ 6 h 288"/>
                <a:gd name="T8" fmla="*/ 0 w 304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4"/>
                <a:gd name="T16" fmla="*/ 0 h 288"/>
                <a:gd name="T17" fmla="*/ 304 w 304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4" h="288">
                  <a:moveTo>
                    <a:pt x="0" y="0"/>
                  </a:moveTo>
                  <a:cubicBezTo>
                    <a:pt x="51" y="10"/>
                    <a:pt x="148" y="76"/>
                    <a:pt x="304" y="164"/>
                  </a:cubicBezTo>
                  <a:cubicBezTo>
                    <a:pt x="302" y="198"/>
                    <a:pt x="284" y="220"/>
                    <a:pt x="284" y="288"/>
                  </a:cubicBezTo>
                  <a:cubicBezTo>
                    <a:pt x="284" y="288"/>
                    <a:pt x="163" y="179"/>
                    <a:pt x="8" y="124"/>
                  </a:cubicBezTo>
                  <a:cubicBezTo>
                    <a:pt x="8" y="72"/>
                    <a:pt x="0" y="1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9" name="Oval 106">
              <a:extLst>
                <a:ext uri="{FF2B5EF4-FFF2-40B4-BE49-F238E27FC236}">
                  <a16:creationId xmlns:a16="http://schemas.microsoft.com/office/drawing/2014/main" id="{D908B78F-D5E0-42AD-A66F-005827A8D2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0" y="2612"/>
              <a:ext cx="45" cy="9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70" name="Freeform 107">
              <a:extLst>
                <a:ext uri="{FF2B5EF4-FFF2-40B4-BE49-F238E27FC236}">
                  <a16:creationId xmlns:a16="http://schemas.microsoft.com/office/drawing/2014/main" id="{8E3E509D-CA18-4A64-B872-7E1BC005B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" y="2614"/>
              <a:ext cx="245" cy="200"/>
            </a:xfrm>
            <a:custGeom>
              <a:avLst/>
              <a:gdLst>
                <a:gd name="T0" fmla="*/ 0 w 306"/>
                <a:gd name="T1" fmla="*/ 6 h 240"/>
                <a:gd name="T2" fmla="*/ 2 w 306"/>
                <a:gd name="T3" fmla="*/ 11 h 240"/>
                <a:gd name="T4" fmla="*/ 7 w 306"/>
                <a:gd name="T5" fmla="*/ 6 h 240"/>
                <a:gd name="T6" fmla="*/ 7 w 306"/>
                <a:gd name="T7" fmla="*/ 0 h 240"/>
                <a:gd name="T8" fmla="*/ 0 w 306"/>
                <a:gd name="T9" fmla="*/ 6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240"/>
                <a:gd name="T17" fmla="*/ 306 w 306"/>
                <a:gd name="T18" fmla="*/ 240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240">
                  <a:moveTo>
                    <a:pt x="0" y="106"/>
                  </a:moveTo>
                  <a:lnTo>
                    <a:pt x="2" y="240"/>
                  </a:lnTo>
                  <a:lnTo>
                    <a:pt x="306" y="110"/>
                  </a:lnTo>
                  <a:lnTo>
                    <a:pt x="30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71" name="AutoShape 108">
              <a:extLst>
                <a:ext uri="{FF2B5EF4-FFF2-40B4-BE49-F238E27FC236}">
                  <a16:creationId xmlns:a16="http://schemas.microsoft.com/office/drawing/2014/main" id="{2A8B631A-1CC6-496C-8180-B074C66F9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0" y="2675"/>
              <a:ext cx="1200" cy="150"/>
            </a:xfrm>
            <a:prstGeom prst="roundRect">
              <a:avLst>
                <a:gd name="adj" fmla="val 5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72" name="AutoShape 109">
              <a:extLst>
                <a:ext uri="{FF2B5EF4-FFF2-40B4-BE49-F238E27FC236}">
                  <a16:creationId xmlns:a16="http://schemas.microsoft.com/office/drawing/2014/main" id="{710D8226-10BB-4E03-AA37-1BE81D7289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2710"/>
              <a:ext cx="1072" cy="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73" name="Oval 110">
              <a:extLst>
                <a:ext uri="{FF2B5EF4-FFF2-40B4-BE49-F238E27FC236}">
                  <a16:creationId xmlns:a16="http://schemas.microsoft.com/office/drawing/2014/main" id="{38EB3394-2C5D-4658-B295-C9B76653E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" y="2382"/>
              <a:ext cx="160" cy="144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74" name="Oval 111">
              <a:extLst>
                <a:ext uri="{FF2B5EF4-FFF2-40B4-BE49-F238E27FC236}">
                  <a16:creationId xmlns:a16="http://schemas.microsoft.com/office/drawing/2014/main" id="{52118AF0-CB31-4D58-B773-3FEBDBF1A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7" y="2382"/>
              <a:ext cx="160" cy="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s-ES" altLang="es-ES" sz="1800">
                <a:solidFill>
                  <a:srgbClr val="FF0000"/>
                </a:solidFill>
              </a:endParaRPr>
            </a:p>
          </p:txBody>
        </p:sp>
        <p:sp>
          <p:nvSpPr>
            <p:cNvPr id="75" name="Oval 112">
              <a:extLst>
                <a:ext uri="{FF2B5EF4-FFF2-40B4-BE49-F238E27FC236}">
                  <a16:creationId xmlns:a16="http://schemas.microsoft.com/office/drawing/2014/main" id="{BCC3199D-C3B4-4123-BE3B-E9FE4B96F7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" y="2382"/>
              <a:ext cx="160" cy="138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76" name="Rectangle 113">
              <a:extLst>
                <a:ext uri="{FF2B5EF4-FFF2-40B4-BE49-F238E27FC236}">
                  <a16:creationId xmlns:a16="http://schemas.microsoft.com/office/drawing/2014/main" id="{B540BFC9-29B9-4300-A5C9-759513A996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" y="1834"/>
              <a:ext cx="83" cy="760"/>
            </a:xfrm>
            <a:prstGeom prst="rect">
              <a:avLst/>
            </a:prstGeom>
            <a:solidFill>
              <a:srgbClr val="29292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grpSp>
        <p:nvGrpSpPr>
          <p:cNvPr id="85" name="Group 114">
            <a:extLst>
              <a:ext uri="{FF2B5EF4-FFF2-40B4-BE49-F238E27FC236}">
                <a16:creationId xmlns:a16="http://schemas.microsoft.com/office/drawing/2014/main" id="{29DFBF67-936E-4433-97F8-9313F20AAF06}"/>
              </a:ext>
            </a:extLst>
          </p:cNvPr>
          <p:cNvGrpSpPr>
            <a:grpSpLocks/>
          </p:cNvGrpSpPr>
          <p:nvPr/>
        </p:nvGrpSpPr>
        <p:grpSpPr bwMode="auto">
          <a:xfrm>
            <a:off x="7777195" y="1444625"/>
            <a:ext cx="352425" cy="660400"/>
            <a:chOff x="4140" y="429"/>
            <a:chExt cx="1425" cy="2396"/>
          </a:xfrm>
        </p:grpSpPr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id="{518101E4-AAEC-4A14-9C81-9D92634753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433"/>
              <a:ext cx="283" cy="2286"/>
            </a:xfrm>
            <a:custGeom>
              <a:avLst/>
              <a:gdLst>
                <a:gd name="T0" fmla="*/ 2 w 354"/>
                <a:gd name="T1" fmla="*/ 0 h 2742"/>
                <a:gd name="T2" fmla="*/ 8 w 354"/>
                <a:gd name="T3" fmla="*/ 16 h 2742"/>
                <a:gd name="T4" fmla="*/ 8 w 354"/>
                <a:gd name="T5" fmla="*/ 119 h 2742"/>
                <a:gd name="T6" fmla="*/ 0 w 354"/>
                <a:gd name="T7" fmla="*/ 124 h 2742"/>
                <a:gd name="T8" fmla="*/ 2 w 354"/>
                <a:gd name="T9" fmla="*/ 0 h 27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4"/>
                <a:gd name="T16" fmla="*/ 0 h 2742"/>
                <a:gd name="T17" fmla="*/ 354 w 354"/>
                <a:gd name="T18" fmla="*/ 2742 h 27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4" h="2742">
                  <a:moveTo>
                    <a:pt x="63" y="0"/>
                  </a:moveTo>
                  <a:lnTo>
                    <a:pt x="354" y="339"/>
                  </a:lnTo>
                  <a:lnTo>
                    <a:pt x="346" y="2624"/>
                  </a:lnTo>
                  <a:lnTo>
                    <a:pt x="0" y="2742"/>
                  </a:lnTo>
                  <a:lnTo>
                    <a:pt x="63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87" name="Rectangle 116">
              <a:extLst>
                <a:ext uri="{FF2B5EF4-FFF2-40B4-BE49-F238E27FC236}">
                  <a16:creationId xmlns:a16="http://schemas.microsoft.com/office/drawing/2014/main" id="{388AF5FF-63E3-427D-ADC9-A28F0590D1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429"/>
              <a:ext cx="1046" cy="2287"/>
            </a:xfrm>
            <a:prstGeom prst="rect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88" name="Freeform 117">
              <a:extLst>
                <a:ext uri="{FF2B5EF4-FFF2-40B4-BE49-F238E27FC236}">
                  <a16:creationId xmlns:a16="http://schemas.microsoft.com/office/drawing/2014/main" id="{BA5CAF3E-1CA7-4C38-9BB4-6FE44DDC4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" y="570"/>
              <a:ext cx="169" cy="2115"/>
            </a:xfrm>
            <a:custGeom>
              <a:avLst/>
              <a:gdLst>
                <a:gd name="T0" fmla="*/ 2 w 211"/>
                <a:gd name="T1" fmla="*/ 0 h 2537"/>
                <a:gd name="T2" fmla="*/ 5 w 211"/>
                <a:gd name="T3" fmla="*/ 11 h 2537"/>
                <a:gd name="T4" fmla="*/ 2 w 211"/>
                <a:gd name="T5" fmla="*/ 113 h 2537"/>
                <a:gd name="T6" fmla="*/ 2 w 211"/>
                <a:gd name="T7" fmla="*/ 0 h 253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1"/>
                <a:gd name="T13" fmla="*/ 0 h 2537"/>
                <a:gd name="T14" fmla="*/ 211 w 211"/>
                <a:gd name="T15" fmla="*/ 2537 h 253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1" h="2537">
                  <a:moveTo>
                    <a:pt x="7" y="0"/>
                  </a:moveTo>
                  <a:cubicBezTo>
                    <a:pt x="7" y="0"/>
                    <a:pt x="57" y="28"/>
                    <a:pt x="211" y="218"/>
                  </a:cubicBezTo>
                  <a:cubicBezTo>
                    <a:pt x="0" y="1229"/>
                    <a:pt x="41" y="2537"/>
                    <a:pt x="7" y="2501"/>
                  </a:cubicBez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F8F8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89" name="Freeform 118">
              <a:extLst>
                <a:ext uri="{FF2B5EF4-FFF2-40B4-BE49-F238E27FC236}">
                  <a16:creationId xmlns:a16="http://schemas.microsoft.com/office/drawing/2014/main" id="{322A2434-39A2-498D-AB69-F172BE4D8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4" y="1640"/>
              <a:ext cx="263" cy="189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7 h 226"/>
                <a:gd name="T4" fmla="*/ 7 w 328"/>
                <a:gd name="T5" fmla="*/ 11 h 226"/>
                <a:gd name="T6" fmla="*/ 0 w 328"/>
                <a:gd name="T7" fmla="*/ 5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90" name="Rectangle 119">
              <a:extLst>
                <a:ext uri="{FF2B5EF4-FFF2-40B4-BE49-F238E27FC236}">
                  <a16:creationId xmlns:a16="http://schemas.microsoft.com/office/drawing/2014/main" id="{E713469A-8902-489B-814E-EA52CED459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694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91" name="Group 120">
              <a:extLst>
                <a:ext uri="{FF2B5EF4-FFF2-40B4-BE49-F238E27FC236}">
                  <a16:creationId xmlns:a16="http://schemas.microsoft.com/office/drawing/2014/main" id="{2F715F25-B8EA-4089-9C0C-70AB92E6F7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9" y="668"/>
              <a:ext cx="581" cy="145"/>
              <a:chOff x="614" y="2568"/>
              <a:chExt cx="725" cy="139"/>
            </a:xfrm>
          </p:grpSpPr>
          <p:sp>
            <p:nvSpPr>
              <p:cNvPr id="116" name="AutoShape 121">
                <a:extLst>
                  <a:ext uri="{FF2B5EF4-FFF2-40B4-BE49-F238E27FC236}">
                    <a16:creationId xmlns:a16="http://schemas.microsoft.com/office/drawing/2014/main" id="{6D324C36-E722-4C94-9D7B-42FCFB60F2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60"/>
                <a:ext cx="721" cy="14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17" name="AutoShape 122">
                <a:extLst>
                  <a:ext uri="{FF2B5EF4-FFF2-40B4-BE49-F238E27FC236}">
                    <a16:creationId xmlns:a16="http://schemas.microsoft.com/office/drawing/2014/main" id="{2EBB0F87-A50A-4094-8BE9-BB63C905B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" y="2582"/>
                <a:ext cx="689" cy="11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92" name="Rectangle 123">
              <a:extLst>
                <a:ext uri="{FF2B5EF4-FFF2-40B4-BE49-F238E27FC236}">
                  <a16:creationId xmlns:a16="http://schemas.microsoft.com/office/drawing/2014/main" id="{BD197A21-53D7-4249-9E42-80D2AF842E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1016"/>
              <a:ext cx="597" cy="5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93" name="Group 124">
              <a:extLst>
                <a:ext uri="{FF2B5EF4-FFF2-40B4-BE49-F238E27FC236}">
                  <a16:creationId xmlns:a16="http://schemas.microsoft.com/office/drawing/2014/main" id="{021C5BC9-72BD-46F2-93D5-FBE73ECCDF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7" y="994"/>
              <a:ext cx="581" cy="134"/>
              <a:chOff x="614" y="2568"/>
              <a:chExt cx="725" cy="139"/>
            </a:xfrm>
          </p:grpSpPr>
          <p:sp>
            <p:nvSpPr>
              <p:cNvPr id="114" name="AutoShape 125">
                <a:extLst>
                  <a:ext uri="{FF2B5EF4-FFF2-40B4-BE49-F238E27FC236}">
                    <a16:creationId xmlns:a16="http://schemas.microsoft.com/office/drawing/2014/main" id="{FCA8E2A8-249A-4A3A-9095-59051A3EA7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" y="2567"/>
                <a:ext cx="721" cy="13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15" name="AutoShape 126">
                <a:extLst>
                  <a:ext uri="{FF2B5EF4-FFF2-40B4-BE49-F238E27FC236}">
                    <a16:creationId xmlns:a16="http://schemas.microsoft.com/office/drawing/2014/main" id="{F81AD623-1774-4FB4-A0A9-F087306AD1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2585"/>
                <a:ext cx="689" cy="10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94" name="Rectangle 127">
              <a:extLst>
                <a:ext uri="{FF2B5EF4-FFF2-40B4-BE49-F238E27FC236}">
                  <a16:creationId xmlns:a16="http://schemas.microsoft.com/office/drawing/2014/main" id="{9787EF5A-C572-41CC-AF15-D84F7B986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13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95" name="Rectangle 128">
              <a:extLst>
                <a:ext uri="{FF2B5EF4-FFF2-40B4-BE49-F238E27FC236}">
                  <a16:creationId xmlns:a16="http://schemas.microsoft.com/office/drawing/2014/main" id="{41138C75-FE54-43B9-B24C-4934CE3ED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16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96" name="Group 129">
              <a:extLst>
                <a:ext uri="{FF2B5EF4-FFF2-40B4-BE49-F238E27FC236}">
                  <a16:creationId xmlns:a16="http://schemas.microsoft.com/office/drawing/2014/main" id="{CB1DB95F-4389-48BB-B538-E38004FFDB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5" y="1627"/>
              <a:ext cx="582" cy="151"/>
              <a:chOff x="614" y="2568"/>
              <a:chExt cx="725" cy="139"/>
            </a:xfrm>
          </p:grpSpPr>
          <p:sp>
            <p:nvSpPr>
              <p:cNvPr id="112" name="AutoShape 130">
                <a:extLst>
                  <a:ext uri="{FF2B5EF4-FFF2-40B4-BE49-F238E27FC236}">
                    <a16:creationId xmlns:a16="http://schemas.microsoft.com/office/drawing/2014/main" id="{A1BE5373-1942-4846-B11D-5A2CCDCE39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" y="2568"/>
                <a:ext cx="720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13" name="AutoShape 131">
                <a:extLst>
                  <a:ext uri="{FF2B5EF4-FFF2-40B4-BE49-F238E27FC236}">
                    <a16:creationId xmlns:a16="http://schemas.microsoft.com/office/drawing/2014/main" id="{8F3CC79E-214F-4F80-977F-D6CCADF55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" y="2584"/>
                <a:ext cx="688" cy="10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97" name="Freeform 132">
              <a:extLst>
                <a:ext uri="{FF2B5EF4-FFF2-40B4-BE49-F238E27FC236}">
                  <a16:creationId xmlns:a16="http://schemas.microsoft.com/office/drawing/2014/main" id="{87DA034C-3F57-4298-889E-D51C363C0E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1354"/>
              <a:ext cx="263" cy="188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6 h 226"/>
                <a:gd name="T4" fmla="*/ 7 w 328"/>
                <a:gd name="T5" fmla="*/ 10 h 226"/>
                <a:gd name="T6" fmla="*/ 0 w 328"/>
                <a:gd name="T7" fmla="*/ 4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98" name="Group 133">
              <a:extLst>
                <a:ext uri="{FF2B5EF4-FFF2-40B4-BE49-F238E27FC236}">
                  <a16:creationId xmlns:a16="http://schemas.microsoft.com/office/drawing/2014/main" id="{306A8AF3-3D01-43F3-9CC3-167FD053FE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9" y="1327"/>
              <a:ext cx="582" cy="139"/>
              <a:chOff x="614" y="2568"/>
              <a:chExt cx="725" cy="139"/>
            </a:xfrm>
          </p:grpSpPr>
          <p:sp>
            <p:nvSpPr>
              <p:cNvPr id="110" name="AutoShape 134">
                <a:extLst>
                  <a:ext uri="{FF2B5EF4-FFF2-40B4-BE49-F238E27FC236}">
                    <a16:creationId xmlns:a16="http://schemas.microsoft.com/office/drawing/2014/main" id="{1574727A-1925-4BE6-B8EB-048E40ED1A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" y="2569"/>
                <a:ext cx="728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11" name="AutoShape 135">
                <a:extLst>
                  <a:ext uri="{FF2B5EF4-FFF2-40B4-BE49-F238E27FC236}">
                    <a16:creationId xmlns:a16="http://schemas.microsoft.com/office/drawing/2014/main" id="{B652DBCD-1CBF-40B0-AB7D-AD540C1160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" y="2586"/>
                <a:ext cx="696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99" name="Rectangle 136">
              <a:extLst>
                <a:ext uri="{FF2B5EF4-FFF2-40B4-BE49-F238E27FC236}">
                  <a16:creationId xmlns:a16="http://schemas.microsoft.com/office/drawing/2014/main" id="{C0FCE1AC-DB2F-4252-BD14-7B26C53A87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429"/>
              <a:ext cx="71" cy="2287"/>
            </a:xfrm>
            <a:prstGeom prst="rect">
              <a:avLst/>
            </a:prstGeom>
            <a:gradFill rotWithShape="1">
              <a:gsLst>
                <a:gs pos="0">
                  <a:srgbClr val="333333"/>
                </a:gs>
                <a:gs pos="5000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0" name="Freeform 137">
              <a:extLst>
                <a:ext uri="{FF2B5EF4-FFF2-40B4-BE49-F238E27FC236}">
                  <a16:creationId xmlns:a16="http://schemas.microsoft.com/office/drawing/2014/main" id="{F603F1DB-B7A3-499B-A139-54A56F06C9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2" y="1007"/>
              <a:ext cx="237" cy="213"/>
            </a:xfrm>
            <a:custGeom>
              <a:avLst/>
              <a:gdLst>
                <a:gd name="T0" fmla="*/ 2 w 296"/>
                <a:gd name="T1" fmla="*/ 0 h 256"/>
                <a:gd name="T2" fmla="*/ 7 w 296"/>
                <a:gd name="T3" fmla="*/ 6 h 256"/>
                <a:gd name="T4" fmla="*/ 7 w 296"/>
                <a:gd name="T5" fmla="*/ 11 h 256"/>
                <a:gd name="T6" fmla="*/ 0 w 296"/>
                <a:gd name="T7" fmla="*/ 4 h 256"/>
                <a:gd name="T8" fmla="*/ 2 w 296"/>
                <a:gd name="T9" fmla="*/ 0 h 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6"/>
                <a:gd name="T16" fmla="*/ 0 h 256"/>
                <a:gd name="T17" fmla="*/ 296 w 296"/>
                <a:gd name="T18" fmla="*/ 256 h 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6" h="256">
                  <a:moveTo>
                    <a:pt x="4" y="0"/>
                  </a:moveTo>
                  <a:cubicBezTo>
                    <a:pt x="55" y="10"/>
                    <a:pt x="144" y="68"/>
                    <a:pt x="292" y="144"/>
                  </a:cubicBezTo>
                  <a:cubicBezTo>
                    <a:pt x="290" y="178"/>
                    <a:pt x="296" y="188"/>
                    <a:pt x="296" y="256"/>
                  </a:cubicBezTo>
                  <a:cubicBezTo>
                    <a:pt x="296" y="256"/>
                    <a:pt x="160" y="176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01" name="Freeform 138">
              <a:extLst>
                <a:ext uri="{FF2B5EF4-FFF2-40B4-BE49-F238E27FC236}">
                  <a16:creationId xmlns:a16="http://schemas.microsoft.com/office/drawing/2014/main" id="{2BA4CE47-B609-49D0-A653-08BA6DE34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5" y="680"/>
              <a:ext cx="244" cy="240"/>
            </a:xfrm>
            <a:custGeom>
              <a:avLst/>
              <a:gdLst>
                <a:gd name="T0" fmla="*/ 0 w 304"/>
                <a:gd name="T1" fmla="*/ 0 h 288"/>
                <a:gd name="T2" fmla="*/ 7 w 304"/>
                <a:gd name="T3" fmla="*/ 8 h 288"/>
                <a:gd name="T4" fmla="*/ 6 w 304"/>
                <a:gd name="T5" fmla="*/ 13 h 288"/>
                <a:gd name="T6" fmla="*/ 2 w 304"/>
                <a:gd name="T7" fmla="*/ 6 h 288"/>
                <a:gd name="T8" fmla="*/ 0 w 304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4"/>
                <a:gd name="T16" fmla="*/ 0 h 288"/>
                <a:gd name="T17" fmla="*/ 304 w 304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4" h="288">
                  <a:moveTo>
                    <a:pt x="0" y="0"/>
                  </a:moveTo>
                  <a:cubicBezTo>
                    <a:pt x="51" y="10"/>
                    <a:pt x="148" y="76"/>
                    <a:pt x="304" y="164"/>
                  </a:cubicBezTo>
                  <a:cubicBezTo>
                    <a:pt x="302" y="198"/>
                    <a:pt x="284" y="220"/>
                    <a:pt x="284" y="288"/>
                  </a:cubicBezTo>
                  <a:cubicBezTo>
                    <a:pt x="284" y="288"/>
                    <a:pt x="163" y="179"/>
                    <a:pt x="8" y="124"/>
                  </a:cubicBezTo>
                  <a:cubicBezTo>
                    <a:pt x="8" y="72"/>
                    <a:pt x="0" y="1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02" name="Oval 139">
              <a:extLst>
                <a:ext uri="{FF2B5EF4-FFF2-40B4-BE49-F238E27FC236}">
                  <a16:creationId xmlns:a16="http://schemas.microsoft.com/office/drawing/2014/main" id="{3B500AD6-6F6B-4804-80BC-FA3DCEEBB9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0" y="2612"/>
              <a:ext cx="45" cy="9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3" name="Freeform 140">
              <a:extLst>
                <a:ext uri="{FF2B5EF4-FFF2-40B4-BE49-F238E27FC236}">
                  <a16:creationId xmlns:a16="http://schemas.microsoft.com/office/drawing/2014/main" id="{2C20C41A-09E2-4B12-8CEE-A13E0EA1C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" y="2614"/>
              <a:ext cx="245" cy="200"/>
            </a:xfrm>
            <a:custGeom>
              <a:avLst/>
              <a:gdLst>
                <a:gd name="T0" fmla="*/ 0 w 306"/>
                <a:gd name="T1" fmla="*/ 6 h 240"/>
                <a:gd name="T2" fmla="*/ 2 w 306"/>
                <a:gd name="T3" fmla="*/ 11 h 240"/>
                <a:gd name="T4" fmla="*/ 7 w 306"/>
                <a:gd name="T5" fmla="*/ 6 h 240"/>
                <a:gd name="T6" fmla="*/ 7 w 306"/>
                <a:gd name="T7" fmla="*/ 0 h 240"/>
                <a:gd name="T8" fmla="*/ 0 w 306"/>
                <a:gd name="T9" fmla="*/ 6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240"/>
                <a:gd name="T17" fmla="*/ 306 w 306"/>
                <a:gd name="T18" fmla="*/ 240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240">
                  <a:moveTo>
                    <a:pt x="0" y="106"/>
                  </a:moveTo>
                  <a:lnTo>
                    <a:pt x="2" y="240"/>
                  </a:lnTo>
                  <a:lnTo>
                    <a:pt x="306" y="110"/>
                  </a:lnTo>
                  <a:lnTo>
                    <a:pt x="30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04" name="AutoShape 141">
              <a:extLst>
                <a:ext uri="{FF2B5EF4-FFF2-40B4-BE49-F238E27FC236}">
                  <a16:creationId xmlns:a16="http://schemas.microsoft.com/office/drawing/2014/main" id="{B7F47412-0910-455A-87A0-D4B1D91EBB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0" y="2675"/>
              <a:ext cx="1200" cy="150"/>
            </a:xfrm>
            <a:prstGeom prst="roundRect">
              <a:avLst>
                <a:gd name="adj" fmla="val 5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5" name="AutoShape 142">
              <a:extLst>
                <a:ext uri="{FF2B5EF4-FFF2-40B4-BE49-F238E27FC236}">
                  <a16:creationId xmlns:a16="http://schemas.microsoft.com/office/drawing/2014/main" id="{2E2AB61C-53E5-450F-9D6B-336F7EF4E9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2710"/>
              <a:ext cx="1072" cy="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6" name="Oval 143">
              <a:extLst>
                <a:ext uri="{FF2B5EF4-FFF2-40B4-BE49-F238E27FC236}">
                  <a16:creationId xmlns:a16="http://schemas.microsoft.com/office/drawing/2014/main" id="{AB63F382-D20F-48A7-AADC-A573E519A4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" y="2382"/>
              <a:ext cx="160" cy="144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7" name="Oval 144">
              <a:extLst>
                <a:ext uri="{FF2B5EF4-FFF2-40B4-BE49-F238E27FC236}">
                  <a16:creationId xmlns:a16="http://schemas.microsoft.com/office/drawing/2014/main" id="{7B4F85C2-2125-403D-B4B6-55D6E4BC84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7" y="2382"/>
              <a:ext cx="160" cy="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s-ES" altLang="es-ES" sz="1800">
                <a:solidFill>
                  <a:srgbClr val="FF0000"/>
                </a:solidFill>
              </a:endParaRPr>
            </a:p>
          </p:txBody>
        </p:sp>
        <p:sp>
          <p:nvSpPr>
            <p:cNvPr id="108" name="Oval 145">
              <a:extLst>
                <a:ext uri="{FF2B5EF4-FFF2-40B4-BE49-F238E27FC236}">
                  <a16:creationId xmlns:a16="http://schemas.microsoft.com/office/drawing/2014/main" id="{7C6F1B6A-B48A-4B47-A139-1634E09154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" y="2382"/>
              <a:ext cx="160" cy="138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09" name="Rectangle 146">
              <a:extLst>
                <a:ext uri="{FF2B5EF4-FFF2-40B4-BE49-F238E27FC236}">
                  <a16:creationId xmlns:a16="http://schemas.microsoft.com/office/drawing/2014/main" id="{2AFE34A6-215B-4140-A514-FE7DE29C6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" y="1834"/>
              <a:ext cx="83" cy="760"/>
            </a:xfrm>
            <a:prstGeom prst="rect">
              <a:avLst/>
            </a:prstGeom>
            <a:solidFill>
              <a:srgbClr val="29292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grpSp>
        <p:nvGrpSpPr>
          <p:cNvPr id="118" name="Group 147">
            <a:extLst>
              <a:ext uri="{FF2B5EF4-FFF2-40B4-BE49-F238E27FC236}">
                <a16:creationId xmlns:a16="http://schemas.microsoft.com/office/drawing/2014/main" id="{83A9AE38-15B8-4C1F-8EE4-719CA3130FE3}"/>
              </a:ext>
            </a:extLst>
          </p:cNvPr>
          <p:cNvGrpSpPr>
            <a:grpSpLocks/>
          </p:cNvGrpSpPr>
          <p:nvPr/>
        </p:nvGrpSpPr>
        <p:grpSpPr bwMode="auto">
          <a:xfrm>
            <a:off x="10628345" y="1700213"/>
            <a:ext cx="352425" cy="660400"/>
            <a:chOff x="4140" y="429"/>
            <a:chExt cx="1425" cy="2396"/>
          </a:xfrm>
        </p:grpSpPr>
        <p:sp>
          <p:nvSpPr>
            <p:cNvPr id="119" name="Freeform 148">
              <a:extLst>
                <a:ext uri="{FF2B5EF4-FFF2-40B4-BE49-F238E27FC236}">
                  <a16:creationId xmlns:a16="http://schemas.microsoft.com/office/drawing/2014/main" id="{84ACBA72-1D6F-43B2-A2AD-B4DE3C1D6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8" y="433"/>
              <a:ext cx="283" cy="2286"/>
            </a:xfrm>
            <a:custGeom>
              <a:avLst/>
              <a:gdLst>
                <a:gd name="T0" fmla="*/ 2 w 354"/>
                <a:gd name="T1" fmla="*/ 0 h 2742"/>
                <a:gd name="T2" fmla="*/ 8 w 354"/>
                <a:gd name="T3" fmla="*/ 16 h 2742"/>
                <a:gd name="T4" fmla="*/ 8 w 354"/>
                <a:gd name="T5" fmla="*/ 119 h 2742"/>
                <a:gd name="T6" fmla="*/ 0 w 354"/>
                <a:gd name="T7" fmla="*/ 124 h 2742"/>
                <a:gd name="T8" fmla="*/ 2 w 354"/>
                <a:gd name="T9" fmla="*/ 0 h 27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4"/>
                <a:gd name="T16" fmla="*/ 0 h 2742"/>
                <a:gd name="T17" fmla="*/ 354 w 354"/>
                <a:gd name="T18" fmla="*/ 2742 h 27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4" h="2742">
                  <a:moveTo>
                    <a:pt x="63" y="0"/>
                  </a:moveTo>
                  <a:lnTo>
                    <a:pt x="354" y="339"/>
                  </a:lnTo>
                  <a:lnTo>
                    <a:pt x="346" y="2624"/>
                  </a:lnTo>
                  <a:lnTo>
                    <a:pt x="0" y="2742"/>
                  </a:lnTo>
                  <a:lnTo>
                    <a:pt x="63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20" name="Rectangle 149">
              <a:extLst>
                <a:ext uri="{FF2B5EF4-FFF2-40B4-BE49-F238E27FC236}">
                  <a16:creationId xmlns:a16="http://schemas.microsoft.com/office/drawing/2014/main" id="{5BFD9A33-14CA-4C0D-9F28-C29401A610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429"/>
              <a:ext cx="1046" cy="2287"/>
            </a:xfrm>
            <a:prstGeom prst="rect">
              <a:avLst/>
            </a:pr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21" name="Freeform 150">
              <a:extLst>
                <a:ext uri="{FF2B5EF4-FFF2-40B4-BE49-F238E27FC236}">
                  <a16:creationId xmlns:a16="http://schemas.microsoft.com/office/drawing/2014/main" id="{DB073111-5188-45CE-93ED-15A88B4152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" y="570"/>
              <a:ext cx="169" cy="2115"/>
            </a:xfrm>
            <a:custGeom>
              <a:avLst/>
              <a:gdLst>
                <a:gd name="T0" fmla="*/ 2 w 211"/>
                <a:gd name="T1" fmla="*/ 0 h 2537"/>
                <a:gd name="T2" fmla="*/ 5 w 211"/>
                <a:gd name="T3" fmla="*/ 11 h 2537"/>
                <a:gd name="T4" fmla="*/ 2 w 211"/>
                <a:gd name="T5" fmla="*/ 113 h 2537"/>
                <a:gd name="T6" fmla="*/ 2 w 211"/>
                <a:gd name="T7" fmla="*/ 0 h 253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1"/>
                <a:gd name="T13" fmla="*/ 0 h 2537"/>
                <a:gd name="T14" fmla="*/ 211 w 211"/>
                <a:gd name="T15" fmla="*/ 2537 h 253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1" h="2537">
                  <a:moveTo>
                    <a:pt x="7" y="0"/>
                  </a:moveTo>
                  <a:cubicBezTo>
                    <a:pt x="7" y="0"/>
                    <a:pt x="57" y="28"/>
                    <a:pt x="211" y="218"/>
                  </a:cubicBezTo>
                  <a:cubicBezTo>
                    <a:pt x="0" y="1229"/>
                    <a:pt x="41" y="2537"/>
                    <a:pt x="7" y="2501"/>
                  </a:cubicBez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F8F8F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22" name="Freeform 151">
              <a:extLst>
                <a:ext uri="{FF2B5EF4-FFF2-40B4-BE49-F238E27FC236}">
                  <a16:creationId xmlns:a16="http://schemas.microsoft.com/office/drawing/2014/main" id="{3C175686-8C91-4828-8775-812E5FA857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4" y="1640"/>
              <a:ext cx="263" cy="189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7 h 226"/>
                <a:gd name="T4" fmla="*/ 7 w 328"/>
                <a:gd name="T5" fmla="*/ 11 h 226"/>
                <a:gd name="T6" fmla="*/ 0 w 328"/>
                <a:gd name="T7" fmla="*/ 5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23" name="Rectangle 152">
              <a:extLst>
                <a:ext uri="{FF2B5EF4-FFF2-40B4-BE49-F238E27FC236}">
                  <a16:creationId xmlns:a16="http://schemas.microsoft.com/office/drawing/2014/main" id="{05D58729-2449-4328-8CBE-4BF7C32B1C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1" y="694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24" name="Group 153">
              <a:extLst>
                <a:ext uri="{FF2B5EF4-FFF2-40B4-BE49-F238E27FC236}">
                  <a16:creationId xmlns:a16="http://schemas.microsoft.com/office/drawing/2014/main" id="{F656BFE7-F963-4682-AD09-3F07E4CC43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9" y="668"/>
              <a:ext cx="581" cy="145"/>
              <a:chOff x="614" y="2568"/>
              <a:chExt cx="725" cy="139"/>
            </a:xfrm>
          </p:grpSpPr>
          <p:sp>
            <p:nvSpPr>
              <p:cNvPr id="149" name="AutoShape 154">
                <a:extLst>
                  <a:ext uri="{FF2B5EF4-FFF2-40B4-BE49-F238E27FC236}">
                    <a16:creationId xmlns:a16="http://schemas.microsoft.com/office/drawing/2014/main" id="{04914268-6739-4A0C-A4BC-8523E64DE9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2560"/>
                <a:ext cx="721" cy="14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50" name="AutoShape 155">
                <a:extLst>
                  <a:ext uri="{FF2B5EF4-FFF2-40B4-BE49-F238E27FC236}">
                    <a16:creationId xmlns:a16="http://schemas.microsoft.com/office/drawing/2014/main" id="{0E87F215-66AF-40D4-9D2E-A492745294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" y="2582"/>
                <a:ext cx="689" cy="11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25" name="Rectangle 156">
              <a:extLst>
                <a:ext uri="{FF2B5EF4-FFF2-40B4-BE49-F238E27FC236}">
                  <a16:creationId xmlns:a16="http://schemas.microsoft.com/office/drawing/2014/main" id="{A7CC1DE4-5881-4875-8A08-DE169B9C5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1016"/>
              <a:ext cx="597" cy="5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26" name="Group 157">
              <a:extLst>
                <a:ext uri="{FF2B5EF4-FFF2-40B4-BE49-F238E27FC236}">
                  <a16:creationId xmlns:a16="http://schemas.microsoft.com/office/drawing/2014/main" id="{EF4A0065-A154-436D-B832-D0AC4E2714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7" y="994"/>
              <a:ext cx="581" cy="134"/>
              <a:chOff x="614" y="2568"/>
              <a:chExt cx="725" cy="139"/>
            </a:xfrm>
          </p:grpSpPr>
          <p:sp>
            <p:nvSpPr>
              <p:cNvPr id="147" name="AutoShape 158">
                <a:extLst>
                  <a:ext uri="{FF2B5EF4-FFF2-40B4-BE49-F238E27FC236}">
                    <a16:creationId xmlns:a16="http://schemas.microsoft.com/office/drawing/2014/main" id="{879C6D0D-5B66-4849-9484-3C09C8A1D6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" y="2567"/>
                <a:ext cx="721" cy="137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48" name="AutoShape 159">
                <a:extLst>
                  <a:ext uri="{FF2B5EF4-FFF2-40B4-BE49-F238E27FC236}">
                    <a16:creationId xmlns:a16="http://schemas.microsoft.com/office/drawing/2014/main" id="{BE17E717-4652-47FC-BA57-3AC5EF4128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4" y="2585"/>
                <a:ext cx="689" cy="102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27" name="Rectangle 160">
              <a:extLst>
                <a:ext uri="{FF2B5EF4-FFF2-40B4-BE49-F238E27FC236}">
                  <a16:creationId xmlns:a16="http://schemas.microsoft.com/office/drawing/2014/main" id="{5127FCC8-9E1A-4B8F-917F-82244C9EA7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" y="13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28" name="Rectangle 161">
              <a:extLst>
                <a:ext uri="{FF2B5EF4-FFF2-40B4-BE49-F238E27FC236}">
                  <a16:creationId xmlns:a16="http://schemas.microsoft.com/office/drawing/2014/main" id="{5070CAD0-30FB-48DB-A6EC-F2DA2D92D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0" y="1656"/>
              <a:ext cx="597" cy="4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grpSp>
          <p:nvGrpSpPr>
            <p:cNvPr id="129" name="Group 162">
              <a:extLst>
                <a:ext uri="{FF2B5EF4-FFF2-40B4-BE49-F238E27FC236}">
                  <a16:creationId xmlns:a16="http://schemas.microsoft.com/office/drawing/2014/main" id="{1F9921E1-45B2-4B26-9A7A-EEE36440F3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5" y="1627"/>
              <a:ext cx="582" cy="151"/>
              <a:chOff x="614" y="2568"/>
              <a:chExt cx="725" cy="139"/>
            </a:xfrm>
          </p:grpSpPr>
          <p:sp>
            <p:nvSpPr>
              <p:cNvPr id="145" name="AutoShape 163">
                <a:extLst>
                  <a:ext uri="{FF2B5EF4-FFF2-40B4-BE49-F238E27FC236}">
                    <a16:creationId xmlns:a16="http://schemas.microsoft.com/office/drawing/2014/main" id="{A3B5CA0D-214C-40A8-8F6F-A43DA45D6D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" y="2568"/>
                <a:ext cx="720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46" name="AutoShape 164">
                <a:extLst>
                  <a:ext uri="{FF2B5EF4-FFF2-40B4-BE49-F238E27FC236}">
                    <a16:creationId xmlns:a16="http://schemas.microsoft.com/office/drawing/2014/main" id="{3C34FBA0-4E08-4EB0-B38B-6BF76B9F2B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2" y="2584"/>
                <a:ext cx="688" cy="10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30" name="Freeform 165">
              <a:extLst>
                <a:ext uri="{FF2B5EF4-FFF2-40B4-BE49-F238E27FC236}">
                  <a16:creationId xmlns:a16="http://schemas.microsoft.com/office/drawing/2014/main" id="{9ACDDE9C-BB20-4295-B033-B3CAE3F25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8" y="1354"/>
              <a:ext cx="263" cy="188"/>
            </a:xfrm>
            <a:custGeom>
              <a:avLst/>
              <a:gdLst>
                <a:gd name="T0" fmla="*/ 2 w 328"/>
                <a:gd name="T1" fmla="*/ 0 h 226"/>
                <a:gd name="T2" fmla="*/ 7 w 328"/>
                <a:gd name="T3" fmla="*/ 6 h 226"/>
                <a:gd name="T4" fmla="*/ 7 w 328"/>
                <a:gd name="T5" fmla="*/ 10 h 226"/>
                <a:gd name="T6" fmla="*/ 0 w 328"/>
                <a:gd name="T7" fmla="*/ 4 h 226"/>
                <a:gd name="T8" fmla="*/ 2 w 328"/>
                <a:gd name="T9" fmla="*/ 0 h 2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8"/>
                <a:gd name="T16" fmla="*/ 0 h 226"/>
                <a:gd name="T17" fmla="*/ 328 w 328"/>
                <a:gd name="T18" fmla="*/ 226 h 2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8" h="226">
                  <a:moveTo>
                    <a:pt x="4" y="0"/>
                  </a:moveTo>
                  <a:cubicBezTo>
                    <a:pt x="60" y="10"/>
                    <a:pt x="182" y="74"/>
                    <a:pt x="328" y="128"/>
                  </a:cubicBezTo>
                  <a:cubicBezTo>
                    <a:pt x="326" y="162"/>
                    <a:pt x="326" y="158"/>
                    <a:pt x="326" y="226"/>
                  </a:cubicBezTo>
                  <a:cubicBezTo>
                    <a:pt x="326" y="226"/>
                    <a:pt x="169" y="155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grpSp>
          <p:nvGrpSpPr>
            <p:cNvPr id="131" name="Group 166">
              <a:extLst>
                <a:ext uri="{FF2B5EF4-FFF2-40B4-BE49-F238E27FC236}">
                  <a16:creationId xmlns:a16="http://schemas.microsoft.com/office/drawing/2014/main" id="{04628436-8D36-4310-BA93-0EBC08F9ED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39" y="1327"/>
              <a:ext cx="582" cy="139"/>
              <a:chOff x="614" y="2568"/>
              <a:chExt cx="725" cy="139"/>
            </a:xfrm>
          </p:grpSpPr>
          <p:sp>
            <p:nvSpPr>
              <p:cNvPr id="143" name="AutoShape 167">
                <a:extLst>
                  <a:ext uri="{FF2B5EF4-FFF2-40B4-BE49-F238E27FC236}">
                    <a16:creationId xmlns:a16="http://schemas.microsoft.com/office/drawing/2014/main" id="{88EB2041-A5FA-43DF-9037-A47B0AF7F2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1" y="2569"/>
                <a:ext cx="728" cy="13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  <p:sp>
            <p:nvSpPr>
              <p:cNvPr id="144" name="AutoShape 168">
                <a:extLst>
                  <a:ext uri="{FF2B5EF4-FFF2-40B4-BE49-F238E27FC236}">
                    <a16:creationId xmlns:a16="http://schemas.microsoft.com/office/drawing/2014/main" id="{2B5A9257-DBF0-4D88-94E8-E739C8A87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" y="2586"/>
                <a:ext cx="696" cy="104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FF"/>
                  </a:gs>
                  <a:gs pos="50000">
                    <a:srgbClr val="99CCFF"/>
                  </a:gs>
                  <a:gs pos="100000">
                    <a:srgbClr val="0000FF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endParaRPr lang="es-ES" altLang="es-ES"/>
              </a:p>
            </p:txBody>
          </p:sp>
        </p:grpSp>
        <p:sp>
          <p:nvSpPr>
            <p:cNvPr id="132" name="Rectangle 169">
              <a:extLst>
                <a:ext uri="{FF2B5EF4-FFF2-40B4-BE49-F238E27FC236}">
                  <a16:creationId xmlns:a16="http://schemas.microsoft.com/office/drawing/2014/main" id="{AB3965A7-CC07-4F46-B069-5A5C16210D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0" y="429"/>
              <a:ext cx="71" cy="2287"/>
            </a:xfrm>
            <a:prstGeom prst="rect">
              <a:avLst/>
            </a:prstGeom>
            <a:gradFill rotWithShape="1">
              <a:gsLst>
                <a:gs pos="0">
                  <a:srgbClr val="333333"/>
                </a:gs>
                <a:gs pos="50000">
                  <a:srgbClr val="DDDDDD"/>
                </a:gs>
                <a:gs pos="100000">
                  <a:srgbClr val="333333"/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33" name="Freeform 170">
              <a:extLst>
                <a:ext uri="{FF2B5EF4-FFF2-40B4-BE49-F238E27FC236}">
                  <a16:creationId xmlns:a16="http://schemas.microsoft.com/office/drawing/2014/main" id="{29C62CBB-06DD-4856-A01A-C2A82A58CC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2" y="1007"/>
              <a:ext cx="237" cy="213"/>
            </a:xfrm>
            <a:custGeom>
              <a:avLst/>
              <a:gdLst>
                <a:gd name="T0" fmla="*/ 2 w 296"/>
                <a:gd name="T1" fmla="*/ 0 h 256"/>
                <a:gd name="T2" fmla="*/ 7 w 296"/>
                <a:gd name="T3" fmla="*/ 6 h 256"/>
                <a:gd name="T4" fmla="*/ 7 w 296"/>
                <a:gd name="T5" fmla="*/ 11 h 256"/>
                <a:gd name="T6" fmla="*/ 0 w 296"/>
                <a:gd name="T7" fmla="*/ 4 h 256"/>
                <a:gd name="T8" fmla="*/ 2 w 296"/>
                <a:gd name="T9" fmla="*/ 0 h 2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6"/>
                <a:gd name="T16" fmla="*/ 0 h 256"/>
                <a:gd name="T17" fmla="*/ 296 w 296"/>
                <a:gd name="T18" fmla="*/ 256 h 2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6" h="256">
                  <a:moveTo>
                    <a:pt x="4" y="0"/>
                  </a:moveTo>
                  <a:cubicBezTo>
                    <a:pt x="55" y="10"/>
                    <a:pt x="144" y="68"/>
                    <a:pt x="292" y="144"/>
                  </a:cubicBezTo>
                  <a:cubicBezTo>
                    <a:pt x="290" y="178"/>
                    <a:pt x="296" y="188"/>
                    <a:pt x="296" y="256"/>
                  </a:cubicBezTo>
                  <a:cubicBezTo>
                    <a:pt x="296" y="256"/>
                    <a:pt x="160" y="176"/>
                    <a:pt x="0" y="100"/>
                  </a:cubicBezTo>
                  <a:cubicBezTo>
                    <a:pt x="0" y="48"/>
                    <a:pt x="4" y="17"/>
                    <a:pt x="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4" name="Freeform 171">
              <a:extLst>
                <a:ext uri="{FF2B5EF4-FFF2-40B4-BE49-F238E27FC236}">
                  <a16:creationId xmlns:a16="http://schemas.microsoft.com/office/drawing/2014/main" id="{9A80C560-0DE0-4279-B029-AFA7CF72A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5" y="680"/>
              <a:ext cx="244" cy="240"/>
            </a:xfrm>
            <a:custGeom>
              <a:avLst/>
              <a:gdLst>
                <a:gd name="T0" fmla="*/ 0 w 304"/>
                <a:gd name="T1" fmla="*/ 0 h 288"/>
                <a:gd name="T2" fmla="*/ 7 w 304"/>
                <a:gd name="T3" fmla="*/ 8 h 288"/>
                <a:gd name="T4" fmla="*/ 6 w 304"/>
                <a:gd name="T5" fmla="*/ 13 h 288"/>
                <a:gd name="T6" fmla="*/ 2 w 304"/>
                <a:gd name="T7" fmla="*/ 6 h 288"/>
                <a:gd name="T8" fmla="*/ 0 w 304"/>
                <a:gd name="T9" fmla="*/ 0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4"/>
                <a:gd name="T16" fmla="*/ 0 h 288"/>
                <a:gd name="T17" fmla="*/ 304 w 304"/>
                <a:gd name="T18" fmla="*/ 288 h 2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4" h="288">
                  <a:moveTo>
                    <a:pt x="0" y="0"/>
                  </a:moveTo>
                  <a:cubicBezTo>
                    <a:pt x="51" y="10"/>
                    <a:pt x="148" y="76"/>
                    <a:pt x="304" y="164"/>
                  </a:cubicBezTo>
                  <a:cubicBezTo>
                    <a:pt x="302" y="198"/>
                    <a:pt x="284" y="220"/>
                    <a:pt x="284" y="288"/>
                  </a:cubicBezTo>
                  <a:cubicBezTo>
                    <a:pt x="284" y="288"/>
                    <a:pt x="163" y="179"/>
                    <a:pt x="8" y="124"/>
                  </a:cubicBezTo>
                  <a:cubicBezTo>
                    <a:pt x="8" y="72"/>
                    <a:pt x="0" y="17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292929"/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5" name="Oval 172">
              <a:extLst>
                <a:ext uri="{FF2B5EF4-FFF2-40B4-BE49-F238E27FC236}">
                  <a16:creationId xmlns:a16="http://schemas.microsoft.com/office/drawing/2014/main" id="{24CB4B70-85B8-4B10-958C-997CEB744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0" y="2612"/>
              <a:ext cx="45" cy="9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36" name="Freeform 173">
              <a:extLst>
                <a:ext uri="{FF2B5EF4-FFF2-40B4-BE49-F238E27FC236}">
                  <a16:creationId xmlns:a16="http://schemas.microsoft.com/office/drawing/2014/main" id="{BA715D0D-2761-4725-A22C-5189CB897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" y="2614"/>
              <a:ext cx="245" cy="200"/>
            </a:xfrm>
            <a:custGeom>
              <a:avLst/>
              <a:gdLst>
                <a:gd name="T0" fmla="*/ 0 w 306"/>
                <a:gd name="T1" fmla="*/ 6 h 240"/>
                <a:gd name="T2" fmla="*/ 2 w 306"/>
                <a:gd name="T3" fmla="*/ 11 h 240"/>
                <a:gd name="T4" fmla="*/ 7 w 306"/>
                <a:gd name="T5" fmla="*/ 6 h 240"/>
                <a:gd name="T6" fmla="*/ 7 w 306"/>
                <a:gd name="T7" fmla="*/ 0 h 240"/>
                <a:gd name="T8" fmla="*/ 0 w 306"/>
                <a:gd name="T9" fmla="*/ 6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240"/>
                <a:gd name="T17" fmla="*/ 306 w 306"/>
                <a:gd name="T18" fmla="*/ 240 h 2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240">
                  <a:moveTo>
                    <a:pt x="0" y="106"/>
                  </a:moveTo>
                  <a:lnTo>
                    <a:pt x="2" y="240"/>
                  </a:lnTo>
                  <a:lnTo>
                    <a:pt x="306" y="110"/>
                  </a:lnTo>
                  <a:lnTo>
                    <a:pt x="30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7" name="AutoShape 174">
              <a:extLst>
                <a:ext uri="{FF2B5EF4-FFF2-40B4-BE49-F238E27FC236}">
                  <a16:creationId xmlns:a16="http://schemas.microsoft.com/office/drawing/2014/main" id="{C554703A-5005-4A42-AE44-148B71A4E3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0" y="2675"/>
              <a:ext cx="1200" cy="150"/>
            </a:xfrm>
            <a:prstGeom prst="roundRect">
              <a:avLst>
                <a:gd name="adj" fmla="val 50000"/>
              </a:avLst>
            </a:prstGeom>
            <a:solidFill>
              <a:srgbClr val="DDDDDD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38" name="AutoShape 175">
              <a:extLst>
                <a:ext uri="{FF2B5EF4-FFF2-40B4-BE49-F238E27FC236}">
                  <a16:creationId xmlns:a16="http://schemas.microsoft.com/office/drawing/2014/main" id="{327014A7-7A24-483A-9721-EC25AF2BB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4" y="2710"/>
              <a:ext cx="1072" cy="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39" name="Oval 176">
              <a:extLst>
                <a:ext uri="{FF2B5EF4-FFF2-40B4-BE49-F238E27FC236}">
                  <a16:creationId xmlns:a16="http://schemas.microsoft.com/office/drawing/2014/main" id="{072C2F1F-CAF8-413E-B27F-29BE3133A4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7" y="2382"/>
              <a:ext cx="160" cy="144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40" name="Oval 177">
              <a:extLst>
                <a:ext uri="{FF2B5EF4-FFF2-40B4-BE49-F238E27FC236}">
                  <a16:creationId xmlns:a16="http://schemas.microsoft.com/office/drawing/2014/main" id="{2DA27ACF-C5F0-464F-A8DE-010623B7D5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7" y="2382"/>
              <a:ext cx="160" cy="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/>
              <a:endParaRPr lang="es-ES" altLang="es-ES" sz="1800">
                <a:solidFill>
                  <a:srgbClr val="FF0000"/>
                </a:solidFill>
              </a:endParaRPr>
            </a:p>
          </p:txBody>
        </p:sp>
        <p:sp>
          <p:nvSpPr>
            <p:cNvPr id="141" name="Oval 178">
              <a:extLst>
                <a:ext uri="{FF2B5EF4-FFF2-40B4-BE49-F238E27FC236}">
                  <a16:creationId xmlns:a16="http://schemas.microsoft.com/office/drawing/2014/main" id="{0FDE49E4-3794-4775-B042-BB8FA276C6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0" y="2382"/>
              <a:ext cx="160" cy="138"/>
            </a:xfrm>
            <a:prstGeom prst="ellipse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  <p:sp>
          <p:nvSpPr>
            <p:cNvPr id="142" name="Rectangle 179">
              <a:extLst>
                <a:ext uri="{FF2B5EF4-FFF2-40B4-BE49-F238E27FC236}">
                  <a16:creationId xmlns:a16="http://schemas.microsoft.com/office/drawing/2014/main" id="{91A54A72-A014-42B8-BAB5-DC83A02F84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4" y="1834"/>
              <a:ext cx="83" cy="760"/>
            </a:xfrm>
            <a:prstGeom prst="rect">
              <a:avLst/>
            </a:prstGeom>
            <a:solidFill>
              <a:srgbClr val="29292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endParaRPr lang="es-ES" altLang="es-ES"/>
            </a:p>
          </p:txBody>
        </p:sp>
      </p:grpSp>
      <p:grpSp>
        <p:nvGrpSpPr>
          <p:cNvPr id="151" name="Group 180">
            <a:extLst>
              <a:ext uri="{FF2B5EF4-FFF2-40B4-BE49-F238E27FC236}">
                <a16:creationId xmlns:a16="http://schemas.microsoft.com/office/drawing/2014/main" id="{1D98A362-E938-4807-9D5E-F2590A1A59DF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10777570" y="4489450"/>
            <a:ext cx="803275" cy="771525"/>
            <a:chOff x="-44" y="1473"/>
            <a:chExt cx="981" cy="1105"/>
          </a:xfrm>
        </p:grpSpPr>
        <p:pic>
          <p:nvPicPr>
            <p:cNvPr id="152" name="Picture 181" descr="desktop_computer_stylized_medium">
              <a:extLst>
                <a:ext uri="{FF2B5EF4-FFF2-40B4-BE49-F238E27FC236}">
                  <a16:creationId xmlns:a16="http://schemas.microsoft.com/office/drawing/2014/main" id="{903301B3-1041-4C6F-AAAC-242037C6B2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" name="Freeform 182">
              <a:extLst>
                <a:ext uri="{FF2B5EF4-FFF2-40B4-BE49-F238E27FC236}">
                  <a16:creationId xmlns:a16="http://schemas.microsoft.com/office/drawing/2014/main" id="{9BB5C39A-97FA-496E-AB63-779599D0722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43382 w 356"/>
                <a:gd name="T3" fmla="*/ 3172 h 368"/>
                <a:gd name="T4" fmla="*/ 51464 w 356"/>
                <a:gd name="T5" fmla="*/ 66095 h 368"/>
                <a:gd name="T6" fmla="*/ 11342 w 356"/>
                <a:gd name="T7" fmla="*/ 82659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154" name="Group 183">
            <a:extLst>
              <a:ext uri="{FF2B5EF4-FFF2-40B4-BE49-F238E27FC236}">
                <a16:creationId xmlns:a16="http://schemas.microsoft.com/office/drawing/2014/main" id="{35C13DA4-BEEE-4909-950A-93DE23075A5C}"/>
              </a:ext>
            </a:extLst>
          </p:cNvPr>
          <p:cNvGrpSpPr>
            <a:grpSpLocks/>
          </p:cNvGrpSpPr>
          <p:nvPr/>
        </p:nvGrpSpPr>
        <p:grpSpPr bwMode="auto">
          <a:xfrm>
            <a:off x="6862795" y="4470400"/>
            <a:ext cx="803275" cy="771525"/>
            <a:chOff x="-44" y="1473"/>
            <a:chExt cx="981" cy="1105"/>
          </a:xfrm>
        </p:grpSpPr>
        <p:pic>
          <p:nvPicPr>
            <p:cNvPr id="155" name="Picture 184" descr="desktop_computer_stylized_medium">
              <a:extLst>
                <a:ext uri="{FF2B5EF4-FFF2-40B4-BE49-F238E27FC236}">
                  <a16:creationId xmlns:a16="http://schemas.microsoft.com/office/drawing/2014/main" id="{A227BC18-AD70-4FB6-9D4F-6936818658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6" name="Freeform 185">
              <a:extLst>
                <a:ext uri="{FF2B5EF4-FFF2-40B4-BE49-F238E27FC236}">
                  <a16:creationId xmlns:a16="http://schemas.microsoft.com/office/drawing/2014/main" id="{A0AA4041-30B1-430B-B119-13B03885422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43382 w 356"/>
                <a:gd name="T3" fmla="*/ 3172 h 368"/>
                <a:gd name="T4" fmla="*/ 51464 w 356"/>
                <a:gd name="T5" fmla="*/ 66095 h 368"/>
                <a:gd name="T6" fmla="*/ 11342 w 356"/>
                <a:gd name="T7" fmla="*/ 82659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grpSp>
        <p:nvGrpSpPr>
          <p:cNvPr id="157" name="Group 186">
            <a:extLst>
              <a:ext uri="{FF2B5EF4-FFF2-40B4-BE49-F238E27FC236}">
                <a16:creationId xmlns:a16="http://schemas.microsoft.com/office/drawing/2014/main" id="{89453E31-683C-4435-A380-BD44B6726B58}"/>
              </a:ext>
            </a:extLst>
          </p:cNvPr>
          <p:cNvGrpSpPr>
            <a:grpSpLocks/>
          </p:cNvGrpSpPr>
          <p:nvPr/>
        </p:nvGrpSpPr>
        <p:grpSpPr bwMode="auto">
          <a:xfrm>
            <a:off x="7485095" y="4919663"/>
            <a:ext cx="803275" cy="771525"/>
            <a:chOff x="-44" y="1473"/>
            <a:chExt cx="981" cy="1105"/>
          </a:xfrm>
        </p:grpSpPr>
        <p:pic>
          <p:nvPicPr>
            <p:cNvPr id="158" name="Picture 187" descr="desktop_computer_stylized_medium">
              <a:extLst>
                <a:ext uri="{FF2B5EF4-FFF2-40B4-BE49-F238E27FC236}">
                  <a16:creationId xmlns:a16="http://schemas.microsoft.com/office/drawing/2014/main" id="{AD9947A7-FD4B-46C4-82D3-5177E5366E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44" y="1473"/>
              <a:ext cx="981" cy="1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Freeform 188">
              <a:extLst>
                <a:ext uri="{FF2B5EF4-FFF2-40B4-BE49-F238E27FC236}">
                  <a16:creationId xmlns:a16="http://schemas.microsoft.com/office/drawing/2014/main" id="{C79A9FF2-A9CF-4765-82B6-9D818A02F15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74" y="1579"/>
              <a:ext cx="477" cy="506"/>
            </a:xfrm>
            <a:custGeom>
              <a:avLst/>
              <a:gdLst>
                <a:gd name="T0" fmla="*/ 0 w 356"/>
                <a:gd name="T1" fmla="*/ 0 h 368"/>
                <a:gd name="T2" fmla="*/ 43382 w 356"/>
                <a:gd name="T3" fmla="*/ 3172 h 368"/>
                <a:gd name="T4" fmla="*/ 51464 w 356"/>
                <a:gd name="T5" fmla="*/ 66095 h 368"/>
                <a:gd name="T6" fmla="*/ 11342 w 356"/>
                <a:gd name="T7" fmla="*/ 82659 h 368"/>
                <a:gd name="T8" fmla="*/ 0 w 356"/>
                <a:gd name="T9" fmla="*/ 0 h 3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68"/>
                <a:gd name="T17" fmla="*/ 356 w 356"/>
                <a:gd name="T18" fmla="*/ 368 h 3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68">
                  <a:moveTo>
                    <a:pt x="0" y="0"/>
                  </a:moveTo>
                  <a:lnTo>
                    <a:pt x="300" y="14"/>
                  </a:lnTo>
                  <a:lnTo>
                    <a:pt x="356" y="294"/>
                  </a:lnTo>
                  <a:lnTo>
                    <a:pt x="78" y="368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9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es-ES"/>
            </a:p>
          </p:txBody>
        </p:sp>
      </p:grpSp>
      <p:pic>
        <p:nvPicPr>
          <p:cNvPr id="160" name="Audio 159">
            <a:hlinkClick r:id="" action="ppaction://media"/>
            <a:extLst>
              <a:ext uri="{FF2B5EF4-FFF2-40B4-BE49-F238E27FC236}">
                <a16:creationId xmlns:a16="http://schemas.microsoft.com/office/drawing/2014/main" id="{EA290F8B-64F7-49DC-9850-470EB14B56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238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23"/>
    </mc:Choice>
    <mc:Fallback>
      <p:transition spd="slow" advTm="36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0"/>
                </p:tgtEl>
              </p:cMediaNode>
            </p:audio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16.8|1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1.7|1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9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6.5|9.1|6.1|12.9|8.8|1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4|5.3|9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|8.2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0.8|4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1|8.6|6.9|3.7|7.4|6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7.2|5.4|8.6|7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.2|14.7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plateARQ-ArialNarrow">
  <a:themeElements>
    <a:clrScheme name="Mediana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a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950</Words>
  <Application>Microsoft Office PowerPoint</Application>
  <PresentationFormat>Panorámica</PresentationFormat>
  <Paragraphs>202</Paragraphs>
  <Slides>12</Slides>
  <Notes>0</Notes>
  <HiddenSlides>0</HiddenSlides>
  <MMClips>12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3" baseType="lpstr">
      <vt:lpstr>Arial</vt:lpstr>
      <vt:lpstr>Arial Narrow</vt:lpstr>
      <vt:lpstr>Calibri</vt:lpstr>
      <vt:lpstr>Calibri Light</vt:lpstr>
      <vt:lpstr>Eurostile</vt:lpstr>
      <vt:lpstr>Gill Sans MT</vt:lpstr>
      <vt:lpstr>Times New Roman</vt:lpstr>
      <vt:lpstr>Tw Cen MT</vt:lpstr>
      <vt:lpstr>Wingdings</vt:lpstr>
      <vt:lpstr>Wingdings 2</vt:lpstr>
      <vt:lpstr>TemplateARQ-ArialNarrow</vt:lpstr>
      <vt:lpstr>Retardos, errores, pérdidas y rendimiento en redes de paquetes</vt:lpstr>
      <vt:lpstr>¿Cómo suceden el retardo y la pérdida de paquetes?</vt:lpstr>
      <vt:lpstr>Cuatro fuentes del retardo de paquetes</vt:lpstr>
      <vt:lpstr>Cuatro fuentes del retardo de paquetes</vt:lpstr>
      <vt:lpstr>Cuatro fuentes del retardo de paquetes</vt:lpstr>
      <vt:lpstr>Analogía de la caravana (1)</vt:lpstr>
      <vt:lpstr>Analogía de la caravana (2)</vt:lpstr>
      <vt:lpstr>Retardo de cola (revisado)</vt:lpstr>
      <vt:lpstr>Pérdida de paquetes (revisado)</vt:lpstr>
      <vt:lpstr>Tasa de transferencia</vt:lpstr>
      <vt:lpstr>Tasa de transferencia (más)</vt:lpstr>
      <vt:lpstr>Tasa de transferencia: escenario de Internet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Ejercicios sobre evolución temporal en modelos de conmutación empleados en redes</dc:title>
  <dc:creator>Navarro Guillén Andrés</dc:creator>
  <cp:lastModifiedBy>Navarro Guillén Andrés</cp:lastModifiedBy>
  <cp:revision>10</cp:revision>
  <dcterms:created xsi:type="dcterms:W3CDTF">2019-04-07T10:31:01Z</dcterms:created>
  <dcterms:modified xsi:type="dcterms:W3CDTF">2019-09-07T07:14:45Z</dcterms:modified>
</cp:coreProperties>
</file>