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52"/>
  </p:notesMasterIdLst>
  <p:handoutMasterIdLst>
    <p:handoutMasterId r:id="rId53"/>
  </p:handoutMasterIdLst>
  <p:sldIdLst>
    <p:sldId id="256" r:id="rId2"/>
    <p:sldId id="477" r:id="rId3"/>
    <p:sldId id="441" r:id="rId4"/>
    <p:sldId id="483" r:id="rId5"/>
    <p:sldId id="457" r:id="rId6"/>
    <p:sldId id="458" r:id="rId7"/>
    <p:sldId id="479" r:id="rId8"/>
    <p:sldId id="459" r:id="rId9"/>
    <p:sldId id="480" r:id="rId10"/>
    <p:sldId id="484" r:id="rId11"/>
    <p:sldId id="485" r:id="rId12"/>
    <p:sldId id="486" r:id="rId13"/>
    <p:sldId id="517" r:id="rId14"/>
    <p:sldId id="482" r:id="rId15"/>
    <p:sldId id="518" r:id="rId16"/>
    <p:sldId id="487" r:id="rId17"/>
    <p:sldId id="509" r:id="rId18"/>
    <p:sldId id="510" r:id="rId19"/>
    <p:sldId id="511" r:id="rId20"/>
    <p:sldId id="512" r:id="rId21"/>
    <p:sldId id="488" r:id="rId22"/>
    <p:sldId id="455" r:id="rId23"/>
    <p:sldId id="489" r:id="rId24"/>
    <p:sldId id="500" r:id="rId25"/>
    <p:sldId id="460" r:id="rId26"/>
    <p:sldId id="490" r:id="rId27"/>
    <p:sldId id="506" r:id="rId28"/>
    <p:sldId id="461" r:id="rId29"/>
    <p:sldId id="462" r:id="rId30"/>
    <p:sldId id="501" r:id="rId31"/>
    <p:sldId id="502" r:id="rId32"/>
    <p:sldId id="503" r:id="rId33"/>
    <p:sldId id="504" r:id="rId34"/>
    <p:sldId id="463" r:id="rId35"/>
    <p:sldId id="499" r:id="rId36"/>
    <p:sldId id="464" r:id="rId37"/>
    <p:sldId id="465" r:id="rId38"/>
    <p:sldId id="507" r:id="rId39"/>
    <p:sldId id="508" r:id="rId40"/>
    <p:sldId id="505" r:id="rId41"/>
    <p:sldId id="514" r:id="rId42"/>
    <p:sldId id="515" r:id="rId43"/>
    <p:sldId id="491" r:id="rId44"/>
    <p:sldId id="466" r:id="rId45"/>
    <p:sldId id="467" r:id="rId46"/>
    <p:sldId id="498" r:id="rId47"/>
    <p:sldId id="513" r:id="rId48"/>
    <p:sldId id="497" r:id="rId49"/>
    <p:sldId id="492" r:id="rId50"/>
    <p:sldId id="493" r:id="rId51"/>
  </p:sldIdLst>
  <p:sldSz cx="9144000" cy="6858000" type="screen4x3"/>
  <p:notesSz cx="6797675" cy="9928225"/>
  <p:defaultTextStyle>
    <a:defPPr>
      <a:defRPr lang="es-ES_tradnl"/>
    </a:defPPr>
    <a:lvl1pPr algn="l" rtl="0" eaLnBrk="0" fontAlgn="base" hangingPunct="0">
      <a:spcBef>
        <a:spcPct val="0"/>
      </a:spcBef>
      <a:spcAft>
        <a:spcPct val="0"/>
      </a:spcAft>
      <a:defRPr sz="1600" kern="1200">
        <a:solidFill>
          <a:schemeClr val="tx1"/>
        </a:solidFill>
        <a:latin typeface="Tempus Sans ITC" pitchFamily="82" charset="0"/>
        <a:ea typeface="+mn-ea"/>
        <a:cs typeface="+mn-cs"/>
      </a:defRPr>
    </a:lvl1pPr>
    <a:lvl2pPr marL="457200" algn="l" rtl="0" eaLnBrk="0" fontAlgn="base" hangingPunct="0">
      <a:spcBef>
        <a:spcPct val="0"/>
      </a:spcBef>
      <a:spcAft>
        <a:spcPct val="0"/>
      </a:spcAft>
      <a:defRPr sz="16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16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Tempus Sans ITC" pitchFamily="82" charset="0"/>
        <a:ea typeface="+mn-ea"/>
        <a:cs typeface="+mn-cs"/>
      </a:defRPr>
    </a:lvl5pPr>
    <a:lvl6pPr marL="2286000" algn="l" defTabSz="914400" rtl="0" eaLnBrk="1" latinLnBrk="0" hangingPunct="1">
      <a:defRPr sz="1600" kern="1200">
        <a:solidFill>
          <a:schemeClr val="tx1"/>
        </a:solidFill>
        <a:latin typeface="Tempus Sans ITC" pitchFamily="82" charset="0"/>
        <a:ea typeface="+mn-ea"/>
        <a:cs typeface="+mn-cs"/>
      </a:defRPr>
    </a:lvl6pPr>
    <a:lvl7pPr marL="2743200" algn="l" defTabSz="914400" rtl="0" eaLnBrk="1" latinLnBrk="0" hangingPunct="1">
      <a:defRPr sz="1600" kern="1200">
        <a:solidFill>
          <a:schemeClr val="tx1"/>
        </a:solidFill>
        <a:latin typeface="Tempus Sans ITC" pitchFamily="82" charset="0"/>
        <a:ea typeface="+mn-ea"/>
        <a:cs typeface="+mn-cs"/>
      </a:defRPr>
    </a:lvl7pPr>
    <a:lvl8pPr marL="3200400" algn="l" defTabSz="914400" rtl="0" eaLnBrk="1" latinLnBrk="0" hangingPunct="1">
      <a:defRPr sz="1600" kern="1200">
        <a:solidFill>
          <a:schemeClr val="tx1"/>
        </a:solidFill>
        <a:latin typeface="Tempus Sans ITC" pitchFamily="82" charset="0"/>
        <a:ea typeface="+mn-ea"/>
        <a:cs typeface="+mn-cs"/>
      </a:defRPr>
    </a:lvl8pPr>
    <a:lvl9pPr marL="3657600" algn="l" defTabSz="914400" rtl="0" eaLnBrk="1" latinLnBrk="0" hangingPunct="1">
      <a:defRPr sz="1600" kern="1200">
        <a:solidFill>
          <a:schemeClr val="tx1"/>
        </a:solidFill>
        <a:latin typeface="Tempus Sans ITC" pitchFamily="8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653">
          <p15:clr>
            <a:srgbClr val="A4A3A4"/>
          </p15:clr>
        </p15:guide>
      </p15:sldGuideLst>
    </p:ext>
    <p:ext uri="{2D200454-40CA-4A62-9FC3-DE9A4176ACB9}">
      <p15:notesGuideLst xmlns:p15="http://schemas.microsoft.com/office/powerpoint/2012/main">
        <p15:guide id="1" orient="horz" pos="3128">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vier Gómez-Sellés" initials="J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99CCFF"/>
    <a:srgbClr val="FFE181"/>
    <a:srgbClr val="EAEAEA"/>
    <a:srgbClr val="009900"/>
    <a:srgbClr val="FF00FF"/>
    <a:srgbClr val="FF3300"/>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02" autoAdjust="0"/>
    <p:restoredTop sz="94891" autoAdjust="0"/>
  </p:normalViewPr>
  <p:slideViewPr>
    <p:cSldViewPr>
      <p:cViewPr varScale="1">
        <p:scale>
          <a:sx n="105" d="100"/>
          <a:sy n="105" d="100"/>
        </p:scale>
        <p:origin x="462" y="90"/>
      </p:cViewPr>
      <p:guideLst>
        <p:guide orient="horz" pos="2160"/>
        <p:guide pos="2653"/>
      </p:guideLst>
    </p:cSldViewPr>
  </p:slideViewPr>
  <p:outlineViewPr>
    <p:cViewPr>
      <p:scale>
        <a:sx n="33" d="100"/>
        <a:sy n="33" d="100"/>
      </p:scale>
      <p:origin x="0" y="1218"/>
    </p:cViewPr>
    <p:sldLst>
      <p:sld r:id="rId1" collapse="1"/>
    </p:sldLst>
  </p:outlineViewPr>
  <p:notesTextViewPr>
    <p:cViewPr>
      <p:scale>
        <a:sx n="100" d="100"/>
        <a:sy n="100" d="100"/>
      </p:scale>
      <p:origin x="0" y="0"/>
    </p:cViewPr>
  </p:notesTextViewPr>
  <p:sorterViewPr>
    <p:cViewPr>
      <p:scale>
        <a:sx n="100" d="100"/>
        <a:sy n="100" d="100"/>
      </p:scale>
      <p:origin x="0" y="648"/>
    </p:cViewPr>
  </p:sorterViewPr>
  <p:notesViewPr>
    <p:cSldViewPr>
      <p:cViewPr>
        <p:scale>
          <a:sx n="100" d="100"/>
          <a:sy n="100" d="100"/>
        </p:scale>
        <p:origin x="-792" y="-72"/>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image" Target="../media/image2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5" Type="http://schemas.openxmlformats.org/officeDocument/2006/relationships/image" Target="../media/image35.wmf"/><Relationship Id="rId4" Type="http://schemas.openxmlformats.org/officeDocument/2006/relationships/image" Target="../media/image34.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6.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4" Type="http://schemas.openxmlformats.org/officeDocument/2006/relationships/image" Target="../media/image4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9.wmf"/><Relationship Id="rId5" Type="http://schemas.openxmlformats.org/officeDocument/2006/relationships/image" Target="../media/image48.wmf"/><Relationship Id="rId4" Type="http://schemas.openxmlformats.org/officeDocument/2006/relationships/image" Target="../media/image4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5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4" Type="http://schemas.openxmlformats.org/officeDocument/2006/relationships/image" Target="../media/image65.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wmf"/><Relationship Id="rId4" Type="http://schemas.openxmlformats.org/officeDocument/2006/relationships/image" Target="../media/image82.wmf"/></Relationships>
</file>

<file path=ppt/drawings/_rels/vmlDrawing31.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9.wmf"/><Relationship Id="rId1" Type="http://schemas.openxmlformats.org/officeDocument/2006/relationships/image" Target="../media/image88.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17.w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 Id="rId4" Type="http://schemas.openxmlformats.org/officeDocument/2006/relationships/image" Target="../media/image10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4630" cy="496491"/>
          </a:xfrm>
          <a:prstGeom prst="rect">
            <a:avLst/>
          </a:prstGeom>
          <a:noFill/>
          <a:ln w="9525">
            <a:noFill/>
            <a:miter lim="800000"/>
            <a:headEnd/>
            <a:tailEnd/>
          </a:ln>
          <a:effectLst/>
        </p:spPr>
        <p:txBody>
          <a:bodyPr vert="horz" wrap="square" lIns="91744" tIns="45874" rIns="91744" bIns="45874" numCol="1" anchor="t" anchorCtr="0" compatLnSpc="1">
            <a:prstTxWarp prst="textNoShape">
              <a:avLst/>
            </a:prstTxWarp>
          </a:bodyPr>
          <a:lstStyle>
            <a:lvl1pPr defTabSz="917948">
              <a:defRPr sz="1200" smtClean="0">
                <a:latin typeface="Verdana" pitchFamily="34" charset="0"/>
              </a:defRPr>
            </a:lvl1pPr>
          </a:lstStyle>
          <a:p>
            <a:pPr>
              <a:defRPr/>
            </a:pPr>
            <a:endParaRPr lang="es-ES"/>
          </a:p>
        </p:txBody>
      </p:sp>
      <p:sp>
        <p:nvSpPr>
          <p:cNvPr id="70659" name="Rectangle 3"/>
          <p:cNvSpPr>
            <a:spLocks noGrp="1" noChangeArrowheads="1"/>
          </p:cNvSpPr>
          <p:nvPr>
            <p:ph type="dt" sz="quarter" idx="1"/>
          </p:nvPr>
        </p:nvSpPr>
        <p:spPr bwMode="auto">
          <a:xfrm>
            <a:off x="3853045" y="0"/>
            <a:ext cx="2944630" cy="496491"/>
          </a:xfrm>
          <a:prstGeom prst="rect">
            <a:avLst/>
          </a:prstGeom>
          <a:noFill/>
          <a:ln w="9525">
            <a:noFill/>
            <a:miter lim="800000"/>
            <a:headEnd/>
            <a:tailEnd/>
          </a:ln>
          <a:effectLst/>
        </p:spPr>
        <p:txBody>
          <a:bodyPr vert="horz" wrap="square" lIns="91744" tIns="45874" rIns="91744" bIns="45874" numCol="1" anchor="t" anchorCtr="0" compatLnSpc="1">
            <a:prstTxWarp prst="textNoShape">
              <a:avLst/>
            </a:prstTxWarp>
          </a:bodyPr>
          <a:lstStyle>
            <a:lvl1pPr algn="r" defTabSz="917948">
              <a:defRPr sz="1200" smtClean="0">
                <a:latin typeface="Verdana" pitchFamily="34" charset="0"/>
              </a:defRPr>
            </a:lvl1pPr>
          </a:lstStyle>
          <a:p>
            <a:pPr>
              <a:defRPr/>
            </a:pPr>
            <a:endParaRPr lang="es-ES"/>
          </a:p>
        </p:txBody>
      </p:sp>
      <p:sp>
        <p:nvSpPr>
          <p:cNvPr id="70660" name="Rectangle 4"/>
          <p:cNvSpPr>
            <a:spLocks noGrp="1" noChangeArrowheads="1"/>
          </p:cNvSpPr>
          <p:nvPr>
            <p:ph type="ftr" sz="quarter" idx="2"/>
          </p:nvPr>
        </p:nvSpPr>
        <p:spPr bwMode="auto">
          <a:xfrm>
            <a:off x="0" y="9431734"/>
            <a:ext cx="2944630" cy="496491"/>
          </a:xfrm>
          <a:prstGeom prst="rect">
            <a:avLst/>
          </a:prstGeom>
          <a:noFill/>
          <a:ln w="9525">
            <a:noFill/>
            <a:miter lim="800000"/>
            <a:headEnd/>
            <a:tailEnd/>
          </a:ln>
          <a:effectLst/>
        </p:spPr>
        <p:txBody>
          <a:bodyPr vert="horz" wrap="square" lIns="91744" tIns="45874" rIns="91744" bIns="45874" numCol="1" anchor="b" anchorCtr="0" compatLnSpc="1">
            <a:prstTxWarp prst="textNoShape">
              <a:avLst/>
            </a:prstTxWarp>
          </a:bodyPr>
          <a:lstStyle>
            <a:lvl1pPr defTabSz="917948">
              <a:defRPr sz="1200" smtClean="0">
                <a:latin typeface="Verdana" pitchFamily="34" charset="0"/>
              </a:defRPr>
            </a:lvl1pPr>
          </a:lstStyle>
          <a:p>
            <a:pPr>
              <a:defRPr/>
            </a:pPr>
            <a:endParaRPr lang="es-ES"/>
          </a:p>
        </p:txBody>
      </p:sp>
      <p:sp>
        <p:nvSpPr>
          <p:cNvPr id="70661" name="Rectangle 5"/>
          <p:cNvSpPr>
            <a:spLocks noGrp="1" noChangeArrowheads="1"/>
          </p:cNvSpPr>
          <p:nvPr>
            <p:ph type="sldNum" sz="quarter" idx="3"/>
          </p:nvPr>
        </p:nvSpPr>
        <p:spPr bwMode="auto">
          <a:xfrm>
            <a:off x="3853045" y="9431734"/>
            <a:ext cx="2944630" cy="496491"/>
          </a:xfrm>
          <a:prstGeom prst="rect">
            <a:avLst/>
          </a:prstGeom>
          <a:noFill/>
          <a:ln w="9525">
            <a:noFill/>
            <a:miter lim="800000"/>
            <a:headEnd/>
            <a:tailEnd/>
          </a:ln>
          <a:effectLst/>
        </p:spPr>
        <p:txBody>
          <a:bodyPr vert="horz" wrap="square" lIns="91744" tIns="45874" rIns="91744" bIns="45874" numCol="1" anchor="b" anchorCtr="0" compatLnSpc="1">
            <a:prstTxWarp prst="textNoShape">
              <a:avLst/>
            </a:prstTxWarp>
          </a:bodyPr>
          <a:lstStyle>
            <a:lvl1pPr algn="r" defTabSz="917948">
              <a:defRPr sz="1200" smtClean="0">
                <a:latin typeface="Verdana" pitchFamily="34" charset="0"/>
              </a:defRPr>
            </a:lvl1pPr>
          </a:lstStyle>
          <a:p>
            <a:pPr>
              <a:defRPr/>
            </a:pPr>
            <a:fld id="{FB22413F-6EA4-445B-B123-1F42E641CD7F}" type="slidenum">
              <a:rPr lang="es-ES"/>
              <a:pPr>
                <a:defRPr/>
              </a:pPr>
              <a:t>‹Nº›</a:t>
            </a:fld>
            <a:endParaRPr lang="es-ES"/>
          </a:p>
        </p:txBody>
      </p:sp>
    </p:spTree>
    <p:extLst>
      <p:ext uri="{BB962C8B-B14F-4D97-AF65-F5344CB8AC3E}">
        <p14:creationId xmlns:p14="http://schemas.microsoft.com/office/powerpoint/2010/main" val="3231791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630" cy="496491"/>
          </a:xfrm>
          <a:prstGeom prst="rect">
            <a:avLst/>
          </a:prstGeom>
          <a:noFill/>
          <a:ln w="9525">
            <a:noFill/>
            <a:miter lim="800000"/>
            <a:headEnd/>
            <a:tailEnd/>
          </a:ln>
          <a:effectLst/>
        </p:spPr>
        <p:txBody>
          <a:bodyPr vert="horz" wrap="square" lIns="91744" tIns="45874" rIns="91744" bIns="45874" numCol="1" anchor="t" anchorCtr="0" compatLnSpc="1">
            <a:prstTxWarp prst="textNoShape">
              <a:avLst/>
            </a:prstTxWarp>
          </a:bodyPr>
          <a:lstStyle>
            <a:lvl1pPr defTabSz="917948">
              <a:defRPr sz="1200" smtClean="0">
                <a:latin typeface="Times New Roman" pitchFamily="18" charset="0"/>
              </a:defRPr>
            </a:lvl1pPr>
          </a:lstStyle>
          <a:p>
            <a:pPr>
              <a:defRPr/>
            </a:pPr>
            <a:endParaRPr lang="es-ES_tradnl"/>
          </a:p>
        </p:txBody>
      </p:sp>
      <p:sp>
        <p:nvSpPr>
          <p:cNvPr id="4099" name="Rectangle 3"/>
          <p:cNvSpPr>
            <a:spLocks noGrp="1" noChangeArrowheads="1"/>
          </p:cNvSpPr>
          <p:nvPr>
            <p:ph type="dt" idx="1"/>
          </p:nvPr>
        </p:nvSpPr>
        <p:spPr bwMode="auto">
          <a:xfrm>
            <a:off x="3853045" y="0"/>
            <a:ext cx="2944630" cy="496491"/>
          </a:xfrm>
          <a:prstGeom prst="rect">
            <a:avLst/>
          </a:prstGeom>
          <a:noFill/>
          <a:ln w="9525">
            <a:noFill/>
            <a:miter lim="800000"/>
            <a:headEnd/>
            <a:tailEnd/>
          </a:ln>
          <a:effectLst/>
        </p:spPr>
        <p:txBody>
          <a:bodyPr vert="horz" wrap="square" lIns="91744" tIns="45874" rIns="91744" bIns="45874" numCol="1" anchor="t" anchorCtr="0" compatLnSpc="1">
            <a:prstTxWarp prst="textNoShape">
              <a:avLst/>
            </a:prstTxWarp>
          </a:bodyPr>
          <a:lstStyle>
            <a:lvl1pPr algn="r" defTabSz="917948">
              <a:defRPr sz="1200" smtClean="0">
                <a:latin typeface="Times New Roman" pitchFamily="18" charset="0"/>
              </a:defRPr>
            </a:lvl1pPr>
          </a:lstStyle>
          <a:p>
            <a:pPr>
              <a:defRPr/>
            </a:pPr>
            <a:endParaRPr lang="es-ES_tradnl"/>
          </a:p>
        </p:txBody>
      </p:sp>
      <p:sp>
        <p:nvSpPr>
          <p:cNvPr id="18436" name="Rectangle 4"/>
          <p:cNvSpPr>
            <a:spLocks noGrp="1" noRot="1" noChangeAspect="1" noChangeArrowheads="1" noTextEdit="1"/>
          </p:cNvSpPr>
          <p:nvPr>
            <p:ph type="sldImg" idx="2"/>
          </p:nvPr>
        </p:nvSpPr>
        <p:spPr bwMode="auto">
          <a:xfrm>
            <a:off x="919163" y="746125"/>
            <a:ext cx="4962525" cy="37211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06791" y="4715072"/>
            <a:ext cx="4984095" cy="4466825"/>
          </a:xfrm>
          <a:prstGeom prst="rect">
            <a:avLst/>
          </a:prstGeom>
          <a:noFill/>
          <a:ln w="9525">
            <a:noFill/>
            <a:miter lim="800000"/>
            <a:headEnd/>
            <a:tailEnd/>
          </a:ln>
          <a:effectLst/>
        </p:spPr>
        <p:txBody>
          <a:bodyPr vert="horz" wrap="square" lIns="91744" tIns="45874" rIns="91744" bIns="45874"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4102" name="Rectangle 6"/>
          <p:cNvSpPr>
            <a:spLocks noGrp="1" noChangeArrowheads="1"/>
          </p:cNvSpPr>
          <p:nvPr>
            <p:ph type="ftr" sz="quarter" idx="4"/>
          </p:nvPr>
        </p:nvSpPr>
        <p:spPr bwMode="auto">
          <a:xfrm>
            <a:off x="0" y="9431734"/>
            <a:ext cx="2944630" cy="496491"/>
          </a:xfrm>
          <a:prstGeom prst="rect">
            <a:avLst/>
          </a:prstGeom>
          <a:noFill/>
          <a:ln w="9525">
            <a:noFill/>
            <a:miter lim="800000"/>
            <a:headEnd/>
            <a:tailEnd/>
          </a:ln>
          <a:effectLst/>
        </p:spPr>
        <p:txBody>
          <a:bodyPr vert="horz" wrap="square" lIns="91744" tIns="45874" rIns="91744" bIns="45874" numCol="1" anchor="b" anchorCtr="0" compatLnSpc="1">
            <a:prstTxWarp prst="textNoShape">
              <a:avLst/>
            </a:prstTxWarp>
          </a:bodyPr>
          <a:lstStyle>
            <a:lvl1pPr defTabSz="917948">
              <a:defRPr sz="1200" smtClean="0">
                <a:latin typeface="Times New Roman" pitchFamily="18" charset="0"/>
              </a:defRPr>
            </a:lvl1pPr>
          </a:lstStyle>
          <a:p>
            <a:pPr>
              <a:defRPr/>
            </a:pPr>
            <a:endParaRPr lang="es-ES_tradnl"/>
          </a:p>
        </p:txBody>
      </p:sp>
      <p:sp>
        <p:nvSpPr>
          <p:cNvPr id="4103" name="Rectangle 7"/>
          <p:cNvSpPr>
            <a:spLocks noGrp="1" noChangeArrowheads="1"/>
          </p:cNvSpPr>
          <p:nvPr>
            <p:ph type="sldNum" sz="quarter" idx="5"/>
          </p:nvPr>
        </p:nvSpPr>
        <p:spPr bwMode="auto">
          <a:xfrm>
            <a:off x="3853045" y="9431734"/>
            <a:ext cx="2944630" cy="496491"/>
          </a:xfrm>
          <a:prstGeom prst="rect">
            <a:avLst/>
          </a:prstGeom>
          <a:noFill/>
          <a:ln w="9525">
            <a:noFill/>
            <a:miter lim="800000"/>
            <a:headEnd/>
            <a:tailEnd/>
          </a:ln>
          <a:effectLst/>
        </p:spPr>
        <p:txBody>
          <a:bodyPr vert="horz" wrap="square" lIns="91744" tIns="45874" rIns="91744" bIns="45874" numCol="1" anchor="b" anchorCtr="0" compatLnSpc="1">
            <a:prstTxWarp prst="textNoShape">
              <a:avLst/>
            </a:prstTxWarp>
          </a:bodyPr>
          <a:lstStyle>
            <a:lvl1pPr algn="r" defTabSz="917948">
              <a:defRPr sz="1200" smtClean="0">
                <a:latin typeface="Times New Roman" pitchFamily="18" charset="0"/>
              </a:defRPr>
            </a:lvl1pPr>
          </a:lstStyle>
          <a:p>
            <a:pPr>
              <a:defRPr/>
            </a:pPr>
            <a:fld id="{790C471A-9A9C-4E50-B9B7-352B6A093DD5}" type="slidenum">
              <a:rPr lang="es-ES_tradnl"/>
              <a:pPr>
                <a:defRPr/>
              </a:pPr>
              <a:t>‹Nº›</a:t>
            </a:fld>
            <a:endParaRPr lang="es-ES_tradnl"/>
          </a:p>
        </p:txBody>
      </p:sp>
    </p:spTree>
    <p:extLst>
      <p:ext uri="{BB962C8B-B14F-4D97-AF65-F5344CB8AC3E}">
        <p14:creationId xmlns:p14="http://schemas.microsoft.com/office/powerpoint/2010/main" val="756206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C1E86C87-303A-41D4-8372-8BEC272689C3}" type="slidenum">
              <a:rPr lang="es-ES_tradnl"/>
              <a:pPr/>
              <a:t>1</a:t>
            </a:fld>
            <a:endParaRPr lang="es-ES_tradnl"/>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3593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FFD779-D50D-4BF3-916E-17F2E4B612CA}" type="slidenum">
              <a:rPr lang="es-ES_tradnl"/>
              <a:pPr/>
              <a:t>10</a:t>
            </a:fld>
            <a:endParaRPr lang="es-ES_tradnl"/>
          </a:p>
        </p:txBody>
      </p:sp>
      <p:sp>
        <p:nvSpPr>
          <p:cNvPr id="369666" name="Rectangle 2"/>
          <p:cNvSpPr>
            <a:spLocks noGrp="1" noRot="1" noChangeAspect="1" noChangeArrowheads="1" noTextEdit="1"/>
          </p:cNvSpPr>
          <p:nvPr>
            <p:ph type="sldImg"/>
          </p:nvPr>
        </p:nvSpPr>
        <p:spPr>
          <a:xfrm>
            <a:off x="920750" y="746125"/>
            <a:ext cx="4959350" cy="3721100"/>
          </a:xfrm>
          <a:ln/>
        </p:spPr>
      </p:sp>
      <p:sp>
        <p:nvSpPr>
          <p:cNvPr id="36966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088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E77E03-E099-4912-B598-B7427755FE88}" type="slidenum">
              <a:rPr lang="es-ES_tradnl"/>
              <a:pPr/>
              <a:t>11</a:t>
            </a:fld>
            <a:endParaRPr lang="es-ES_tradnl"/>
          </a:p>
        </p:txBody>
      </p:sp>
      <p:sp>
        <p:nvSpPr>
          <p:cNvPr id="370690" name="Rectangle 2"/>
          <p:cNvSpPr>
            <a:spLocks noGrp="1" noRot="1" noChangeAspect="1" noChangeArrowheads="1" noTextEdit="1"/>
          </p:cNvSpPr>
          <p:nvPr>
            <p:ph type="sldImg"/>
          </p:nvPr>
        </p:nvSpPr>
        <p:spPr>
          <a:xfrm>
            <a:off x="920750" y="746125"/>
            <a:ext cx="4959350" cy="3721100"/>
          </a:xfrm>
          <a:ln/>
        </p:spPr>
      </p:sp>
      <p:sp>
        <p:nvSpPr>
          <p:cNvPr id="37069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803852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AE2CE5-F513-4E85-AA46-EF5561C9CE3E}" type="slidenum">
              <a:rPr lang="es-ES_tradnl"/>
              <a:pPr/>
              <a:t>12</a:t>
            </a:fld>
            <a:endParaRPr lang="es-ES_tradnl"/>
          </a:p>
        </p:txBody>
      </p:sp>
      <p:sp>
        <p:nvSpPr>
          <p:cNvPr id="371714" name="Rectangle 2"/>
          <p:cNvSpPr>
            <a:spLocks noGrp="1" noRot="1" noChangeAspect="1" noChangeArrowheads="1" noTextEdit="1"/>
          </p:cNvSpPr>
          <p:nvPr>
            <p:ph type="sldImg"/>
          </p:nvPr>
        </p:nvSpPr>
        <p:spPr>
          <a:xfrm>
            <a:off x="920750" y="746125"/>
            <a:ext cx="4959350" cy="3721100"/>
          </a:xfrm>
          <a:ln/>
        </p:spPr>
      </p:sp>
      <p:sp>
        <p:nvSpPr>
          <p:cNvPr id="3717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99039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59DE26-111A-4EAD-9CBF-EB01A33FB617}" type="slidenum">
              <a:rPr lang="es-ES_tradnl"/>
              <a:pPr/>
              <a:t>14</a:t>
            </a:fld>
            <a:endParaRPr lang="es-ES_tradnl"/>
          </a:p>
        </p:txBody>
      </p:sp>
      <p:sp>
        <p:nvSpPr>
          <p:cNvPr id="392194" name="Rectangle 2"/>
          <p:cNvSpPr>
            <a:spLocks noGrp="1" noRot="1" noChangeAspect="1" noChangeArrowheads="1" noTextEdit="1"/>
          </p:cNvSpPr>
          <p:nvPr>
            <p:ph type="sldImg"/>
          </p:nvPr>
        </p:nvSpPr>
        <p:spPr>
          <a:xfrm>
            <a:off x="920750" y="746125"/>
            <a:ext cx="4959350" cy="3721100"/>
          </a:xfrm>
          <a:ln/>
        </p:spPr>
      </p:sp>
      <p:sp>
        <p:nvSpPr>
          <p:cNvPr id="39219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55971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11A002-60D2-4730-99F3-173A81F193B2}" type="slidenum">
              <a:rPr lang="es-ES_tradnl"/>
              <a:pPr/>
              <a:t>16</a:t>
            </a:fld>
            <a:endParaRPr lang="es-ES_tradnl"/>
          </a:p>
        </p:txBody>
      </p:sp>
      <p:sp>
        <p:nvSpPr>
          <p:cNvPr id="384002" name="Rectangle 2"/>
          <p:cNvSpPr>
            <a:spLocks noGrp="1" noRot="1" noChangeAspect="1" noChangeArrowheads="1" noTextEdit="1"/>
          </p:cNvSpPr>
          <p:nvPr>
            <p:ph type="sldImg"/>
          </p:nvPr>
        </p:nvSpPr>
        <p:spPr>
          <a:xfrm>
            <a:off x="920750" y="746125"/>
            <a:ext cx="4959350" cy="3721100"/>
          </a:xfrm>
          <a:ln/>
        </p:spPr>
      </p:sp>
      <p:sp>
        <p:nvSpPr>
          <p:cNvPr id="38400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210782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F8622-44A0-449D-88AF-CCC5A65F929E}" type="slidenum">
              <a:rPr lang="es-ES_tradnl"/>
              <a:pPr/>
              <a:t>17</a:t>
            </a:fld>
            <a:endParaRPr lang="es-ES_tradnl"/>
          </a:p>
        </p:txBody>
      </p:sp>
      <p:sp>
        <p:nvSpPr>
          <p:cNvPr id="390146" name="Rectangle 2"/>
          <p:cNvSpPr>
            <a:spLocks noGrp="1" noRot="1" noChangeAspect="1" noChangeArrowheads="1" noTextEdit="1"/>
          </p:cNvSpPr>
          <p:nvPr>
            <p:ph type="sldImg"/>
          </p:nvPr>
        </p:nvSpPr>
        <p:spPr>
          <a:xfrm>
            <a:off x="920750" y="746125"/>
            <a:ext cx="4959350" cy="3721100"/>
          </a:xfrm>
          <a:ln/>
        </p:spPr>
      </p:sp>
      <p:sp>
        <p:nvSpPr>
          <p:cNvPr id="39014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28117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DF8622-44A0-449D-88AF-CCC5A65F929E}" type="slidenum">
              <a:rPr lang="es-ES_tradnl"/>
              <a:pPr/>
              <a:t>21</a:t>
            </a:fld>
            <a:endParaRPr lang="es-ES_tradnl"/>
          </a:p>
        </p:txBody>
      </p:sp>
      <p:sp>
        <p:nvSpPr>
          <p:cNvPr id="390146" name="Rectangle 2"/>
          <p:cNvSpPr>
            <a:spLocks noGrp="1" noRot="1" noChangeAspect="1" noChangeArrowheads="1" noTextEdit="1"/>
          </p:cNvSpPr>
          <p:nvPr>
            <p:ph type="sldImg"/>
          </p:nvPr>
        </p:nvSpPr>
        <p:spPr>
          <a:xfrm>
            <a:off x="920750" y="746125"/>
            <a:ext cx="4959350" cy="3721100"/>
          </a:xfrm>
          <a:ln/>
        </p:spPr>
      </p:sp>
      <p:sp>
        <p:nvSpPr>
          <p:cNvPr id="39014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30221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22</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2756081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5B090F-FF61-40C5-998E-54F38A1997F8}" type="slidenum">
              <a:rPr lang="es-ES_tradnl"/>
              <a:pPr/>
              <a:t>23</a:t>
            </a:fld>
            <a:endParaRPr lang="es-ES_tradnl"/>
          </a:p>
        </p:txBody>
      </p:sp>
      <p:sp>
        <p:nvSpPr>
          <p:cNvPr id="375810" name="Rectangle 2"/>
          <p:cNvSpPr>
            <a:spLocks noGrp="1" noRot="1" noChangeAspect="1" noChangeArrowheads="1" noTextEdit="1"/>
          </p:cNvSpPr>
          <p:nvPr>
            <p:ph type="sldImg"/>
          </p:nvPr>
        </p:nvSpPr>
        <p:spPr>
          <a:xfrm>
            <a:off x="920750" y="746125"/>
            <a:ext cx="4959350" cy="3721100"/>
          </a:xfrm>
          <a:ln/>
        </p:spPr>
      </p:sp>
      <p:sp>
        <p:nvSpPr>
          <p:cNvPr id="3758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15857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25</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634001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493E0C-526B-422E-8C54-5949D416F51E}" type="slidenum">
              <a:rPr lang="es-ES_tradnl"/>
              <a:pPr/>
              <a:t>2</a:t>
            </a:fld>
            <a:endParaRPr lang="es-ES_tradnl"/>
          </a:p>
        </p:txBody>
      </p:sp>
      <p:sp>
        <p:nvSpPr>
          <p:cNvPr id="367618" name="Rectangle 2"/>
          <p:cNvSpPr>
            <a:spLocks noGrp="1" noRot="1" noChangeAspect="1" noChangeArrowheads="1" noTextEdit="1"/>
          </p:cNvSpPr>
          <p:nvPr>
            <p:ph type="sldImg"/>
          </p:nvPr>
        </p:nvSpPr>
        <p:spPr>
          <a:xfrm>
            <a:off x="920750" y="746125"/>
            <a:ext cx="4959350" cy="3721100"/>
          </a:xfrm>
          <a:ln/>
        </p:spPr>
      </p:sp>
      <p:sp>
        <p:nvSpPr>
          <p:cNvPr id="36761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8558624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2DE11-6E93-431E-A9DF-87F31B1C37D8}" type="slidenum">
              <a:rPr lang="es-ES_tradnl"/>
              <a:pPr/>
              <a:t>26</a:t>
            </a:fld>
            <a:endParaRPr lang="es-ES_tradnl"/>
          </a:p>
        </p:txBody>
      </p:sp>
      <p:sp>
        <p:nvSpPr>
          <p:cNvPr id="378882" name="Rectangle 2"/>
          <p:cNvSpPr>
            <a:spLocks noGrp="1" noRot="1" noChangeAspect="1" noChangeArrowheads="1" noTextEdit="1"/>
          </p:cNvSpPr>
          <p:nvPr>
            <p:ph type="sldImg"/>
          </p:nvPr>
        </p:nvSpPr>
        <p:spPr>
          <a:xfrm>
            <a:off x="920750" y="746125"/>
            <a:ext cx="4959350" cy="3721100"/>
          </a:xfrm>
          <a:ln/>
        </p:spPr>
      </p:sp>
      <p:sp>
        <p:nvSpPr>
          <p:cNvPr id="3788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7779602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2DE11-6E93-431E-A9DF-87F31B1C37D8}" type="slidenum">
              <a:rPr lang="es-ES_tradnl"/>
              <a:pPr/>
              <a:t>27</a:t>
            </a:fld>
            <a:endParaRPr lang="es-ES_tradnl"/>
          </a:p>
        </p:txBody>
      </p:sp>
      <p:sp>
        <p:nvSpPr>
          <p:cNvPr id="378882" name="Rectangle 2"/>
          <p:cNvSpPr>
            <a:spLocks noGrp="1" noRot="1" noChangeAspect="1" noChangeArrowheads="1" noTextEdit="1"/>
          </p:cNvSpPr>
          <p:nvPr>
            <p:ph type="sldImg"/>
          </p:nvPr>
        </p:nvSpPr>
        <p:spPr>
          <a:xfrm>
            <a:off x="920750" y="746125"/>
            <a:ext cx="4959350" cy="3721100"/>
          </a:xfrm>
          <a:ln/>
        </p:spPr>
      </p:sp>
      <p:sp>
        <p:nvSpPr>
          <p:cNvPr id="37888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10065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28</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476896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29</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3578637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30</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s-ES" dirty="0" smtClean="0"/>
          </a:p>
        </p:txBody>
      </p:sp>
    </p:spTree>
    <p:extLst>
      <p:ext uri="{BB962C8B-B14F-4D97-AF65-F5344CB8AC3E}">
        <p14:creationId xmlns:p14="http://schemas.microsoft.com/office/powerpoint/2010/main" val="1665411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790C471A-9A9C-4E50-B9B7-352B6A093DD5}" type="slidenum">
              <a:rPr lang="es-ES_tradnl" smtClean="0"/>
              <a:pPr>
                <a:defRPr/>
              </a:pPr>
              <a:t>31</a:t>
            </a:fld>
            <a:endParaRPr lang="es-ES_tradnl"/>
          </a:p>
        </p:txBody>
      </p:sp>
    </p:spTree>
    <p:extLst>
      <p:ext uri="{BB962C8B-B14F-4D97-AF65-F5344CB8AC3E}">
        <p14:creationId xmlns:p14="http://schemas.microsoft.com/office/powerpoint/2010/main" val="5012585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34</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1831443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35</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766279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36</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4117836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37</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3031340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3</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35984060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38</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5122666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7F41C9-A3FD-4C93-9EAC-B1A791DAEF4C}" type="slidenum">
              <a:rPr lang="es-ES_tradnl"/>
              <a:pPr/>
              <a:t>43</a:t>
            </a:fld>
            <a:endParaRPr lang="es-ES_tradnl"/>
          </a:p>
        </p:txBody>
      </p:sp>
      <p:sp>
        <p:nvSpPr>
          <p:cNvPr id="379906" name="Rectangle 2"/>
          <p:cNvSpPr>
            <a:spLocks noGrp="1" noRot="1" noChangeAspect="1" noChangeArrowheads="1" noTextEdit="1"/>
          </p:cNvSpPr>
          <p:nvPr>
            <p:ph type="sldImg"/>
          </p:nvPr>
        </p:nvSpPr>
        <p:spPr>
          <a:xfrm>
            <a:off x="920750" y="746125"/>
            <a:ext cx="4959350" cy="3721100"/>
          </a:xfrm>
          <a:ln/>
        </p:spPr>
      </p:sp>
      <p:sp>
        <p:nvSpPr>
          <p:cNvPr id="37990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280942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44</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413921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45</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1196175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697C6D-ABAF-4BB3-94FB-03C4D72F14CB}" type="slidenum">
              <a:rPr lang="es-ES_tradnl"/>
              <a:pPr/>
              <a:t>4</a:t>
            </a:fld>
            <a:endParaRPr lang="es-ES_tradnl"/>
          </a:p>
        </p:txBody>
      </p:sp>
      <p:sp>
        <p:nvSpPr>
          <p:cNvPr id="368642" name="Rectangle 2"/>
          <p:cNvSpPr>
            <a:spLocks noGrp="1" noRot="1" noChangeAspect="1" noChangeArrowheads="1" noTextEdit="1"/>
          </p:cNvSpPr>
          <p:nvPr>
            <p:ph type="sldImg"/>
          </p:nvPr>
        </p:nvSpPr>
        <p:spPr>
          <a:xfrm>
            <a:off x="920750" y="746125"/>
            <a:ext cx="4959350" cy="3721100"/>
          </a:xfrm>
          <a:ln/>
        </p:spPr>
      </p:sp>
      <p:sp>
        <p:nvSpPr>
          <p:cNvPr id="36864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5196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5</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10399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6</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2570587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7B79C9-E080-4DCA-B5E1-ADC9327F945E}" type="slidenum">
              <a:rPr lang="es-ES_tradnl"/>
              <a:pPr/>
              <a:t>7</a:t>
            </a:fld>
            <a:endParaRPr lang="es-ES_tradnl"/>
          </a:p>
        </p:txBody>
      </p:sp>
      <p:sp>
        <p:nvSpPr>
          <p:cNvPr id="373762" name="Rectangle 2"/>
          <p:cNvSpPr>
            <a:spLocks noGrp="1" noRot="1" noChangeAspect="1" noChangeArrowheads="1" noTextEdit="1"/>
          </p:cNvSpPr>
          <p:nvPr>
            <p:ph type="sldImg"/>
          </p:nvPr>
        </p:nvSpPr>
        <p:spPr>
          <a:xfrm>
            <a:off x="920750" y="746125"/>
            <a:ext cx="4959350" cy="3721100"/>
          </a:xfrm>
          <a:ln/>
        </p:spPr>
      </p:sp>
      <p:sp>
        <p:nvSpPr>
          <p:cNvPr id="37376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08870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316959D-AAB0-4049-BEC3-365962D9F21F}" type="slidenum">
              <a:rPr lang="es-ES_tradnl"/>
              <a:pPr/>
              <a:t>8</a:t>
            </a:fld>
            <a:endParaRPr lang="es-ES_tradnl"/>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r>
              <a:rPr lang="es-ES" smtClean="0"/>
              <a:t>Ej4_1</a:t>
            </a:r>
          </a:p>
        </p:txBody>
      </p:sp>
    </p:spTree>
    <p:extLst>
      <p:ext uri="{BB962C8B-B14F-4D97-AF65-F5344CB8AC3E}">
        <p14:creationId xmlns:p14="http://schemas.microsoft.com/office/powerpoint/2010/main" val="16597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A625D2-0C9D-4F81-BB4D-9DB041CB4FA0}" type="slidenum">
              <a:rPr lang="es-ES_tradnl"/>
              <a:pPr/>
              <a:t>9</a:t>
            </a:fld>
            <a:endParaRPr lang="es-ES_tradnl"/>
          </a:p>
        </p:txBody>
      </p:sp>
      <p:sp>
        <p:nvSpPr>
          <p:cNvPr id="374786" name="Rectangle 2"/>
          <p:cNvSpPr>
            <a:spLocks noGrp="1" noRot="1" noChangeAspect="1" noChangeArrowheads="1" noTextEdit="1"/>
          </p:cNvSpPr>
          <p:nvPr>
            <p:ph type="sldImg"/>
          </p:nvPr>
        </p:nvSpPr>
        <p:spPr>
          <a:xfrm>
            <a:off x="920750" y="746125"/>
            <a:ext cx="4959350" cy="3721100"/>
          </a:xfrm>
          <a:ln/>
        </p:spPr>
      </p:sp>
      <p:sp>
        <p:nvSpPr>
          <p:cNvPr id="37478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2249947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2055"/>
          <p:cNvSpPr>
            <a:spLocks noChangeArrowheads="1"/>
          </p:cNvSpPr>
          <p:nvPr/>
        </p:nvSpPr>
        <p:spPr bwMode="auto">
          <a:xfrm>
            <a:off x="266700" y="533400"/>
            <a:ext cx="8610600" cy="76200"/>
          </a:xfrm>
          <a:prstGeom prst="rect">
            <a:avLst/>
          </a:prstGeom>
          <a:gradFill rotWithShape="0">
            <a:gsLst>
              <a:gs pos="0">
                <a:srgbClr val="FF0000"/>
              </a:gs>
              <a:gs pos="100000">
                <a:srgbClr val="FF0066"/>
              </a:gs>
            </a:gsLst>
            <a:lin ang="5400000" scaled="1"/>
          </a:gradFill>
          <a:ln w="9525">
            <a:solidFill>
              <a:srgbClr val="FF0000"/>
            </a:solidFill>
            <a:miter lim="800000"/>
            <a:headEnd/>
            <a:tailEnd/>
          </a:ln>
          <a:effectLst/>
        </p:spPr>
        <p:txBody>
          <a:bodyPr wrap="none" anchor="ctr"/>
          <a:lstStyle/>
          <a:p>
            <a:pPr>
              <a:defRPr/>
            </a:pPr>
            <a:endParaRPr lang="es-ES"/>
          </a:p>
        </p:txBody>
      </p:sp>
      <p:sp>
        <p:nvSpPr>
          <p:cNvPr id="5" name="Line 2056"/>
          <p:cNvSpPr>
            <a:spLocks noChangeShapeType="1"/>
          </p:cNvSpPr>
          <p:nvPr/>
        </p:nvSpPr>
        <p:spPr bwMode="auto">
          <a:xfrm>
            <a:off x="152400" y="609600"/>
            <a:ext cx="8839200" cy="0"/>
          </a:xfrm>
          <a:prstGeom prst="line">
            <a:avLst/>
          </a:prstGeom>
          <a:noFill/>
          <a:ln w="9525">
            <a:solidFill>
              <a:schemeClr val="tx1"/>
            </a:solidFill>
            <a:round/>
            <a:headEnd/>
            <a:tailEnd/>
          </a:ln>
          <a:effectLst/>
        </p:spPr>
        <p:txBody>
          <a:bodyPr wrap="none" anchor="ctr"/>
          <a:lstStyle/>
          <a:p>
            <a:pPr>
              <a:defRPr/>
            </a:pPr>
            <a:endParaRPr lang="es-ES"/>
          </a:p>
        </p:txBody>
      </p:sp>
      <p:sp>
        <p:nvSpPr>
          <p:cNvPr id="6" name="Line 2057"/>
          <p:cNvSpPr>
            <a:spLocks noChangeShapeType="1"/>
          </p:cNvSpPr>
          <p:nvPr/>
        </p:nvSpPr>
        <p:spPr bwMode="auto">
          <a:xfrm flipH="1" flipV="1">
            <a:off x="1574800" y="6704013"/>
            <a:ext cx="6577013" cy="0"/>
          </a:xfrm>
          <a:prstGeom prst="line">
            <a:avLst/>
          </a:prstGeom>
          <a:noFill/>
          <a:ln w="12700">
            <a:solidFill>
              <a:srgbClr val="FF3300"/>
            </a:solidFill>
            <a:round/>
            <a:headEnd/>
            <a:tailEnd/>
          </a:ln>
          <a:effectLst/>
        </p:spPr>
        <p:txBody>
          <a:bodyPr wrap="none" anchor="ctr"/>
          <a:lstStyle/>
          <a:p>
            <a:pPr>
              <a:defRPr/>
            </a:pPr>
            <a:endParaRPr lang="es-ES"/>
          </a:p>
        </p:txBody>
      </p:sp>
      <p:grpSp>
        <p:nvGrpSpPr>
          <p:cNvPr id="7" name="Group 2058"/>
          <p:cNvGrpSpPr>
            <a:grpSpLocks/>
          </p:cNvGrpSpPr>
          <p:nvPr/>
        </p:nvGrpSpPr>
        <p:grpSpPr bwMode="auto">
          <a:xfrm>
            <a:off x="8037513" y="6219825"/>
            <a:ext cx="1092200" cy="638175"/>
            <a:chOff x="4023" y="3781"/>
            <a:chExt cx="688" cy="402"/>
          </a:xfrm>
        </p:grpSpPr>
        <p:sp>
          <p:nvSpPr>
            <p:cNvPr id="8" name="Text Box 2059"/>
            <p:cNvSpPr txBox="1">
              <a:spLocks noChangeArrowheads="1"/>
            </p:cNvSpPr>
            <p:nvPr/>
          </p:nvSpPr>
          <p:spPr bwMode="auto">
            <a:xfrm flipH="1">
              <a:off x="4023" y="3838"/>
              <a:ext cx="265" cy="288"/>
            </a:xfrm>
            <a:prstGeom prst="rect">
              <a:avLst/>
            </a:prstGeom>
            <a:noFill/>
            <a:ln w="9525">
              <a:noFill/>
              <a:miter lim="800000"/>
              <a:headEnd/>
              <a:tailEnd/>
            </a:ln>
            <a:effectLst/>
          </p:spPr>
          <p:txBody>
            <a:bodyPr>
              <a:spAutoFit/>
            </a:bodyPr>
            <a:lstStyle/>
            <a:p>
              <a:pPr>
                <a:defRPr/>
              </a:pPr>
              <a:r>
                <a:rPr lang="en-US" sz="2400" b="1">
                  <a:solidFill>
                    <a:srgbClr val="C20000"/>
                  </a:solidFill>
                  <a:latin typeface="Century Schoolbook" pitchFamily="18" charset="0"/>
                </a:rPr>
                <a:t>U</a:t>
              </a:r>
            </a:p>
          </p:txBody>
        </p:sp>
        <p:sp>
          <p:nvSpPr>
            <p:cNvPr id="9" name="Rectangle 2060"/>
            <p:cNvSpPr>
              <a:spLocks noChangeArrowheads="1"/>
            </p:cNvSpPr>
            <p:nvPr/>
          </p:nvSpPr>
          <p:spPr bwMode="auto">
            <a:xfrm>
              <a:off x="4184" y="3781"/>
              <a:ext cx="340" cy="402"/>
            </a:xfrm>
            <a:prstGeom prst="rect">
              <a:avLst/>
            </a:prstGeom>
            <a:noFill/>
            <a:ln w="12700">
              <a:noFill/>
              <a:miter lim="800000"/>
              <a:headEnd/>
              <a:tailEnd/>
            </a:ln>
            <a:effectLst/>
          </p:spPr>
          <p:txBody>
            <a:bodyPr wrap="none" lIns="92016" tIns="45201" rIns="92016" bIns="45201">
              <a:spAutoFit/>
            </a:bodyPr>
            <a:lstStyle/>
            <a:p>
              <a:pPr>
                <a:spcBef>
                  <a:spcPct val="30000"/>
                </a:spcBef>
                <a:defRPr/>
              </a:pPr>
              <a:r>
                <a:rPr lang="en-US" sz="3600" b="1">
                  <a:solidFill>
                    <a:srgbClr val="C20000"/>
                  </a:solidFill>
                  <a:latin typeface="Century Schoolbook" pitchFamily="18" charset="0"/>
                </a:rPr>
                <a:t>C</a:t>
              </a:r>
              <a:endParaRPr lang="en-US" sz="2400" b="1">
                <a:solidFill>
                  <a:srgbClr val="C20000"/>
                </a:solidFill>
                <a:latin typeface="Century Schoolbook" pitchFamily="18" charset="0"/>
              </a:endParaRPr>
            </a:p>
          </p:txBody>
        </p:sp>
        <p:sp>
          <p:nvSpPr>
            <p:cNvPr id="10" name="Rectangle 2061"/>
            <p:cNvSpPr>
              <a:spLocks noChangeArrowheads="1"/>
            </p:cNvSpPr>
            <p:nvPr/>
          </p:nvSpPr>
          <p:spPr bwMode="auto">
            <a:xfrm>
              <a:off x="4407" y="3838"/>
              <a:ext cx="304" cy="286"/>
            </a:xfrm>
            <a:prstGeom prst="rect">
              <a:avLst/>
            </a:prstGeom>
            <a:noFill/>
            <a:ln w="12700">
              <a:noFill/>
              <a:miter lim="800000"/>
              <a:headEnd/>
              <a:tailEnd/>
            </a:ln>
            <a:effectLst/>
          </p:spPr>
          <p:txBody>
            <a:bodyPr wrap="none" lIns="92016" tIns="45201" rIns="92016" bIns="45201">
              <a:spAutoFit/>
            </a:bodyPr>
            <a:lstStyle/>
            <a:p>
              <a:pPr>
                <a:spcBef>
                  <a:spcPct val="30000"/>
                </a:spcBef>
                <a:defRPr/>
              </a:pPr>
              <a:r>
                <a:rPr lang="en-US" sz="2400" b="1">
                  <a:solidFill>
                    <a:srgbClr val="C20000"/>
                  </a:solidFill>
                  <a:latin typeface="Century Schoolbook" pitchFamily="18" charset="0"/>
                </a:rPr>
                <a:t>M</a:t>
              </a:r>
            </a:p>
          </p:txBody>
        </p:sp>
      </p:grpSp>
      <p:sp>
        <p:nvSpPr>
          <p:cNvPr id="45058" name="Rectangle 2050"/>
          <p:cNvSpPr>
            <a:spLocks noGrp="1" noChangeArrowheads="1"/>
          </p:cNvSpPr>
          <p:nvPr>
            <p:ph type="ctrTitle"/>
          </p:nvPr>
        </p:nvSpPr>
        <p:spPr>
          <a:xfrm>
            <a:off x="685800" y="2286000"/>
            <a:ext cx="7772400" cy="1143000"/>
          </a:xfrm>
        </p:spPr>
        <p:txBody>
          <a:bodyPr/>
          <a:lstStyle>
            <a:lvl1pPr>
              <a:defRPr/>
            </a:lvl1pPr>
          </a:lstStyle>
          <a:p>
            <a:r>
              <a:rPr lang="es-ES_tradnl"/>
              <a:t>Haga clic para modificar el estilo de título del patrón</a:t>
            </a:r>
          </a:p>
        </p:txBody>
      </p:sp>
      <p:sp>
        <p:nvSpPr>
          <p:cNvPr id="45059" name="Rectangle 205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s-ES_tradnl"/>
              <a:t>Haga clic para modificar el estilo de subtítulo del patrón</a:t>
            </a:r>
          </a:p>
        </p:txBody>
      </p:sp>
      <p:sp>
        <p:nvSpPr>
          <p:cNvPr id="11" name="Rectangle 2052"/>
          <p:cNvSpPr>
            <a:spLocks noGrp="1" noChangeArrowheads="1"/>
          </p:cNvSpPr>
          <p:nvPr>
            <p:ph type="dt" sz="half" idx="10"/>
          </p:nvPr>
        </p:nvSpPr>
        <p:spPr/>
        <p:txBody>
          <a:bodyPr/>
          <a:lstStyle>
            <a:lvl1pPr>
              <a:defRPr smtClean="0"/>
            </a:lvl1pPr>
          </a:lstStyle>
          <a:p>
            <a:pPr>
              <a:defRPr/>
            </a:pPr>
            <a:endParaRPr lang="es-ES_tradnl"/>
          </a:p>
        </p:txBody>
      </p:sp>
      <p:sp>
        <p:nvSpPr>
          <p:cNvPr id="12" name="Rectangle 2053"/>
          <p:cNvSpPr>
            <a:spLocks noGrp="1" noChangeArrowheads="1"/>
          </p:cNvSpPr>
          <p:nvPr>
            <p:ph type="ftr" sz="quarter" idx="11"/>
          </p:nvPr>
        </p:nvSpPr>
        <p:spPr/>
        <p:txBody>
          <a:bodyPr/>
          <a:lstStyle>
            <a:lvl1pPr>
              <a:defRPr smtClean="0"/>
            </a:lvl1pPr>
          </a:lstStyle>
          <a:p>
            <a:pPr>
              <a:defRPr/>
            </a:pPr>
            <a:endParaRPr lang="es-ES_tradnl"/>
          </a:p>
        </p:txBody>
      </p:sp>
      <p:sp>
        <p:nvSpPr>
          <p:cNvPr id="13" name="Rectangle 2054"/>
          <p:cNvSpPr>
            <a:spLocks noGrp="1" noChangeArrowheads="1"/>
          </p:cNvSpPr>
          <p:nvPr>
            <p:ph type="sldNum" sz="quarter" idx="12"/>
          </p:nvPr>
        </p:nvSpPr>
        <p:spPr>
          <a:xfrm>
            <a:off x="6553200" y="6248400"/>
            <a:ext cx="1905000" cy="457200"/>
          </a:xfrm>
        </p:spPr>
        <p:txBody>
          <a:bodyPr/>
          <a:lstStyle>
            <a:lvl1pPr>
              <a:defRPr smtClean="0"/>
            </a:lvl1pPr>
          </a:lstStyle>
          <a:p>
            <a:pPr>
              <a:defRPr/>
            </a:pPr>
            <a:fld id="{EDC8CFA7-DD59-45E3-A170-114DB70610DA}" type="slidenum">
              <a:rPr lang="es-ES_tradnl"/>
              <a:pPr>
                <a:defRPr/>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4EDB094E-B0DB-4887-9967-5FE528E06C69}" type="slidenum">
              <a:rPr lang="es-ES_tradnl"/>
              <a:pPr>
                <a:defRPr/>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152400"/>
            <a:ext cx="1943100" cy="59436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152400"/>
            <a:ext cx="5676900" cy="59436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C4B648AC-B9D2-494C-8E17-566DCFE71720}"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048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9F1E521A-0CB7-4C1A-997E-A36CAB61DA4C}" type="slidenum">
              <a:rPr lang="es-ES_tradnl"/>
              <a:pPr>
                <a:defRPr/>
              </a:pPr>
              <a:t>‹Nº›</a:t>
            </a:fld>
            <a:endParaRPr lang="es-ES_trad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152400"/>
            <a:ext cx="7772400" cy="3048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685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9812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4114800"/>
            <a:ext cx="3810000" cy="1981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endParaRPr lang="es-ES_tradnl"/>
          </a:p>
        </p:txBody>
      </p:sp>
      <p:sp>
        <p:nvSpPr>
          <p:cNvPr id="7"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8" name="Rectangle 6"/>
          <p:cNvSpPr>
            <a:spLocks noGrp="1" noChangeArrowheads="1"/>
          </p:cNvSpPr>
          <p:nvPr>
            <p:ph type="sldNum" sz="quarter" idx="12"/>
          </p:nvPr>
        </p:nvSpPr>
        <p:spPr>
          <a:ln/>
        </p:spPr>
        <p:txBody>
          <a:bodyPr/>
          <a:lstStyle>
            <a:lvl1pPr>
              <a:defRPr/>
            </a:lvl1pPr>
          </a:lstStyle>
          <a:p>
            <a:pPr>
              <a:defRPr/>
            </a:pPr>
            <a:fld id="{43C129C9-3955-4107-AF5D-63DEE15ADC53}"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6621199A-CD1D-41D3-833D-C17559879798}" type="slidenum">
              <a:rPr lang="es-ES_tradnl"/>
              <a:pPr>
                <a:defRPr/>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p:cNvSpPr>
            <a:spLocks noGrp="1" noChangeArrowheads="1"/>
          </p:cNvSpPr>
          <p:nvPr>
            <p:ph type="sldNum" sz="quarter" idx="12"/>
          </p:nvPr>
        </p:nvSpPr>
        <p:spPr>
          <a:ln/>
        </p:spPr>
        <p:txBody>
          <a:bodyPr/>
          <a:lstStyle>
            <a:lvl1pPr>
              <a:defRPr/>
            </a:lvl1pPr>
          </a:lstStyle>
          <a:p>
            <a:pPr>
              <a:defRPr/>
            </a:pPr>
            <a:fld id="{8905F705-F585-4E6F-856C-EA18A299CB84}" type="slidenum">
              <a:rPr lang="es-ES_tradnl"/>
              <a:pPr>
                <a:defRPr/>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83922A44-CC58-41D6-AAFF-DDC7AA2D2721}" type="slidenum">
              <a:rPr lang="es-ES_tradnl"/>
              <a:pPr>
                <a:defRPr/>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p:cNvSpPr>
            <a:spLocks noGrp="1" noChangeArrowheads="1"/>
          </p:cNvSpPr>
          <p:nvPr>
            <p:ph type="sldNum" sz="quarter" idx="12"/>
          </p:nvPr>
        </p:nvSpPr>
        <p:spPr>
          <a:ln/>
        </p:spPr>
        <p:txBody>
          <a:bodyPr/>
          <a:lstStyle>
            <a:lvl1pPr>
              <a:defRPr/>
            </a:lvl1pPr>
          </a:lstStyle>
          <a:p>
            <a:pPr>
              <a:defRPr/>
            </a:pPr>
            <a:fld id="{56B9621E-B25E-4835-8F44-45E0287F48BC}" type="slidenum">
              <a:rPr lang="es-ES_tradnl"/>
              <a:pPr>
                <a:defRPr/>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p:cNvSpPr>
            <a:spLocks noGrp="1" noChangeArrowheads="1"/>
          </p:cNvSpPr>
          <p:nvPr>
            <p:ph type="sldNum" sz="quarter" idx="12"/>
          </p:nvPr>
        </p:nvSpPr>
        <p:spPr>
          <a:ln/>
        </p:spPr>
        <p:txBody>
          <a:bodyPr/>
          <a:lstStyle>
            <a:lvl1pPr>
              <a:defRPr/>
            </a:lvl1pPr>
          </a:lstStyle>
          <a:p>
            <a:pPr>
              <a:defRPr/>
            </a:pPr>
            <a:fld id="{4D8FF32A-9264-4390-BA03-09EBD9D5E370}" type="slidenum">
              <a:rPr lang="es-ES_tradnl"/>
              <a:pPr>
                <a:defRPr/>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p:cNvSpPr>
            <a:spLocks noGrp="1" noChangeArrowheads="1"/>
          </p:cNvSpPr>
          <p:nvPr>
            <p:ph type="sldNum" sz="quarter" idx="12"/>
          </p:nvPr>
        </p:nvSpPr>
        <p:spPr>
          <a:ln/>
        </p:spPr>
        <p:txBody>
          <a:bodyPr/>
          <a:lstStyle>
            <a:lvl1pPr>
              <a:defRPr/>
            </a:lvl1pPr>
          </a:lstStyle>
          <a:p>
            <a:pPr>
              <a:defRPr/>
            </a:pPr>
            <a:fld id="{7ADC8C5A-5C89-44AB-9765-AE9775FE0EF9}" type="slidenum">
              <a:rPr lang="es-ES_tradnl"/>
              <a:pPr>
                <a:defRPr/>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CF73298A-A986-4D8E-9827-DC89A84E05C6}"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p:cNvSpPr>
            <a:spLocks noGrp="1" noChangeArrowheads="1"/>
          </p:cNvSpPr>
          <p:nvPr>
            <p:ph type="sldNum" sz="quarter" idx="12"/>
          </p:nvPr>
        </p:nvSpPr>
        <p:spPr>
          <a:ln/>
        </p:spPr>
        <p:txBody>
          <a:bodyPr/>
          <a:lstStyle>
            <a:lvl1pPr>
              <a:defRPr/>
            </a:lvl1pPr>
          </a:lstStyle>
          <a:p>
            <a:pPr>
              <a:defRPr/>
            </a:pPr>
            <a:fld id="{26639560-C7F3-4578-BE3D-0B64354D3036}"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152400"/>
            <a:ext cx="7772400" cy="304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Times New Roman" pitchFamily="18" charset="0"/>
              </a:defRPr>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Times New Roman" pitchFamily="18" charset="0"/>
              </a:defRPr>
            </a:lvl1pPr>
          </a:lstStyle>
          <a:p>
            <a:pPr>
              <a:defRPr/>
            </a:pPr>
            <a:endParaRPr lang="es-ES_tradnl"/>
          </a:p>
        </p:txBody>
      </p:sp>
      <p:sp>
        <p:nvSpPr>
          <p:cNvPr id="1030" name="Rectangle 6"/>
          <p:cNvSpPr>
            <a:spLocks noGrp="1" noChangeArrowheads="1"/>
          </p:cNvSpPr>
          <p:nvPr>
            <p:ph type="sldNum" sz="quarter" idx="4"/>
          </p:nvPr>
        </p:nvSpPr>
        <p:spPr bwMode="auto">
          <a:xfrm>
            <a:off x="8229600" y="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imes New Roman" pitchFamily="18" charset="0"/>
              </a:defRPr>
            </a:lvl1pPr>
          </a:lstStyle>
          <a:p>
            <a:pPr>
              <a:defRPr/>
            </a:pPr>
            <a:fld id="{D0247CB0-44F3-47AB-B142-C337C0810D29}" type="slidenum">
              <a:rPr lang="es-ES_tradnl"/>
              <a:pPr>
                <a:defRPr/>
              </a:pPr>
              <a:t>‹Nº›</a:t>
            </a:fld>
            <a:endParaRPr lang="es-ES_tradnl"/>
          </a:p>
        </p:txBody>
      </p:sp>
      <p:sp>
        <p:nvSpPr>
          <p:cNvPr id="1031" name="Rectangle 7"/>
          <p:cNvSpPr>
            <a:spLocks noChangeArrowheads="1"/>
          </p:cNvSpPr>
          <p:nvPr/>
        </p:nvSpPr>
        <p:spPr bwMode="auto">
          <a:xfrm>
            <a:off x="266700" y="533400"/>
            <a:ext cx="8610600" cy="76200"/>
          </a:xfrm>
          <a:prstGeom prst="rect">
            <a:avLst/>
          </a:prstGeom>
          <a:gradFill rotWithShape="0">
            <a:gsLst>
              <a:gs pos="0">
                <a:srgbClr val="FF0000"/>
              </a:gs>
              <a:gs pos="100000">
                <a:srgbClr val="FF0066"/>
              </a:gs>
            </a:gsLst>
            <a:lin ang="5400000" scaled="1"/>
          </a:gradFill>
          <a:ln w="9525">
            <a:solidFill>
              <a:srgbClr val="FF0000"/>
            </a:solidFill>
            <a:miter lim="800000"/>
            <a:headEnd/>
            <a:tailEnd/>
          </a:ln>
          <a:effectLst/>
        </p:spPr>
        <p:txBody>
          <a:bodyPr wrap="none" anchor="ctr"/>
          <a:lstStyle/>
          <a:p>
            <a:pPr>
              <a:defRPr/>
            </a:pPr>
            <a:endParaRPr lang="es-ES"/>
          </a:p>
        </p:txBody>
      </p:sp>
      <p:sp>
        <p:nvSpPr>
          <p:cNvPr id="1032" name="Line 8"/>
          <p:cNvSpPr>
            <a:spLocks noChangeShapeType="1"/>
          </p:cNvSpPr>
          <p:nvPr/>
        </p:nvSpPr>
        <p:spPr bwMode="auto">
          <a:xfrm>
            <a:off x="152400" y="609600"/>
            <a:ext cx="8839200" cy="0"/>
          </a:xfrm>
          <a:prstGeom prst="line">
            <a:avLst/>
          </a:prstGeom>
          <a:noFill/>
          <a:ln w="9525">
            <a:solidFill>
              <a:schemeClr val="tx1"/>
            </a:solidFill>
            <a:round/>
            <a:headEnd/>
            <a:tailEnd/>
          </a:ln>
          <a:effectLst/>
        </p:spPr>
        <p:txBody>
          <a:bodyPr wrap="none" anchor="ctr"/>
          <a:lstStyle/>
          <a:p>
            <a:pPr>
              <a:defRPr/>
            </a:pPr>
            <a:endParaRPr lang="es-ES"/>
          </a:p>
        </p:txBody>
      </p:sp>
      <p:sp>
        <p:nvSpPr>
          <p:cNvPr id="1035" name="Line 11"/>
          <p:cNvSpPr>
            <a:spLocks noChangeShapeType="1"/>
          </p:cNvSpPr>
          <p:nvPr/>
        </p:nvSpPr>
        <p:spPr bwMode="auto">
          <a:xfrm flipH="1" flipV="1">
            <a:off x="1574800" y="6704013"/>
            <a:ext cx="6577013" cy="0"/>
          </a:xfrm>
          <a:prstGeom prst="line">
            <a:avLst/>
          </a:prstGeom>
          <a:noFill/>
          <a:ln w="12700">
            <a:solidFill>
              <a:srgbClr val="FF3300"/>
            </a:solidFill>
            <a:round/>
            <a:headEnd/>
            <a:tailEnd/>
          </a:ln>
          <a:effectLst/>
        </p:spPr>
        <p:txBody>
          <a:bodyPr wrap="none" anchor="ctr"/>
          <a:lstStyle/>
          <a:p>
            <a:pPr>
              <a:defRPr/>
            </a:pPr>
            <a:endParaRPr lang="es-ES"/>
          </a:p>
        </p:txBody>
      </p:sp>
      <p:grpSp>
        <p:nvGrpSpPr>
          <p:cNvPr id="14346" name="Group 12"/>
          <p:cNvGrpSpPr>
            <a:grpSpLocks/>
          </p:cNvGrpSpPr>
          <p:nvPr/>
        </p:nvGrpSpPr>
        <p:grpSpPr bwMode="auto">
          <a:xfrm>
            <a:off x="8037513" y="6219825"/>
            <a:ext cx="1092200" cy="638175"/>
            <a:chOff x="4023" y="3781"/>
            <a:chExt cx="688" cy="402"/>
          </a:xfrm>
        </p:grpSpPr>
        <p:sp>
          <p:nvSpPr>
            <p:cNvPr id="1037" name="Text Box 13"/>
            <p:cNvSpPr txBox="1">
              <a:spLocks noChangeArrowheads="1"/>
            </p:cNvSpPr>
            <p:nvPr/>
          </p:nvSpPr>
          <p:spPr bwMode="auto">
            <a:xfrm flipH="1">
              <a:off x="4023" y="3838"/>
              <a:ext cx="265" cy="288"/>
            </a:xfrm>
            <a:prstGeom prst="rect">
              <a:avLst/>
            </a:prstGeom>
            <a:noFill/>
            <a:ln w="9525">
              <a:noFill/>
              <a:miter lim="800000"/>
              <a:headEnd/>
              <a:tailEnd/>
            </a:ln>
            <a:effectLst/>
          </p:spPr>
          <p:txBody>
            <a:bodyPr>
              <a:spAutoFit/>
            </a:bodyPr>
            <a:lstStyle/>
            <a:p>
              <a:pPr>
                <a:defRPr/>
              </a:pPr>
              <a:r>
                <a:rPr lang="en-US" sz="2400" b="1">
                  <a:solidFill>
                    <a:srgbClr val="C20000"/>
                  </a:solidFill>
                  <a:latin typeface="Century Schoolbook" pitchFamily="18" charset="0"/>
                </a:rPr>
                <a:t>U</a:t>
              </a:r>
            </a:p>
          </p:txBody>
        </p:sp>
        <p:sp>
          <p:nvSpPr>
            <p:cNvPr id="1038" name="Rectangle 14"/>
            <p:cNvSpPr>
              <a:spLocks noChangeArrowheads="1"/>
            </p:cNvSpPr>
            <p:nvPr/>
          </p:nvSpPr>
          <p:spPr bwMode="auto">
            <a:xfrm>
              <a:off x="4184" y="3781"/>
              <a:ext cx="340" cy="402"/>
            </a:xfrm>
            <a:prstGeom prst="rect">
              <a:avLst/>
            </a:prstGeom>
            <a:noFill/>
            <a:ln w="12700">
              <a:noFill/>
              <a:miter lim="800000"/>
              <a:headEnd/>
              <a:tailEnd/>
            </a:ln>
            <a:effectLst/>
          </p:spPr>
          <p:txBody>
            <a:bodyPr wrap="none" lIns="92016" tIns="45201" rIns="92016" bIns="45201">
              <a:spAutoFit/>
            </a:bodyPr>
            <a:lstStyle/>
            <a:p>
              <a:pPr>
                <a:spcBef>
                  <a:spcPct val="30000"/>
                </a:spcBef>
                <a:defRPr/>
              </a:pPr>
              <a:r>
                <a:rPr lang="en-US" sz="3600" b="1">
                  <a:solidFill>
                    <a:srgbClr val="C20000"/>
                  </a:solidFill>
                  <a:latin typeface="Century Schoolbook" pitchFamily="18" charset="0"/>
                </a:rPr>
                <a:t>C</a:t>
              </a:r>
              <a:endParaRPr lang="en-US" sz="2400" b="1">
                <a:solidFill>
                  <a:srgbClr val="C20000"/>
                </a:solidFill>
                <a:latin typeface="Century Schoolbook" pitchFamily="18" charset="0"/>
              </a:endParaRPr>
            </a:p>
          </p:txBody>
        </p:sp>
        <p:sp>
          <p:nvSpPr>
            <p:cNvPr id="1039" name="Rectangle 15"/>
            <p:cNvSpPr>
              <a:spLocks noChangeArrowheads="1"/>
            </p:cNvSpPr>
            <p:nvPr/>
          </p:nvSpPr>
          <p:spPr bwMode="auto">
            <a:xfrm>
              <a:off x="4407" y="3838"/>
              <a:ext cx="304" cy="286"/>
            </a:xfrm>
            <a:prstGeom prst="rect">
              <a:avLst/>
            </a:prstGeom>
            <a:noFill/>
            <a:ln w="12700">
              <a:noFill/>
              <a:miter lim="800000"/>
              <a:headEnd/>
              <a:tailEnd/>
            </a:ln>
            <a:effectLst/>
          </p:spPr>
          <p:txBody>
            <a:bodyPr wrap="none" lIns="92016" tIns="45201" rIns="92016" bIns="45201">
              <a:spAutoFit/>
            </a:bodyPr>
            <a:lstStyle/>
            <a:p>
              <a:pPr>
                <a:spcBef>
                  <a:spcPct val="30000"/>
                </a:spcBef>
                <a:defRPr/>
              </a:pPr>
              <a:r>
                <a:rPr lang="en-US" sz="2400" b="1">
                  <a:solidFill>
                    <a:srgbClr val="C20000"/>
                  </a:solidFill>
                  <a:latin typeface="Century Schoolbook" pitchFamily="18" charset="0"/>
                </a:rPr>
                <a:t>M</a:t>
              </a:r>
            </a:p>
          </p:txBody>
        </p:sp>
      </p:gr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omic Sans MS" pitchFamily="66" charset="0"/>
        </a:defRPr>
      </a:lvl2pPr>
      <a:lvl3pPr algn="l" rtl="0" eaLnBrk="0" fontAlgn="base" hangingPunct="0">
        <a:spcBef>
          <a:spcPct val="0"/>
        </a:spcBef>
        <a:spcAft>
          <a:spcPct val="0"/>
        </a:spcAft>
        <a:defRPr sz="2400">
          <a:solidFill>
            <a:schemeClr val="accent2"/>
          </a:solidFill>
          <a:latin typeface="Comic Sans MS" pitchFamily="66" charset="0"/>
        </a:defRPr>
      </a:lvl3pPr>
      <a:lvl4pPr algn="l" rtl="0" eaLnBrk="0" fontAlgn="base" hangingPunct="0">
        <a:spcBef>
          <a:spcPct val="0"/>
        </a:spcBef>
        <a:spcAft>
          <a:spcPct val="0"/>
        </a:spcAft>
        <a:defRPr sz="2400">
          <a:solidFill>
            <a:schemeClr val="accent2"/>
          </a:solidFill>
          <a:latin typeface="Comic Sans MS" pitchFamily="66" charset="0"/>
        </a:defRPr>
      </a:lvl4pPr>
      <a:lvl5pPr algn="l" rtl="0" eaLnBrk="0" fontAlgn="base" hangingPunct="0">
        <a:spcBef>
          <a:spcPct val="0"/>
        </a:spcBef>
        <a:spcAft>
          <a:spcPct val="0"/>
        </a:spcAft>
        <a:defRPr sz="2400">
          <a:solidFill>
            <a:schemeClr val="accent2"/>
          </a:solidFill>
          <a:latin typeface="Comic Sans MS" pitchFamily="66" charset="0"/>
        </a:defRPr>
      </a:lvl5pPr>
      <a:lvl6pPr marL="457200" algn="l" rtl="0" eaLnBrk="0" fontAlgn="base" hangingPunct="0">
        <a:spcBef>
          <a:spcPct val="0"/>
        </a:spcBef>
        <a:spcAft>
          <a:spcPct val="0"/>
        </a:spcAft>
        <a:defRPr sz="2400">
          <a:solidFill>
            <a:schemeClr val="accent2"/>
          </a:solidFill>
          <a:latin typeface="Comic Sans MS" pitchFamily="66" charset="0"/>
        </a:defRPr>
      </a:lvl6pPr>
      <a:lvl7pPr marL="914400" algn="l" rtl="0" eaLnBrk="0" fontAlgn="base" hangingPunct="0">
        <a:spcBef>
          <a:spcPct val="0"/>
        </a:spcBef>
        <a:spcAft>
          <a:spcPct val="0"/>
        </a:spcAft>
        <a:defRPr sz="2400">
          <a:solidFill>
            <a:schemeClr val="accent2"/>
          </a:solidFill>
          <a:latin typeface="Comic Sans MS" pitchFamily="66" charset="0"/>
        </a:defRPr>
      </a:lvl7pPr>
      <a:lvl8pPr marL="1371600" algn="l" rtl="0" eaLnBrk="0" fontAlgn="base" hangingPunct="0">
        <a:spcBef>
          <a:spcPct val="0"/>
        </a:spcBef>
        <a:spcAft>
          <a:spcPct val="0"/>
        </a:spcAft>
        <a:defRPr sz="2400">
          <a:solidFill>
            <a:schemeClr val="accent2"/>
          </a:solidFill>
          <a:latin typeface="Comic Sans MS" pitchFamily="66" charset="0"/>
        </a:defRPr>
      </a:lvl8pPr>
      <a:lvl9pPr marL="1828800" algn="l" rtl="0" eaLnBrk="0" fontAlgn="base" hangingPunct="0">
        <a:spcBef>
          <a:spcPct val="0"/>
        </a:spcBef>
        <a:spcAft>
          <a:spcPct val="0"/>
        </a:spcAft>
        <a:defRPr sz="24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wmf"/><Relationship Id="rId3" Type="http://schemas.openxmlformats.org/officeDocument/2006/relationships/notesSlide" Target="../notesSlides/notesSlide1.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3.wmf"/><Relationship Id="rId5" Type="http://schemas.openxmlformats.org/officeDocument/2006/relationships/image" Target="../media/image1.wmf"/><Relationship Id="rId10" Type="http://schemas.openxmlformats.org/officeDocument/2006/relationships/oleObject" Target="../embeddings/oleObject3.bin"/><Relationship Id="rId4" Type="http://schemas.openxmlformats.org/officeDocument/2006/relationships/oleObject" Target="../embeddings/oleObject1.bin"/><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notesSlide" Target="../notesSlides/notesSlide10.xml"/><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wmf"/><Relationship Id="rId5" Type="http://schemas.openxmlformats.org/officeDocument/2006/relationships/oleObject" Target="../embeddings/oleObject17.bin"/><Relationship Id="rId10" Type="http://schemas.openxmlformats.org/officeDocument/2006/relationships/image" Target="../media/image20.wmf"/><Relationship Id="rId4" Type="http://schemas.openxmlformats.org/officeDocument/2006/relationships/image" Target="../media/image4.png"/><Relationship Id="rId9" Type="http://schemas.openxmlformats.org/officeDocument/2006/relationships/oleObject" Target="../embeddings/oleObject19.bin"/></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notesSlide" Target="../notesSlides/notesSlide11.xml"/><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1.wmf"/><Relationship Id="rId5" Type="http://schemas.openxmlformats.org/officeDocument/2006/relationships/oleObject" Target="../embeddings/oleObject20.bin"/><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12.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3.bin"/><Relationship Id="rId11" Type="http://schemas.openxmlformats.org/officeDocument/2006/relationships/image" Target="../media/image27.wmf"/><Relationship Id="rId5" Type="http://schemas.openxmlformats.org/officeDocument/2006/relationships/image" Target="../media/image24.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26.wmf"/></Relationships>
</file>

<file path=ppt/slides/_rels/slide1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oleObject" Target="../embeddings/oleObject26.bin"/><Relationship Id="rId7" Type="http://schemas.openxmlformats.org/officeDocument/2006/relationships/oleObject" Target="../embeddings/Hoja_de_c_lculo_de_Microsoft_Excel_97-20032.xls"/><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7.bin"/><Relationship Id="rId5" Type="http://schemas.openxmlformats.org/officeDocument/2006/relationships/image" Target="../media/image28.emf"/><Relationship Id="rId4" Type="http://schemas.openxmlformats.org/officeDocument/2006/relationships/oleObject" Target="../embeddings/Hoja_de_c_lculo_de_Microsoft_Excel_97-20031.xls"/></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28.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35.wmf"/><Relationship Id="rId3" Type="http://schemas.openxmlformats.org/officeDocument/2006/relationships/notesSlide" Target="../notesSlides/notesSlide14.xml"/><Relationship Id="rId7" Type="http://schemas.openxmlformats.org/officeDocument/2006/relationships/image" Target="../media/image32.wmf"/><Relationship Id="rId12" Type="http://schemas.openxmlformats.org/officeDocument/2006/relationships/oleObject" Target="../embeddings/oleObject33.bin"/><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oleObject" Target="../embeddings/oleObject35.bin"/><Relationship Id="rId5" Type="http://schemas.openxmlformats.org/officeDocument/2006/relationships/image" Target="../media/image36.wmf"/><Relationship Id="rId4" Type="http://schemas.openxmlformats.org/officeDocument/2006/relationships/oleObject" Target="../embeddings/oleObject34.bin"/></Relationships>
</file>

<file path=ppt/slides/_rels/slide18.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41.bin"/><Relationship Id="rId3" Type="http://schemas.openxmlformats.org/officeDocument/2006/relationships/oleObject" Target="../embeddings/oleObject36.bin"/><Relationship Id="rId7" Type="http://schemas.openxmlformats.org/officeDocument/2006/relationships/oleObject" Target="../embeddings/oleObject38.bin"/><Relationship Id="rId12" Type="http://schemas.openxmlformats.org/officeDocument/2006/relationships/image" Target="../media/image41.wmf"/><Relationship Id="rId2" Type="http://schemas.openxmlformats.org/officeDocument/2006/relationships/slideLayout" Target="../slideLayouts/slideLayout7.xml"/><Relationship Id="rId16" Type="http://schemas.openxmlformats.org/officeDocument/2006/relationships/image" Target="../media/image43.wmf"/><Relationship Id="rId1" Type="http://schemas.openxmlformats.org/officeDocument/2006/relationships/vmlDrawing" Target="../drawings/vmlDrawing15.vml"/><Relationship Id="rId6" Type="http://schemas.openxmlformats.org/officeDocument/2006/relationships/image" Target="../media/image38.wmf"/><Relationship Id="rId11" Type="http://schemas.openxmlformats.org/officeDocument/2006/relationships/oleObject" Target="../embeddings/oleObject40.bin"/><Relationship Id="rId5" Type="http://schemas.openxmlformats.org/officeDocument/2006/relationships/oleObject" Target="../embeddings/oleObject37.bin"/><Relationship Id="rId15" Type="http://schemas.openxmlformats.org/officeDocument/2006/relationships/oleObject" Target="../embeddings/oleObject42.bin"/><Relationship Id="rId10" Type="http://schemas.openxmlformats.org/officeDocument/2006/relationships/image" Target="../media/image40.wmf"/><Relationship Id="rId4" Type="http://schemas.openxmlformats.org/officeDocument/2006/relationships/image" Target="../media/image37.wmf"/><Relationship Id="rId9" Type="http://schemas.openxmlformats.org/officeDocument/2006/relationships/oleObject" Target="../embeddings/oleObject39.bin"/><Relationship Id="rId14" Type="http://schemas.openxmlformats.org/officeDocument/2006/relationships/image" Target="../media/image42.wmf"/></Relationships>
</file>

<file path=ppt/slides/_rels/slide19.xml.rels><?xml version="1.0" encoding="UTF-8" standalone="yes"?>
<Relationships xmlns="http://schemas.openxmlformats.org/package/2006/relationships"><Relationship Id="rId8" Type="http://schemas.openxmlformats.org/officeDocument/2006/relationships/image" Target="../media/image46.w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48.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45.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47.wmf"/><Relationship Id="rId4" Type="http://schemas.openxmlformats.org/officeDocument/2006/relationships/image" Target="../media/image44.wmf"/><Relationship Id="rId9" Type="http://schemas.openxmlformats.org/officeDocument/2006/relationships/oleObject" Target="../embeddings/oleObject46.bin"/><Relationship Id="rId14" Type="http://schemas.openxmlformats.org/officeDocument/2006/relationships/image" Target="../media/image49.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wmf"/><Relationship Id="rId4"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51.emf"/><Relationship Id="rId4" Type="http://schemas.openxmlformats.org/officeDocument/2006/relationships/image" Target="../media/image50.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2.wmf"/><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oleObject" Target="../embeddings/oleObject51.bin"/><Relationship Id="rId5" Type="http://schemas.openxmlformats.org/officeDocument/2006/relationships/image" Target="../media/image52.wmf"/><Relationship Id="rId4" Type="http://schemas.openxmlformats.org/officeDocument/2006/relationships/oleObject" Target="../embeddings/oleObject50.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7.xml"/><Relationship Id="rId7" Type="http://schemas.openxmlformats.org/officeDocument/2006/relationships/image" Target="../media/image54.wmf"/><Relationship Id="rId2" Type="http://schemas.openxmlformats.org/officeDocument/2006/relationships/slideLayout" Target="../slideLayouts/slideLayout12.xml"/><Relationship Id="rId1" Type="http://schemas.openxmlformats.org/officeDocument/2006/relationships/vmlDrawing" Target="../drawings/vmlDrawing19.vml"/><Relationship Id="rId6" Type="http://schemas.openxmlformats.org/officeDocument/2006/relationships/oleObject" Target="../embeddings/oleObject53.bin"/><Relationship Id="rId5" Type="http://schemas.openxmlformats.org/officeDocument/2006/relationships/image" Target="../media/image53.wmf"/><Relationship Id="rId4" Type="http://schemas.openxmlformats.org/officeDocument/2006/relationships/oleObject" Target="../embeddings/oleObject52.bin"/><Relationship Id="rId9" Type="http://schemas.openxmlformats.org/officeDocument/2006/relationships/image" Target="../media/image55.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18.xml"/><Relationship Id="rId7" Type="http://schemas.openxmlformats.org/officeDocument/2006/relationships/image" Target="../media/image57.wmf"/><Relationship Id="rId2" Type="http://schemas.openxmlformats.org/officeDocument/2006/relationships/slideLayout" Target="../slideLayouts/slideLayout12.xml"/><Relationship Id="rId1" Type="http://schemas.openxmlformats.org/officeDocument/2006/relationships/vmlDrawing" Target="../drawings/vmlDrawing20.vml"/><Relationship Id="rId6" Type="http://schemas.openxmlformats.org/officeDocument/2006/relationships/oleObject" Target="../embeddings/oleObject56.bin"/><Relationship Id="rId5" Type="http://schemas.openxmlformats.org/officeDocument/2006/relationships/image" Target="../media/image56.wmf"/><Relationship Id="rId4" Type="http://schemas.openxmlformats.org/officeDocument/2006/relationships/oleObject" Target="../embeddings/oleObject55.bin"/><Relationship Id="rId9" Type="http://schemas.openxmlformats.org/officeDocument/2006/relationships/image" Target="../media/image58.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notesSlide" Target="../notesSlides/notesSlide19.xml"/><Relationship Id="rId7" Type="http://schemas.openxmlformats.org/officeDocument/2006/relationships/image" Target="../media/image59.wmf"/><Relationship Id="rId2" Type="http://schemas.openxmlformats.org/officeDocument/2006/relationships/slideLayout" Target="../slideLayouts/slideLayout12.xml"/><Relationship Id="rId1" Type="http://schemas.openxmlformats.org/officeDocument/2006/relationships/vmlDrawing" Target="../drawings/vmlDrawing21.vml"/><Relationship Id="rId6" Type="http://schemas.openxmlformats.org/officeDocument/2006/relationships/oleObject" Target="../embeddings/oleObject58.bin"/><Relationship Id="rId5" Type="http://schemas.openxmlformats.org/officeDocument/2006/relationships/hyperlink" Target="http://es.wikipedia.org/wiki/Especial:FuentesDeLibros/8120332172" TargetMode="External"/><Relationship Id="rId4" Type="http://schemas.openxmlformats.org/officeDocument/2006/relationships/hyperlink" Target="http://es.wikipedia.org/wiki/ISBN" TargetMode="External"/><Relationship Id="rId9" Type="http://schemas.openxmlformats.org/officeDocument/2006/relationships/image" Target="../media/image60.wmf"/></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notesSlide" Target="../notesSlides/notesSlide20.xml"/><Relationship Id="rId7" Type="http://schemas.openxmlformats.org/officeDocument/2006/relationships/oleObject" Target="../embeddings/oleObject61.bin"/><Relationship Id="rId2" Type="http://schemas.openxmlformats.org/officeDocument/2006/relationships/slideLayout" Target="../slideLayouts/slideLayout12.xml"/><Relationship Id="rId1" Type="http://schemas.openxmlformats.org/officeDocument/2006/relationships/vmlDrawing" Target="../drawings/vmlDrawing22.vml"/><Relationship Id="rId6" Type="http://schemas.openxmlformats.org/officeDocument/2006/relationships/image" Target="../media/image61.wmf"/><Relationship Id="rId11" Type="http://schemas.openxmlformats.org/officeDocument/2006/relationships/image" Target="../media/image5.png"/><Relationship Id="rId5" Type="http://schemas.openxmlformats.org/officeDocument/2006/relationships/oleObject" Target="../embeddings/oleObject60.bin"/><Relationship Id="rId10" Type="http://schemas.openxmlformats.org/officeDocument/2006/relationships/image" Target="../media/image63.wmf"/><Relationship Id="rId4" Type="http://schemas.openxmlformats.org/officeDocument/2006/relationships/image" Target="../media/image64.png"/><Relationship Id="rId9" Type="http://schemas.openxmlformats.org/officeDocument/2006/relationships/oleObject" Target="../embeddings/oleObject62.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image" Target="../media/image65.wmf"/><Relationship Id="rId3" Type="http://schemas.openxmlformats.org/officeDocument/2006/relationships/notesSlide" Target="../notesSlides/notesSlide21.xml"/><Relationship Id="rId7" Type="http://schemas.openxmlformats.org/officeDocument/2006/relationships/image" Target="../media/image62.wmf"/><Relationship Id="rId12" Type="http://schemas.openxmlformats.org/officeDocument/2006/relationships/oleObject" Target="../embeddings/oleObject66.bin"/><Relationship Id="rId2" Type="http://schemas.openxmlformats.org/officeDocument/2006/relationships/slideLayout" Target="../slideLayouts/slideLayout12.xml"/><Relationship Id="rId1" Type="http://schemas.openxmlformats.org/officeDocument/2006/relationships/vmlDrawing" Target="../drawings/vmlDrawing23.vml"/><Relationship Id="rId6" Type="http://schemas.openxmlformats.org/officeDocument/2006/relationships/oleObject" Target="../embeddings/oleObject64.bin"/><Relationship Id="rId11" Type="http://schemas.openxmlformats.org/officeDocument/2006/relationships/image" Target="../media/image70.png"/><Relationship Id="rId5" Type="http://schemas.openxmlformats.org/officeDocument/2006/relationships/image" Target="../media/image61.wmf"/><Relationship Id="rId10" Type="http://schemas.openxmlformats.org/officeDocument/2006/relationships/image" Target="../media/image69.png"/><Relationship Id="rId4" Type="http://schemas.openxmlformats.org/officeDocument/2006/relationships/oleObject" Target="../embeddings/oleObject63.bin"/><Relationship Id="rId9" Type="http://schemas.openxmlformats.org/officeDocument/2006/relationships/image" Target="../media/image63.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notesSlide" Target="../notesSlides/notesSlide22.xml"/><Relationship Id="rId7" Type="http://schemas.openxmlformats.org/officeDocument/2006/relationships/image" Target="../media/image67.wmf"/><Relationship Id="rId2" Type="http://schemas.openxmlformats.org/officeDocument/2006/relationships/slideLayout" Target="../slideLayouts/slideLayout12.xml"/><Relationship Id="rId1" Type="http://schemas.openxmlformats.org/officeDocument/2006/relationships/vmlDrawing" Target="../drawings/vmlDrawing24.vml"/><Relationship Id="rId6" Type="http://schemas.openxmlformats.org/officeDocument/2006/relationships/oleObject" Target="../embeddings/oleObject68.bin"/><Relationship Id="rId5" Type="http://schemas.openxmlformats.org/officeDocument/2006/relationships/image" Target="../media/image66.wmf"/><Relationship Id="rId10" Type="http://schemas.openxmlformats.org/officeDocument/2006/relationships/image" Target="../media/image5.png"/><Relationship Id="rId4" Type="http://schemas.openxmlformats.org/officeDocument/2006/relationships/oleObject" Target="../embeddings/oleObject67.bin"/><Relationship Id="rId9" Type="http://schemas.openxmlformats.org/officeDocument/2006/relationships/image" Target="../media/image68.wmf"/></Relationships>
</file>

<file path=ppt/slides/_rels/slide29.xml.rels><?xml version="1.0" encoding="UTF-8" standalone="yes"?>
<Relationships xmlns="http://schemas.openxmlformats.org/package/2006/relationships"><Relationship Id="rId8" Type="http://schemas.openxmlformats.org/officeDocument/2006/relationships/hyperlink" Target="http://es.wikipedia.org/wiki/ISBN" TargetMode="External"/><Relationship Id="rId3" Type="http://schemas.openxmlformats.org/officeDocument/2006/relationships/notesSlide" Target="../notesSlides/notesSlide23.xml"/><Relationship Id="rId7" Type="http://schemas.openxmlformats.org/officeDocument/2006/relationships/image" Target="../media/image70.wmf"/><Relationship Id="rId2" Type="http://schemas.openxmlformats.org/officeDocument/2006/relationships/slideLayout" Target="../slideLayouts/slideLayout12.xml"/><Relationship Id="rId1" Type="http://schemas.openxmlformats.org/officeDocument/2006/relationships/vmlDrawing" Target="../drawings/vmlDrawing25.vml"/><Relationship Id="rId6" Type="http://schemas.openxmlformats.org/officeDocument/2006/relationships/oleObject" Target="../embeddings/oleObject71.bin"/><Relationship Id="rId5" Type="http://schemas.openxmlformats.org/officeDocument/2006/relationships/image" Target="../media/image69.wmf"/><Relationship Id="rId4" Type="http://schemas.openxmlformats.org/officeDocument/2006/relationships/oleObject" Target="../embeddings/oleObject70.bin"/><Relationship Id="rId9" Type="http://schemas.openxmlformats.org/officeDocument/2006/relationships/hyperlink" Target="http://es.wikipedia.org/wiki/Especial:FuentesDeLibros/812033217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72.wmf"/><Relationship Id="rId2" Type="http://schemas.openxmlformats.org/officeDocument/2006/relationships/slideLayout" Target="../slideLayouts/slideLayout12.xml"/><Relationship Id="rId1" Type="http://schemas.openxmlformats.org/officeDocument/2006/relationships/vmlDrawing" Target="../drawings/vmlDrawing26.vml"/><Relationship Id="rId6" Type="http://schemas.openxmlformats.org/officeDocument/2006/relationships/oleObject" Target="../embeddings/oleObject73.bin"/><Relationship Id="rId5" Type="http://schemas.openxmlformats.org/officeDocument/2006/relationships/image" Target="../media/image71.wmf"/><Relationship Id="rId4" Type="http://schemas.openxmlformats.org/officeDocument/2006/relationships/oleObject" Target="../embeddings/oleObject72.bin"/></Relationships>
</file>

<file path=ppt/slides/_rels/slide3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73.emf"/><Relationship Id="rId4" Type="http://schemas.openxmlformats.org/officeDocument/2006/relationships/image" Target="../media/image79.png"/></Relationships>
</file>

<file path=ppt/slides/_rels/slide3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image" Target="../media/image74.wmf"/><Relationship Id="rId3" Type="http://schemas.openxmlformats.org/officeDocument/2006/relationships/image" Target="../media/image84.png"/><Relationship Id="rId7" Type="http://schemas.openxmlformats.org/officeDocument/2006/relationships/oleObject" Target="../embeddings/oleObject74.bin"/><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image" Target="../media/image87.png"/><Relationship Id="rId5" Type="http://schemas.openxmlformats.org/officeDocument/2006/relationships/image" Target="../media/image76.emf"/><Relationship Id="rId4" Type="http://schemas.openxmlformats.org/officeDocument/2006/relationships/image" Target="../media/image75.emf"/></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78.wmf"/><Relationship Id="rId2" Type="http://schemas.openxmlformats.org/officeDocument/2006/relationships/slideLayout" Target="../slideLayouts/slideLayout12.xml"/><Relationship Id="rId1" Type="http://schemas.openxmlformats.org/officeDocument/2006/relationships/vmlDrawing" Target="../drawings/vmlDrawing28.vml"/><Relationship Id="rId6" Type="http://schemas.openxmlformats.org/officeDocument/2006/relationships/oleObject" Target="../embeddings/oleObject76.bin"/><Relationship Id="rId5" Type="http://schemas.openxmlformats.org/officeDocument/2006/relationships/image" Target="../media/image77.wmf"/><Relationship Id="rId4" Type="http://schemas.openxmlformats.org/officeDocument/2006/relationships/oleObject" Target="../embeddings/oleObject75.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2.xml"/><Relationship Id="rId1" Type="http://schemas.openxmlformats.org/officeDocument/2006/relationships/vmlDrawing" Target="../drawings/vmlDrawing29.vml"/><Relationship Id="rId5" Type="http://schemas.openxmlformats.org/officeDocument/2006/relationships/image" Target="../media/image77.wmf"/><Relationship Id="rId4" Type="http://schemas.openxmlformats.org/officeDocument/2006/relationships/oleObject" Target="../embeddings/oleObject77.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80.bin"/><Relationship Id="rId3" Type="http://schemas.openxmlformats.org/officeDocument/2006/relationships/notesSlide" Target="../notesSlides/notesSlide28.xml"/><Relationship Id="rId7" Type="http://schemas.openxmlformats.org/officeDocument/2006/relationships/image" Target="../media/image80.wmf"/><Relationship Id="rId2" Type="http://schemas.openxmlformats.org/officeDocument/2006/relationships/slideLayout" Target="../slideLayouts/slideLayout12.xml"/><Relationship Id="rId1" Type="http://schemas.openxmlformats.org/officeDocument/2006/relationships/vmlDrawing" Target="../drawings/vmlDrawing30.vml"/><Relationship Id="rId6" Type="http://schemas.openxmlformats.org/officeDocument/2006/relationships/oleObject" Target="../embeddings/oleObject79.bin"/><Relationship Id="rId11" Type="http://schemas.openxmlformats.org/officeDocument/2006/relationships/image" Target="../media/image82.wmf"/><Relationship Id="rId5" Type="http://schemas.openxmlformats.org/officeDocument/2006/relationships/image" Target="../media/image79.wmf"/><Relationship Id="rId10" Type="http://schemas.openxmlformats.org/officeDocument/2006/relationships/oleObject" Target="../embeddings/oleObject81.bin"/><Relationship Id="rId4" Type="http://schemas.openxmlformats.org/officeDocument/2006/relationships/oleObject" Target="../embeddings/oleObject78.bin"/><Relationship Id="rId9" Type="http://schemas.openxmlformats.org/officeDocument/2006/relationships/image" Target="../media/image81.wmf"/></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84.wmf"/><Relationship Id="rId2" Type="http://schemas.openxmlformats.org/officeDocument/2006/relationships/slideLayout" Target="../slideLayouts/slideLayout12.xml"/><Relationship Id="rId1" Type="http://schemas.openxmlformats.org/officeDocument/2006/relationships/vmlDrawing" Target="../drawings/vmlDrawing31.vml"/><Relationship Id="rId6" Type="http://schemas.openxmlformats.org/officeDocument/2006/relationships/oleObject" Target="../embeddings/oleObject83.bin"/><Relationship Id="rId5" Type="http://schemas.openxmlformats.org/officeDocument/2006/relationships/image" Target="../media/image83.wmf"/><Relationship Id="rId4" Type="http://schemas.openxmlformats.org/officeDocument/2006/relationships/oleObject" Target="../embeddings/oleObject82.bin"/></Relationships>
</file>

<file path=ppt/slides/_rels/slide38.xml.rels><?xml version="1.0" encoding="UTF-8" standalone="yes"?>
<Relationships xmlns="http://schemas.openxmlformats.org/package/2006/relationships"><Relationship Id="rId8" Type="http://schemas.openxmlformats.org/officeDocument/2006/relationships/image" Target="../media/image99.png"/><Relationship Id="rId3" Type="http://schemas.openxmlformats.org/officeDocument/2006/relationships/notesSlide" Target="../notesSlides/notesSlide30.xml"/><Relationship Id="rId7" Type="http://schemas.openxmlformats.org/officeDocument/2006/relationships/image" Target="../media/image86.wmf"/><Relationship Id="rId2" Type="http://schemas.openxmlformats.org/officeDocument/2006/relationships/slideLayout" Target="../slideLayouts/slideLayout12.xml"/><Relationship Id="rId1" Type="http://schemas.openxmlformats.org/officeDocument/2006/relationships/vmlDrawing" Target="../drawings/vmlDrawing32.vml"/><Relationship Id="rId6" Type="http://schemas.openxmlformats.org/officeDocument/2006/relationships/oleObject" Target="../embeddings/oleObject85.bin"/><Relationship Id="rId11" Type="http://schemas.openxmlformats.org/officeDocument/2006/relationships/image" Target="../media/image87.wmf"/><Relationship Id="rId5" Type="http://schemas.openxmlformats.org/officeDocument/2006/relationships/image" Target="../media/image85.wmf"/><Relationship Id="rId10" Type="http://schemas.openxmlformats.org/officeDocument/2006/relationships/oleObject" Target="../embeddings/oleObject86.bin"/><Relationship Id="rId4" Type="http://schemas.openxmlformats.org/officeDocument/2006/relationships/oleObject" Target="../embeddings/oleObject84.bin"/><Relationship Id="rId9" Type="http://schemas.openxmlformats.org/officeDocument/2006/relationships/image" Target="../media/image100.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84.png"/><Relationship Id="rId7" Type="http://schemas.openxmlformats.org/officeDocument/2006/relationships/image" Target="../media/image88.wmf"/><Relationship Id="rId2" Type="http://schemas.openxmlformats.org/officeDocument/2006/relationships/slideLayout" Target="../slideLayouts/slideLayout7.xml"/><Relationship Id="rId1" Type="http://schemas.openxmlformats.org/officeDocument/2006/relationships/vmlDrawing" Target="../drawings/vmlDrawing33.vml"/><Relationship Id="rId6" Type="http://schemas.openxmlformats.org/officeDocument/2006/relationships/oleObject" Target="../embeddings/oleObject87.bin"/><Relationship Id="rId5" Type="http://schemas.openxmlformats.org/officeDocument/2006/relationships/image" Target="../media/image90.emf"/><Relationship Id="rId4" Type="http://schemas.openxmlformats.org/officeDocument/2006/relationships/image" Target="../media/image75.emf"/><Relationship Id="rId9" Type="http://schemas.openxmlformats.org/officeDocument/2006/relationships/image" Target="../media/image89.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40.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89.bin"/><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91.emf"/><Relationship Id="rId4" Type="http://schemas.openxmlformats.org/officeDocument/2006/relationships/oleObject" Target="../embeddings/Hoja_de_c_lculo_de_Microsoft_Excel_97-20033.xls"/></Relationships>
</file>

<file path=ppt/slides/_rels/slide43.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35.vml"/><Relationship Id="rId5" Type="http://schemas.openxmlformats.org/officeDocument/2006/relationships/image" Target="../media/image93.wmf"/><Relationship Id="rId4" Type="http://schemas.openxmlformats.org/officeDocument/2006/relationships/oleObject" Target="../embeddings/oleObject90.bin"/></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36.vml"/><Relationship Id="rId5" Type="http://schemas.openxmlformats.org/officeDocument/2006/relationships/image" Target="../media/image94.wmf"/><Relationship Id="rId4" Type="http://schemas.openxmlformats.org/officeDocument/2006/relationships/oleObject" Target="../embeddings/oleObject91.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96.wmf"/><Relationship Id="rId3" Type="http://schemas.openxmlformats.org/officeDocument/2006/relationships/oleObject" Target="../embeddings/oleObject92.bin"/><Relationship Id="rId7"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37.vml"/><Relationship Id="rId6" Type="http://schemas.openxmlformats.org/officeDocument/2006/relationships/image" Target="../media/image95.wmf"/><Relationship Id="rId5" Type="http://schemas.openxmlformats.org/officeDocument/2006/relationships/oleObject" Target="../embeddings/oleObject93.bin"/><Relationship Id="rId4" Type="http://schemas.openxmlformats.org/officeDocument/2006/relationships/image" Target="../media/image17.wmf"/></Relationships>
</file>

<file path=ppt/slides/_rels/slide49.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12.xml"/><Relationship Id="rId1" Type="http://schemas.openxmlformats.org/officeDocument/2006/relationships/vmlDrawing" Target="../drawings/vmlDrawing38.vml"/><Relationship Id="rId6" Type="http://schemas.openxmlformats.org/officeDocument/2006/relationships/image" Target="../media/image98.wmf"/><Relationship Id="rId5" Type="http://schemas.openxmlformats.org/officeDocument/2006/relationships/oleObject" Target="../embeddings/oleObject96.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98.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9.wmf"/><Relationship Id="rId4" Type="http://schemas.openxmlformats.org/officeDocument/2006/relationships/oleObject" Target="../embeddings/oleObject7.bin"/><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7.xml"/><Relationship Id="rId7" Type="http://schemas.openxmlformats.org/officeDocument/2006/relationships/image" Target="../media/image13.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1.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14.w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8.xml"/><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16.wmf"/><Relationship Id="rId5" Type="http://schemas.openxmlformats.org/officeDocument/2006/relationships/oleObject" Target="../embeddings/oleObject14.bin"/><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1.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20.png"/><Relationship Id="rId5" Type="http://schemas.openxmlformats.org/officeDocument/2006/relationships/image" Target="../media/image18.wmf"/><Relationship Id="rId4"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755576" y="692696"/>
            <a:ext cx="7772400" cy="1143000"/>
          </a:xfrm>
        </p:spPr>
        <p:txBody>
          <a:bodyPr/>
          <a:lstStyle/>
          <a:p>
            <a:pPr algn="ctr"/>
            <a:r>
              <a:rPr lang="es-ES_tradnl" sz="4400" dirty="0" smtClean="0"/>
              <a:t>Diferenciación e Integración</a:t>
            </a:r>
            <a:br>
              <a:rPr lang="es-ES_tradnl" sz="4400" dirty="0" smtClean="0"/>
            </a:br>
            <a:endParaRPr lang="es-ES_tradnl" dirty="0" smtClean="0"/>
          </a:p>
        </p:txBody>
      </p:sp>
      <p:graphicFrame>
        <p:nvGraphicFramePr>
          <p:cNvPr id="1026" name="Object 2"/>
          <p:cNvGraphicFramePr>
            <a:graphicFrameLocks noChangeAspect="1"/>
          </p:cNvGraphicFramePr>
          <p:nvPr/>
        </p:nvGraphicFramePr>
        <p:xfrm>
          <a:off x="251520" y="5434012"/>
          <a:ext cx="2192338" cy="1423988"/>
        </p:xfrm>
        <a:graphic>
          <a:graphicData uri="http://schemas.openxmlformats.org/presentationml/2006/ole">
            <mc:AlternateContent xmlns:mc="http://schemas.openxmlformats.org/markup-compatibility/2006">
              <mc:Choice xmlns:v="urn:schemas-microsoft-com:vml" Requires="v">
                <p:oleObj spid="_x0000_s1134" name="Imagen" r:id="rId4" imgW="2191817" imgH="1424635" progId="">
                  <p:embed/>
                </p:oleObj>
              </mc:Choice>
              <mc:Fallback>
                <p:oleObj name="Imagen" r:id="rId4" imgW="2191817" imgH="1424635" progId="">
                  <p:embed/>
                  <p:pic>
                    <p:nvPicPr>
                      <p:cNvPr id="0" name="Picture 10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5434012"/>
                        <a:ext cx="2192338" cy="1423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2"/>
          <p:cNvPicPr>
            <a:picLocks noChangeAspect="1" noChangeArrowheads="1"/>
          </p:cNvPicPr>
          <p:nvPr/>
        </p:nvPicPr>
        <p:blipFill>
          <a:blip r:embed="rId6" cstate="print"/>
          <a:srcRect/>
          <a:stretch>
            <a:fillRect/>
          </a:stretch>
        </p:blipFill>
        <p:spPr bwMode="auto">
          <a:xfrm>
            <a:off x="1043608" y="1844824"/>
            <a:ext cx="2665412" cy="2576513"/>
          </a:xfrm>
          <a:prstGeom prst="rect">
            <a:avLst/>
          </a:prstGeom>
          <a:solidFill>
            <a:srgbClr val="FFFFCC"/>
          </a:solidFill>
          <a:ln w="57150" algn="ctr">
            <a:solidFill>
              <a:srgbClr val="FFFF00"/>
            </a:solidFill>
            <a:miter lim="800000"/>
            <a:headEnd/>
            <a:tailEnd/>
          </a:ln>
          <a:effectLst/>
        </p:spPr>
      </p:pic>
      <p:graphicFrame>
        <p:nvGraphicFramePr>
          <p:cNvPr id="5" name="Object 3"/>
          <p:cNvGraphicFramePr>
            <a:graphicFrameLocks noChangeAspect="1"/>
          </p:cNvGraphicFramePr>
          <p:nvPr/>
        </p:nvGraphicFramePr>
        <p:xfrm>
          <a:off x="1691680" y="3501008"/>
          <a:ext cx="1655762" cy="414338"/>
        </p:xfrm>
        <a:graphic>
          <a:graphicData uri="http://schemas.openxmlformats.org/presentationml/2006/ole">
            <mc:AlternateContent xmlns:mc="http://schemas.openxmlformats.org/markup-compatibility/2006">
              <mc:Choice xmlns:v="urn:schemas-microsoft-com:vml" Requires="v">
                <p:oleObj spid="_x0000_s1135" name="Equation" r:id="rId7" imgW="1562100" imgH="393700" progId="">
                  <p:embed/>
                </p:oleObj>
              </mc:Choice>
              <mc:Fallback>
                <p:oleObj name="Equation" r:id="rId7" imgW="1562100" imgH="393700" progId="">
                  <p:embed/>
                  <p:pic>
                    <p:nvPicPr>
                      <p:cNvPr id="0" name="Picture 1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91680" y="3501008"/>
                        <a:ext cx="1655762" cy="414338"/>
                      </a:xfrm>
                      <a:prstGeom prst="rect">
                        <a:avLst/>
                      </a:prstGeom>
                      <a:solidFill>
                        <a:srgbClr val="FFFFCC"/>
                      </a:solidFill>
                    </p:spPr>
                  </p:pic>
                </p:oleObj>
              </mc:Fallback>
            </mc:AlternateContent>
          </a:graphicData>
        </a:graphic>
      </p:graphicFrame>
      <p:pic>
        <p:nvPicPr>
          <p:cNvPr id="6" name="Picture 4"/>
          <p:cNvPicPr>
            <a:picLocks noChangeAspect="1" noChangeArrowheads="1"/>
          </p:cNvPicPr>
          <p:nvPr/>
        </p:nvPicPr>
        <p:blipFill>
          <a:blip r:embed="rId9" cstate="print"/>
          <a:srcRect/>
          <a:stretch>
            <a:fillRect/>
          </a:stretch>
        </p:blipFill>
        <p:spPr bwMode="auto">
          <a:xfrm>
            <a:off x="4499992" y="1844824"/>
            <a:ext cx="3924300" cy="2860675"/>
          </a:xfrm>
          <a:prstGeom prst="rect">
            <a:avLst/>
          </a:prstGeom>
          <a:noFill/>
          <a:ln w="57150" algn="ctr">
            <a:solidFill>
              <a:srgbClr val="009900"/>
            </a:solidFill>
            <a:miter lim="800000"/>
            <a:headEnd/>
            <a:tailEnd/>
          </a:ln>
          <a:effectLst/>
        </p:spPr>
      </p:pic>
      <p:graphicFrame>
        <p:nvGraphicFramePr>
          <p:cNvPr id="7" name="Object 5"/>
          <p:cNvGraphicFramePr>
            <a:graphicFrameLocks noChangeAspect="1"/>
          </p:cNvGraphicFramePr>
          <p:nvPr/>
        </p:nvGraphicFramePr>
        <p:xfrm>
          <a:off x="5148064" y="1988840"/>
          <a:ext cx="1944688" cy="460375"/>
        </p:xfrm>
        <a:graphic>
          <a:graphicData uri="http://schemas.openxmlformats.org/presentationml/2006/ole">
            <mc:AlternateContent xmlns:mc="http://schemas.openxmlformats.org/markup-compatibility/2006">
              <mc:Choice xmlns:v="urn:schemas-microsoft-com:vml" Requires="v">
                <p:oleObj spid="_x0000_s1136" name="Equation" r:id="rId10" imgW="1651000" imgH="393700" progId="">
                  <p:embed/>
                </p:oleObj>
              </mc:Choice>
              <mc:Fallback>
                <p:oleObj name="Equation" r:id="rId10" imgW="1651000" imgH="393700" progId="">
                  <p:embed/>
                  <p:pic>
                    <p:nvPicPr>
                      <p:cNvPr id="0" name="Picture 10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8064" y="1988840"/>
                        <a:ext cx="1944688" cy="460375"/>
                      </a:xfrm>
                      <a:prstGeom prst="rect">
                        <a:avLst/>
                      </a:prstGeom>
                      <a:solidFill>
                        <a:srgbClr val="99FF99"/>
                      </a:solidFill>
                    </p:spPr>
                  </p:pic>
                </p:oleObj>
              </mc:Fallback>
            </mc:AlternateContent>
          </a:graphicData>
        </a:graphic>
      </p:graphicFrame>
      <p:sp>
        <p:nvSpPr>
          <p:cNvPr id="8" name="7 CuadroTexto"/>
          <p:cNvSpPr txBox="1"/>
          <p:nvPr/>
        </p:nvSpPr>
        <p:spPr>
          <a:xfrm>
            <a:off x="2843808" y="5445224"/>
            <a:ext cx="4815742" cy="584775"/>
          </a:xfrm>
          <a:prstGeom prst="rect">
            <a:avLst/>
          </a:prstGeom>
          <a:noFill/>
        </p:spPr>
        <p:txBody>
          <a:bodyPr wrap="none" rtlCol="0">
            <a:spAutoFit/>
          </a:bodyPr>
          <a:lstStyle/>
          <a:p>
            <a:r>
              <a:rPr lang="es-ES" b="1" dirty="0" smtClean="0"/>
              <a:t>ANEXO</a:t>
            </a:r>
            <a:r>
              <a:rPr lang="es-ES" dirty="0" smtClean="0"/>
              <a:t>: </a:t>
            </a:r>
            <a:r>
              <a:rPr lang="es-ES" dirty="0" smtClean="0"/>
              <a:t>Método de interpolación Newton-Gregory</a:t>
            </a:r>
          </a:p>
          <a:p>
            <a:r>
              <a:rPr lang="es-E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5 Marcador de número de diapositiva"/>
          <p:cNvSpPr>
            <a:spLocks noGrp="1"/>
          </p:cNvSpPr>
          <p:nvPr>
            <p:ph type="sldNum" sz="quarter" idx="12"/>
          </p:nvPr>
        </p:nvSpPr>
        <p:spPr/>
        <p:txBody>
          <a:bodyPr/>
          <a:lstStyle/>
          <a:p>
            <a:fld id="{2BC3414B-7FD7-43D2-8D0B-7144E8A2C6BC}" type="slidenum">
              <a:rPr lang="es-ES_tradnl"/>
              <a:pPr/>
              <a:t>10</a:t>
            </a:fld>
            <a:endParaRPr lang="es-ES_tradnl"/>
          </a:p>
        </p:txBody>
      </p:sp>
      <p:pic>
        <p:nvPicPr>
          <p:cNvPr id="358409" name="Picture 9"/>
          <p:cNvPicPr>
            <a:picLocks noChangeAspect="1" noChangeArrowheads="1"/>
          </p:cNvPicPr>
          <p:nvPr/>
        </p:nvPicPr>
        <p:blipFill>
          <a:blip r:embed="rId4" cstate="print"/>
          <a:srcRect/>
          <a:stretch>
            <a:fillRect/>
          </a:stretch>
        </p:blipFill>
        <p:spPr bwMode="auto">
          <a:xfrm>
            <a:off x="4643438" y="620713"/>
            <a:ext cx="4421187" cy="4273550"/>
          </a:xfrm>
          <a:prstGeom prst="rect">
            <a:avLst/>
          </a:prstGeom>
          <a:noFill/>
          <a:ln w="9525" algn="ctr">
            <a:noFill/>
            <a:miter lim="800000"/>
            <a:headEnd/>
            <a:tailEnd/>
          </a:ln>
          <a:effectLst/>
        </p:spPr>
      </p:pic>
      <p:sp>
        <p:nvSpPr>
          <p:cNvPr id="358402" name="Rectangle 2"/>
          <p:cNvSpPr>
            <a:spLocks noGrp="1" noChangeArrowheads="1"/>
          </p:cNvSpPr>
          <p:nvPr>
            <p:ph type="body" idx="1"/>
          </p:nvPr>
        </p:nvSpPr>
        <p:spPr>
          <a:xfrm>
            <a:off x="34925" y="620713"/>
            <a:ext cx="5184775" cy="5867400"/>
          </a:xfrm>
          <a:noFill/>
          <a:ln/>
        </p:spPr>
        <p:txBody>
          <a:bodyPr/>
          <a:lstStyle/>
          <a:p>
            <a:r>
              <a:rPr lang="es-ES_tradnl" sz="2000"/>
              <a:t>La derivada se puede aproximar numéricamente por </a:t>
            </a:r>
            <a:r>
              <a:rPr lang="es-ES_tradnl" sz="2000">
                <a:solidFill>
                  <a:srgbClr val="FF0000"/>
                </a:solidFill>
              </a:rPr>
              <a:t>diferencias finitas:</a:t>
            </a:r>
          </a:p>
          <a:p>
            <a:r>
              <a:rPr lang="es-ES_tradnl" sz="2000"/>
              <a:t>En el caso de una recta f(x)=ax+b, la expresión anterior es el valor exacto.</a:t>
            </a:r>
          </a:p>
          <a:p>
            <a:r>
              <a:rPr lang="es-ES_tradnl" sz="2000"/>
              <a:t>En otros casos nos proporciona un valor cuyo error podemos estimar usando la aproximación de Taylor:</a:t>
            </a:r>
          </a:p>
          <a:p>
            <a:endParaRPr lang="es-ES_tradnl" sz="2000"/>
          </a:p>
          <a:p>
            <a:endParaRPr lang="es-ES_tradnl" sz="2000"/>
          </a:p>
          <a:p>
            <a:endParaRPr lang="es-ES_tradnl" sz="2000"/>
          </a:p>
          <a:p>
            <a:r>
              <a:rPr lang="es-ES_tradnl" sz="2000"/>
              <a:t>Reordenando:</a:t>
            </a:r>
          </a:p>
          <a:p>
            <a:endParaRPr lang="es-ES_tradnl" sz="2000"/>
          </a:p>
          <a:p>
            <a:endParaRPr lang="es-ES_tradnl" sz="2000"/>
          </a:p>
          <a:p>
            <a:endParaRPr lang="es-ES_tradnl" sz="2000"/>
          </a:p>
          <a:p>
            <a:endParaRPr lang="es-ES_tradnl" sz="2000"/>
          </a:p>
        </p:txBody>
      </p:sp>
      <p:sp>
        <p:nvSpPr>
          <p:cNvPr id="358403" name="Rectangle 3"/>
          <p:cNvSpPr>
            <a:spLocks noGrp="1" noChangeArrowheads="1"/>
          </p:cNvSpPr>
          <p:nvPr>
            <p:ph type="title"/>
          </p:nvPr>
        </p:nvSpPr>
        <p:spPr/>
        <p:txBody>
          <a:bodyPr/>
          <a:lstStyle/>
          <a:p>
            <a:pPr marL="457200" indent="-457200"/>
            <a:r>
              <a:rPr lang="es-ES_tradnl"/>
              <a:t>Diferenciación por Diferencias Finitas </a:t>
            </a:r>
            <a:r>
              <a:rPr lang="es-ES"/>
              <a:t> </a:t>
            </a:r>
          </a:p>
        </p:txBody>
      </p:sp>
      <p:sp>
        <p:nvSpPr>
          <p:cNvPr id="358404" name="Rectangle 4"/>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graphicFrame>
        <p:nvGraphicFramePr>
          <p:cNvPr id="358405" name="Object 5"/>
          <p:cNvGraphicFramePr>
            <a:graphicFrameLocks noChangeAspect="1"/>
          </p:cNvGraphicFramePr>
          <p:nvPr/>
        </p:nvGraphicFramePr>
        <p:xfrm>
          <a:off x="5795963" y="3213100"/>
          <a:ext cx="2951162" cy="738188"/>
        </p:xfrm>
        <a:graphic>
          <a:graphicData uri="http://schemas.openxmlformats.org/presentationml/2006/ole">
            <mc:AlternateContent xmlns:mc="http://schemas.openxmlformats.org/markup-compatibility/2006">
              <mc:Choice xmlns:v="urn:schemas-microsoft-com:vml" Requires="v">
                <p:oleObj spid="_x0000_s77934" name="Equation" r:id="rId5" imgW="1562100" imgH="393700" progId="">
                  <p:embed/>
                </p:oleObj>
              </mc:Choice>
              <mc:Fallback>
                <p:oleObj name="Equation" r:id="rId5" imgW="1562100" imgH="393700" progId="">
                  <p:embed/>
                  <p:pic>
                    <p:nvPicPr>
                      <p:cNvPr id="0" name="Picture 10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3213100"/>
                        <a:ext cx="2951162"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6" name="Object 6"/>
          <p:cNvGraphicFramePr>
            <a:graphicFrameLocks noChangeAspect="1"/>
          </p:cNvGraphicFramePr>
          <p:nvPr/>
        </p:nvGraphicFramePr>
        <p:xfrm>
          <a:off x="468313" y="2898775"/>
          <a:ext cx="4124325" cy="1177925"/>
        </p:xfrm>
        <a:graphic>
          <a:graphicData uri="http://schemas.openxmlformats.org/presentationml/2006/ole">
            <mc:AlternateContent xmlns:mc="http://schemas.openxmlformats.org/markup-compatibility/2006">
              <mc:Choice xmlns:v="urn:schemas-microsoft-com:vml" Requires="v">
                <p:oleObj spid="_x0000_s77935" name="Equation" r:id="rId7" imgW="2222500" imgH="635000" progId="">
                  <p:embed/>
                </p:oleObj>
              </mc:Choice>
              <mc:Fallback>
                <p:oleObj name="Equation" r:id="rId7" imgW="2222500" imgH="635000" progId="">
                  <p:embed/>
                  <p:pic>
                    <p:nvPicPr>
                      <p:cNvPr id="0" name="Picture 10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8313" y="2898775"/>
                        <a:ext cx="4124325" cy="1177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07" name="Object 7"/>
          <p:cNvGraphicFramePr>
            <a:graphicFrameLocks noChangeAspect="1"/>
          </p:cNvGraphicFramePr>
          <p:nvPr/>
        </p:nvGraphicFramePr>
        <p:xfrm>
          <a:off x="468313" y="4581525"/>
          <a:ext cx="7956550" cy="815975"/>
        </p:xfrm>
        <a:graphic>
          <a:graphicData uri="http://schemas.openxmlformats.org/presentationml/2006/ole">
            <mc:AlternateContent xmlns:mc="http://schemas.openxmlformats.org/markup-compatibility/2006">
              <mc:Choice xmlns:v="urn:schemas-microsoft-com:vml" Requires="v">
                <p:oleObj spid="_x0000_s77936" name="Equation" r:id="rId9" imgW="3810000" imgH="393700" progId="">
                  <p:embed/>
                </p:oleObj>
              </mc:Choice>
              <mc:Fallback>
                <p:oleObj name="Equation" r:id="rId9" imgW="3810000" imgH="393700" progId="">
                  <p:embed/>
                  <p:pic>
                    <p:nvPicPr>
                      <p:cNvPr id="0" name="Picture 1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8313" y="4581525"/>
                        <a:ext cx="7956550" cy="815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58408" name="Rectangle 8"/>
          <p:cNvSpPr>
            <a:spLocks noChangeArrowheads="1"/>
          </p:cNvSpPr>
          <p:nvPr/>
        </p:nvSpPr>
        <p:spPr bwMode="auto">
          <a:xfrm>
            <a:off x="6516688" y="2781300"/>
            <a:ext cx="2314575" cy="336550"/>
          </a:xfrm>
          <a:prstGeom prst="rect">
            <a:avLst/>
          </a:prstGeom>
          <a:noFill/>
          <a:ln w="9525" algn="ctr">
            <a:noFill/>
            <a:miter lim="800000"/>
            <a:headEnd/>
            <a:tailEnd/>
          </a:ln>
          <a:effectLst/>
        </p:spPr>
        <p:txBody>
          <a:bodyPr wrap="none">
            <a:spAutoFit/>
          </a:bodyPr>
          <a:lstStyle/>
          <a:p>
            <a:pPr marL="342900" indent="-342900"/>
            <a:r>
              <a:rPr lang="es-ES_tradnl">
                <a:solidFill>
                  <a:schemeClr val="accent2"/>
                </a:solidFill>
              </a:rPr>
              <a:t>Diferencia Adelantada</a:t>
            </a:r>
            <a:endParaRPr lang="es-ES">
              <a:solidFill>
                <a:schemeClr val="accent2"/>
              </a:solidFill>
            </a:endParaRPr>
          </a:p>
        </p:txBody>
      </p:sp>
      <p:sp>
        <p:nvSpPr>
          <p:cNvPr id="358410" name="Rectangle 10"/>
          <p:cNvSpPr>
            <a:spLocks noChangeArrowheads="1"/>
          </p:cNvSpPr>
          <p:nvPr/>
        </p:nvSpPr>
        <p:spPr bwMode="auto">
          <a:xfrm>
            <a:off x="34925" y="5445125"/>
            <a:ext cx="9109075" cy="1341438"/>
          </a:xfrm>
          <a:prstGeom prst="rect">
            <a:avLst/>
          </a:prstGeom>
          <a:noFill/>
          <a:ln w="9525" algn="ctr">
            <a:noFill/>
            <a:miter lim="800000"/>
            <a:headEnd/>
            <a:tailEnd/>
          </a:ln>
          <a:effectLst/>
        </p:spPr>
        <p:txBody>
          <a:bodyPr/>
          <a:lstStyle/>
          <a:p>
            <a:pPr marL="342900" indent="-342900">
              <a:buFontTx/>
              <a:buChar char="•"/>
            </a:pPr>
            <a:r>
              <a:rPr lang="es-ES_tradnl" sz="1800"/>
              <a:t>El error cometido al aproximar la derivada es función lineal de h (en este caso). Cuanto menor sea h, valores de f(x) más cercanos, la derivada es más precisa. </a:t>
            </a:r>
            <a:br>
              <a:rPr lang="es-ES_tradnl" sz="1800"/>
            </a:br>
            <a:r>
              <a:rPr lang="es-ES_tradnl" sz="1800"/>
              <a:t>Se denomina </a:t>
            </a:r>
            <a:r>
              <a:rPr lang="es-ES_tradnl" sz="1800" b="1" i="1"/>
              <a:t>Error de Truncado o Discretización</a:t>
            </a:r>
            <a:r>
              <a:rPr lang="es-ES_tradnl" sz="1800"/>
              <a:t>.</a:t>
            </a:r>
            <a:endParaRPr lang="es-ES" sz="18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5 Marcador de número de diapositiva"/>
          <p:cNvSpPr>
            <a:spLocks noGrp="1"/>
          </p:cNvSpPr>
          <p:nvPr>
            <p:ph type="sldNum" sz="quarter" idx="12"/>
          </p:nvPr>
        </p:nvSpPr>
        <p:spPr/>
        <p:txBody>
          <a:bodyPr/>
          <a:lstStyle/>
          <a:p>
            <a:fld id="{38E7E095-AA39-44F2-B389-7F409B3376F6}" type="slidenum">
              <a:rPr lang="es-ES_tradnl"/>
              <a:pPr/>
              <a:t>11</a:t>
            </a:fld>
            <a:endParaRPr lang="es-ES_tradnl"/>
          </a:p>
        </p:txBody>
      </p:sp>
      <p:pic>
        <p:nvPicPr>
          <p:cNvPr id="326676" name="Picture 20"/>
          <p:cNvPicPr>
            <a:picLocks noChangeAspect="1" noChangeArrowheads="1"/>
          </p:cNvPicPr>
          <p:nvPr/>
        </p:nvPicPr>
        <p:blipFill>
          <a:blip r:embed="rId4" cstate="print"/>
          <a:srcRect/>
          <a:stretch>
            <a:fillRect/>
          </a:stretch>
        </p:blipFill>
        <p:spPr bwMode="auto">
          <a:xfrm>
            <a:off x="34925" y="620713"/>
            <a:ext cx="6265863" cy="3929062"/>
          </a:xfrm>
          <a:prstGeom prst="rect">
            <a:avLst/>
          </a:prstGeom>
          <a:noFill/>
          <a:ln w="9525" algn="ctr">
            <a:noFill/>
            <a:miter lim="800000"/>
            <a:headEnd/>
            <a:tailEnd/>
          </a:ln>
          <a:effectLst/>
        </p:spPr>
      </p:pic>
      <p:sp>
        <p:nvSpPr>
          <p:cNvPr id="326658" name="Rectangle 2"/>
          <p:cNvSpPr>
            <a:spLocks noGrp="1" noChangeArrowheads="1"/>
          </p:cNvSpPr>
          <p:nvPr>
            <p:ph type="body" idx="1"/>
          </p:nvPr>
        </p:nvSpPr>
        <p:spPr>
          <a:xfrm>
            <a:off x="539750" y="620713"/>
            <a:ext cx="8604250" cy="5867400"/>
          </a:xfrm>
        </p:spPr>
        <p:txBody>
          <a:bodyPr/>
          <a:lstStyle/>
          <a:p>
            <a:r>
              <a:rPr lang="es-ES_tradnl" sz="1800">
                <a:solidFill>
                  <a:schemeClr val="accent2"/>
                </a:solidFill>
              </a:rPr>
              <a:t>Diferencia Centrada</a:t>
            </a:r>
            <a:r>
              <a:rPr lang="es-ES_tradnl" sz="1800"/>
              <a:t> con dos puntos, reducimos el orden del error a  O(h</a:t>
            </a:r>
            <a:r>
              <a:rPr lang="es-ES_tradnl" sz="1800" baseline="30000"/>
              <a:t>2</a:t>
            </a:r>
            <a:r>
              <a:rPr lang="es-ES_tradnl" sz="1800"/>
              <a:t>).</a:t>
            </a:r>
          </a:p>
          <a:p>
            <a:endParaRPr lang="es-ES_tradnl" sz="1800"/>
          </a:p>
          <a:p>
            <a:endParaRPr lang="es-ES_tradnl" sz="1800"/>
          </a:p>
          <a:p>
            <a:endParaRPr lang="es-ES_tradnl" sz="1800"/>
          </a:p>
          <a:p>
            <a:endParaRPr lang="es-ES_tradnl" sz="1800"/>
          </a:p>
          <a:p>
            <a:endParaRPr lang="es-ES_tradnl" sz="1800"/>
          </a:p>
          <a:p>
            <a:endParaRPr lang="es-ES_tradnl" sz="1800"/>
          </a:p>
          <a:p>
            <a:endParaRPr lang="es-ES_tradnl" sz="1800"/>
          </a:p>
          <a:p>
            <a:endParaRPr lang="es-ES_tradnl" sz="1800"/>
          </a:p>
          <a:p>
            <a:endParaRPr lang="es-ES_tradnl" sz="1800"/>
          </a:p>
          <a:p>
            <a:endParaRPr lang="es-ES_tradnl" sz="1800"/>
          </a:p>
          <a:p>
            <a:endParaRPr lang="es-ES_tradnl" sz="1800"/>
          </a:p>
          <a:p>
            <a:endParaRPr lang="es-ES_tradnl" sz="1800"/>
          </a:p>
          <a:p>
            <a:r>
              <a:rPr lang="es-ES_tradnl" sz="1800"/>
              <a:t>Si utilizamos los tres puntos, el error también es O(h</a:t>
            </a:r>
            <a:r>
              <a:rPr lang="es-ES_tradnl" sz="1800" baseline="30000"/>
              <a:t>2</a:t>
            </a:r>
            <a:r>
              <a:rPr lang="es-ES_tradnl" sz="1800"/>
              <a:t>) pero con la mitad de valor.</a:t>
            </a:r>
          </a:p>
        </p:txBody>
      </p:sp>
      <p:sp>
        <p:nvSpPr>
          <p:cNvPr id="326659" name="Rectangle 3"/>
          <p:cNvSpPr>
            <a:spLocks noGrp="1" noChangeArrowheads="1"/>
          </p:cNvSpPr>
          <p:nvPr>
            <p:ph type="title"/>
          </p:nvPr>
        </p:nvSpPr>
        <p:spPr/>
        <p:txBody>
          <a:bodyPr/>
          <a:lstStyle/>
          <a:p>
            <a:pPr marL="457200" indent="-457200"/>
            <a:r>
              <a:rPr lang="es-ES_tradnl"/>
              <a:t>Diferenciación Diferencias Finitas</a:t>
            </a:r>
            <a:r>
              <a:rPr lang="es-ES"/>
              <a:t> </a:t>
            </a:r>
          </a:p>
        </p:txBody>
      </p:sp>
      <p:sp>
        <p:nvSpPr>
          <p:cNvPr id="326662" name="Rectangle 6"/>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graphicFrame>
        <p:nvGraphicFramePr>
          <p:cNvPr id="326673" name="Object 17"/>
          <p:cNvGraphicFramePr>
            <a:graphicFrameLocks noChangeAspect="1"/>
          </p:cNvGraphicFramePr>
          <p:nvPr/>
        </p:nvGraphicFramePr>
        <p:xfrm>
          <a:off x="5292725" y="1273175"/>
          <a:ext cx="3240088" cy="1712913"/>
        </p:xfrm>
        <a:graphic>
          <a:graphicData uri="http://schemas.openxmlformats.org/presentationml/2006/ole">
            <mc:AlternateContent xmlns:mc="http://schemas.openxmlformats.org/markup-compatibility/2006">
              <mc:Choice xmlns:v="urn:schemas-microsoft-com:vml" Requires="v">
                <p:oleObj spid="_x0000_s78922" name="Equation" r:id="rId5" imgW="1574800" imgH="838200" progId="">
                  <p:embed/>
                </p:oleObj>
              </mc:Choice>
              <mc:Fallback>
                <p:oleObj name="Equation" r:id="rId5" imgW="1574800" imgH="838200" progId="">
                  <p:embed/>
                  <p:pic>
                    <p:nvPicPr>
                      <p:cNvPr id="0"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2725" y="1273175"/>
                        <a:ext cx="3240088" cy="1712913"/>
                      </a:xfrm>
                      <a:prstGeom prst="rect">
                        <a:avLst/>
                      </a:prstGeom>
                      <a:noFill/>
                      <a:extLst>
                        <a:ext uri="{909E8E84-426E-40DD-AFC4-6F175D3DCCD1}">
                          <a14:hiddenFill xmlns:a14="http://schemas.microsoft.com/office/drawing/2010/main">
                            <a:solidFill>
                              <a:schemeClr val="bg1"/>
                            </a:solidFill>
                          </a14:hiddenFill>
                        </a:ext>
                      </a:extLst>
                    </p:spPr>
                  </p:pic>
                </p:oleObj>
              </mc:Fallback>
            </mc:AlternateContent>
          </a:graphicData>
        </a:graphic>
      </p:graphicFrame>
      <p:graphicFrame>
        <p:nvGraphicFramePr>
          <p:cNvPr id="326677" name="Object 21"/>
          <p:cNvGraphicFramePr>
            <a:graphicFrameLocks noChangeAspect="1"/>
          </p:cNvGraphicFramePr>
          <p:nvPr/>
        </p:nvGraphicFramePr>
        <p:xfrm>
          <a:off x="971550" y="5516563"/>
          <a:ext cx="6862763" cy="812800"/>
        </p:xfrm>
        <a:graphic>
          <a:graphicData uri="http://schemas.openxmlformats.org/presentationml/2006/ole">
            <mc:AlternateContent xmlns:mc="http://schemas.openxmlformats.org/markup-compatibility/2006">
              <mc:Choice xmlns:v="urn:schemas-microsoft-com:vml" Requires="v">
                <p:oleObj spid="_x0000_s78923" name="Equation" r:id="rId7" imgW="3543300" imgH="419100" progId="">
                  <p:embed/>
                </p:oleObj>
              </mc:Choice>
              <mc:Fallback>
                <p:oleObj name="Equation" r:id="rId7" imgW="3543300" imgH="419100" progId="">
                  <p:embed/>
                  <p:pic>
                    <p:nvPicPr>
                      <p:cNvPr id="0" name="Picture 7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5516563"/>
                        <a:ext cx="6862763"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5 Marcador de número de diapositiva"/>
          <p:cNvSpPr>
            <a:spLocks noGrp="1"/>
          </p:cNvSpPr>
          <p:nvPr>
            <p:ph type="sldNum" sz="quarter" idx="12"/>
          </p:nvPr>
        </p:nvSpPr>
        <p:spPr/>
        <p:txBody>
          <a:bodyPr/>
          <a:lstStyle/>
          <a:p>
            <a:fld id="{C0F03936-7454-4665-BEC8-A6AEC590E784}" type="slidenum">
              <a:rPr lang="es-ES_tradnl"/>
              <a:pPr/>
              <a:t>12</a:t>
            </a:fld>
            <a:endParaRPr lang="es-ES_tradnl"/>
          </a:p>
        </p:txBody>
      </p:sp>
      <p:sp>
        <p:nvSpPr>
          <p:cNvPr id="327682" name="Rectangle 2"/>
          <p:cNvSpPr>
            <a:spLocks noGrp="1" noChangeArrowheads="1"/>
          </p:cNvSpPr>
          <p:nvPr>
            <p:ph type="body" idx="1"/>
          </p:nvPr>
        </p:nvSpPr>
        <p:spPr>
          <a:xfrm>
            <a:off x="242888" y="695325"/>
            <a:ext cx="8650287" cy="3998913"/>
          </a:xfrm>
          <a:noFill/>
        </p:spPr>
        <p:txBody>
          <a:bodyPr>
            <a:spAutoFit/>
          </a:bodyPr>
          <a:lstStyle/>
          <a:p>
            <a:pPr marL="609600" indent="-609600">
              <a:buFontTx/>
              <a:buNone/>
            </a:pPr>
            <a:r>
              <a:rPr lang="es-ES_tradnl" sz="1800" b="1"/>
              <a:t>Fórmulas primera derivada		Fórmulas segunda derivada</a:t>
            </a:r>
          </a:p>
          <a:p>
            <a:pPr marL="609600" indent="-609600"/>
            <a:endParaRPr lang="es-ES_tradnl" sz="1800" b="1"/>
          </a:p>
          <a:p>
            <a:pPr marL="609600" indent="-609600"/>
            <a:endParaRPr lang="es-ES_tradnl" sz="1800" b="1"/>
          </a:p>
          <a:p>
            <a:pPr marL="609600" indent="-609600"/>
            <a:endParaRPr lang="es-ES_tradnl" sz="1800" b="1"/>
          </a:p>
          <a:p>
            <a:pPr marL="609600" indent="-609600"/>
            <a:endParaRPr lang="es-ES_tradnl" sz="1800" b="1"/>
          </a:p>
          <a:p>
            <a:pPr marL="609600" indent="-609600"/>
            <a:endParaRPr lang="es-ES_tradnl" sz="1800" b="1"/>
          </a:p>
          <a:p>
            <a:pPr marL="609600" indent="-609600"/>
            <a:endParaRPr lang="es-ES_tradnl" sz="1800" b="1"/>
          </a:p>
          <a:p>
            <a:pPr marL="609600" indent="-609600"/>
            <a:endParaRPr lang="es-ES_tradnl" sz="1800" b="1"/>
          </a:p>
          <a:p>
            <a:pPr marL="609600" indent="-609600"/>
            <a:endParaRPr lang="es-ES_tradnl" sz="1800" b="1"/>
          </a:p>
          <a:p>
            <a:pPr marL="609600" indent="-609600">
              <a:buFontTx/>
              <a:buNone/>
            </a:pPr>
            <a:endParaRPr lang="es-ES_tradnl" sz="1800" b="1"/>
          </a:p>
          <a:p>
            <a:pPr marL="609600" indent="-609600">
              <a:buFontTx/>
              <a:buNone/>
            </a:pPr>
            <a:endParaRPr lang="es-ES_tradnl" sz="1800" b="1"/>
          </a:p>
          <a:p>
            <a:pPr marL="609600" indent="-609600">
              <a:buFontTx/>
              <a:buNone/>
            </a:pPr>
            <a:r>
              <a:rPr lang="es-ES_tradnl" sz="1800" b="1"/>
              <a:t>Fórmulas tercera derivada		 Fórmulas cuarta derivada</a:t>
            </a:r>
          </a:p>
        </p:txBody>
      </p:sp>
      <p:sp>
        <p:nvSpPr>
          <p:cNvPr id="327683" name="Rectangle 3"/>
          <p:cNvSpPr>
            <a:spLocks noGrp="1" noChangeArrowheads="1"/>
          </p:cNvSpPr>
          <p:nvPr>
            <p:ph type="title"/>
          </p:nvPr>
        </p:nvSpPr>
        <p:spPr/>
        <p:txBody>
          <a:bodyPr/>
          <a:lstStyle/>
          <a:p>
            <a:pPr marL="457200" indent="-457200"/>
            <a:r>
              <a:rPr lang="es-ES_tradnl"/>
              <a:t>Fórmulas de Derivadas Diferencias Finitas</a:t>
            </a:r>
            <a:endParaRPr lang="es-ES"/>
          </a:p>
        </p:txBody>
      </p:sp>
      <p:sp>
        <p:nvSpPr>
          <p:cNvPr id="327686" name="Rectangle 6"/>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27688" name="Rectangle 8"/>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27705" name="Rectangle 25"/>
          <p:cNvSpPr>
            <a:spLocks noChangeArrowheads="1"/>
          </p:cNvSpPr>
          <p:nvPr/>
        </p:nvSpPr>
        <p:spPr bwMode="auto">
          <a:xfrm>
            <a:off x="0" y="2614613"/>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7704" name="Object 24"/>
          <p:cNvGraphicFramePr>
            <a:graphicFrameLocks noChangeAspect="1"/>
          </p:cNvGraphicFramePr>
          <p:nvPr/>
        </p:nvGraphicFramePr>
        <p:xfrm>
          <a:off x="179388" y="1165225"/>
          <a:ext cx="4067175" cy="2624138"/>
        </p:xfrm>
        <a:graphic>
          <a:graphicData uri="http://schemas.openxmlformats.org/presentationml/2006/ole">
            <mc:AlternateContent xmlns:mc="http://schemas.openxmlformats.org/markup-compatibility/2006">
              <mc:Choice xmlns:v="urn:schemas-microsoft-com:vml" Requires="v">
                <p:oleObj spid="_x0000_s80018" name="Equation" r:id="rId4" imgW="2527300" imgH="1625600" progId="">
                  <p:embed/>
                </p:oleObj>
              </mc:Choice>
              <mc:Fallback>
                <p:oleObj name="Equation" r:id="rId4" imgW="2527300" imgH="1625600" progId="">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388" y="1165225"/>
                        <a:ext cx="4067175" cy="2624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06" name="Object 26"/>
          <p:cNvGraphicFramePr>
            <a:graphicFrameLocks noChangeAspect="1"/>
          </p:cNvGraphicFramePr>
          <p:nvPr/>
        </p:nvGraphicFramePr>
        <p:xfrm>
          <a:off x="4310063" y="1173163"/>
          <a:ext cx="4662487" cy="2616200"/>
        </p:xfrm>
        <a:graphic>
          <a:graphicData uri="http://schemas.openxmlformats.org/presentationml/2006/ole">
            <mc:AlternateContent xmlns:mc="http://schemas.openxmlformats.org/markup-compatibility/2006">
              <mc:Choice xmlns:v="urn:schemas-microsoft-com:vml" Requires="v">
                <p:oleObj spid="_x0000_s80019" name="Equation" r:id="rId6" imgW="2946400" imgH="1625600" progId="">
                  <p:embed/>
                </p:oleObj>
              </mc:Choice>
              <mc:Fallback>
                <p:oleObj name="Equation" r:id="rId6" imgW="2946400" imgH="1625600" progId="">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0063" y="1173163"/>
                        <a:ext cx="4662487" cy="2616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09" name="Rectangle 29"/>
          <p:cNvSpPr>
            <a:spLocks noChangeArrowheads="1"/>
          </p:cNvSpPr>
          <p:nvPr/>
        </p:nvSpPr>
        <p:spPr bwMode="auto">
          <a:xfrm>
            <a:off x="0" y="3024188"/>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7708" name="Object 28"/>
          <p:cNvGraphicFramePr>
            <a:graphicFrameLocks noChangeAspect="1"/>
          </p:cNvGraphicFramePr>
          <p:nvPr/>
        </p:nvGraphicFramePr>
        <p:xfrm>
          <a:off x="250825" y="4854575"/>
          <a:ext cx="3889375" cy="1238250"/>
        </p:xfrm>
        <a:graphic>
          <a:graphicData uri="http://schemas.openxmlformats.org/presentationml/2006/ole">
            <mc:AlternateContent xmlns:mc="http://schemas.openxmlformats.org/markup-compatibility/2006">
              <mc:Choice xmlns:v="urn:schemas-microsoft-com:vml" Requires="v">
                <p:oleObj spid="_x0000_s80020" name="Equation" r:id="rId8" imgW="2540000" imgH="812800" progId="">
                  <p:embed/>
                </p:oleObj>
              </mc:Choice>
              <mc:Fallback>
                <p:oleObj name="Equation" r:id="rId8" imgW="2540000" imgH="812800" progId="">
                  <p:embed/>
                  <p:pic>
                    <p:nvPicPr>
                      <p:cNvPr id="0" name="Picture 1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4854575"/>
                        <a:ext cx="3889375" cy="1238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7711" name="Rectangle 31"/>
          <p:cNvSpPr>
            <a:spLocks noChangeArrowheads="1"/>
          </p:cNvSpPr>
          <p:nvPr/>
        </p:nvSpPr>
        <p:spPr bwMode="auto">
          <a:xfrm>
            <a:off x="0" y="3024188"/>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7710" name="Object 30"/>
          <p:cNvGraphicFramePr>
            <a:graphicFrameLocks noChangeAspect="1"/>
          </p:cNvGraphicFramePr>
          <p:nvPr/>
        </p:nvGraphicFramePr>
        <p:xfrm>
          <a:off x="4356100" y="4837113"/>
          <a:ext cx="4535488" cy="1255712"/>
        </p:xfrm>
        <a:graphic>
          <a:graphicData uri="http://schemas.openxmlformats.org/presentationml/2006/ole">
            <mc:AlternateContent xmlns:mc="http://schemas.openxmlformats.org/markup-compatibility/2006">
              <mc:Choice xmlns:v="urn:schemas-microsoft-com:vml" Requires="v">
                <p:oleObj spid="_x0000_s80021" name="Equation" r:id="rId10" imgW="2921000" imgH="812800" progId="">
                  <p:embed/>
                </p:oleObj>
              </mc:Choice>
              <mc:Fallback>
                <p:oleObj name="Equation" r:id="rId10" imgW="2921000" imgH="812800" progId="">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6100" y="4837113"/>
                        <a:ext cx="4535488" cy="1255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13</a:t>
            </a:fld>
            <a:endParaRPr lang="es-ES_tradnl"/>
          </a:p>
        </p:txBody>
      </p:sp>
      <p:sp>
        <p:nvSpPr>
          <p:cNvPr id="6" name="Rectangle 2"/>
          <p:cNvSpPr txBox="1">
            <a:spLocks noChangeArrowheads="1"/>
          </p:cNvSpPr>
          <p:nvPr/>
        </p:nvSpPr>
        <p:spPr bwMode="auto">
          <a:xfrm>
            <a:off x="467544" y="0"/>
            <a:ext cx="7772400" cy="5151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MX" sz="2400" kern="0" dirty="0" smtClean="0">
                <a:solidFill>
                  <a:srgbClr val="0000FF"/>
                </a:solidFill>
                <a:latin typeface="+mj-lt"/>
                <a:ea typeface="+mj-ea"/>
                <a:cs typeface="+mj-cs"/>
              </a:rPr>
              <a:t>Determinar el error al calcular la derivada del </a:t>
            </a:r>
            <a:r>
              <a:rPr lang="es-MX" sz="2400" kern="0" dirty="0" err="1" smtClean="0">
                <a:solidFill>
                  <a:srgbClr val="0000FF"/>
                </a:solidFill>
                <a:latin typeface="+mj-lt"/>
                <a:ea typeface="+mj-ea"/>
                <a:cs typeface="+mj-cs"/>
              </a:rPr>
              <a:t>ln</a:t>
            </a:r>
            <a:r>
              <a:rPr lang="es-MX" sz="2400" kern="0" dirty="0" smtClean="0">
                <a:solidFill>
                  <a:srgbClr val="0000FF"/>
                </a:solidFill>
                <a:latin typeface="+mj-lt"/>
                <a:ea typeface="+mj-ea"/>
                <a:cs typeface="+mj-cs"/>
              </a:rPr>
              <a:t>(2)</a:t>
            </a:r>
            <a:endParaRPr kumimoji="0" lang="es-ES" sz="2400" b="0" i="0" u="none" strike="noStrike" kern="0" cap="none" spc="0" normalizeH="0" baseline="0" noProof="0" dirty="0" smtClean="0">
              <a:ln>
                <a:noFill/>
              </a:ln>
              <a:solidFill>
                <a:srgbClr val="0000FF"/>
              </a:solidFill>
              <a:effectLst/>
              <a:uLnTx/>
              <a:uFillTx/>
              <a:latin typeface="+mj-lt"/>
              <a:ea typeface="+mj-ea"/>
              <a:cs typeface="+mj-cs"/>
            </a:endParaRPr>
          </a:p>
        </p:txBody>
      </p:sp>
      <p:graphicFrame>
        <p:nvGraphicFramePr>
          <p:cNvPr id="7" name="Object 6"/>
          <p:cNvGraphicFramePr>
            <a:graphicFrameLocks noChangeAspect="1"/>
          </p:cNvGraphicFramePr>
          <p:nvPr/>
        </p:nvGraphicFramePr>
        <p:xfrm>
          <a:off x="1258888" y="1412875"/>
          <a:ext cx="6402387" cy="458788"/>
        </p:xfrm>
        <a:graphic>
          <a:graphicData uri="http://schemas.openxmlformats.org/presentationml/2006/ole">
            <mc:AlternateContent xmlns:mc="http://schemas.openxmlformats.org/markup-compatibility/2006">
              <mc:Choice xmlns:v="urn:schemas-microsoft-com:vml" Requires="v">
                <p:oleObj spid="_x0000_s234502" name="Worksheet" r:id="rId4" imgW="2390866" imgH="171408" progId="Excel.Sheet.8">
                  <p:embed/>
                </p:oleObj>
              </mc:Choice>
              <mc:Fallback>
                <p:oleObj name="Worksheet" r:id="rId4" imgW="2390866" imgH="171408" progId="Excel.Shee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412875"/>
                        <a:ext cx="6402387"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 name="Object 7"/>
          <p:cNvGraphicFramePr>
            <a:graphicFrameLocks noChangeAspect="1"/>
          </p:cNvGraphicFramePr>
          <p:nvPr/>
        </p:nvGraphicFramePr>
        <p:xfrm>
          <a:off x="971550" y="3573463"/>
          <a:ext cx="7494588" cy="1779587"/>
        </p:xfrm>
        <a:graphic>
          <a:graphicData uri="http://schemas.openxmlformats.org/presentationml/2006/ole">
            <mc:AlternateContent xmlns:mc="http://schemas.openxmlformats.org/markup-compatibility/2006">
              <mc:Choice xmlns:v="urn:schemas-microsoft-com:vml" Requires="v">
                <p:oleObj spid="_x0000_s234503" name="Worksheet" r:id="rId7" imgW="3447955" imgH="819248" progId="Excel.Sheet.8">
                  <p:embed/>
                </p:oleObj>
              </mc:Choice>
              <mc:Fallback>
                <p:oleObj name="Worksheet" r:id="rId7" imgW="3447955" imgH="819248" progId="Excel.Sheet.8">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1550" y="3573463"/>
                        <a:ext cx="7494588" cy="177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8 CuadroTexto"/>
          <p:cNvSpPr txBox="1"/>
          <p:nvPr/>
        </p:nvSpPr>
        <p:spPr>
          <a:xfrm>
            <a:off x="1115616" y="2924944"/>
            <a:ext cx="4945585" cy="461665"/>
          </a:xfrm>
          <a:prstGeom prst="rect">
            <a:avLst/>
          </a:prstGeom>
          <a:noFill/>
        </p:spPr>
        <p:txBody>
          <a:bodyPr wrap="none" rtlCol="0">
            <a:spAutoFit/>
          </a:bodyPr>
          <a:lstStyle/>
          <a:p>
            <a:r>
              <a:rPr lang="es-ES" sz="2400" b="1" dirty="0" smtClean="0">
                <a:solidFill>
                  <a:srgbClr val="FF0000"/>
                </a:solidFill>
                <a:effectLst>
                  <a:outerShdw blurRad="38100" dist="38100" dir="2700000" algn="tl">
                    <a:srgbClr val="000000">
                      <a:alpha val="43137"/>
                    </a:srgbClr>
                  </a:outerShdw>
                </a:effectLst>
              </a:rPr>
              <a:t>Considerando diferencias adelantadas</a:t>
            </a:r>
            <a:endParaRPr lang="en-US" sz="2400" b="1" dirty="0">
              <a:solidFill>
                <a:srgbClr val="FF0000"/>
              </a:solidFill>
              <a:effectLst>
                <a:outerShdw blurRad="38100" dist="38100" dir="2700000" algn="tl">
                  <a:srgbClr val="000000">
                    <a:alpha val="43137"/>
                  </a:srgbClr>
                </a:outerShd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Marcador de número de diapositiva"/>
          <p:cNvSpPr>
            <a:spLocks noGrp="1"/>
          </p:cNvSpPr>
          <p:nvPr>
            <p:ph type="sldNum" sz="quarter" idx="12"/>
          </p:nvPr>
        </p:nvSpPr>
        <p:spPr/>
        <p:txBody>
          <a:bodyPr/>
          <a:lstStyle/>
          <a:p>
            <a:fld id="{2FB963A7-FB4D-49EF-A4E4-BD87301FA86A}" type="slidenum">
              <a:rPr lang="es-ES_tradnl"/>
              <a:pPr/>
              <a:t>14</a:t>
            </a:fld>
            <a:endParaRPr lang="es-ES_tradnl"/>
          </a:p>
        </p:txBody>
      </p:sp>
      <p:sp>
        <p:nvSpPr>
          <p:cNvPr id="391170" name="Rectangle 2"/>
          <p:cNvSpPr>
            <a:spLocks noGrp="1" noChangeArrowheads="1"/>
          </p:cNvSpPr>
          <p:nvPr>
            <p:ph type="title"/>
          </p:nvPr>
        </p:nvSpPr>
        <p:spPr>
          <a:xfrm>
            <a:off x="251520" y="260648"/>
            <a:ext cx="8640960" cy="288032"/>
          </a:xfrm>
          <a:solidFill>
            <a:srgbClr val="FF0000"/>
          </a:solidFill>
        </p:spPr>
        <p:txBody>
          <a:bodyPr/>
          <a:lstStyle/>
          <a:p>
            <a:r>
              <a:rPr lang="es-ES" dirty="0" smtClean="0">
                <a:solidFill>
                  <a:schemeClr val="bg1"/>
                </a:solidFill>
              </a:rPr>
              <a:t>Ejercicio propuesto sencillo</a:t>
            </a:r>
            <a:endParaRPr lang="es-ES" dirty="0">
              <a:solidFill>
                <a:schemeClr val="bg1"/>
              </a:solidFill>
            </a:endParaRPr>
          </a:p>
        </p:txBody>
      </p:sp>
      <p:sp>
        <p:nvSpPr>
          <p:cNvPr id="391171" name="Rectangle 3"/>
          <p:cNvSpPr>
            <a:spLocks noGrp="1" noChangeArrowheads="1"/>
          </p:cNvSpPr>
          <p:nvPr>
            <p:ph type="body" sz="half" idx="1"/>
          </p:nvPr>
        </p:nvSpPr>
        <p:spPr>
          <a:xfrm>
            <a:off x="179388" y="765175"/>
            <a:ext cx="8353425" cy="4114800"/>
          </a:xfrm>
        </p:spPr>
        <p:txBody>
          <a:bodyPr/>
          <a:lstStyle/>
          <a:p>
            <a:pPr marL="609600" indent="-609600">
              <a:lnSpc>
                <a:spcPct val="90000"/>
              </a:lnSpc>
              <a:buFontTx/>
              <a:buNone/>
            </a:pPr>
            <a:r>
              <a:rPr lang="es-ES" sz="2400" dirty="0"/>
              <a:t>Determinar las derivadas primeras de f(x) en el punto 0.5 por los métodos:</a:t>
            </a:r>
          </a:p>
          <a:p>
            <a:pPr marL="609600" indent="-609600">
              <a:lnSpc>
                <a:spcPct val="90000"/>
              </a:lnSpc>
              <a:buFontTx/>
              <a:buAutoNum type="arabicPeriod"/>
            </a:pPr>
            <a:r>
              <a:rPr lang="es-ES" sz="2400" dirty="0" smtClean="0"/>
              <a:t>Usando el polinomio de interpolación</a:t>
            </a:r>
            <a:endParaRPr lang="es-ES" sz="2400" dirty="0"/>
          </a:p>
          <a:p>
            <a:pPr marL="609600" indent="-609600">
              <a:lnSpc>
                <a:spcPct val="90000"/>
              </a:lnSpc>
              <a:buFontTx/>
              <a:buAutoNum type="arabicPeriod"/>
            </a:pPr>
            <a:r>
              <a:rPr lang="es-ES" sz="2400" dirty="0"/>
              <a:t>Diferencias finitas adelantada en dos puntos</a:t>
            </a:r>
          </a:p>
          <a:p>
            <a:pPr marL="609600" indent="-609600">
              <a:lnSpc>
                <a:spcPct val="90000"/>
              </a:lnSpc>
              <a:buFontTx/>
              <a:buAutoNum type="arabicPeriod"/>
            </a:pPr>
            <a:r>
              <a:rPr lang="es-ES" sz="2400" dirty="0"/>
              <a:t>D.F. retrasada con dos puntos</a:t>
            </a:r>
          </a:p>
          <a:p>
            <a:pPr marL="609600" indent="-609600">
              <a:lnSpc>
                <a:spcPct val="90000"/>
              </a:lnSpc>
              <a:buFontTx/>
              <a:buAutoNum type="arabicPeriod"/>
            </a:pPr>
            <a:r>
              <a:rPr lang="es-ES" sz="2400" dirty="0"/>
              <a:t>D.F. centrada con dos puntos</a:t>
            </a:r>
          </a:p>
          <a:p>
            <a:pPr marL="609600" indent="-609600">
              <a:lnSpc>
                <a:spcPct val="90000"/>
              </a:lnSpc>
              <a:buFontTx/>
              <a:buNone/>
            </a:pPr>
            <a:r>
              <a:rPr lang="es-ES" sz="2400" dirty="0"/>
              <a:t>Considerando los valores de h=0.5, toma los pares de datos (0,f(0)), (0.5,f(0.5)) y (1,f(1))</a:t>
            </a:r>
          </a:p>
          <a:p>
            <a:pPr marL="609600" indent="-609600">
              <a:lnSpc>
                <a:spcPct val="90000"/>
              </a:lnSpc>
              <a:buFontTx/>
              <a:buNone/>
            </a:pPr>
            <a:endParaRPr lang="es-ES" sz="2400" dirty="0"/>
          </a:p>
          <a:p>
            <a:pPr marL="609600" indent="-609600">
              <a:lnSpc>
                <a:spcPct val="90000"/>
              </a:lnSpc>
              <a:buFontTx/>
              <a:buNone/>
            </a:pPr>
            <a:r>
              <a:rPr lang="es-ES" sz="2400" dirty="0"/>
              <a:t>¿Qué ocurre si tomas h=0.25 y h=0.75?</a:t>
            </a:r>
          </a:p>
        </p:txBody>
      </p:sp>
      <p:graphicFrame>
        <p:nvGraphicFramePr>
          <p:cNvPr id="391172" name="Object 4"/>
          <p:cNvGraphicFramePr>
            <a:graphicFrameLocks noGrp="1" noChangeAspect="1"/>
          </p:cNvGraphicFramePr>
          <p:nvPr>
            <p:ph sz="half" idx="2"/>
          </p:nvPr>
        </p:nvGraphicFramePr>
        <p:xfrm>
          <a:off x="467544" y="5013176"/>
          <a:ext cx="7777162" cy="660400"/>
        </p:xfrm>
        <a:graphic>
          <a:graphicData uri="http://schemas.openxmlformats.org/presentationml/2006/ole">
            <mc:AlternateContent xmlns:mc="http://schemas.openxmlformats.org/markup-compatibility/2006">
              <mc:Choice xmlns:v="urn:schemas-microsoft-com:vml" Requires="v">
                <p:oleObj spid="_x0000_s75814" name="Ecuación" r:id="rId4" imgW="2692080" imgH="228600" progId="Equation.3">
                  <p:embed/>
                </p:oleObj>
              </mc:Choice>
              <mc:Fallback>
                <p:oleObj name="Ecuación" r:id="rId4" imgW="2692080" imgH="228600" progId="Equation.3">
                  <p:embed/>
                  <p:pic>
                    <p:nvPicPr>
                      <p:cNvPr id="0" name="Picture 37"/>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5013176"/>
                        <a:ext cx="7777162"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15</a:t>
            </a:fld>
            <a:endParaRPr lang="es-ES_tradnl"/>
          </a:p>
        </p:txBody>
      </p:sp>
      <p:graphicFrame>
        <p:nvGraphicFramePr>
          <p:cNvPr id="3" name="2 Tabla"/>
          <p:cNvGraphicFramePr>
            <a:graphicFrameLocks noGrp="1"/>
          </p:cNvGraphicFramePr>
          <p:nvPr/>
        </p:nvGraphicFramePr>
        <p:xfrm>
          <a:off x="611560" y="980726"/>
          <a:ext cx="6619503" cy="4234212"/>
        </p:xfrm>
        <a:graphic>
          <a:graphicData uri="http://schemas.openxmlformats.org/drawingml/2006/table">
            <a:tbl>
              <a:tblPr/>
              <a:tblGrid>
                <a:gridCol w="1911716"/>
                <a:gridCol w="587063"/>
                <a:gridCol w="1399917"/>
                <a:gridCol w="914463"/>
                <a:gridCol w="903172"/>
                <a:gridCol w="903172"/>
              </a:tblGrid>
              <a:tr h="352851">
                <a:tc>
                  <a:txBody>
                    <a:bodyPr/>
                    <a:lstStyle/>
                    <a:p>
                      <a:pPr algn="l" fontAlgn="b"/>
                      <a:endParaRPr lang="es-MX"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gridSpan="4">
                  <a:txBody>
                    <a:bodyPr/>
                    <a:lstStyle/>
                    <a:p>
                      <a:pPr algn="l" fontAlgn="b"/>
                      <a:r>
                        <a:rPr lang="es-MX" sz="1400" b="0" i="0" u="none" strike="noStrike">
                          <a:solidFill>
                            <a:srgbClr val="000000"/>
                          </a:solidFill>
                          <a:latin typeface="Calibri"/>
                        </a:rPr>
                        <a:t>f(x) = -0.1x^4-0.16x^3-0.5x^2-0.25x+1.2</a:t>
                      </a:r>
                    </a:p>
                  </a:txBody>
                  <a:tcPr marL="9525" marR="9525" marT="9525"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r>
              <a:tr h="352851">
                <a:tc>
                  <a:txBody>
                    <a:bodyPr/>
                    <a:lstStyle/>
                    <a:p>
                      <a:pPr algn="r" fontAlgn="b"/>
                      <a:r>
                        <a:rPr lang="es-MX" sz="1400" b="0" i="0" u="none" strike="noStrike">
                          <a:solidFill>
                            <a:srgbClr val="000000"/>
                          </a:solidFill>
                          <a:latin typeface="Calibri"/>
                        </a:rPr>
                        <a:t>x i-2</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0.00</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1.20000000</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r" fontAlgn="b"/>
                      <a:r>
                        <a:rPr lang="es-MX" sz="1400" b="0" i="0" u="none" strike="noStrike">
                          <a:solidFill>
                            <a:srgbClr val="000000"/>
                          </a:solidFill>
                          <a:latin typeface="Calibri"/>
                        </a:rPr>
                        <a:t>x i-1</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0.25</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1.10351563</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r" fontAlgn="b"/>
                      <a:r>
                        <a:rPr lang="es-MX" sz="1400" b="0" i="0" u="none" strike="noStrike">
                          <a:solidFill>
                            <a:srgbClr val="000000"/>
                          </a:solidFill>
                          <a:latin typeface="Calibri"/>
                        </a:rPr>
                        <a:t>x i</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0.50</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0.92500000</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r" fontAlgn="b"/>
                      <a:r>
                        <a:rPr lang="es-MX" sz="1400" b="0" i="0" u="none" strike="noStrike">
                          <a:solidFill>
                            <a:srgbClr val="000000"/>
                          </a:solidFill>
                          <a:latin typeface="Calibri"/>
                        </a:rPr>
                        <a:t>x i+1</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0.75</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0.63632813</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r" fontAlgn="b"/>
                      <a:r>
                        <a:rPr lang="es-MX" sz="1400" b="0" i="0" u="none" strike="noStrike">
                          <a:solidFill>
                            <a:srgbClr val="000000"/>
                          </a:solidFill>
                          <a:latin typeface="Calibri"/>
                        </a:rPr>
                        <a:t>x i+2</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1.00</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0.20000000</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l" fontAlgn="b"/>
                      <a:r>
                        <a:rPr lang="es-MX" sz="1400" b="0" i="0" u="none" strike="noStrike">
                          <a:solidFill>
                            <a:srgbClr val="000000"/>
                          </a:solidFill>
                          <a:latin typeface="Calibri"/>
                        </a:rPr>
                        <a:t>Valor real</a:t>
                      </a:r>
                    </a:p>
                  </a:txBody>
                  <a:tcPr marL="9525" marR="9525" marT="9525" marB="0" anchor="b">
                    <a:lnL>
                      <a:noFill/>
                    </a:lnL>
                    <a:lnR>
                      <a:noFill/>
                    </a:lnR>
                    <a:lnT>
                      <a:noFill/>
                    </a:lnT>
                    <a:lnB>
                      <a:noFill/>
                    </a:lnB>
                  </a:tcPr>
                </a:tc>
                <a:tc>
                  <a:txBody>
                    <a:bodyPr/>
                    <a:lstStyle/>
                    <a:p>
                      <a:pPr algn="l" fontAlgn="b"/>
                      <a:r>
                        <a:rPr lang="es-MX" sz="1400" b="0" i="0" u="none" strike="noStrike">
                          <a:solidFill>
                            <a:srgbClr val="000000"/>
                          </a:solidFill>
                          <a:latin typeface="Calibri"/>
                        </a:rPr>
                        <a:t>f'(xi)=</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-0.91250000</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l" fontAlgn="b"/>
                      <a:r>
                        <a:rPr lang="es-MX" sz="1400" b="0" i="0" u="none" strike="noStrike">
                          <a:solidFill>
                            <a:srgbClr val="000000"/>
                          </a:solidFill>
                          <a:latin typeface="Calibri"/>
                        </a:rPr>
                        <a:t>Diferencias divididas</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s-MX" sz="1400" b="0" i="0" u="none" strike="noStrike">
                          <a:solidFill>
                            <a:srgbClr val="000000"/>
                          </a:solidFill>
                          <a:latin typeface="Calibri"/>
                        </a:rPr>
                        <a:t>error</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l" fontAlgn="b"/>
                      <a:r>
                        <a:rPr lang="es-MX" sz="1400" b="0" i="0" u="none" strike="noStrike">
                          <a:solidFill>
                            <a:srgbClr val="000000"/>
                          </a:solidFill>
                          <a:latin typeface="Calibri"/>
                        </a:rPr>
                        <a:t>Hacia adelante</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-0.859375</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5.82%</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l" fontAlgn="b"/>
                      <a:r>
                        <a:rPr lang="es-MX" sz="1400" b="0" i="0" u="none" strike="noStrike">
                          <a:solidFill>
                            <a:srgbClr val="000000"/>
                          </a:solidFill>
                          <a:latin typeface="Calibri"/>
                        </a:rPr>
                        <a:t>Hacia atrás</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-0.878125</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3.77%</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a:solidFill>
                          <a:srgbClr val="000000"/>
                        </a:solidFill>
                        <a:latin typeface="Calibri"/>
                      </a:endParaRPr>
                    </a:p>
                  </a:txBody>
                  <a:tcPr marL="9525" marR="9525" marT="9525" marB="0" anchor="b">
                    <a:lnL>
                      <a:noFill/>
                    </a:lnL>
                    <a:lnR>
                      <a:noFill/>
                    </a:lnR>
                    <a:lnT>
                      <a:noFill/>
                    </a:lnT>
                    <a:lnB>
                      <a:noFill/>
                    </a:lnB>
                  </a:tcPr>
                </a:tc>
              </a:tr>
              <a:tr h="352851">
                <a:tc>
                  <a:txBody>
                    <a:bodyPr/>
                    <a:lstStyle/>
                    <a:p>
                      <a:pPr algn="l" fontAlgn="b"/>
                      <a:r>
                        <a:rPr lang="es-MX" sz="1400" b="0" i="0" u="none" strike="noStrike">
                          <a:solidFill>
                            <a:srgbClr val="000000"/>
                          </a:solidFill>
                          <a:latin typeface="Calibri"/>
                        </a:rPr>
                        <a:t>Hacia centrada</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-0.912500</a:t>
                      </a:r>
                    </a:p>
                  </a:txBody>
                  <a:tcPr marL="9525" marR="9525" marT="9525" marB="0" anchor="b">
                    <a:lnL>
                      <a:noFill/>
                    </a:lnL>
                    <a:lnR>
                      <a:noFill/>
                    </a:lnR>
                    <a:lnT>
                      <a:noFill/>
                    </a:lnT>
                    <a:lnB>
                      <a:noFill/>
                    </a:lnB>
                  </a:tcPr>
                </a:tc>
                <a:tc>
                  <a:txBody>
                    <a:bodyPr/>
                    <a:lstStyle/>
                    <a:p>
                      <a:pPr algn="r" fontAlgn="b"/>
                      <a:r>
                        <a:rPr lang="es-MX" sz="1400" b="0" i="0" u="none" strike="noStrike">
                          <a:solidFill>
                            <a:srgbClr val="000000"/>
                          </a:solidFill>
                          <a:latin typeface="Calibri"/>
                        </a:rPr>
                        <a:t>0.00%</a:t>
                      </a:r>
                    </a:p>
                  </a:txBody>
                  <a:tcPr marL="9525" marR="9525" marT="9525" marB="0" anchor="b">
                    <a:lnL>
                      <a:noFill/>
                    </a:lnL>
                    <a:lnR>
                      <a:noFill/>
                    </a:lnR>
                    <a:lnT>
                      <a:noFill/>
                    </a:lnT>
                    <a:lnB>
                      <a:noFill/>
                    </a:lnB>
                  </a:tcPr>
                </a:tc>
                <a:tc>
                  <a:txBody>
                    <a:bodyPr/>
                    <a:lstStyle/>
                    <a:p>
                      <a:pPr algn="l" fontAlgn="b"/>
                      <a:endParaRPr lang="es-MX" sz="14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s-MX" sz="1100" b="0" i="0" u="none" strike="noStrike" dirty="0">
                        <a:solidFill>
                          <a:srgbClr val="000000"/>
                        </a:solidFill>
                        <a:latin typeface="Calibri"/>
                      </a:endParaRPr>
                    </a:p>
                  </a:txBody>
                  <a:tcPr marL="9525" marR="9525" marT="9525" marB="0" anchor="b">
                    <a:lnL>
                      <a:noFill/>
                    </a:lnL>
                    <a:lnR>
                      <a:noFill/>
                    </a:lnR>
                    <a:lnT>
                      <a:noFill/>
                    </a:lnT>
                    <a:lnB>
                      <a:noFill/>
                    </a:lnB>
                  </a:tcPr>
                </a:tc>
              </a:tr>
            </a:tbl>
          </a:graphicData>
        </a:graphic>
      </p:graphicFrame>
      <p:sp>
        <p:nvSpPr>
          <p:cNvPr id="4" name="3 Rectángulo"/>
          <p:cNvSpPr/>
          <p:nvPr/>
        </p:nvSpPr>
        <p:spPr>
          <a:xfrm>
            <a:off x="467544" y="188640"/>
            <a:ext cx="7495963" cy="338554"/>
          </a:xfrm>
          <a:prstGeom prst="rect">
            <a:avLst/>
          </a:prstGeom>
        </p:spPr>
        <p:txBody>
          <a:bodyPr wrap="none">
            <a:spAutoFit/>
          </a:bodyPr>
          <a:lstStyle/>
          <a:p>
            <a:r>
              <a:rPr lang="es-ES" dirty="0" smtClean="0">
                <a:solidFill>
                  <a:srgbClr val="FF0000"/>
                </a:solidFill>
              </a:rPr>
              <a:t>Ejercicio propuesto sencillo (algunas soluciones con diferencias finitas y su error real)</a:t>
            </a:r>
            <a:endParaRPr lang="en-US"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7 Marcador de número de diapositiva"/>
          <p:cNvSpPr>
            <a:spLocks noGrp="1"/>
          </p:cNvSpPr>
          <p:nvPr>
            <p:ph type="sldNum" sz="quarter" idx="12"/>
          </p:nvPr>
        </p:nvSpPr>
        <p:spPr/>
        <p:txBody>
          <a:bodyPr/>
          <a:lstStyle/>
          <a:p>
            <a:fld id="{E2D8398E-4C6A-4E2D-BC7C-188A757CABD5}" type="slidenum">
              <a:rPr lang="es-ES_tradnl"/>
              <a:pPr/>
              <a:t>16</a:t>
            </a:fld>
            <a:endParaRPr lang="es-ES_tradnl"/>
          </a:p>
        </p:txBody>
      </p:sp>
      <p:sp>
        <p:nvSpPr>
          <p:cNvPr id="382978" name="Rectangle 2"/>
          <p:cNvSpPr>
            <a:spLocks noGrp="1" noChangeArrowheads="1"/>
          </p:cNvSpPr>
          <p:nvPr>
            <p:ph type="title"/>
          </p:nvPr>
        </p:nvSpPr>
        <p:spPr>
          <a:xfrm>
            <a:off x="685800" y="152400"/>
            <a:ext cx="8062664" cy="468288"/>
          </a:xfrm>
        </p:spPr>
        <p:txBody>
          <a:bodyPr/>
          <a:lstStyle/>
          <a:p>
            <a:r>
              <a:rPr lang="es-ES" sz="2000" dirty="0" smtClean="0"/>
              <a:t>Ejemplo en una dimensión: Diferencias finitas retrasadas                      </a:t>
            </a:r>
            <a:endParaRPr lang="es-ES" sz="2000" dirty="0"/>
          </a:p>
        </p:txBody>
      </p:sp>
      <p:sp>
        <p:nvSpPr>
          <p:cNvPr id="382979" name="Rectangle 3"/>
          <p:cNvSpPr>
            <a:spLocks noGrp="1" noChangeArrowheads="1"/>
          </p:cNvSpPr>
          <p:nvPr>
            <p:ph type="body" sz="half" idx="1"/>
          </p:nvPr>
        </p:nvSpPr>
        <p:spPr>
          <a:xfrm>
            <a:off x="0" y="692150"/>
            <a:ext cx="6516688" cy="1800225"/>
          </a:xfrm>
        </p:spPr>
        <p:txBody>
          <a:bodyPr/>
          <a:lstStyle/>
          <a:p>
            <a:pPr>
              <a:lnSpc>
                <a:spcPct val="90000"/>
              </a:lnSpc>
              <a:buFontTx/>
              <a:buNone/>
            </a:pPr>
            <a:r>
              <a:rPr lang="es-ES" sz="2000" dirty="0"/>
              <a:t>	Queremos calcular la temperatura (T) de un cuerpo puntual a lo largo del tiempo (t) dentro de un ambiente a temperatura constante (A=20ºC), sabiendo que sigue la ley indicada con un coeficiente temporal de transmisión (k=0.001 s</a:t>
            </a:r>
            <a:r>
              <a:rPr lang="es-ES" sz="2000" baseline="30000" dirty="0"/>
              <a:t>-1</a:t>
            </a:r>
            <a:r>
              <a:rPr lang="es-ES" sz="2000" dirty="0"/>
              <a:t>).</a:t>
            </a:r>
          </a:p>
        </p:txBody>
      </p:sp>
      <p:graphicFrame>
        <p:nvGraphicFramePr>
          <p:cNvPr id="382980" name="Object 4"/>
          <p:cNvGraphicFramePr>
            <a:graphicFrameLocks noGrp="1" noChangeAspect="1"/>
          </p:cNvGraphicFramePr>
          <p:nvPr>
            <p:ph sz="quarter" idx="2"/>
          </p:nvPr>
        </p:nvGraphicFramePr>
        <p:xfrm>
          <a:off x="6554788" y="908050"/>
          <a:ext cx="2589212" cy="1100138"/>
        </p:xfrm>
        <a:graphic>
          <a:graphicData uri="http://schemas.openxmlformats.org/presentationml/2006/ole">
            <mc:AlternateContent xmlns:mc="http://schemas.openxmlformats.org/markup-compatibility/2006">
              <mc:Choice xmlns:v="urn:schemas-microsoft-com:vml" Requires="v">
                <p:oleObj spid="_x0000_s81083" name="Ecuación" r:id="rId4" imgW="926698" imgH="393529" progId="Equation.3">
                  <p:embed/>
                </p:oleObj>
              </mc:Choice>
              <mc:Fallback>
                <p:oleObj name="Ecuación" r:id="rId4" imgW="926698" imgH="393529" progId="Equation.3">
                  <p:embed/>
                  <p:pic>
                    <p:nvPicPr>
                      <p:cNvPr id="0" name="Picture 18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4788" y="908050"/>
                        <a:ext cx="2589212" cy="1100138"/>
                      </a:xfrm>
                      <a:prstGeom prst="rect">
                        <a:avLst/>
                      </a:prstGeom>
                      <a:solidFill>
                        <a:srgbClr val="CCECFF"/>
                      </a:solidFill>
                    </p:spPr>
                  </p:pic>
                </p:oleObj>
              </mc:Fallback>
            </mc:AlternateContent>
          </a:graphicData>
        </a:graphic>
      </p:graphicFrame>
      <p:sp>
        <p:nvSpPr>
          <p:cNvPr id="382983" name="Text Box 7"/>
          <p:cNvSpPr txBox="1">
            <a:spLocks noChangeArrowheads="1"/>
          </p:cNvSpPr>
          <p:nvPr/>
        </p:nvSpPr>
        <p:spPr bwMode="auto">
          <a:xfrm>
            <a:off x="0" y="2276475"/>
            <a:ext cx="9144000" cy="1217613"/>
          </a:xfrm>
          <a:prstGeom prst="rect">
            <a:avLst/>
          </a:prstGeom>
          <a:solidFill>
            <a:srgbClr val="99FF99"/>
          </a:solidFill>
          <a:ln w="9525" algn="ctr">
            <a:noFill/>
            <a:miter lim="800000"/>
            <a:headEnd/>
            <a:tailEnd/>
          </a:ln>
          <a:effectLst/>
        </p:spPr>
        <p:txBody>
          <a:bodyPr>
            <a:spAutoFit/>
          </a:bodyPr>
          <a:lstStyle/>
          <a:p>
            <a:pPr marL="342900" indent="-342900"/>
            <a:r>
              <a:rPr lang="es-ES" b="1" dirty="0"/>
              <a:t>Necesitamos: </a:t>
            </a:r>
          </a:p>
          <a:p>
            <a:pPr marL="342900" indent="-342900"/>
            <a:r>
              <a:rPr lang="es-ES" b="1" dirty="0"/>
              <a:t>(1) Elegir método de diferencias finitas (</a:t>
            </a:r>
            <a:r>
              <a:rPr lang="es-ES" b="1" dirty="0" err="1"/>
              <a:t>p.e.</a:t>
            </a:r>
            <a:r>
              <a:rPr lang="es-ES" b="1" dirty="0" err="1">
                <a:solidFill>
                  <a:srgbClr val="FF00FF"/>
                </a:solidFill>
              </a:rPr>
              <a:t>Retrasada</a:t>
            </a:r>
            <a:r>
              <a:rPr lang="es-ES" b="1" dirty="0">
                <a:solidFill>
                  <a:srgbClr val="FF00FF"/>
                </a:solidFill>
              </a:rPr>
              <a:t> con 2 puntos respecto al estado i</a:t>
            </a:r>
            <a:r>
              <a:rPr lang="es-ES" b="1" dirty="0"/>
              <a:t>)</a:t>
            </a:r>
          </a:p>
          <a:p>
            <a:pPr marL="342900" indent="-342900"/>
            <a:r>
              <a:rPr lang="es-ES" b="1" dirty="0"/>
              <a:t>(2) Elegir paso temporal (∆t=250 s) en el que queremos saber la temperatura del cuerpo</a:t>
            </a:r>
          </a:p>
          <a:p>
            <a:pPr marL="342900" indent="-342900"/>
            <a:r>
              <a:rPr lang="es-ES" b="1" dirty="0"/>
              <a:t>(3) La temperatura inicial a los 0 segundos (75ºC)</a:t>
            </a:r>
          </a:p>
        </p:txBody>
      </p:sp>
      <p:graphicFrame>
        <p:nvGraphicFramePr>
          <p:cNvPr id="382986"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084" name="Ecuación" r:id="rId6" imgW="114151" imgH="215619" progId="Equation.3">
                  <p:embed/>
                </p:oleObj>
              </mc:Choice>
              <mc:Fallback>
                <p:oleObj name="Ecuación" r:id="rId6" imgW="114151" imgH="215619" progId="Equation.3">
                  <p:embed/>
                  <p:pic>
                    <p:nvPicPr>
                      <p:cNvPr id="0" name="Picture 18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2987" name="Object 11"/>
          <p:cNvGraphicFramePr>
            <a:graphicFrameLocks noChangeAspect="1"/>
          </p:cNvGraphicFramePr>
          <p:nvPr/>
        </p:nvGraphicFramePr>
        <p:xfrm>
          <a:off x="179388" y="3716338"/>
          <a:ext cx="3368675" cy="1100137"/>
        </p:xfrm>
        <a:graphic>
          <a:graphicData uri="http://schemas.openxmlformats.org/presentationml/2006/ole">
            <mc:AlternateContent xmlns:mc="http://schemas.openxmlformats.org/markup-compatibility/2006">
              <mc:Choice xmlns:v="urn:schemas-microsoft-com:vml" Requires="v">
                <p:oleObj spid="_x0000_s81085" name="Ecuación" r:id="rId8" imgW="1205977" imgH="393529" progId="Equation.3">
                  <p:embed/>
                </p:oleObj>
              </mc:Choice>
              <mc:Fallback>
                <p:oleObj name="Ecuación" r:id="rId8" imgW="1205977" imgH="393529" progId="Equation.3">
                  <p:embed/>
                  <p:pic>
                    <p:nvPicPr>
                      <p:cNvPr id="0" name="Picture 18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388" y="3716338"/>
                        <a:ext cx="3368675" cy="1100137"/>
                      </a:xfrm>
                      <a:prstGeom prst="rect">
                        <a:avLst/>
                      </a:prstGeom>
                      <a:solidFill>
                        <a:srgbClr val="FFCCFF"/>
                      </a:solidFill>
                    </p:spPr>
                  </p:pic>
                </p:oleObj>
              </mc:Fallback>
            </mc:AlternateContent>
          </a:graphicData>
        </a:graphic>
      </p:graphicFrame>
      <p:sp>
        <p:nvSpPr>
          <p:cNvPr id="382988" name="Text Box 12"/>
          <p:cNvSpPr txBox="1">
            <a:spLocks noChangeArrowheads="1"/>
          </p:cNvSpPr>
          <p:nvPr/>
        </p:nvSpPr>
        <p:spPr bwMode="auto">
          <a:xfrm>
            <a:off x="2555776" y="4509120"/>
            <a:ext cx="2735709" cy="830997"/>
          </a:xfrm>
          <a:prstGeom prst="rect">
            <a:avLst/>
          </a:prstGeom>
          <a:noFill/>
          <a:ln w="9525" algn="ctr">
            <a:noFill/>
            <a:miter lim="800000"/>
            <a:headEnd/>
            <a:tailEnd/>
          </a:ln>
          <a:effectLst/>
        </p:spPr>
        <p:txBody>
          <a:bodyPr wrap="square">
            <a:spAutoFit/>
          </a:bodyPr>
          <a:lstStyle/>
          <a:p>
            <a:pPr marL="342900" indent="-342900"/>
            <a:r>
              <a:rPr lang="es-ES" sz="1200" dirty="0"/>
              <a:t>Donde i indica el índice asociado al </a:t>
            </a:r>
            <a:r>
              <a:rPr lang="es-ES" sz="1200" dirty="0" smtClean="0"/>
              <a:t>tiempo o al estado</a:t>
            </a:r>
          </a:p>
          <a:p>
            <a:pPr marL="342900" indent="-342900"/>
            <a:r>
              <a:rPr lang="es-ES" sz="1200" dirty="0" err="1" smtClean="0"/>
              <a:t>P.e.</a:t>
            </a:r>
            <a:r>
              <a:rPr lang="es-ES" sz="1200" dirty="0" smtClean="0"/>
              <a:t> i=1, corresponde a 250 segundos, donde T</a:t>
            </a:r>
            <a:r>
              <a:rPr lang="es-ES" sz="1200" baseline="-25000" dirty="0" smtClean="0"/>
              <a:t>1 </a:t>
            </a:r>
            <a:r>
              <a:rPr lang="es-ES" sz="1200" dirty="0" smtClean="0"/>
              <a:t>depende de T</a:t>
            </a:r>
            <a:r>
              <a:rPr lang="es-ES" sz="1200" baseline="-25000" dirty="0" smtClean="0"/>
              <a:t>i-1</a:t>
            </a:r>
            <a:r>
              <a:rPr lang="es-ES" sz="1200" dirty="0" smtClean="0"/>
              <a:t>=T</a:t>
            </a:r>
            <a:r>
              <a:rPr lang="es-ES" sz="1200" baseline="-25000" dirty="0" smtClean="0"/>
              <a:t>0.</a:t>
            </a:r>
            <a:endParaRPr lang="es-ES" sz="1200" dirty="0"/>
          </a:p>
        </p:txBody>
      </p:sp>
      <p:graphicFrame>
        <p:nvGraphicFramePr>
          <p:cNvPr id="382990" name="Object 14"/>
          <p:cNvGraphicFramePr>
            <a:graphicFrameLocks noChangeAspect="1"/>
          </p:cNvGraphicFramePr>
          <p:nvPr/>
        </p:nvGraphicFramePr>
        <p:xfrm>
          <a:off x="179388" y="5589588"/>
          <a:ext cx="2590800" cy="614362"/>
        </p:xfrm>
        <a:graphic>
          <a:graphicData uri="http://schemas.openxmlformats.org/presentationml/2006/ole">
            <mc:AlternateContent xmlns:mc="http://schemas.openxmlformats.org/markup-compatibility/2006">
              <mc:Choice xmlns:v="urn:schemas-microsoft-com:vml" Requires="v">
                <p:oleObj spid="_x0000_s81086" name="Ecuación" r:id="rId10" imgW="965200" imgH="228600" progId="Equation.3">
                  <p:embed/>
                </p:oleObj>
              </mc:Choice>
              <mc:Fallback>
                <p:oleObj name="Ecuación" r:id="rId10" imgW="965200" imgH="228600" progId="Equation.3">
                  <p:embed/>
                  <p:pic>
                    <p:nvPicPr>
                      <p:cNvPr id="0" name="Picture 18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9388" y="5589588"/>
                        <a:ext cx="2590800" cy="614362"/>
                      </a:xfrm>
                      <a:prstGeom prst="rect">
                        <a:avLst/>
                      </a:prstGeom>
                      <a:solidFill>
                        <a:srgbClr val="FFCCFF"/>
                      </a:solidFill>
                    </p:spPr>
                  </p:pic>
                </p:oleObj>
              </mc:Fallback>
            </mc:AlternateContent>
          </a:graphicData>
        </a:graphic>
      </p:graphicFrame>
      <p:sp>
        <p:nvSpPr>
          <p:cNvPr id="382991" name="AutoShape 15"/>
          <p:cNvSpPr>
            <a:spLocks noChangeArrowheads="1"/>
          </p:cNvSpPr>
          <p:nvPr/>
        </p:nvSpPr>
        <p:spPr bwMode="auto">
          <a:xfrm>
            <a:off x="900113" y="4868863"/>
            <a:ext cx="1079500" cy="720725"/>
          </a:xfrm>
          <a:prstGeom prst="downArrow">
            <a:avLst>
              <a:gd name="adj1" fmla="val 50000"/>
              <a:gd name="adj2" fmla="val 25000"/>
            </a:avLst>
          </a:prstGeom>
          <a:noFill/>
          <a:ln w="9525" algn="ctr">
            <a:solidFill>
              <a:srgbClr val="FF00FF"/>
            </a:solidFill>
            <a:miter lim="800000"/>
            <a:headEnd/>
            <a:tailEnd/>
          </a:ln>
          <a:effectLst/>
        </p:spPr>
        <p:txBody>
          <a:bodyPr wrap="none" anchor="ctr"/>
          <a:lstStyle/>
          <a:p>
            <a:endParaRPr lang="es-ES"/>
          </a:p>
        </p:txBody>
      </p:sp>
      <p:sp>
        <p:nvSpPr>
          <p:cNvPr id="382992" name="Text Box 16"/>
          <p:cNvSpPr txBox="1">
            <a:spLocks noChangeArrowheads="1"/>
          </p:cNvSpPr>
          <p:nvPr/>
        </p:nvSpPr>
        <p:spPr bwMode="auto">
          <a:xfrm>
            <a:off x="323850" y="4868863"/>
            <a:ext cx="2424113" cy="336550"/>
          </a:xfrm>
          <a:prstGeom prst="rect">
            <a:avLst/>
          </a:prstGeom>
          <a:noFill/>
          <a:ln w="9525" algn="ctr">
            <a:noFill/>
            <a:miter lim="800000"/>
            <a:headEnd/>
            <a:tailEnd/>
          </a:ln>
          <a:effectLst/>
        </p:spPr>
        <p:txBody>
          <a:bodyPr wrap="none">
            <a:spAutoFit/>
          </a:bodyPr>
          <a:lstStyle/>
          <a:p>
            <a:pPr marL="342900" indent="-342900"/>
            <a:r>
              <a:rPr lang="es-ES" b="1">
                <a:solidFill>
                  <a:srgbClr val="FF00FF"/>
                </a:solidFill>
              </a:rPr>
              <a:t>Considerando los datos</a:t>
            </a:r>
          </a:p>
        </p:txBody>
      </p:sp>
      <p:graphicFrame>
        <p:nvGraphicFramePr>
          <p:cNvPr id="383066" name="Group 90"/>
          <p:cNvGraphicFramePr>
            <a:graphicFrameLocks noGrp="1"/>
          </p:cNvGraphicFramePr>
          <p:nvPr>
            <p:extLst>
              <p:ext uri="{D42A27DB-BD31-4B8C-83A1-F6EECF244321}">
                <p14:modId xmlns:p14="http://schemas.microsoft.com/office/powerpoint/2010/main" val="2478562537"/>
              </p:ext>
            </p:extLst>
          </p:nvPr>
        </p:nvGraphicFramePr>
        <p:xfrm>
          <a:off x="5364088" y="3600450"/>
          <a:ext cx="3384550" cy="2389632"/>
        </p:xfrm>
        <a:graphic>
          <a:graphicData uri="http://schemas.openxmlformats.org/drawingml/2006/table">
            <a:tbl>
              <a:tblPr/>
              <a:tblGrid>
                <a:gridCol w="608013"/>
                <a:gridCol w="904875"/>
                <a:gridCol w="792162"/>
                <a:gridCol w="1079500"/>
              </a:tblGrid>
              <a:tr h="5365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dirty="0" smtClean="0">
                          <a:ln>
                            <a:noFill/>
                          </a:ln>
                          <a:solidFill>
                            <a:schemeClr val="tx1"/>
                          </a:solidFill>
                          <a:effectLst/>
                          <a:latin typeface="Comic Sans MS" pitchFamily="66" charset="0"/>
                        </a:rPr>
                        <a:t>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Comic Sans MS" pitchFamily="66" charset="0"/>
                        </a:rPr>
                        <a:t>tiempo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400" b="0" i="0" u="none" strike="noStrike" cap="none" normalizeH="0" baseline="0" smtClean="0">
                          <a:ln>
                            <a:noFill/>
                          </a:ln>
                          <a:solidFill>
                            <a:schemeClr val="tx1"/>
                          </a:solidFill>
                          <a:effectLst/>
                          <a:latin typeface="Comic Sans MS" pitchFamily="66" charset="0"/>
                        </a:rPr>
                        <a:t>T</a:t>
                      </a:r>
                      <a:r>
                        <a:rPr kumimoji="0" lang="es-ES" sz="1400" b="0" i="0" u="none" strike="noStrike" cap="none" normalizeH="0" baseline="-25000" smtClean="0">
                          <a:ln>
                            <a:noFill/>
                          </a:ln>
                          <a:solidFill>
                            <a:schemeClr val="tx1"/>
                          </a:solidFill>
                          <a:effectLst/>
                          <a:latin typeface="Comic Sans MS" pitchFamily="66" charset="0"/>
                        </a:rPr>
                        <a:t>i-1 </a:t>
                      </a:r>
                      <a:r>
                        <a:rPr kumimoji="0" lang="es-ES" sz="1400" b="0" i="0" u="none" strike="noStrike" cap="none" normalizeH="0" baseline="0" smtClean="0">
                          <a:ln>
                            <a:noFill/>
                          </a:ln>
                          <a:solidFill>
                            <a:schemeClr val="tx1"/>
                          </a:solidFill>
                          <a:effectLst/>
                          <a:latin typeface="Comic Sans MS" pitchFamily="66" charset="0"/>
                        </a:rPr>
                        <a:t>(ºC)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omic Sans MS" pitchFamily="66" charset="0"/>
                        </a:rPr>
                        <a:t>T</a:t>
                      </a:r>
                      <a:r>
                        <a:rPr kumimoji="0" lang="es-ES" sz="1400" b="1" i="0" u="none" strike="noStrike" cap="none" normalizeH="0" baseline="-25000" dirty="0" smtClean="0">
                          <a:ln>
                            <a:noFill/>
                          </a:ln>
                          <a:solidFill>
                            <a:schemeClr val="tx1"/>
                          </a:solidFill>
                          <a:effectLst/>
                          <a:latin typeface="Comic Sans MS" pitchFamily="66" charset="0"/>
                        </a:rPr>
                        <a:t>i </a:t>
                      </a:r>
                      <a:r>
                        <a:rPr kumimoji="0" lang="es-ES" sz="1400" b="1" i="0" u="none" strike="noStrike" cap="none" normalizeH="0" baseline="0" dirty="0" smtClean="0">
                          <a:ln>
                            <a:noFill/>
                          </a:ln>
                          <a:solidFill>
                            <a:schemeClr val="tx1"/>
                          </a:solidFill>
                          <a:effectLst/>
                          <a:latin typeface="Comic Sans MS" pitchFamily="66" charset="0"/>
                        </a:rPr>
                        <a:t>(ºC)</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omic Sans MS" pitchFamily="66" charset="0"/>
                        </a:rPr>
                        <a:t>Soluciones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rPr>
                        <a:t>i=1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rPr>
                        <a:t>250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b="1" i="0" u="none" strike="noStrike" cap="none" normalizeH="0" baseline="0" dirty="0" smtClean="0">
                          <a:ln>
                            <a:noFill/>
                          </a:ln>
                          <a:solidFill>
                            <a:schemeClr val="tx1"/>
                          </a:solidFill>
                          <a:effectLst/>
                          <a:latin typeface="Comic Sans MS" pitchFamily="66" charset="0"/>
                        </a:rPr>
                        <a:t>64.00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5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i=2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500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b="1" i="0" u="none" strike="noStrike" cap="none" normalizeH="0" baseline="0" dirty="0" smtClean="0">
                          <a:ln>
                            <a:noFill/>
                          </a:ln>
                          <a:solidFill>
                            <a:schemeClr val="tx1"/>
                          </a:solidFill>
                          <a:effectLst/>
                          <a:latin typeface="Comic Sans MS" pitchFamily="66" charset="0"/>
                        </a:rPr>
                        <a:t>55.20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i=3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750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55.2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b="1" i="0" u="none" strike="noStrike" cap="none" normalizeH="0" baseline="0" dirty="0" smtClean="0">
                          <a:ln>
                            <a:noFill/>
                          </a:ln>
                          <a:solidFill>
                            <a:schemeClr val="tx1"/>
                          </a:solidFill>
                          <a:effectLst/>
                          <a:latin typeface="Comic Sans MS" pitchFamily="66" charset="0"/>
                        </a:rPr>
                        <a:t>48.16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i=4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1000 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smtClean="0">
                          <a:ln>
                            <a:noFill/>
                          </a:ln>
                          <a:solidFill>
                            <a:schemeClr val="tx1"/>
                          </a:solidFill>
                          <a:effectLst/>
                          <a:latin typeface="Comic Sans MS" pitchFamily="66" charset="0"/>
                        </a:rPr>
                        <a:t>48.16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2400" b="1" i="0" u="none" strike="noStrike" cap="none" normalizeH="0" baseline="0" dirty="0" smtClean="0">
                          <a:ln>
                            <a:noFill/>
                          </a:ln>
                          <a:solidFill>
                            <a:schemeClr val="tx1"/>
                          </a:solidFill>
                          <a:effectLst/>
                          <a:latin typeface="Comic Sans MS" pitchFamily="66" charset="0"/>
                        </a:rPr>
                        <a:t>42.53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3067" name="Object 91"/>
          <p:cNvGraphicFramePr>
            <a:graphicFrameLocks noChangeAspect="1"/>
          </p:cNvGraphicFramePr>
          <p:nvPr/>
        </p:nvGraphicFramePr>
        <p:xfrm>
          <a:off x="5724128" y="6165304"/>
          <a:ext cx="2305050" cy="447675"/>
        </p:xfrm>
        <a:graphic>
          <a:graphicData uri="http://schemas.openxmlformats.org/presentationml/2006/ole">
            <mc:AlternateContent xmlns:mc="http://schemas.openxmlformats.org/markup-compatibility/2006">
              <mc:Choice xmlns:v="urn:schemas-microsoft-com:vml" Requires="v">
                <p:oleObj spid="_x0000_s81087" name="Ecuación" r:id="rId12" imgW="1244600" imgH="241300" progId="Equation.3">
                  <p:embed/>
                </p:oleObj>
              </mc:Choice>
              <mc:Fallback>
                <p:oleObj name="Ecuación" r:id="rId12" imgW="1244600" imgH="241300" progId="Equation.3">
                  <p:embed/>
                  <p:pic>
                    <p:nvPicPr>
                      <p:cNvPr id="0" name="Picture 18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24128" y="6165304"/>
                        <a:ext cx="2305050" cy="447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3068" name="Text Box 92"/>
          <p:cNvSpPr txBox="1">
            <a:spLocks noChangeArrowheads="1"/>
          </p:cNvSpPr>
          <p:nvPr/>
        </p:nvSpPr>
        <p:spPr bwMode="auto">
          <a:xfrm>
            <a:off x="1043608" y="6093296"/>
            <a:ext cx="4716016" cy="581025"/>
          </a:xfrm>
          <a:prstGeom prst="rect">
            <a:avLst/>
          </a:prstGeom>
          <a:noFill/>
          <a:ln w="9525" algn="ctr">
            <a:noFill/>
            <a:miter lim="800000"/>
            <a:headEnd/>
            <a:tailEnd/>
          </a:ln>
          <a:effectLst/>
        </p:spPr>
        <p:txBody>
          <a:bodyPr wrap="square">
            <a:spAutoFit/>
          </a:bodyPr>
          <a:lstStyle/>
          <a:p>
            <a:pPr marL="342900" indent="-342900"/>
            <a:r>
              <a:rPr lang="es-ES" b="1" dirty="0">
                <a:solidFill>
                  <a:srgbClr val="FF0000"/>
                </a:solidFill>
              </a:rPr>
              <a:t>	Se puede comparar estos datos con los dados por la solución analítica de la ley de transferencia: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7 Marcador de número de diapositiva"/>
          <p:cNvSpPr>
            <a:spLocks noGrp="1"/>
          </p:cNvSpPr>
          <p:nvPr>
            <p:ph type="sldNum" sz="quarter" idx="12"/>
          </p:nvPr>
        </p:nvSpPr>
        <p:spPr/>
        <p:txBody>
          <a:bodyPr/>
          <a:lstStyle/>
          <a:p>
            <a:fld id="{AA4D8AC3-5106-47F1-B40D-8789DD182D1F}" type="slidenum">
              <a:rPr lang="es-ES_tradnl"/>
              <a:pPr/>
              <a:t>17</a:t>
            </a:fld>
            <a:endParaRPr lang="es-ES_tradnl"/>
          </a:p>
        </p:txBody>
      </p:sp>
      <p:sp>
        <p:nvSpPr>
          <p:cNvPr id="389122" name="Rectangle 2"/>
          <p:cNvSpPr>
            <a:spLocks noGrp="1" noChangeArrowheads="1"/>
          </p:cNvSpPr>
          <p:nvPr>
            <p:ph type="title"/>
          </p:nvPr>
        </p:nvSpPr>
        <p:spPr>
          <a:xfrm>
            <a:off x="251520" y="188640"/>
            <a:ext cx="8712968" cy="396280"/>
          </a:xfrm>
          <a:solidFill>
            <a:schemeClr val="bg1"/>
          </a:solidFill>
        </p:spPr>
        <p:txBody>
          <a:bodyPr/>
          <a:lstStyle/>
          <a:p>
            <a:r>
              <a:rPr lang="es-ES" sz="2200" dirty="0" smtClean="0">
                <a:solidFill>
                  <a:srgbClr val="FF0000"/>
                </a:solidFill>
              </a:rPr>
              <a:t>Ejemplo en una dimensión: Diferencias finitas centradas                                   </a:t>
            </a:r>
            <a:endParaRPr lang="es-ES" sz="2200" dirty="0">
              <a:solidFill>
                <a:srgbClr val="FF0000"/>
              </a:solidFill>
            </a:endParaRPr>
          </a:p>
        </p:txBody>
      </p:sp>
      <p:graphicFrame>
        <p:nvGraphicFramePr>
          <p:cNvPr id="389124" name="Object 4"/>
          <p:cNvGraphicFramePr>
            <a:graphicFrameLocks noGrp="1" noChangeAspect="1"/>
          </p:cNvGraphicFramePr>
          <p:nvPr>
            <p:ph sz="quarter" idx="2"/>
            <p:extLst>
              <p:ext uri="{D42A27DB-BD31-4B8C-83A1-F6EECF244321}">
                <p14:modId xmlns:p14="http://schemas.microsoft.com/office/powerpoint/2010/main" val="2419429525"/>
              </p:ext>
            </p:extLst>
          </p:nvPr>
        </p:nvGraphicFramePr>
        <p:xfrm>
          <a:off x="827583" y="764704"/>
          <a:ext cx="7881707" cy="3384376"/>
        </p:xfrm>
        <a:graphic>
          <a:graphicData uri="http://schemas.openxmlformats.org/presentationml/2006/ole">
            <mc:AlternateContent xmlns:mc="http://schemas.openxmlformats.org/markup-compatibility/2006">
              <mc:Choice xmlns:v="urn:schemas-microsoft-com:vml" Requires="v">
                <p:oleObj spid="_x0000_s165892" name="Ecuación" r:id="rId4" imgW="4673520" imgH="2006280" progId="Equation.3">
                  <p:embed/>
                </p:oleObj>
              </mc:Choice>
              <mc:Fallback>
                <p:oleObj name="Ecuación" r:id="rId4" imgW="4673520" imgH="2006280" progId="Equation.3">
                  <p:embed/>
                  <p:pic>
                    <p:nvPicPr>
                      <p:cNvPr id="0" name="Object 7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3" y="764704"/>
                        <a:ext cx="7881707" cy="3384376"/>
                      </a:xfrm>
                      <a:prstGeom prst="rect">
                        <a:avLst/>
                      </a:prstGeom>
                      <a:solidFill>
                        <a:srgbClr val="CCECFF"/>
                      </a:solidFill>
                    </p:spPr>
                  </p:pic>
                </p:oleObj>
              </mc:Fallback>
            </mc:AlternateContent>
          </a:graphicData>
        </a:graphic>
      </p:graphicFrame>
      <p:graphicFrame>
        <p:nvGraphicFramePr>
          <p:cNvPr id="389127"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65893" name="Ecuación" r:id="rId6" imgW="114151" imgH="215619" progId="Equation.3">
                  <p:embed/>
                </p:oleObj>
              </mc:Choice>
              <mc:Fallback>
                <p:oleObj name="Ecuación" r:id="rId6" imgW="114151" imgH="215619" progId="Equation.3">
                  <p:embed/>
                  <p:pic>
                    <p:nvPicPr>
                      <p:cNvPr id="0" name="Object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16 Tabla"/>
          <p:cNvGraphicFramePr>
            <a:graphicFrameLocks noGrp="1"/>
          </p:cNvGraphicFramePr>
          <p:nvPr/>
        </p:nvGraphicFramePr>
        <p:xfrm>
          <a:off x="1259632" y="4725144"/>
          <a:ext cx="6096000" cy="370840"/>
        </p:xfrm>
        <a:graphic>
          <a:graphicData uri="http://schemas.openxmlformats.org/drawingml/2006/table">
            <a:tbl>
              <a:tblPr firstRow="1" bandRow="1">
                <a:tableStyleId>{5C22544A-7EE6-4342-B048-85BDC9FD1C3A}</a:tableStyleId>
              </a:tblPr>
              <a:tblGrid>
                <a:gridCol w="609600"/>
                <a:gridCol w="609600"/>
                <a:gridCol w="609600"/>
                <a:gridCol w="609600"/>
                <a:gridCol w="609600"/>
                <a:gridCol w="609600"/>
                <a:gridCol w="609600"/>
                <a:gridCol w="609600"/>
                <a:gridCol w="609600"/>
                <a:gridCol w="609600"/>
              </a:tblGrid>
              <a:tr h="37084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pSp>
        <p:nvGrpSpPr>
          <p:cNvPr id="22" name="21 Grupo"/>
          <p:cNvGrpSpPr/>
          <p:nvPr/>
        </p:nvGrpSpPr>
        <p:grpSpPr>
          <a:xfrm>
            <a:off x="323528" y="5157192"/>
            <a:ext cx="8136904" cy="1016243"/>
            <a:chOff x="323528" y="4869160"/>
            <a:chExt cx="8136904" cy="1016243"/>
          </a:xfrm>
        </p:grpSpPr>
        <p:sp>
          <p:nvSpPr>
            <p:cNvPr id="18" name="17 CuadroTexto"/>
            <p:cNvSpPr txBox="1"/>
            <p:nvPr/>
          </p:nvSpPr>
          <p:spPr>
            <a:xfrm>
              <a:off x="827584" y="4869160"/>
              <a:ext cx="1058303" cy="276999"/>
            </a:xfrm>
            <a:prstGeom prst="rect">
              <a:avLst/>
            </a:prstGeom>
            <a:noFill/>
          </p:spPr>
          <p:txBody>
            <a:bodyPr wrap="none" rtlCol="0">
              <a:spAutoFit/>
            </a:bodyPr>
            <a:lstStyle/>
            <a:p>
              <a:r>
                <a:rPr lang="es-ES" sz="1200" dirty="0" smtClean="0"/>
                <a:t>U</a:t>
              </a:r>
              <a:r>
                <a:rPr lang="en-US" sz="1200" dirty="0" smtClean="0"/>
                <a:t>(0)=u</a:t>
              </a:r>
              <a:r>
                <a:rPr lang="en-US" sz="1200" baseline="-25000" dirty="0" smtClean="0"/>
                <a:t>0</a:t>
              </a:r>
              <a:r>
                <a:rPr lang="en-US" sz="1200" dirty="0" smtClean="0"/>
                <a:t> =0  </a:t>
              </a:r>
              <a:endParaRPr lang="en-US" sz="1200" dirty="0"/>
            </a:p>
          </p:txBody>
        </p:sp>
        <p:sp>
          <p:nvSpPr>
            <p:cNvPr id="19" name="18 CuadroTexto"/>
            <p:cNvSpPr txBox="1"/>
            <p:nvPr/>
          </p:nvSpPr>
          <p:spPr>
            <a:xfrm>
              <a:off x="7020272" y="4869160"/>
              <a:ext cx="1045479" cy="276999"/>
            </a:xfrm>
            <a:prstGeom prst="rect">
              <a:avLst/>
            </a:prstGeom>
            <a:noFill/>
          </p:spPr>
          <p:txBody>
            <a:bodyPr wrap="none" rtlCol="0">
              <a:spAutoFit/>
            </a:bodyPr>
            <a:lstStyle/>
            <a:p>
              <a:r>
                <a:rPr lang="es-ES" sz="1200" dirty="0" smtClean="0"/>
                <a:t>U</a:t>
              </a:r>
              <a:r>
                <a:rPr lang="en-US" sz="1200" dirty="0" smtClean="0"/>
                <a:t>(1)=u </a:t>
              </a:r>
              <a:r>
                <a:rPr lang="en-US" sz="1200" baseline="-25000" dirty="0" smtClean="0"/>
                <a:t>10</a:t>
              </a:r>
              <a:r>
                <a:rPr lang="en-US" sz="1200" dirty="0" smtClean="0"/>
                <a:t> =1  </a:t>
              </a:r>
              <a:endParaRPr lang="en-US" sz="1200" dirty="0"/>
            </a:p>
          </p:txBody>
        </p:sp>
        <p:sp>
          <p:nvSpPr>
            <p:cNvPr id="20" name="19 CuadroTexto"/>
            <p:cNvSpPr txBox="1"/>
            <p:nvPr/>
          </p:nvSpPr>
          <p:spPr>
            <a:xfrm>
              <a:off x="323528" y="5085184"/>
              <a:ext cx="8136904" cy="800219"/>
            </a:xfrm>
            <a:prstGeom prst="rect">
              <a:avLst/>
            </a:prstGeom>
            <a:noFill/>
          </p:spPr>
          <p:txBody>
            <a:bodyPr wrap="square" rtlCol="0">
              <a:spAutoFit/>
            </a:bodyPr>
            <a:lstStyle/>
            <a:p>
              <a:r>
                <a:rPr lang="en-US" b="1" dirty="0" smtClean="0"/>
                <a:t>NODOS</a:t>
              </a:r>
              <a:r>
                <a:rPr lang="en-US" dirty="0" smtClean="0"/>
                <a:t>:  0        1          2         3          4         ………..                       8        9        10</a:t>
              </a:r>
            </a:p>
            <a:p>
              <a:r>
                <a:rPr lang="en-US" sz="1400" dirty="0" smtClean="0"/>
                <a:t>                  </a:t>
              </a:r>
              <a:r>
                <a:rPr lang="en-US" sz="1400" b="1" dirty="0" smtClean="0"/>
                <a:t>u</a:t>
              </a:r>
              <a:r>
                <a:rPr lang="en-US" sz="1400" b="1" baseline="-25000" dirty="0" smtClean="0"/>
                <a:t>0</a:t>
              </a:r>
              <a:r>
                <a:rPr lang="en-US" sz="1400" b="1" dirty="0" smtClean="0"/>
                <a:t>        u</a:t>
              </a:r>
              <a:r>
                <a:rPr lang="en-US" sz="1400" b="1" baseline="-25000" dirty="0" smtClean="0"/>
                <a:t>1              </a:t>
              </a:r>
              <a:r>
                <a:rPr lang="en-US" sz="1400" b="1" dirty="0" smtClean="0"/>
                <a:t>u</a:t>
              </a:r>
              <a:r>
                <a:rPr lang="en-US" sz="1400" b="1" baseline="-25000" dirty="0" smtClean="0"/>
                <a:t>2</a:t>
              </a:r>
              <a:r>
                <a:rPr lang="en-US" sz="1400" b="1" dirty="0" smtClean="0"/>
                <a:t>         u</a:t>
              </a:r>
              <a:r>
                <a:rPr lang="en-US" sz="1400" b="1" baseline="-25000" dirty="0" smtClean="0"/>
                <a:t>3	                                   …………….                                                          </a:t>
              </a:r>
              <a:r>
                <a:rPr lang="en-US" sz="1400" b="1" dirty="0" smtClean="0"/>
                <a:t>u</a:t>
              </a:r>
              <a:r>
                <a:rPr lang="en-US" sz="1400" b="1" baseline="-25000" dirty="0" smtClean="0"/>
                <a:t>9</a:t>
              </a:r>
              <a:r>
                <a:rPr lang="en-US" sz="1400" b="1" dirty="0" smtClean="0"/>
                <a:t>        u</a:t>
              </a:r>
              <a:r>
                <a:rPr lang="en-US" sz="1400" b="1" baseline="-25000" dirty="0" smtClean="0"/>
                <a:t>1 0</a:t>
              </a:r>
              <a:endParaRPr lang="en-US" sz="1400" b="1" dirty="0" smtClean="0"/>
            </a:p>
            <a:p>
              <a:r>
                <a:rPr lang="en-US" dirty="0" smtClean="0"/>
                <a:t> </a:t>
              </a:r>
              <a:endParaRPr lang="en-US" dirty="0"/>
            </a:p>
          </p:txBody>
        </p:sp>
      </p:grpSp>
      <p:sp>
        <p:nvSpPr>
          <p:cNvPr id="21" name="20 CuadroTexto"/>
          <p:cNvSpPr txBox="1"/>
          <p:nvPr/>
        </p:nvSpPr>
        <p:spPr>
          <a:xfrm>
            <a:off x="1907704" y="4221088"/>
            <a:ext cx="4725974" cy="400110"/>
          </a:xfrm>
          <a:prstGeom prst="rect">
            <a:avLst/>
          </a:prstGeom>
          <a:noFill/>
        </p:spPr>
        <p:txBody>
          <a:bodyPr wrap="none" rtlCol="0">
            <a:spAutoFit/>
          </a:bodyPr>
          <a:lstStyle/>
          <a:p>
            <a:r>
              <a:rPr lang="en-US" sz="2000" b="1" dirty="0" smtClean="0"/>
              <a:t>PROBLEMA DE UNA DIMENSION EN X.</a:t>
            </a:r>
          </a:p>
        </p:txBody>
      </p:sp>
      <p:sp>
        <p:nvSpPr>
          <p:cNvPr id="23" name="22 Cerrar llave"/>
          <p:cNvSpPr/>
          <p:nvPr/>
        </p:nvSpPr>
        <p:spPr bwMode="auto">
          <a:xfrm>
            <a:off x="3851920" y="836712"/>
            <a:ext cx="405759" cy="1800200"/>
          </a:xfrm>
          <a:prstGeom prst="rightBrace">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empus Sans ITC" pitchFamily="8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20 Rectángulo"/>
          <p:cNvSpPr/>
          <p:nvPr/>
        </p:nvSpPr>
        <p:spPr bwMode="auto">
          <a:xfrm>
            <a:off x="179512" y="3861048"/>
            <a:ext cx="5472608" cy="2808312"/>
          </a:xfrm>
          <a:prstGeom prst="rect">
            <a:avLst/>
          </a:prstGeom>
          <a:solidFill>
            <a:schemeClr val="bg1">
              <a:lumMod val="85000"/>
              <a:alpha val="40000"/>
            </a:schemeClr>
          </a:solid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empus Sans ITC" pitchFamily="82" charset="0"/>
            </a:endParaRPr>
          </a:p>
        </p:txBody>
      </p:sp>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18</a:t>
            </a:fld>
            <a:endParaRPr lang="es-ES_tradnl"/>
          </a:p>
        </p:txBody>
      </p:sp>
      <p:graphicFrame>
        <p:nvGraphicFramePr>
          <p:cNvPr id="166914" name="Object 73"/>
          <p:cNvGraphicFramePr>
            <a:graphicFrameLocks noGrp="1" noChangeAspect="1"/>
          </p:cNvGraphicFramePr>
          <p:nvPr/>
        </p:nvGraphicFramePr>
        <p:xfrm>
          <a:off x="323528" y="692696"/>
          <a:ext cx="2049462" cy="1204913"/>
        </p:xfrm>
        <a:graphic>
          <a:graphicData uri="http://schemas.openxmlformats.org/presentationml/2006/ole">
            <mc:AlternateContent xmlns:mc="http://schemas.openxmlformats.org/markup-compatibility/2006">
              <mc:Choice xmlns:v="urn:schemas-microsoft-com:vml" Requires="v">
                <p:oleObj spid="_x0000_s166922" name="Ecuación" r:id="rId3" imgW="1079280" imgH="634680" progId="Equation.3">
                  <p:embed/>
                </p:oleObj>
              </mc:Choice>
              <mc:Fallback>
                <p:oleObj name="Ecuación" r:id="rId3" imgW="1079280" imgH="634680" progId="Equation.3">
                  <p:embed/>
                  <p:pic>
                    <p:nvPicPr>
                      <p:cNvPr id="0" name="Object 7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92696"/>
                        <a:ext cx="2049462" cy="1204913"/>
                      </a:xfrm>
                      <a:prstGeom prst="rect">
                        <a:avLst/>
                      </a:prstGeom>
                      <a:solidFill>
                        <a:srgbClr val="CCECFF"/>
                      </a:solidFill>
                    </p:spPr>
                  </p:pic>
                </p:oleObj>
              </mc:Fallback>
            </mc:AlternateContent>
          </a:graphicData>
        </a:graphic>
      </p:graphicFrame>
      <p:graphicFrame>
        <p:nvGraphicFramePr>
          <p:cNvPr id="166915" name="Object 3"/>
          <p:cNvGraphicFramePr>
            <a:graphicFrameLocks noChangeAspect="1"/>
          </p:cNvGraphicFramePr>
          <p:nvPr/>
        </p:nvGraphicFramePr>
        <p:xfrm>
          <a:off x="4355976" y="548680"/>
          <a:ext cx="3786289" cy="1596628"/>
        </p:xfrm>
        <a:graphic>
          <a:graphicData uri="http://schemas.openxmlformats.org/presentationml/2006/ole">
            <mc:AlternateContent xmlns:mc="http://schemas.openxmlformats.org/markup-compatibility/2006">
              <mc:Choice xmlns:v="urn:schemas-microsoft-com:vml" Requires="v">
                <p:oleObj spid="_x0000_s166923" name="Ecuación" r:id="rId5" imgW="2108160" imgH="888840" progId="Equation.3">
                  <p:embed/>
                </p:oleObj>
              </mc:Choice>
              <mc:Fallback>
                <p:oleObj name="Ecuación" r:id="rId5" imgW="2108160" imgH="8888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548680"/>
                        <a:ext cx="3786289" cy="1596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4 Flecha derecha"/>
          <p:cNvSpPr/>
          <p:nvPr/>
        </p:nvSpPr>
        <p:spPr bwMode="auto">
          <a:xfrm>
            <a:off x="2987824" y="1196752"/>
            <a:ext cx="792088" cy="72008"/>
          </a:xfrm>
          <a:prstGeom prst="rightArrow">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empus Sans ITC" pitchFamily="82" charset="0"/>
            </a:endParaRPr>
          </a:p>
        </p:txBody>
      </p:sp>
      <p:graphicFrame>
        <p:nvGraphicFramePr>
          <p:cNvPr id="166916" name="Object 4"/>
          <p:cNvGraphicFramePr>
            <a:graphicFrameLocks noChangeAspect="1"/>
          </p:cNvGraphicFramePr>
          <p:nvPr/>
        </p:nvGraphicFramePr>
        <p:xfrm>
          <a:off x="2699792" y="2420888"/>
          <a:ext cx="6067425" cy="1323975"/>
        </p:xfrm>
        <a:graphic>
          <a:graphicData uri="http://schemas.openxmlformats.org/presentationml/2006/ole">
            <mc:AlternateContent xmlns:mc="http://schemas.openxmlformats.org/markup-compatibility/2006">
              <mc:Choice xmlns:v="urn:schemas-microsoft-com:vml" Requires="v">
                <p:oleObj spid="_x0000_s166924" name="Ecuación" r:id="rId7" imgW="3377880" imgH="736560" progId="Equation.3">
                  <p:embed/>
                </p:oleObj>
              </mc:Choice>
              <mc:Fallback>
                <p:oleObj name="Ecuación" r:id="rId7" imgW="3377880" imgH="7365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9792" y="2420888"/>
                        <a:ext cx="6067425" cy="1323975"/>
                      </a:xfrm>
                      <a:prstGeom prst="rect">
                        <a:avLst/>
                      </a:prstGeom>
                      <a:solidFill>
                        <a:srgbClr val="C0C0C0">
                          <a:alpha val="25999"/>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6 Flecha abajo"/>
          <p:cNvSpPr/>
          <p:nvPr/>
        </p:nvSpPr>
        <p:spPr bwMode="auto">
          <a:xfrm>
            <a:off x="6012160" y="1772816"/>
            <a:ext cx="144016" cy="432048"/>
          </a:xfrm>
          <a:prstGeom prst="downArrow">
            <a:avLst>
              <a:gd name="adj1" fmla="val 44121"/>
              <a:gd name="adj2" fmla="val 50000"/>
            </a:avLst>
          </a:prstGeom>
          <a:solidFill>
            <a:schemeClr val="accent6">
              <a:lumMod val="40000"/>
              <a:lumOff val="60000"/>
            </a:schemeClr>
          </a:solid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empus Sans ITC" pitchFamily="82" charset="0"/>
            </a:endParaRPr>
          </a:p>
        </p:txBody>
      </p:sp>
      <p:graphicFrame>
        <p:nvGraphicFramePr>
          <p:cNvPr id="9" name="8 Objeto"/>
          <p:cNvGraphicFramePr>
            <a:graphicFrameLocks noChangeAspect="1"/>
          </p:cNvGraphicFramePr>
          <p:nvPr/>
        </p:nvGraphicFramePr>
        <p:xfrm>
          <a:off x="251520" y="3933056"/>
          <a:ext cx="5265738" cy="725487"/>
        </p:xfrm>
        <a:graphic>
          <a:graphicData uri="http://schemas.openxmlformats.org/presentationml/2006/ole">
            <mc:AlternateContent xmlns:mc="http://schemas.openxmlformats.org/markup-compatibility/2006">
              <mc:Choice xmlns:v="urn:schemas-microsoft-com:vml" Requires="v">
                <p:oleObj spid="_x0000_s166925" name="Ecuación" r:id="rId9" imgW="4051080" imgH="558720" progId="Equation.3">
                  <p:embed/>
                </p:oleObj>
              </mc:Choice>
              <mc:Fallback>
                <p:oleObj name="Ecuación" r:id="rId9" imgW="4051080" imgH="55872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1520" y="3933056"/>
                        <a:ext cx="5265738" cy="725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8" name="Object 6"/>
          <p:cNvGraphicFramePr>
            <a:graphicFrameLocks noChangeAspect="1"/>
          </p:cNvGraphicFramePr>
          <p:nvPr/>
        </p:nvGraphicFramePr>
        <p:xfrm>
          <a:off x="251520" y="4653136"/>
          <a:ext cx="5149851" cy="477837"/>
        </p:xfrm>
        <a:graphic>
          <a:graphicData uri="http://schemas.openxmlformats.org/presentationml/2006/ole">
            <mc:AlternateContent xmlns:mc="http://schemas.openxmlformats.org/markup-compatibility/2006">
              <mc:Choice xmlns:v="urn:schemas-microsoft-com:vml" Requires="v">
                <p:oleObj spid="_x0000_s166926" name="Ecuación" r:id="rId11" imgW="3962160" imgH="368280" progId="Equation.3">
                  <p:embed/>
                </p:oleObj>
              </mc:Choice>
              <mc:Fallback>
                <p:oleObj name="Ecuación" r:id="rId11" imgW="3962160" imgH="36828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1520" y="4653136"/>
                        <a:ext cx="5149851"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6919" name="Object 7"/>
          <p:cNvGraphicFramePr>
            <a:graphicFrameLocks noChangeAspect="1"/>
          </p:cNvGraphicFramePr>
          <p:nvPr/>
        </p:nvGraphicFramePr>
        <p:xfrm>
          <a:off x="251520" y="5373216"/>
          <a:ext cx="5183188" cy="477837"/>
        </p:xfrm>
        <a:graphic>
          <a:graphicData uri="http://schemas.openxmlformats.org/presentationml/2006/ole">
            <mc:AlternateContent xmlns:mc="http://schemas.openxmlformats.org/markup-compatibility/2006">
              <mc:Choice xmlns:v="urn:schemas-microsoft-com:vml" Requires="v">
                <p:oleObj spid="_x0000_s166927" name="Ecuación" r:id="rId13" imgW="3987720" imgH="368280" progId="Equation.3">
                  <p:embed/>
                </p:oleObj>
              </mc:Choice>
              <mc:Fallback>
                <p:oleObj name="Ecuación" r:id="rId13" imgW="3987720" imgH="36828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1520" y="5373216"/>
                        <a:ext cx="5183188" cy="477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12 CuadroTexto"/>
          <p:cNvSpPr txBox="1"/>
          <p:nvPr/>
        </p:nvSpPr>
        <p:spPr>
          <a:xfrm>
            <a:off x="971600" y="5013176"/>
            <a:ext cx="1877437" cy="338554"/>
          </a:xfrm>
          <a:prstGeom prst="rect">
            <a:avLst/>
          </a:prstGeom>
          <a:noFill/>
        </p:spPr>
        <p:txBody>
          <a:bodyPr wrap="none" rtlCol="0">
            <a:spAutoFit/>
          </a:bodyPr>
          <a:lstStyle/>
          <a:p>
            <a:r>
              <a:rPr lang="en-US" dirty="0" smtClean="0"/>
              <a:t>…………………….</a:t>
            </a:r>
          </a:p>
        </p:txBody>
      </p:sp>
      <p:graphicFrame>
        <p:nvGraphicFramePr>
          <p:cNvPr id="166921" name="Object 9"/>
          <p:cNvGraphicFramePr>
            <a:graphicFrameLocks noChangeAspect="1"/>
          </p:cNvGraphicFramePr>
          <p:nvPr/>
        </p:nvGraphicFramePr>
        <p:xfrm>
          <a:off x="251520" y="5949280"/>
          <a:ext cx="5314950" cy="434975"/>
        </p:xfrm>
        <a:graphic>
          <a:graphicData uri="http://schemas.openxmlformats.org/presentationml/2006/ole">
            <mc:AlternateContent xmlns:mc="http://schemas.openxmlformats.org/markup-compatibility/2006">
              <mc:Choice xmlns:v="urn:schemas-microsoft-com:vml" Requires="v">
                <p:oleObj spid="_x0000_s166928" name="Ecuación" r:id="rId15" imgW="4089240" imgH="368280" progId="Equation.3">
                  <p:embed/>
                </p:oleObj>
              </mc:Choice>
              <mc:Fallback>
                <p:oleObj name="Ecuación" r:id="rId15" imgW="4089240" imgH="368280" progId="Equation.3">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520" y="5949280"/>
                        <a:ext cx="5314950" cy="434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15 Cerrar llave"/>
          <p:cNvSpPr/>
          <p:nvPr/>
        </p:nvSpPr>
        <p:spPr bwMode="auto">
          <a:xfrm>
            <a:off x="5724128" y="3861048"/>
            <a:ext cx="288032" cy="2808312"/>
          </a:xfrm>
          <a:prstGeom prst="rightBrace">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empus Sans ITC" pitchFamily="82" charset="0"/>
            </a:endParaRPr>
          </a:p>
        </p:txBody>
      </p:sp>
      <p:sp>
        <p:nvSpPr>
          <p:cNvPr id="17" name="16 CuadroTexto"/>
          <p:cNvSpPr txBox="1"/>
          <p:nvPr/>
        </p:nvSpPr>
        <p:spPr>
          <a:xfrm>
            <a:off x="6084168" y="4581128"/>
            <a:ext cx="2880320" cy="1200329"/>
          </a:xfrm>
          <a:prstGeom prst="rect">
            <a:avLst/>
          </a:prstGeom>
          <a:noFill/>
        </p:spPr>
        <p:txBody>
          <a:bodyPr wrap="square" rtlCol="0">
            <a:spAutoFit/>
          </a:bodyPr>
          <a:lstStyle/>
          <a:p>
            <a:r>
              <a:rPr lang="en-US" sz="2000" b="1" dirty="0" err="1" smtClean="0">
                <a:effectLst>
                  <a:outerShdw blurRad="38100" dist="38100" dir="2700000" algn="tl">
                    <a:srgbClr val="000000">
                      <a:alpha val="43137"/>
                    </a:srgbClr>
                  </a:outerShdw>
                </a:effectLst>
              </a:rPr>
              <a:t>Sistema</a:t>
            </a:r>
            <a:r>
              <a:rPr lang="en-US" sz="2000" b="1" dirty="0" smtClean="0">
                <a:effectLst>
                  <a:outerShdw blurRad="38100" dist="38100" dir="2700000" algn="tl">
                    <a:srgbClr val="000000">
                      <a:alpha val="43137"/>
                    </a:srgbClr>
                  </a:outerShdw>
                </a:effectLst>
              </a:rPr>
              <a:t> de </a:t>
            </a:r>
            <a:r>
              <a:rPr lang="en-US" sz="2000" b="1" dirty="0" err="1" smtClean="0">
                <a:effectLst>
                  <a:outerShdw blurRad="38100" dist="38100" dir="2700000" algn="tl">
                    <a:srgbClr val="000000">
                      <a:alpha val="43137"/>
                    </a:srgbClr>
                  </a:outerShdw>
                </a:effectLst>
              </a:rPr>
              <a:t>ecuaciones</a:t>
            </a:r>
            <a:endParaRPr lang="en-US" sz="2000" b="1" dirty="0" smtClean="0">
              <a:effectLst>
                <a:outerShdw blurRad="38100" dist="38100" dir="2700000" algn="tl">
                  <a:srgbClr val="000000">
                    <a:alpha val="43137"/>
                  </a:srgbClr>
                </a:outerShdw>
              </a:effectLst>
            </a:endParaRPr>
          </a:p>
          <a:p>
            <a:r>
              <a:rPr lang="en-US" sz="2000" dirty="0" smtClean="0"/>
              <a:t>11 inc</a:t>
            </a:r>
            <a:r>
              <a:rPr lang="es-ES" sz="2000" dirty="0" err="1" smtClean="0"/>
              <a:t>ógnitas</a:t>
            </a:r>
            <a:endParaRPr lang="es-ES" sz="2000" dirty="0" smtClean="0"/>
          </a:p>
          <a:p>
            <a:r>
              <a:rPr lang="es-ES" sz="2000" dirty="0" smtClean="0"/>
              <a:t>11 ecuaciones</a:t>
            </a:r>
          </a:p>
          <a:p>
            <a:r>
              <a:rPr lang="es-ES" sz="1200" dirty="0" smtClean="0">
                <a:effectLst>
                  <a:outerShdw blurRad="38100" dist="38100" dir="2700000" algn="tl">
                    <a:srgbClr val="000000">
                      <a:alpha val="43137"/>
                    </a:srgbClr>
                  </a:outerShdw>
                </a:effectLst>
              </a:rPr>
              <a:t>Ya que hay que incorporar u</a:t>
            </a:r>
            <a:r>
              <a:rPr lang="es-ES" sz="1200" baseline="-25000" dirty="0" smtClean="0">
                <a:effectLst>
                  <a:outerShdw blurRad="38100" dist="38100" dir="2700000" algn="tl">
                    <a:srgbClr val="000000">
                      <a:alpha val="43137"/>
                    </a:srgbClr>
                  </a:outerShdw>
                </a:effectLst>
              </a:rPr>
              <a:t>0</a:t>
            </a:r>
            <a:r>
              <a:rPr lang="es-ES" sz="1200" dirty="0" smtClean="0">
                <a:effectLst>
                  <a:outerShdw blurRad="38100" dist="38100" dir="2700000" algn="tl">
                    <a:srgbClr val="000000">
                      <a:alpha val="43137"/>
                    </a:srgbClr>
                  </a:outerShdw>
                </a:effectLst>
              </a:rPr>
              <a:t>=0 y u</a:t>
            </a:r>
            <a:r>
              <a:rPr lang="es-ES" sz="1200" baseline="-25000" dirty="0" smtClean="0">
                <a:effectLst>
                  <a:outerShdw blurRad="38100" dist="38100" dir="2700000" algn="tl">
                    <a:srgbClr val="000000">
                      <a:alpha val="43137"/>
                    </a:srgbClr>
                  </a:outerShdw>
                </a:effectLst>
              </a:rPr>
              <a:t>10</a:t>
            </a:r>
            <a:r>
              <a:rPr lang="es-ES" sz="1200" dirty="0" smtClean="0">
                <a:effectLst>
                  <a:outerShdw blurRad="38100" dist="38100" dir="2700000" algn="tl">
                    <a:srgbClr val="000000">
                      <a:alpha val="43137"/>
                    </a:srgbClr>
                  </a:outerShdw>
                </a:effectLst>
              </a:rPr>
              <a:t>=1</a:t>
            </a:r>
            <a:endParaRPr lang="en-US" sz="1200" dirty="0">
              <a:effectLst>
                <a:outerShdw blurRad="38100" dist="38100" dir="2700000" algn="tl">
                  <a:srgbClr val="000000">
                    <a:alpha val="43137"/>
                  </a:srgbClr>
                </a:outerShdw>
              </a:effectLst>
            </a:endParaRPr>
          </a:p>
        </p:txBody>
      </p:sp>
      <p:sp>
        <p:nvSpPr>
          <p:cNvPr id="20" name="19 Flecha doblada hacia arriba"/>
          <p:cNvSpPr/>
          <p:nvPr/>
        </p:nvSpPr>
        <p:spPr bwMode="auto">
          <a:xfrm rot="10800000">
            <a:off x="1043608" y="2924944"/>
            <a:ext cx="1368152" cy="648072"/>
          </a:xfrm>
          <a:prstGeom prst="bentUpArrow">
            <a:avLst/>
          </a:prstGeom>
          <a:solidFill>
            <a:schemeClr val="accent2">
              <a:lumMod val="40000"/>
              <a:lumOff val="60000"/>
            </a:schemeClr>
          </a:solid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empus Sans ITC" pitchFamily="82"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19</a:t>
            </a:fld>
            <a:endParaRPr lang="es-ES_tradnl"/>
          </a:p>
        </p:txBody>
      </p:sp>
      <p:graphicFrame>
        <p:nvGraphicFramePr>
          <p:cNvPr id="166914" name="Object 73"/>
          <p:cNvGraphicFramePr>
            <a:graphicFrameLocks noGrp="1" noChangeAspect="1"/>
          </p:cNvGraphicFramePr>
          <p:nvPr/>
        </p:nvGraphicFramePr>
        <p:xfrm>
          <a:off x="611188" y="150813"/>
          <a:ext cx="2049462" cy="2554287"/>
        </p:xfrm>
        <a:graphic>
          <a:graphicData uri="http://schemas.openxmlformats.org/presentationml/2006/ole">
            <mc:AlternateContent xmlns:mc="http://schemas.openxmlformats.org/markup-compatibility/2006">
              <mc:Choice xmlns:v="urn:schemas-microsoft-com:vml" Requires="v">
                <p:oleObj spid="_x0000_s167952" name="Ecuación" r:id="rId3" imgW="1079280" imgH="1346040" progId="Equation.3">
                  <p:embed/>
                </p:oleObj>
              </mc:Choice>
              <mc:Fallback>
                <p:oleObj name="Ecuación" r:id="rId3" imgW="1079280" imgH="1346040" progId="Equation.3">
                  <p:embed/>
                  <p:pic>
                    <p:nvPicPr>
                      <p:cNvPr id="0" name="Object 7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50813"/>
                        <a:ext cx="2049462" cy="2554287"/>
                      </a:xfrm>
                      <a:prstGeom prst="rect">
                        <a:avLst/>
                      </a:prstGeom>
                      <a:solidFill>
                        <a:srgbClr val="CCECFF"/>
                      </a:solidFill>
                    </p:spPr>
                  </p:pic>
                </p:oleObj>
              </mc:Fallback>
            </mc:AlternateContent>
          </a:graphicData>
        </a:graphic>
      </p:graphicFrame>
      <p:graphicFrame>
        <p:nvGraphicFramePr>
          <p:cNvPr id="166916" name="Object 4"/>
          <p:cNvGraphicFramePr>
            <a:graphicFrameLocks noChangeAspect="1"/>
          </p:cNvGraphicFramePr>
          <p:nvPr/>
        </p:nvGraphicFramePr>
        <p:xfrm>
          <a:off x="3131840" y="620688"/>
          <a:ext cx="5359400" cy="3013075"/>
        </p:xfrm>
        <a:graphic>
          <a:graphicData uri="http://schemas.openxmlformats.org/presentationml/2006/ole">
            <mc:AlternateContent xmlns:mc="http://schemas.openxmlformats.org/markup-compatibility/2006">
              <mc:Choice xmlns:v="urn:schemas-microsoft-com:vml" Requires="v">
                <p:oleObj spid="_x0000_s167953" name="Ecuación" r:id="rId5" imgW="2984400" imgH="1676160" progId="Equation.3">
                  <p:embed/>
                </p:oleObj>
              </mc:Choice>
              <mc:Fallback>
                <p:oleObj name="Ecuación" r:id="rId5" imgW="2984400" imgH="167616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620688"/>
                        <a:ext cx="5359400" cy="3013075"/>
                      </a:xfrm>
                      <a:prstGeom prst="rect">
                        <a:avLst/>
                      </a:prstGeom>
                      <a:solidFill>
                        <a:srgbClr val="C0C0C0">
                          <a:alpha val="25999"/>
                        </a:srgbClr>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19 Flecha doblada hacia arriba"/>
          <p:cNvSpPr/>
          <p:nvPr/>
        </p:nvSpPr>
        <p:spPr bwMode="auto">
          <a:xfrm rot="10800000">
            <a:off x="1043608" y="2924944"/>
            <a:ext cx="1368152" cy="648072"/>
          </a:xfrm>
          <a:prstGeom prst="bentUpArrow">
            <a:avLst/>
          </a:prstGeom>
          <a:solidFill>
            <a:schemeClr val="accent2">
              <a:lumMod val="40000"/>
              <a:lumOff val="60000"/>
            </a:schemeClr>
          </a:solid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tx1"/>
              </a:solidFill>
              <a:effectLst/>
              <a:latin typeface="Tempus Sans ITC" pitchFamily="82" charset="0"/>
            </a:endParaRPr>
          </a:p>
        </p:txBody>
      </p:sp>
      <p:graphicFrame>
        <p:nvGraphicFramePr>
          <p:cNvPr id="19" name="18 Objeto"/>
          <p:cNvGraphicFramePr>
            <a:graphicFrameLocks noChangeAspect="1"/>
          </p:cNvGraphicFramePr>
          <p:nvPr/>
        </p:nvGraphicFramePr>
        <p:xfrm>
          <a:off x="179512" y="3717032"/>
          <a:ext cx="4851400" cy="2489200"/>
        </p:xfrm>
        <a:graphic>
          <a:graphicData uri="http://schemas.openxmlformats.org/presentationml/2006/ole">
            <mc:AlternateContent xmlns:mc="http://schemas.openxmlformats.org/markup-compatibility/2006">
              <mc:Choice xmlns:v="urn:schemas-microsoft-com:vml" Requires="v">
                <p:oleObj spid="_x0000_s167954" name="Ecuación" r:id="rId7" imgW="4851360" imgH="2489040" progId="Equation.3">
                  <p:embed/>
                </p:oleObj>
              </mc:Choice>
              <mc:Fallback>
                <p:oleObj name="Ecuación" r:id="rId7" imgW="4851360" imgH="2489040" progId="Equation.3">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9512" y="3717032"/>
                        <a:ext cx="4851400" cy="248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 name="28 Conector recto"/>
          <p:cNvCxnSpPr/>
          <p:nvPr/>
        </p:nvCxnSpPr>
        <p:spPr bwMode="auto">
          <a:xfrm>
            <a:off x="179512" y="3789040"/>
            <a:ext cx="0" cy="2376264"/>
          </a:xfrm>
          <a:prstGeom prst="line">
            <a:avLst/>
          </a:prstGeom>
          <a:noFill/>
          <a:ln w="25400" cap="flat" cmpd="sng" algn="ctr">
            <a:solidFill>
              <a:srgbClr val="333399"/>
            </a:solidFill>
            <a:prstDash val="solid"/>
            <a:round/>
            <a:headEnd type="none" w="med" len="med"/>
            <a:tailEnd type="none" w="med" len="med"/>
          </a:ln>
          <a:effectLst/>
        </p:spPr>
      </p:cxnSp>
      <p:sp>
        <p:nvSpPr>
          <p:cNvPr id="30" name="29 CuadroTexto"/>
          <p:cNvSpPr txBox="1"/>
          <p:nvPr/>
        </p:nvSpPr>
        <p:spPr>
          <a:xfrm>
            <a:off x="5004048" y="4365104"/>
            <a:ext cx="1584176" cy="1200329"/>
          </a:xfrm>
          <a:prstGeom prst="rect">
            <a:avLst/>
          </a:prstGeom>
          <a:noFill/>
        </p:spPr>
        <p:txBody>
          <a:bodyPr wrap="square" rtlCol="0">
            <a:spAutoFit/>
          </a:bodyPr>
          <a:lstStyle/>
          <a:p>
            <a:r>
              <a:rPr lang="es-ES" sz="7200" b="1" dirty="0" smtClean="0"/>
              <a:t>.  </a:t>
            </a:r>
            <a:r>
              <a:rPr lang="es-ES" sz="4400" b="1" dirty="0" smtClean="0"/>
              <a:t>=</a:t>
            </a:r>
            <a:endParaRPr lang="en-US" b="1" dirty="0"/>
          </a:p>
        </p:txBody>
      </p:sp>
      <p:sp>
        <p:nvSpPr>
          <p:cNvPr id="34" name="33 Rectángulo"/>
          <p:cNvSpPr/>
          <p:nvPr/>
        </p:nvSpPr>
        <p:spPr>
          <a:xfrm>
            <a:off x="0" y="6273225"/>
            <a:ext cx="9144000" cy="584775"/>
          </a:xfrm>
          <a:prstGeom prst="rect">
            <a:avLst/>
          </a:prstGeom>
          <a:solidFill>
            <a:schemeClr val="bg1">
              <a:lumMod val="85000"/>
            </a:schemeClr>
          </a:solidFill>
        </p:spPr>
        <p:txBody>
          <a:bodyPr wrap="square">
            <a:spAutoFit/>
          </a:bodyPr>
          <a:lstStyle/>
          <a:p>
            <a:r>
              <a:rPr lang="en-US" b="1" u="sng" dirty="0" err="1" smtClean="0">
                <a:effectLst>
                  <a:outerShdw blurRad="38100" dist="38100" dir="2700000" algn="tl">
                    <a:srgbClr val="000000">
                      <a:alpha val="43137"/>
                    </a:srgbClr>
                  </a:outerShdw>
                </a:effectLst>
              </a:rPr>
              <a:t>Soluciones</a:t>
            </a:r>
            <a:r>
              <a:rPr lang="en-US" b="1" u="sng" dirty="0" smtClean="0">
                <a:effectLst>
                  <a:outerShdw blurRad="38100" dist="38100" dir="2700000" algn="tl">
                    <a:srgbClr val="000000">
                      <a:alpha val="43137"/>
                    </a:srgbClr>
                  </a:outerShdw>
                </a:effectLst>
              </a:rPr>
              <a:t>: </a:t>
            </a:r>
          </a:p>
          <a:p>
            <a:r>
              <a:rPr lang="en-US" b="1" dirty="0" smtClean="0"/>
              <a:t>0.0000    0.0612    0.1288    0.2035    0.2861    0.3774    0.4784    0.5899    0.7132    0.8494    1.0000</a:t>
            </a:r>
          </a:p>
        </p:txBody>
      </p:sp>
      <p:cxnSp>
        <p:nvCxnSpPr>
          <p:cNvPr id="36" name="35 Conector recto"/>
          <p:cNvCxnSpPr/>
          <p:nvPr/>
        </p:nvCxnSpPr>
        <p:spPr bwMode="auto">
          <a:xfrm>
            <a:off x="5076056" y="3789040"/>
            <a:ext cx="0" cy="2376264"/>
          </a:xfrm>
          <a:prstGeom prst="line">
            <a:avLst/>
          </a:prstGeom>
          <a:noFill/>
          <a:ln w="25400" cap="flat" cmpd="sng" algn="ctr">
            <a:solidFill>
              <a:srgbClr val="333399"/>
            </a:solidFill>
            <a:prstDash val="solid"/>
            <a:round/>
            <a:headEnd type="none" w="med" len="med"/>
            <a:tailEnd type="none" w="med" len="med"/>
          </a:ln>
          <a:effectLst/>
        </p:spPr>
      </p:cxnSp>
      <p:graphicFrame>
        <p:nvGraphicFramePr>
          <p:cNvPr id="37" name="36 Objeto"/>
          <p:cNvGraphicFramePr>
            <a:graphicFrameLocks noChangeAspect="1"/>
          </p:cNvGraphicFramePr>
          <p:nvPr/>
        </p:nvGraphicFramePr>
        <p:xfrm>
          <a:off x="5364088" y="3717032"/>
          <a:ext cx="215900" cy="2514600"/>
        </p:xfrm>
        <a:graphic>
          <a:graphicData uri="http://schemas.openxmlformats.org/presentationml/2006/ole">
            <mc:AlternateContent xmlns:mc="http://schemas.openxmlformats.org/markup-compatibility/2006">
              <mc:Choice xmlns:v="urn:schemas-microsoft-com:vml" Requires="v">
                <p:oleObj spid="_x0000_s167955" name="Ecuación" r:id="rId9" imgW="215640" imgH="2514600" progId="Equation.3">
                  <p:embed/>
                </p:oleObj>
              </mc:Choice>
              <mc:Fallback>
                <p:oleObj name="Ecuación" r:id="rId9" imgW="215640" imgH="2514600" progId="Equation.3">
                  <p:embed/>
                  <p:pic>
                    <p:nvPicPr>
                      <p:cNvPr id="0"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64088" y="3717032"/>
                        <a:ext cx="21590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8" name="37 Conector recto"/>
          <p:cNvCxnSpPr/>
          <p:nvPr/>
        </p:nvCxnSpPr>
        <p:spPr bwMode="auto">
          <a:xfrm>
            <a:off x="5292080" y="3789040"/>
            <a:ext cx="0" cy="2448272"/>
          </a:xfrm>
          <a:prstGeom prst="line">
            <a:avLst/>
          </a:prstGeom>
          <a:noFill/>
          <a:ln w="25400" cap="flat" cmpd="sng" algn="ctr">
            <a:solidFill>
              <a:srgbClr val="333399"/>
            </a:solidFill>
            <a:prstDash val="solid"/>
            <a:round/>
            <a:headEnd type="none" w="med" len="med"/>
            <a:tailEnd type="none" w="med" len="med"/>
          </a:ln>
          <a:effectLst/>
        </p:spPr>
      </p:cxnSp>
      <p:cxnSp>
        <p:nvCxnSpPr>
          <p:cNvPr id="39" name="38 Conector recto"/>
          <p:cNvCxnSpPr/>
          <p:nvPr/>
        </p:nvCxnSpPr>
        <p:spPr bwMode="auto">
          <a:xfrm>
            <a:off x="5580112" y="3717032"/>
            <a:ext cx="0" cy="2520280"/>
          </a:xfrm>
          <a:prstGeom prst="line">
            <a:avLst/>
          </a:prstGeom>
          <a:noFill/>
          <a:ln w="25400" cap="flat" cmpd="sng" algn="ctr">
            <a:solidFill>
              <a:srgbClr val="333399"/>
            </a:solidFill>
            <a:prstDash val="solid"/>
            <a:round/>
            <a:headEnd type="none" w="med" len="med"/>
            <a:tailEnd type="none" w="med" len="med"/>
          </a:ln>
          <a:effectLst/>
        </p:spPr>
      </p:cxnSp>
      <p:graphicFrame>
        <p:nvGraphicFramePr>
          <p:cNvPr id="40" name="39 Objeto"/>
          <p:cNvGraphicFramePr>
            <a:graphicFrameLocks noChangeAspect="1"/>
          </p:cNvGraphicFramePr>
          <p:nvPr/>
        </p:nvGraphicFramePr>
        <p:xfrm>
          <a:off x="6228184" y="3717032"/>
          <a:ext cx="127000" cy="2489200"/>
        </p:xfrm>
        <a:graphic>
          <a:graphicData uri="http://schemas.openxmlformats.org/presentationml/2006/ole">
            <mc:AlternateContent xmlns:mc="http://schemas.openxmlformats.org/markup-compatibility/2006">
              <mc:Choice xmlns:v="urn:schemas-microsoft-com:vml" Requires="v">
                <p:oleObj spid="_x0000_s167956" name="Ecuación" r:id="rId11" imgW="126720" imgH="2489040" progId="Equation.3">
                  <p:embed/>
                </p:oleObj>
              </mc:Choice>
              <mc:Fallback>
                <p:oleObj name="Ecuación" r:id="rId11" imgW="126720" imgH="2489040" progId="Equation.3">
                  <p:embed/>
                  <p:pic>
                    <p:nvPicPr>
                      <p:cNvPr id="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28184" y="3717032"/>
                        <a:ext cx="127000" cy="248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41" name="40 Conector recto"/>
          <p:cNvCxnSpPr/>
          <p:nvPr/>
        </p:nvCxnSpPr>
        <p:spPr bwMode="auto">
          <a:xfrm>
            <a:off x="6156176" y="3789040"/>
            <a:ext cx="0" cy="2376264"/>
          </a:xfrm>
          <a:prstGeom prst="line">
            <a:avLst/>
          </a:prstGeom>
          <a:noFill/>
          <a:ln w="25400" cap="flat" cmpd="sng" algn="ctr">
            <a:solidFill>
              <a:srgbClr val="333399"/>
            </a:solidFill>
            <a:prstDash val="solid"/>
            <a:round/>
            <a:headEnd type="none" w="med" len="med"/>
            <a:tailEnd type="none" w="med" len="med"/>
          </a:ln>
          <a:effectLst/>
        </p:spPr>
      </p:cxnSp>
      <p:cxnSp>
        <p:nvCxnSpPr>
          <p:cNvPr id="42" name="41 Conector recto"/>
          <p:cNvCxnSpPr/>
          <p:nvPr/>
        </p:nvCxnSpPr>
        <p:spPr bwMode="auto">
          <a:xfrm>
            <a:off x="6444208" y="3717032"/>
            <a:ext cx="0" cy="2376264"/>
          </a:xfrm>
          <a:prstGeom prst="line">
            <a:avLst/>
          </a:prstGeom>
          <a:noFill/>
          <a:ln w="25400" cap="flat" cmpd="sng" algn="ctr">
            <a:solidFill>
              <a:srgbClr val="333399"/>
            </a:solidFill>
            <a:prstDash val="solid"/>
            <a:round/>
            <a:headEnd type="none" w="med" len="med"/>
            <a:tailEnd type="none" w="med" len="med"/>
          </a:ln>
          <a:effectLst/>
        </p:spPr>
      </p:cxnSp>
      <p:sp>
        <p:nvSpPr>
          <p:cNvPr id="45" name="44 CuadroTexto"/>
          <p:cNvSpPr txBox="1"/>
          <p:nvPr/>
        </p:nvSpPr>
        <p:spPr>
          <a:xfrm>
            <a:off x="6948264" y="3789040"/>
            <a:ext cx="1368152" cy="1723549"/>
          </a:xfrm>
          <a:prstGeom prst="rect">
            <a:avLst/>
          </a:prstGeom>
          <a:noFill/>
        </p:spPr>
        <p:txBody>
          <a:bodyPr wrap="square" rtlCol="0">
            <a:spAutoFit/>
          </a:bodyPr>
          <a:lstStyle/>
          <a:p>
            <a:r>
              <a:rPr lang="es-ES" sz="1800" b="1" dirty="0" smtClean="0">
                <a:solidFill>
                  <a:srgbClr val="FF0000"/>
                </a:solidFill>
                <a:effectLst>
                  <a:outerShdw blurRad="38100" dist="38100" dir="2700000" algn="tl">
                    <a:srgbClr val="000000">
                      <a:alpha val="43137"/>
                    </a:srgbClr>
                  </a:outerShdw>
                </a:effectLst>
              </a:rPr>
              <a:t>COMPARA ESTA SOLUCIÓN CON LA EXACTA:</a:t>
            </a:r>
          </a:p>
          <a:p>
            <a:endParaRPr lang="en-US" dirty="0"/>
          </a:p>
        </p:txBody>
      </p:sp>
      <p:graphicFrame>
        <p:nvGraphicFramePr>
          <p:cNvPr id="46" name="45 Objeto"/>
          <p:cNvGraphicFramePr>
            <a:graphicFrameLocks noChangeAspect="1"/>
          </p:cNvGraphicFramePr>
          <p:nvPr/>
        </p:nvGraphicFramePr>
        <p:xfrm>
          <a:off x="7020272" y="5229200"/>
          <a:ext cx="1649638" cy="864096"/>
        </p:xfrm>
        <a:graphic>
          <a:graphicData uri="http://schemas.openxmlformats.org/presentationml/2006/ole">
            <mc:AlternateContent xmlns:mc="http://schemas.openxmlformats.org/markup-compatibility/2006">
              <mc:Choice xmlns:v="urn:schemas-microsoft-com:vml" Requires="v">
                <p:oleObj spid="_x0000_s167957" name="Ecuación" r:id="rId13" imgW="799920" imgH="419040" progId="Equation.3">
                  <p:embed/>
                </p:oleObj>
              </mc:Choice>
              <mc:Fallback>
                <p:oleObj name="Ecuación" r:id="rId13" imgW="799920" imgH="419040" progId="Equation.3">
                  <p:embed/>
                  <p:pic>
                    <p:nvPicPr>
                      <p:cNvPr id="0" name="Picture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20272" y="5229200"/>
                        <a:ext cx="1649638" cy="864096"/>
                      </a:xfrm>
                      <a:prstGeom prst="rect">
                        <a:avLst/>
                      </a:prstGeom>
                      <a:noFill/>
                      <a:ln w="476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6 Marcador de número de diapositiva"/>
          <p:cNvSpPr>
            <a:spLocks noGrp="1"/>
          </p:cNvSpPr>
          <p:nvPr>
            <p:ph type="sldNum" sz="quarter" idx="12"/>
          </p:nvPr>
        </p:nvSpPr>
        <p:spPr/>
        <p:txBody>
          <a:bodyPr/>
          <a:lstStyle/>
          <a:p>
            <a:fld id="{DED3A538-0572-41EC-993A-FAFDE9E92537}" type="slidenum">
              <a:rPr lang="es-ES_tradnl"/>
              <a:pPr/>
              <a:t>2</a:t>
            </a:fld>
            <a:endParaRPr lang="es-ES_tradnl"/>
          </a:p>
        </p:txBody>
      </p:sp>
      <p:sp>
        <p:nvSpPr>
          <p:cNvPr id="352258" name="Rectangle 2"/>
          <p:cNvSpPr>
            <a:spLocks noGrp="1" noChangeArrowheads="1"/>
          </p:cNvSpPr>
          <p:nvPr>
            <p:ph type="body" sz="half" idx="1"/>
          </p:nvPr>
        </p:nvSpPr>
        <p:spPr>
          <a:xfrm>
            <a:off x="0" y="620713"/>
            <a:ext cx="6300788" cy="5403850"/>
          </a:xfrm>
        </p:spPr>
        <p:txBody>
          <a:bodyPr/>
          <a:lstStyle/>
          <a:p>
            <a:r>
              <a:rPr lang="es-ES_tradnl" sz="1800" dirty="0"/>
              <a:t>La diferenciación y la integración son operaciones muy frecuentes en computación científica</a:t>
            </a:r>
            <a:r>
              <a:rPr lang="es-ES" sz="1800" dirty="0"/>
              <a:t>.</a:t>
            </a:r>
          </a:p>
          <a:p>
            <a:endParaRPr lang="es-ES_tradnl" sz="1800" dirty="0"/>
          </a:p>
          <a:p>
            <a:pPr marL="457200" lvl="1" indent="0">
              <a:buNone/>
            </a:pPr>
            <a:r>
              <a:rPr lang="es-ES_tradnl" sz="1600" dirty="0" smtClean="0"/>
              <a:t>1. Obtener </a:t>
            </a:r>
            <a:r>
              <a:rPr lang="es-ES_tradnl" sz="1600" dirty="0"/>
              <a:t>analíticamente la derivada o integral de una función</a:t>
            </a:r>
            <a:r>
              <a:rPr lang="es-ES_tradnl" sz="1600" b="1" dirty="0"/>
              <a:t> puede ser muy complicado </a:t>
            </a:r>
            <a:r>
              <a:rPr lang="es-ES_tradnl" sz="1600" dirty="0"/>
              <a:t>e incluso imposible, hay que recurrir </a:t>
            </a:r>
            <a:r>
              <a:rPr lang="es-ES_tradnl" sz="1600" b="1" dirty="0"/>
              <a:t>entonces</a:t>
            </a:r>
            <a:r>
              <a:rPr lang="es-ES_tradnl" sz="1600" dirty="0"/>
              <a:t> a las </a:t>
            </a:r>
            <a:r>
              <a:rPr lang="es-ES_tradnl" sz="1600" b="1" dirty="0"/>
              <a:t>técnicas numéricas. </a:t>
            </a:r>
          </a:p>
          <a:p>
            <a:pPr marL="457200" lvl="1" indent="0">
              <a:buNone/>
            </a:pPr>
            <a:r>
              <a:rPr lang="es-ES_tradnl" sz="1600" dirty="0" smtClean="0"/>
              <a:t>2. Si </a:t>
            </a:r>
            <a:r>
              <a:rPr lang="es-ES_tradnl" sz="1600" dirty="0"/>
              <a:t>únicamente conocemos el valor de la función en un </a:t>
            </a:r>
            <a:r>
              <a:rPr lang="es-ES_tradnl" sz="1600" b="1" dirty="0"/>
              <a:t>conjunto de puntos</a:t>
            </a:r>
            <a:r>
              <a:rPr lang="es-ES_tradnl" sz="1600" dirty="0"/>
              <a:t> (</a:t>
            </a:r>
            <a:r>
              <a:rPr lang="es-ES_tradnl" sz="1600" i="1" dirty="0"/>
              <a:t>xi, fi</a:t>
            </a:r>
            <a:r>
              <a:rPr lang="es-ES_tradnl" sz="1600" dirty="0"/>
              <a:t>), su derivada e integral </a:t>
            </a:r>
            <a:r>
              <a:rPr lang="es-ES_tradnl" sz="1600" b="1" dirty="0"/>
              <a:t>sólo</a:t>
            </a:r>
            <a:r>
              <a:rPr lang="es-ES_tradnl" sz="1600" dirty="0"/>
              <a:t> se pueden obtener </a:t>
            </a:r>
            <a:r>
              <a:rPr lang="es-ES_tradnl" sz="1600" b="1" dirty="0"/>
              <a:t>numéricamente</a:t>
            </a:r>
            <a:r>
              <a:rPr lang="es-ES_tradnl" sz="1600" dirty="0"/>
              <a:t>.</a:t>
            </a:r>
          </a:p>
          <a:p>
            <a:endParaRPr lang="es-ES_tradnl" sz="1800" dirty="0"/>
          </a:p>
          <a:p>
            <a:r>
              <a:rPr lang="es-ES_tradnl" sz="1800" dirty="0"/>
              <a:t>Los sistemas físicos generalmente se modelan por medio de ecuaciones diferenciales.  Existen muchas ecuaciones diferenciales que carecen de solución analítica, siendo posible </a:t>
            </a:r>
            <a:r>
              <a:rPr lang="es-ES_tradnl" sz="1800" dirty="0" smtClean="0"/>
              <a:t>obtener únicamente soluciones numéricas.</a:t>
            </a:r>
            <a:endParaRPr lang="es-ES_tradnl" sz="1800" dirty="0"/>
          </a:p>
        </p:txBody>
      </p:sp>
      <p:sp>
        <p:nvSpPr>
          <p:cNvPr id="352259" name="Rectangle 3"/>
          <p:cNvSpPr>
            <a:spLocks noGrp="1" noChangeArrowheads="1"/>
          </p:cNvSpPr>
          <p:nvPr>
            <p:ph type="title"/>
          </p:nvPr>
        </p:nvSpPr>
        <p:spPr/>
        <p:txBody>
          <a:bodyPr/>
          <a:lstStyle/>
          <a:p>
            <a:r>
              <a:rPr lang="es-ES_tradnl"/>
              <a:t>Introducción</a:t>
            </a:r>
            <a:endParaRPr lang="es-ES"/>
          </a:p>
        </p:txBody>
      </p:sp>
      <p:grpSp>
        <p:nvGrpSpPr>
          <p:cNvPr id="2" name="Group 14"/>
          <p:cNvGrpSpPr>
            <a:grpSpLocks/>
          </p:cNvGrpSpPr>
          <p:nvPr/>
        </p:nvGrpSpPr>
        <p:grpSpPr bwMode="auto">
          <a:xfrm>
            <a:off x="6516216" y="1772816"/>
            <a:ext cx="2016125" cy="1511300"/>
            <a:chOff x="2200" y="1684"/>
            <a:chExt cx="1270" cy="952"/>
          </a:xfrm>
        </p:grpSpPr>
        <p:sp>
          <p:nvSpPr>
            <p:cNvPr id="352271" name="Text Box 15"/>
            <p:cNvSpPr txBox="1">
              <a:spLocks noChangeArrowheads="1"/>
            </p:cNvSpPr>
            <p:nvPr/>
          </p:nvSpPr>
          <p:spPr bwMode="auto">
            <a:xfrm>
              <a:off x="2200" y="1684"/>
              <a:ext cx="1270" cy="952"/>
            </a:xfrm>
            <a:prstGeom prst="rect">
              <a:avLst/>
            </a:prstGeom>
            <a:solidFill>
              <a:schemeClr val="hlink"/>
            </a:solidFill>
            <a:ln w="9525" algn="ctr">
              <a:noFill/>
              <a:miter lim="800000"/>
              <a:headEnd/>
              <a:tailEnd/>
            </a:ln>
            <a:effectLst/>
          </p:spPr>
          <p:txBody>
            <a:bodyPr>
              <a:spAutoFit/>
            </a:bodyPr>
            <a:lstStyle/>
            <a:p>
              <a:pPr lvl="1"/>
              <a:r>
                <a:rPr lang="en-GB" b="1" dirty="0">
                  <a:solidFill>
                    <a:srgbClr val="009900"/>
                  </a:solidFill>
                </a:rPr>
                <a:t>x	f(x)</a:t>
              </a:r>
            </a:p>
            <a:p>
              <a:pPr lvl="1"/>
              <a:r>
                <a:rPr lang="en-GB" b="1" dirty="0">
                  <a:solidFill>
                    <a:srgbClr val="009900"/>
                  </a:solidFill>
                </a:rPr>
                <a:t>x0	f0</a:t>
              </a:r>
            </a:p>
            <a:p>
              <a:pPr lvl="1"/>
              <a:r>
                <a:rPr lang="en-GB" b="1" dirty="0">
                  <a:solidFill>
                    <a:srgbClr val="009900"/>
                  </a:solidFill>
                </a:rPr>
                <a:t>x1	f1</a:t>
              </a:r>
            </a:p>
            <a:p>
              <a:pPr lvl="1"/>
              <a:r>
                <a:rPr lang="en-GB" b="1" dirty="0">
                  <a:solidFill>
                    <a:srgbClr val="009900"/>
                  </a:solidFill>
                </a:rPr>
                <a:t>x1	f2</a:t>
              </a:r>
            </a:p>
            <a:p>
              <a:pPr lvl="1"/>
              <a:r>
                <a:rPr lang="en-GB" b="1" dirty="0">
                  <a:solidFill>
                    <a:srgbClr val="009900"/>
                  </a:solidFill>
                </a:rPr>
                <a:t>x3	f3</a:t>
              </a:r>
              <a:endParaRPr lang="en-GB" dirty="0"/>
            </a:p>
          </p:txBody>
        </p:sp>
        <p:sp>
          <p:nvSpPr>
            <p:cNvPr id="352272" name="Line 16"/>
            <p:cNvSpPr>
              <a:spLocks noChangeShapeType="1"/>
            </p:cNvSpPr>
            <p:nvPr/>
          </p:nvSpPr>
          <p:spPr bwMode="auto">
            <a:xfrm>
              <a:off x="2517" y="1888"/>
              <a:ext cx="662" cy="0"/>
            </a:xfrm>
            <a:prstGeom prst="line">
              <a:avLst/>
            </a:prstGeom>
            <a:noFill/>
            <a:ln w="25400">
              <a:solidFill>
                <a:schemeClr val="tx1"/>
              </a:solidFill>
              <a:round/>
              <a:headEnd/>
              <a:tailEnd/>
            </a:ln>
            <a:effectLst/>
          </p:spPr>
          <p:txBody>
            <a:bodyPr/>
            <a:lstStyle/>
            <a:p>
              <a:endParaRPr lang="es-ES"/>
            </a:p>
          </p:txBody>
        </p:sp>
        <p:sp>
          <p:nvSpPr>
            <p:cNvPr id="352273" name="Line 17"/>
            <p:cNvSpPr>
              <a:spLocks noChangeShapeType="1"/>
            </p:cNvSpPr>
            <p:nvPr/>
          </p:nvSpPr>
          <p:spPr bwMode="auto">
            <a:xfrm>
              <a:off x="2744" y="1706"/>
              <a:ext cx="0" cy="908"/>
            </a:xfrm>
            <a:prstGeom prst="line">
              <a:avLst/>
            </a:prstGeom>
            <a:noFill/>
            <a:ln w="25400">
              <a:solidFill>
                <a:schemeClr val="tx1"/>
              </a:solidFill>
              <a:round/>
              <a:headEnd/>
              <a:tailEnd/>
            </a:ln>
            <a:effectLst/>
          </p:spPr>
          <p:txBody>
            <a:bodyPr/>
            <a:lstStyle/>
            <a:p>
              <a:endParaRPr lang="es-ES"/>
            </a:p>
          </p:txBody>
        </p:sp>
      </p:grpSp>
      <p:graphicFrame>
        <p:nvGraphicFramePr>
          <p:cNvPr id="352276" name="Object 20"/>
          <p:cNvGraphicFramePr>
            <a:graphicFrameLocks noChangeAspect="1"/>
          </p:cNvGraphicFramePr>
          <p:nvPr/>
        </p:nvGraphicFramePr>
        <p:xfrm>
          <a:off x="6156176" y="3501008"/>
          <a:ext cx="2659062" cy="984250"/>
        </p:xfrm>
        <a:graphic>
          <a:graphicData uri="http://schemas.openxmlformats.org/presentationml/2006/ole">
            <mc:AlternateContent xmlns:mc="http://schemas.openxmlformats.org/markup-compatibility/2006">
              <mc:Choice xmlns:v="urn:schemas-microsoft-com:vml" Requires="v">
                <p:oleObj spid="_x0000_s70695" name="Equation" r:id="rId4" imgW="1167893" imgH="431613" progId="">
                  <p:embed/>
                </p:oleObj>
              </mc:Choice>
              <mc:Fallback>
                <p:oleObj name="Equation" r:id="rId4" imgW="1167893" imgH="431613" progId="">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501008"/>
                        <a:ext cx="2659062" cy="984250"/>
                      </a:xfrm>
                      <a:prstGeom prst="rect">
                        <a:avLst/>
                      </a:prstGeom>
                      <a:solidFill>
                        <a:schemeClr val="hlink"/>
                      </a:solidFill>
                    </p:spPr>
                  </p:pic>
                </p:oleObj>
              </mc:Fallback>
            </mc:AlternateContent>
          </a:graphicData>
        </a:graphic>
      </p:graphicFrame>
      <p:sp>
        <p:nvSpPr>
          <p:cNvPr id="12" name="11 Rectángulo"/>
          <p:cNvSpPr/>
          <p:nvPr/>
        </p:nvSpPr>
        <p:spPr>
          <a:xfrm>
            <a:off x="539552" y="5229200"/>
            <a:ext cx="8136904" cy="833818"/>
          </a:xfrm>
          <a:prstGeom prst="rect">
            <a:avLst/>
          </a:prstGeom>
          <a:ln>
            <a:solidFill>
              <a:schemeClr val="accent2">
                <a:lumMod val="75000"/>
              </a:schemeClr>
            </a:solidFill>
          </a:ln>
        </p:spPr>
        <p:txBody>
          <a:bodyPr wrap="square">
            <a:spAutoFit/>
          </a:bodyPr>
          <a:lstStyle/>
          <a:p>
            <a:pPr>
              <a:lnSpc>
                <a:spcPct val="80000"/>
              </a:lnSpc>
            </a:pPr>
            <a:r>
              <a:rPr lang="es-ES_tradnl" sz="2000" dirty="0" smtClean="0">
                <a:latin typeface="+mn-lt"/>
              </a:rPr>
              <a:t>La </a:t>
            </a:r>
            <a:r>
              <a:rPr lang="es-ES_tradnl" sz="2000" b="1" dirty="0" smtClean="0">
                <a:latin typeface="+mn-lt"/>
              </a:rPr>
              <a:t>diferenciación</a:t>
            </a:r>
            <a:r>
              <a:rPr lang="es-ES_tradnl" sz="2000" dirty="0" smtClean="0">
                <a:latin typeface="+mn-lt"/>
              </a:rPr>
              <a:t> e </a:t>
            </a:r>
            <a:r>
              <a:rPr lang="es-ES_tradnl" sz="2000" b="1" dirty="0" smtClean="0">
                <a:latin typeface="+mn-lt"/>
              </a:rPr>
              <a:t>integración numérica</a:t>
            </a:r>
            <a:r>
              <a:rPr lang="es-ES_tradnl" sz="2000" dirty="0" smtClean="0">
                <a:latin typeface="+mn-lt"/>
              </a:rPr>
              <a:t> consiste en aproximar la derivada en un punto o la integral de una función </a:t>
            </a:r>
            <a:r>
              <a:rPr lang="es-ES_tradnl" sz="2000" i="1" dirty="0" smtClean="0">
                <a:latin typeface="+mn-lt"/>
              </a:rPr>
              <a:t>f(x)</a:t>
            </a:r>
            <a:r>
              <a:rPr lang="es-ES_tradnl" sz="2000" dirty="0" smtClean="0">
                <a:latin typeface="+mn-lt"/>
              </a:rPr>
              <a:t> en un intervalo.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20</a:t>
            </a:fld>
            <a:endParaRPr lang="es-ES_tradnl"/>
          </a:p>
        </p:txBody>
      </p:sp>
      <p:sp>
        <p:nvSpPr>
          <p:cNvPr id="5" name="4 Rectángulo"/>
          <p:cNvSpPr/>
          <p:nvPr/>
        </p:nvSpPr>
        <p:spPr>
          <a:xfrm>
            <a:off x="0" y="692696"/>
            <a:ext cx="9144000" cy="584775"/>
          </a:xfrm>
          <a:prstGeom prst="rect">
            <a:avLst/>
          </a:prstGeom>
          <a:solidFill>
            <a:schemeClr val="bg1">
              <a:lumMod val="85000"/>
            </a:schemeClr>
          </a:solidFill>
        </p:spPr>
        <p:txBody>
          <a:bodyPr wrap="square">
            <a:spAutoFit/>
          </a:bodyPr>
          <a:lstStyle/>
          <a:p>
            <a:r>
              <a:rPr lang="en-US" b="1" u="sng" dirty="0" err="1" smtClean="0">
                <a:effectLst>
                  <a:outerShdw blurRad="38100" dist="38100" dir="2700000" algn="tl">
                    <a:srgbClr val="000000">
                      <a:alpha val="43137"/>
                    </a:srgbClr>
                  </a:outerShdw>
                </a:effectLst>
              </a:rPr>
              <a:t>Soluciones</a:t>
            </a:r>
            <a:r>
              <a:rPr lang="en-US" b="1" u="sng" dirty="0" smtClean="0">
                <a:effectLst>
                  <a:outerShdw blurRad="38100" dist="38100" dir="2700000" algn="tl">
                    <a:srgbClr val="000000">
                      <a:alpha val="43137"/>
                    </a:srgbClr>
                  </a:outerShdw>
                </a:effectLst>
              </a:rPr>
              <a:t> con V=1: </a:t>
            </a:r>
          </a:p>
          <a:p>
            <a:r>
              <a:rPr lang="en-US" b="1" dirty="0" smtClean="0"/>
              <a:t>0.0000    0.0612    0.1288    0.2035    0.2861    0.3774    0.4784    0.5899    0.7132    0.8494    1.0000</a:t>
            </a:r>
          </a:p>
        </p:txBody>
      </p:sp>
      <p:graphicFrame>
        <p:nvGraphicFramePr>
          <p:cNvPr id="168964" name="Object 4"/>
          <p:cNvGraphicFramePr>
            <a:graphicFrameLocks noChangeAspect="1"/>
          </p:cNvGraphicFramePr>
          <p:nvPr/>
        </p:nvGraphicFramePr>
        <p:xfrm>
          <a:off x="6300192" y="5589240"/>
          <a:ext cx="1857375" cy="863600"/>
        </p:xfrm>
        <a:graphic>
          <a:graphicData uri="http://schemas.openxmlformats.org/presentationml/2006/ole">
            <mc:AlternateContent xmlns:mc="http://schemas.openxmlformats.org/markup-compatibility/2006">
              <mc:Choice xmlns:v="urn:schemas-microsoft-com:vml" Requires="v">
                <p:oleObj spid="_x0000_s168965" name="Ecuación" r:id="rId3" imgW="901440" imgH="419040" progId="Equation.3">
                  <p:embed/>
                </p:oleObj>
              </mc:Choice>
              <mc:Fallback>
                <p:oleObj name="Ecuación" r:id="rId3" imgW="901440" imgH="419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5589240"/>
                        <a:ext cx="1857375" cy="863600"/>
                      </a:xfrm>
                      <a:prstGeom prst="rect">
                        <a:avLst/>
                      </a:prstGeom>
                      <a:noFill/>
                      <a:ln w="476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8965" name="Picture 5"/>
          <p:cNvPicPr>
            <a:picLocks noChangeAspect="1" noChangeArrowheads="1"/>
          </p:cNvPicPr>
          <p:nvPr/>
        </p:nvPicPr>
        <p:blipFill>
          <a:blip r:embed="rId5" cstate="print"/>
          <a:srcRect/>
          <a:stretch>
            <a:fillRect/>
          </a:stretch>
        </p:blipFill>
        <p:spPr bwMode="auto">
          <a:xfrm>
            <a:off x="1905000" y="1428750"/>
            <a:ext cx="5334000" cy="4000500"/>
          </a:xfrm>
          <a:prstGeom prst="rect">
            <a:avLst/>
          </a:prstGeom>
          <a:noFill/>
          <a:ln w="9525">
            <a:noFill/>
            <a:miter lim="800000"/>
            <a:headEnd/>
            <a:tailEnd/>
          </a:ln>
          <a:effectLst/>
        </p:spPr>
      </p:pic>
      <p:sp>
        <p:nvSpPr>
          <p:cNvPr id="9" name="8 CuadroTexto"/>
          <p:cNvSpPr txBox="1"/>
          <p:nvPr/>
        </p:nvSpPr>
        <p:spPr>
          <a:xfrm>
            <a:off x="539552" y="5445224"/>
            <a:ext cx="5729454" cy="1200329"/>
          </a:xfrm>
          <a:prstGeom prst="rect">
            <a:avLst/>
          </a:prstGeom>
          <a:noFill/>
        </p:spPr>
        <p:txBody>
          <a:bodyPr wrap="none" rtlCol="0">
            <a:spAutoFit/>
          </a:bodyPr>
          <a:lstStyle/>
          <a:p>
            <a:r>
              <a:rPr lang="es-ES" sz="1800" b="1" dirty="0" smtClean="0">
                <a:solidFill>
                  <a:srgbClr val="FF0000"/>
                </a:solidFill>
              </a:rPr>
              <a:t>Compara gráficamente las soluciones obtenidas con </a:t>
            </a:r>
            <a:r>
              <a:rPr lang="es-ES" sz="1800" b="1" u="sng" dirty="0" smtClean="0">
                <a:solidFill>
                  <a:srgbClr val="FF0000"/>
                </a:solidFill>
                <a:effectLst>
                  <a:outerShdw blurRad="38100" dist="38100" dir="2700000" algn="tl">
                    <a:srgbClr val="000000">
                      <a:alpha val="43137"/>
                    </a:srgbClr>
                  </a:outerShdw>
                </a:effectLst>
              </a:rPr>
              <a:t>V=25</a:t>
            </a:r>
          </a:p>
          <a:p>
            <a:r>
              <a:rPr lang="es-ES" sz="1800" b="1" dirty="0" smtClean="0">
                <a:solidFill>
                  <a:srgbClr val="FF0000"/>
                </a:solidFill>
              </a:rPr>
              <a:t>con las exactas dadas por la ecuación:</a:t>
            </a:r>
          </a:p>
          <a:p>
            <a:endParaRPr lang="es-ES" sz="1800" b="1" dirty="0" smtClean="0">
              <a:solidFill>
                <a:srgbClr val="FF0000"/>
              </a:solidFill>
            </a:endParaRPr>
          </a:p>
          <a:p>
            <a:r>
              <a:rPr lang="es-ES" sz="1800" b="1" dirty="0" smtClean="0">
                <a:solidFill>
                  <a:srgbClr val="FF0000"/>
                </a:solidFill>
              </a:rPr>
              <a:t>Haz lo mismo con </a:t>
            </a:r>
            <a:r>
              <a:rPr lang="es-ES" sz="1800" b="1" u="sng" dirty="0" smtClean="0">
                <a:solidFill>
                  <a:srgbClr val="FF0000"/>
                </a:solidFill>
                <a:effectLst>
                  <a:outerShdw blurRad="38100" dist="38100" dir="2700000" algn="tl">
                    <a:srgbClr val="000000">
                      <a:alpha val="43137"/>
                    </a:srgbClr>
                  </a:outerShdw>
                </a:effectLst>
              </a:rPr>
              <a:t>V=100</a:t>
            </a:r>
            <a:endParaRPr lang="en-US" sz="1800" b="1" u="sng" dirty="0">
              <a:solidFill>
                <a:srgbClr val="FF0000"/>
              </a:solidFill>
              <a:effectLst>
                <a:outerShdw blurRad="38100" dist="38100" dir="2700000" algn="tl">
                  <a:srgbClr val="000000">
                    <a:alpha val="43137"/>
                  </a:srgbClr>
                </a:outerShdw>
              </a:effectLst>
            </a:endParaRPr>
          </a:p>
        </p:txBody>
      </p:sp>
      <p:sp>
        <p:nvSpPr>
          <p:cNvPr id="10" name="Rectangle 2"/>
          <p:cNvSpPr txBox="1">
            <a:spLocks noChangeArrowheads="1"/>
          </p:cNvSpPr>
          <p:nvPr/>
        </p:nvSpPr>
        <p:spPr>
          <a:xfrm>
            <a:off x="251520" y="188640"/>
            <a:ext cx="8712968" cy="396280"/>
          </a:xfrm>
          <a:prstGeom prst="rect">
            <a:avLst/>
          </a:prstGeom>
          <a:solidFill>
            <a:srgbClr val="FF0000"/>
          </a:solidFill>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200" b="0" i="0" u="none" strike="noStrike" kern="0" cap="none" spc="0" normalizeH="0" baseline="0" noProof="0" dirty="0" smtClean="0">
                <a:ln>
                  <a:noFill/>
                </a:ln>
                <a:solidFill>
                  <a:schemeClr val="bg1"/>
                </a:solidFill>
                <a:effectLst/>
                <a:uLnTx/>
                <a:uFillTx/>
                <a:latin typeface="+mj-lt"/>
                <a:ea typeface="+mj-ea"/>
                <a:cs typeface="+mj-cs"/>
              </a:rPr>
              <a:t>Diferencias finitas                                   (Ejercicios propuestos)</a:t>
            </a:r>
            <a:endParaRPr kumimoji="0" lang="es-ES" sz="2200" b="0"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7 Marcador de número de diapositiva"/>
          <p:cNvSpPr>
            <a:spLocks noGrp="1"/>
          </p:cNvSpPr>
          <p:nvPr>
            <p:ph type="sldNum" sz="quarter" idx="12"/>
          </p:nvPr>
        </p:nvSpPr>
        <p:spPr/>
        <p:txBody>
          <a:bodyPr/>
          <a:lstStyle/>
          <a:p>
            <a:fld id="{AA4D8AC3-5106-47F1-B40D-8789DD182D1F}" type="slidenum">
              <a:rPr lang="es-ES_tradnl"/>
              <a:pPr/>
              <a:t>21</a:t>
            </a:fld>
            <a:endParaRPr lang="es-ES_tradnl"/>
          </a:p>
        </p:txBody>
      </p:sp>
      <p:sp>
        <p:nvSpPr>
          <p:cNvPr id="389122" name="Rectangle 2"/>
          <p:cNvSpPr>
            <a:spLocks noGrp="1" noChangeArrowheads="1"/>
          </p:cNvSpPr>
          <p:nvPr>
            <p:ph type="title"/>
          </p:nvPr>
        </p:nvSpPr>
        <p:spPr>
          <a:xfrm>
            <a:off x="251520" y="188640"/>
            <a:ext cx="8712968" cy="396280"/>
          </a:xfrm>
          <a:solidFill>
            <a:srgbClr val="FF0000"/>
          </a:solidFill>
        </p:spPr>
        <p:txBody>
          <a:bodyPr/>
          <a:lstStyle/>
          <a:p>
            <a:r>
              <a:rPr lang="es-ES" sz="2200" dirty="0">
                <a:solidFill>
                  <a:schemeClr val="bg1"/>
                </a:solidFill>
              </a:rPr>
              <a:t>Diferencias finitas                                   (</a:t>
            </a:r>
            <a:r>
              <a:rPr lang="es-ES" sz="2200" dirty="0" smtClean="0">
                <a:solidFill>
                  <a:schemeClr val="bg1"/>
                </a:solidFill>
              </a:rPr>
              <a:t>Ejercicio propuesto)</a:t>
            </a:r>
            <a:endParaRPr lang="es-ES" sz="2200" dirty="0">
              <a:solidFill>
                <a:schemeClr val="bg1"/>
              </a:solidFill>
            </a:endParaRPr>
          </a:p>
        </p:txBody>
      </p:sp>
      <p:sp>
        <p:nvSpPr>
          <p:cNvPr id="389123" name="Rectangle 3"/>
          <p:cNvSpPr>
            <a:spLocks noGrp="1" noChangeArrowheads="1"/>
          </p:cNvSpPr>
          <p:nvPr>
            <p:ph type="body" sz="half" idx="1"/>
          </p:nvPr>
        </p:nvSpPr>
        <p:spPr>
          <a:xfrm>
            <a:off x="0" y="692150"/>
            <a:ext cx="6516688" cy="1800225"/>
          </a:xfrm>
        </p:spPr>
        <p:txBody>
          <a:bodyPr/>
          <a:lstStyle/>
          <a:p>
            <a:pPr>
              <a:lnSpc>
                <a:spcPct val="80000"/>
              </a:lnSpc>
              <a:buFontTx/>
              <a:buNone/>
            </a:pPr>
            <a:r>
              <a:rPr lang="es-ES" sz="1800" dirty="0"/>
              <a:t>	Queremos calcular la distribución longitudinal estabilizada de temperatura (T) de una barra larga y delgada de longitud L=10 m, considerando una temperatura ambiente constante (A=20ºC), un coeficiente espacial de transmisión (k=0.01 </a:t>
            </a:r>
            <a:r>
              <a:rPr lang="es-ES" sz="1800" dirty="0" smtClean="0"/>
              <a:t>º/cm</a:t>
            </a:r>
            <a:r>
              <a:rPr lang="es-ES" sz="1800" baseline="30000" dirty="0" smtClean="0"/>
              <a:t>2</a:t>
            </a:r>
            <a:r>
              <a:rPr lang="es-ES" sz="1800" dirty="0"/>
              <a:t>), las temperaturas de los extremos son constantes y valen 40ºC y 600ºC</a:t>
            </a:r>
          </a:p>
        </p:txBody>
      </p:sp>
      <p:graphicFrame>
        <p:nvGraphicFramePr>
          <p:cNvPr id="389124" name="Object 4"/>
          <p:cNvGraphicFramePr>
            <a:graphicFrameLocks noGrp="1" noChangeAspect="1"/>
          </p:cNvGraphicFramePr>
          <p:nvPr>
            <p:ph sz="quarter" idx="2"/>
            <p:extLst>
              <p:ext uri="{D42A27DB-BD31-4B8C-83A1-F6EECF244321}">
                <p14:modId xmlns:p14="http://schemas.microsoft.com/office/powerpoint/2010/main" val="2419429525"/>
              </p:ext>
            </p:extLst>
          </p:nvPr>
        </p:nvGraphicFramePr>
        <p:xfrm>
          <a:off x="6300788" y="981075"/>
          <a:ext cx="2589212" cy="909638"/>
        </p:xfrm>
        <a:graphic>
          <a:graphicData uri="http://schemas.openxmlformats.org/presentationml/2006/ole">
            <mc:AlternateContent xmlns:mc="http://schemas.openxmlformats.org/markup-compatibility/2006">
              <mc:Choice xmlns:v="urn:schemas-microsoft-com:vml" Requires="v">
                <p:oleObj spid="_x0000_s81995" name="Ecuación" r:id="rId4" imgW="1193760" imgH="419040" progId="Equation.3">
                  <p:embed/>
                </p:oleObj>
              </mc:Choice>
              <mc:Fallback>
                <p:oleObj name="Ecuación" r:id="rId4" imgW="1193760" imgH="419040" progId="Equation.3">
                  <p:embed/>
                  <p:pic>
                    <p:nvPicPr>
                      <p:cNvPr id="0" name="Picture 7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981075"/>
                        <a:ext cx="2589212" cy="909638"/>
                      </a:xfrm>
                      <a:prstGeom prst="rect">
                        <a:avLst/>
                      </a:prstGeom>
                      <a:solidFill>
                        <a:srgbClr val="CCECFF"/>
                      </a:solidFill>
                    </p:spPr>
                  </p:pic>
                </p:oleObj>
              </mc:Fallback>
            </mc:AlternateContent>
          </a:graphicData>
        </a:graphic>
      </p:graphicFrame>
      <p:sp>
        <p:nvSpPr>
          <p:cNvPr id="389125" name="Text Box 5"/>
          <p:cNvSpPr txBox="1">
            <a:spLocks noChangeArrowheads="1"/>
          </p:cNvSpPr>
          <p:nvPr/>
        </p:nvSpPr>
        <p:spPr bwMode="auto">
          <a:xfrm>
            <a:off x="0" y="2276475"/>
            <a:ext cx="9144000" cy="1217613"/>
          </a:xfrm>
          <a:prstGeom prst="rect">
            <a:avLst/>
          </a:prstGeom>
          <a:solidFill>
            <a:srgbClr val="99FF99"/>
          </a:solidFill>
          <a:ln w="9525" algn="ctr">
            <a:noFill/>
            <a:miter lim="800000"/>
            <a:headEnd/>
            <a:tailEnd/>
          </a:ln>
          <a:effectLst/>
        </p:spPr>
        <p:txBody>
          <a:bodyPr>
            <a:spAutoFit/>
          </a:bodyPr>
          <a:lstStyle/>
          <a:p>
            <a:pPr marL="342900" indent="-342900"/>
            <a:r>
              <a:rPr lang="es-ES" b="1"/>
              <a:t>Necesitamos: </a:t>
            </a:r>
          </a:p>
          <a:p>
            <a:pPr marL="342900" indent="-342900"/>
            <a:r>
              <a:rPr lang="es-ES" b="1"/>
              <a:t>(1) Elegir el método de diferencias finitas (</a:t>
            </a:r>
            <a:r>
              <a:rPr lang="es-ES" b="1">
                <a:solidFill>
                  <a:srgbClr val="FF00FF"/>
                </a:solidFill>
              </a:rPr>
              <a:t>Centrada con 3 puntos en el punto i</a:t>
            </a:r>
            <a:r>
              <a:rPr lang="es-ES" b="1"/>
              <a:t>)</a:t>
            </a:r>
          </a:p>
          <a:p>
            <a:pPr marL="342900" indent="-342900"/>
            <a:r>
              <a:rPr lang="es-ES" b="1"/>
              <a:t>(2) Elegir paso espacial (∆x=2 m) en el que queremos saber la temperatura del cuerpo</a:t>
            </a:r>
          </a:p>
          <a:p>
            <a:pPr marL="342900" indent="-342900"/>
            <a:r>
              <a:rPr lang="es-ES" b="1"/>
              <a:t>(3) Las temperaturas en los extremos (T</a:t>
            </a:r>
            <a:r>
              <a:rPr lang="es-ES" b="1" baseline="-25000"/>
              <a:t>0m</a:t>
            </a:r>
            <a:r>
              <a:rPr lang="es-ES" b="1"/>
              <a:t> =40ºC y T</a:t>
            </a:r>
            <a:r>
              <a:rPr lang="es-ES" b="1" baseline="-25000"/>
              <a:t>10m</a:t>
            </a:r>
            <a:r>
              <a:rPr lang="es-ES" b="1"/>
              <a:t> = 600ºC)</a:t>
            </a:r>
          </a:p>
        </p:txBody>
      </p:sp>
      <p:graphicFrame>
        <p:nvGraphicFramePr>
          <p:cNvPr id="389127" name="Object 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81996" name="Ecuación" r:id="rId6" imgW="114151" imgH="215619" progId="Equation.3">
                  <p:embed/>
                </p:oleObj>
              </mc:Choice>
              <mc:Fallback>
                <p:oleObj name="Ecuación" r:id="rId6" imgW="114151" imgH="215619" progId="Equation.3">
                  <p:embed/>
                  <p:pic>
                    <p:nvPicPr>
                      <p:cNvPr id="0"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9183" name="Group 63"/>
          <p:cNvGraphicFramePr>
            <a:graphicFrameLocks noGrp="1"/>
          </p:cNvGraphicFramePr>
          <p:nvPr>
            <p:extLst>
              <p:ext uri="{D42A27DB-BD31-4B8C-83A1-F6EECF244321}">
                <p14:modId xmlns:p14="http://schemas.microsoft.com/office/powerpoint/2010/main" val="2599463646"/>
              </p:ext>
            </p:extLst>
          </p:nvPr>
        </p:nvGraphicFramePr>
        <p:xfrm>
          <a:off x="1331640" y="4077072"/>
          <a:ext cx="2952328" cy="2515737"/>
        </p:xfrm>
        <a:graphic>
          <a:graphicData uri="http://schemas.openxmlformats.org/drawingml/2006/table">
            <a:tbl>
              <a:tblPr/>
              <a:tblGrid>
                <a:gridCol w="1296144"/>
                <a:gridCol w="1656184"/>
              </a:tblGrid>
              <a:tr h="50405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omic Sans MS" pitchFamily="66" charset="0"/>
                        </a:rPr>
                        <a:t>Longitud (m)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s-ES" sz="1400" b="1" i="0" u="none" strike="noStrike" cap="none" normalizeH="0" baseline="0" dirty="0" smtClean="0">
                          <a:ln>
                            <a:noFill/>
                          </a:ln>
                          <a:solidFill>
                            <a:schemeClr val="tx1"/>
                          </a:solidFill>
                          <a:effectLst/>
                          <a:latin typeface="Comic Sans MS" pitchFamily="66" charset="0"/>
                        </a:rPr>
                        <a:t>T</a:t>
                      </a:r>
                      <a:r>
                        <a:rPr kumimoji="0" lang="es-ES" sz="1400" b="1" i="0" u="none" strike="noStrike" cap="none" normalizeH="0" baseline="-25000" dirty="0" smtClean="0">
                          <a:ln>
                            <a:noFill/>
                          </a:ln>
                          <a:solidFill>
                            <a:schemeClr val="tx1"/>
                          </a:solidFill>
                          <a:effectLst/>
                          <a:latin typeface="Comic Sans MS" pitchFamily="66" charset="0"/>
                        </a:rPr>
                        <a:t>emperaturas</a:t>
                      </a:r>
                      <a:r>
                        <a:rPr kumimoji="0" lang="es-ES" sz="1400" b="1" i="0" u="none" strike="noStrike" cap="none" normalizeH="0" baseline="0" dirty="0" smtClean="0">
                          <a:ln>
                            <a:noFill/>
                          </a:ln>
                          <a:solidFill>
                            <a:schemeClr val="tx1"/>
                          </a:solidFill>
                          <a:effectLst/>
                          <a:latin typeface="Comic Sans MS" pitchFamily="66" charset="0"/>
                        </a:rPr>
                        <a:t> (</a:t>
                      </a:r>
                      <a:r>
                        <a:rPr kumimoji="0" lang="es-ES" sz="1400" b="1" i="0" u="none" strike="noStrike" cap="none" normalizeH="0" baseline="0" dirty="0" err="1" smtClean="0">
                          <a:ln>
                            <a:noFill/>
                          </a:ln>
                          <a:solidFill>
                            <a:schemeClr val="tx1"/>
                          </a:solidFill>
                          <a:effectLst/>
                          <a:latin typeface="Comic Sans MS" pitchFamily="66" charset="0"/>
                        </a:rPr>
                        <a:t>ºC</a:t>
                      </a:r>
                      <a:r>
                        <a:rPr kumimoji="0" lang="es-ES" sz="1400" b="1" i="0" u="none" strike="noStrike" cap="none" normalizeH="0" baseline="0" dirty="0" smtClean="0">
                          <a:ln>
                            <a:noFill/>
                          </a:ln>
                          <a:solidFill>
                            <a:schemeClr val="tx1"/>
                          </a:solidFill>
                          <a:effectLst/>
                          <a:latin typeface="Comic Sans MS" pitchFamily="66"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03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50" b="1" i="0" u="none" strike="noStrike" cap="none" normalizeH="0" baseline="0" dirty="0" smtClean="0">
                          <a:ln>
                            <a:noFill/>
                          </a:ln>
                          <a:solidFill>
                            <a:schemeClr val="tx1"/>
                          </a:solidFill>
                          <a:effectLst/>
                          <a:latin typeface="Comic Sans MS" pitchFamily="66"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79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50" b="1" i="0" u="none" strike="noStrike" cap="none" normalizeH="0" baseline="0" dirty="0" smtClean="0">
                          <a:ln>
                            <a:noFill/>
                          </a:ln>
                          <a:solidFill>
                            <a:schemeClr val="tx1"/>
                          </a:solidFill>
                          <a:effectLst/>
                          <a:latin typeface="Comic Sans MS" pitchFamily="66"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rPr>
                        <a:t>135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54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50" b="1" i="0" u="none" strike="noStrike" cap="none" normalizeH="0" baseline="0" dirty="0" smtClean="0">
                          <a:ln>
                            <a:noFill/>
                          </a:ln>
                          <a:solidFill>
                            <a:schemeClr val="tx1"/>
                          </a:solidFill>
                          <a:effectLst/>
                          <a:latin typeface="Comic Sans MS" pitchFamily="66"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rPr>
                        <a:t>234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30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50" b="1" i="0" u="none" strike="noStrike" cap="none" normalizeH="0" baseline="0" dirty="0" smtClean="0">
                          <a:ln>
                            <a:noFill/>
                          </a:ln>
                          <a:solidFill>
                            <a:schemeClr val="tx1"/>
                          </a:solidFill>
                          <a:effectLst/>
                          <a:latin typeface="Comic Sans MS" pitchFamily="66"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rPr>
                        <a:t>341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305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50" b="1" i="0" u="none" strike="noStrike" cap="none" normalizeH="0" baseline="0" dirty="0" smtClean="0">
                          <a:ln>
                            <a:noFill/>
                          </a:ln>
                          <a:solidFill>
                            <a:schemeClr val="tx1"/>
                          </a:solidFill>
                          <a:effectLst/>
                          <a:latin typeface="Comic Sans MS" pitchFamily="66"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rPr>
                        <a:t>462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781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050" b="1" i="0" u="none" strike="noStrike" cap="none" normalizeH="0" baseline="0" dirty="0" smtClean="0">
                          <a:ln>
                            <a:noFill/>
                          </a:ln>
                          <a:solidFill>
                            <a:schemeClr val="tx1"/>
                          </a:solidFill>
                          <a:effectLst/>
                          <a:latin typeface="Comic Sans MS" pitchFamily="66"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ES" sz="1600" b="0" i="0" u="none" strike="noStrike" cap="none" normalizeH="0" baseline="0" dirty="0" smtClean="0">
                          <a:ln>
                            <a:noFill/>
                          </a:ln>
                          <a:solidFill>
                            <a:schemeClr val="tx1"/>
                          </a:solidFill>
                          <a:effectLst/>
                          <a:latin typeface="Comic Sans MS" pitchFamily="66" charset="0"/>
                        </a:rPr>
                        <a:t>600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89184" name="Text Box 64"/>
          <p:cNvSpPr txBox="1">
            <a:spLocks noChangeArrowheads="1"/>
          </p:cNvSpPr>
          <p:nvPr/>
        </p:nvSpPr>
        <p:spPr bwMode="auto">
          <a:xfrm>
            <a:off x="107504" y="3628745"/>
            <a:ext cx="2520280" cy="338554"/>
          </a:xfrm>
          <a:prstGeom prst="rect">
            <a:avLst/>
          </a:prstGeom>
          <a:noFill/>
          <a:ln w="9525" algn="ctr">
            <a:noFill/>
            <a:miter lim="800000"/>
            <a:headEnd/>
            <a:tailEnd/>
          </a:ln>
          <a:effectLst/>
        </p:spPr>
        <p:txBody>
          <a:bodyPr wrap="square">
            <a:spAutoFit/>
          </a:bodyPr>
          <a:lstStyle/>
          <a:p>
            <a:pPr marL="342900" indent="-342900"/>
            <a:r>
              <a:rPr lang="es-ES" dirty="0" smtClean="0"/>
              <a:t>Soluciones aproximadas:</a:t>
            </a:r>
            <a:endParaRPr lang="es-ES" dirty="0"/>
          </a:p>
        </p:txBody>
      </p:sp>
      <p:sp>
        <p:nvSpPr>
          <p:cNvPr id="2" name="1 CuadroTexto"/>
          <p:cNvSpPr txBox="1"/>
          <p:nvPr/>
        </p:nvSpPr>
        <p:spPr>
          <a:xfrm>
            <a:off x="4355976" y="3429000"/>
            <a:ext cx="2160240" cy="584775"/>
          </a:xfrm>
          <a:prstGeom prst="rect">
            <a:avLst/>
          </a:prstGeom>
          <a:solidFill>
            <a:srgbClr val="92D050"/>
          </a:solidFill>
          <a:ln>
            <a:solidFill>
              <a:schemeClr val="accent1"/>
            </a:solidFill>
          </a:ln>
        </p:spPr>
        <p:txBody>
          <a:bodyPr wrap="square" rtlCol="0">
            <a:spAutoFit/>
          </a:bodyPr>
          <a:lstStyle/>
          <a:p>
            <a:r>
              <a:rPr lang="es-ES" b="1" dirty="0" smtClean="0"/>
              <a:t>Se ha de resolver un sistema de ecuaciones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22</a:t>
            </a:fld>
            <a:endParaRPr lang="es-ES_tradnl"/>
          </a:p>
        </p:txBody>
      </p:sp>
      <p:sp>
        <p:nvSpPr>
          <p:cNvPr id="2052" name="Rectangle 2"/>
          <p:cNvSpPr>
            <a:spLocks noGrp="1" noChangeArrowheads="1"/>
          </p:cNvSpPr>
          <p:nvPr>
            <p:ph type="title"/>
          </p:nvPr>
        </p:nvSpPr>
        <p:spPr/>
        <p:txBody>
          <a:bodyPr/>
          <a:lstStyle/>
          <a:p>
            <a:r>
              <a:rPr lang="es-ES_tradnl" sz="2800" b="1" dirty="0" smtClean="0"/>
              <a:t>Integración Numérica</a:t>
            </a:r>
            <a:endParaRPr lang="es-ES" sz="2800" b="1" dirty="0" smtClean="0"/>
          </a:p>
        </p:txBody>
      </p:sp>
      <p:sp>
        <p:nvSpPr>
          <p:cNvPr id="4" name="Rectangle 3"/>
          <p:cNvSpPr>
            <a:spLocks noGrp="1" noChangeArrowheads="1"/>
          </p:cNvSpPr>
          <p:nvPr>
            <p:ph type="body" sz="half" idx="1"/>
          </p:nvPr>
        </p:nvSpPr>
        <p:spPr>
          <a:xfrm>
            <a:off x="467544" y="980901"/>
            <a:ext cx="8207375" cy="5256411"/>
          </a:xfrm>
        </p:spPr>
        <p:txBody>
          <a:bodyPr/>
          <a:lstStyle/>
          <a:p>
            <a:pPr>
              <a:lnSpc>
                <a:spcPct val="80000"/>
              </a:lnSpc>
            </a:pPr>
            <a:r>
              <a:rPr lang="es-ES_tradnl" sz="1600" dirty="0" smtClean="0"/>
              <a:t>La </a:t>
            </a:r>
            <a:r>
              <a:rPr lang="es-ES_tradnl" sz="1600" b="1" dirty="0" smtClean="0"/>
              <a:t>integración numérica</a:t>
            </a:r>
            <a:r>
              <a:rPr lang="es-ES_tradnl" sz="1600" dirty="0" smtClean="0"/>
              <a:t> consiste en estimar el valor de la integral de una función </a:t>
            </a:r>
            <a:r>
              <a:rPr lang="es-ES_tradnl" sz="1600" i="1" dirty="0" smtClean="0"/>
              <a:t>f(x)</a:t>
            </a:r>
            <a:r>
              <a:rPr lang="es-ES_tradnl" sz="1600" dirty="0" smtClean="0"/>
              <a:t> en un intervalo. </a:t>
            </a:r>
          </a:p>
          <a:p>
            <a:pPr>
              <a:lnSpc>
                <a:spcPct val="80000"/>
              </a:lnSpc>
            </a:pPr>
            <a:endParaRPr lang="es-ES_tradnl" sz="1600" dirty="0" smtClean="0"/>
          </a:p>
          <a:p>
            <a:pPr>
              <a:lnSpc>
                <a:spcPct val="80000"/>
              </a:lnSpc>
              <a:buNone/>
            </a:pPr>
            <a:r>
              <a:rPr lang="es-ES_tradnl" sz="1600" dirty="0" smtClean="0"/>
              <a:t>			</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r>
              <a:rPr lang="es-ES_tradnl" sz="1600" dirty="0" smtClean="0"/>
              <a:t>	</a:t>
            </a:r>
            <a:r>
              <a:rPr lang="es-ES_tradnl" sz="1600" b="1" dirty="0" smtClean="0">
                <a:solidFill>
                  <a:srgbClr val="C00000"/>
                </a:solidFill>
              </a:rPr>
              <a:t>Método</a:t>
            </a:r>
            <a:r>
              <a:rPr lang="es-ES_tradnl" sz="1600" dirty="0" smtClean="0"/>
              <a:t>: Los métodos numéricos de integración aproximan la integral I(f) a una combinación lineal de valores de f(x) en un conjunto discreto de puntos {x</a:t>
            </a:r>
            <a:r>
              <a:rPr lang="es-ES_tradnl" sz="1600" baseline="-25000" dirty="0" smtClean="0"/>
              <a:t>i</a:t>
            </a:r>
            <a:r>
              <a:rPr lang="es-ES_tradnl" sz="1600" dirty="0" smtClean="0"/>
              <a:t>} dentro del intervalo a-b.</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r>
              <a:rPr lang="es-ES_tradnl" sz="1600" dirty="0" smtClean="0"/>
              <a:t>	donde los coeficientes </a:t>
            </a:r>
            <a:r>
              <a:rPr lang="es-ES_tradnl" sz="1600" i="1" dirty="0" err="1" smtClean="0"/>
              <a:t>A</a:t>
            </a:r>
            <a:r>
              <a:rPr lang="es-ES_tradnl" sz="1600" i="1" baseline="-25000" dirty="0" err="1" smtClean="0"/>
              <a:t>i</a:t>
            </a:r>
            <a:r>
              <a:rPr lang="es-ES_tradnl" sz="1600" dirty="0" smtClean="0"/>
              <a:t> se determinan sustituyendo </a:t>
            </a:r>
            <a:r>
              <a:rPr lang="es-ES_tradnl" sz="1600" i="1" dirty="0" smtClean="0"/>
              <a:t>f(x) </a:t>
            </a:r>
            <a:r>
              <a:rPr lang="es-ES_tradnl" sz="1600" dirty="0" smtClean="0"/>
              <a:t>por su polinomio de interpolación </a:t>
            </a:r>
            <a:r>
              <a:rPr lang="es-ES_tradnl" sz="1600" i="1" dirty="0" err="1" smtClean="0"/>
              <a:t>P</a:t>
            </a:r>
            <a:r>
              <a:rPr lang="es-ES_tradnl" sz="1600" i="1" baseline="-25000" dirty="0" err="1" smtClean="0"/>
              <a:t>n</a:t>
            </a:r>
            <a:r>
              <a:rPr lang="es-ES_tradnl" sz="1600" i="1" dirty="0" smtClean="0"/>
              <a:t>(x) </a:t>
            </a:r>
            <a:r>
              <a:rPr lang="es-ES_tradnl" sz="1600" dirty="0" smtClean="0"/>
              <a:t>dentro de la integral. Por ejemplo, considerando la fórmula de </a:t>
            </a:r>
            <a:r>
              <a:rPr lang="es-ES_tradnl" sz="1600" b="1" dirty="0" err="1" smtClean="0"/>
              <a:t>Lagrange</a:t>
            </a:r>
            <a:r>
              <a:rPr lang="es-ES_tradnl" sz="1600" dirty="0" smtClean="0"/>
              <a:t> (</a:t>
            </a:r>
            <a:r>
              <a:rPr lang="es-ES_tradnl" sz="1600" i="1" dirty="0" smtClean="0"/>
              <a:t>no explicado en el tema de ajustes</a:t>
            </a:r>
            <a:r>
              <a:rPr lang="es-ES_tradnl" sz="1600" dirty="0" smtClean="0"/>
              <a:t>) para determinar </a:t>
            </a:r>
            <a:r>
              <a:rPr lang="es-ES_tradnl" sz="1600" i="1" dirty="0" smtClean="0"/>
              <a:t>P(x):</a:t>
            </a: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r>
              <a:rPr lang="es-ES_tradnl" sz="1600" dirty="0" smtClean="0"/>
              <a:t>	</a:t>
            </a:r>
            <a:endParaRPr lang="es-ES_tradnl" sz="1600" i="1" dirty="0" smtClean="0"/>
          </a:p>
        </p:txBody>
      </p:sp>
      <p:graphicFrame>
        <p:nvGraphicFramePr>
          <p:cNvPr id="28673" name="Object 18"/>
          <p:cNvGraphicFramePr>
            <a:graphicFrameLocks noChangeAspect="1"/>
          </p:cNvGraphicFramePr>
          <p:nvPr/>
        </p:nvGraphicFramePr>
        <p:xfrm>
          <a:off x="1691680" y="1628800"/>
          <a:ext cx="5991225" cy="820737"/>
        </p:xfrm>
        <a:graphic>
          <a:graphicData uri="http://schemas.openxmlformats.org/presentationml/2006/ole">
            <mc:AlternateContent xmlns:mc="http://schemas.openxmlformats.org/markup-compatibility/2006">
              <mc:Choice xmlns:v="urn:schemas-microsoft-com:vml" Requires="v">
                <p:oleObj spid="_x0000_s28784" name="Ecuación" r:id="rId4" imgW="3517900" imgH="482600" progId="Equation.3">
                  <p:embed/>
                </p:oleObj>
              </mc:Choice>
              <mc:Fallback>
                <p:oleObj name="Ecuación" r:id="rId4" imgW="3517900" imgH="482600" progId="Equation.3">
                  <p:embed/>
                  <p:pic>
                    <p:nvPicPr>
                      <p:cNvPr id="0" name="Picture 1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1628800"/>
                        <a:ext cx="5991225"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4" name="Object 18"/>
          <p:cNvGraphicFramePr>
            <a:graphicFrameLocks noChangeAspect="1"/>
          </p:cNvGraphicFramePr>
          <p:nvPr/>
        </p:nvGraphicFramePr>
        <p:xfrm>
          <a:off x="3319463" y="3429000"/>
          <a:ext cx="2878137" cy="820737"/>
        </p:xfrm>
        <a:graphic>
          <a:graphicData uri="http://schemas.openxmlformats.org/presentationml/2006/ole">
            <mc:AlternateContent xmlns:mc="http://schemas.openxmlformats.org/markup-compatibility/2006">
              <mc:Choice xmlns:v="urn:schemas-microsoft-com:vml" Requires="v">
                <p:oleObj spid="_x0000_s28785" name="Ecuación" r:id="rId6" imgW="1688367" imgH="482391" progId="Equation.3">
                  <p:embed/>
                </p:oleObj>
              </mc:Choice>
              <mc:Fallback>
                <p:oleObj name="Ecuación" r:id="rId6" imgW="1688367" imgH="482391" progId="Equation.3">
                  <p:embed/>
                  <p:pic>
                    <p:nvPicPr>
                      <p:cNvPr id="0" name="Picture 1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9463" y="3429000"/>
                        <a:ext cx="2878137" cy="820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675" name="Object 3"/>
          <p:cNvGraphicFramePr>
            <a:graphicFrameLocks noChangeAspect="1"/>
          </p:cNvGraphicFramePr>
          <p:nvPr/>
        </p:nvGraphicFramePr>
        <p:xfrm>
          <a:off x="1373188" y="5372100"/>
          <a:ext cx="6684962" cy="822325"/>
        </p:xfrm>
        <a:graphic>
          <a:graphicData uri="http://schemas.openxmlformats.org/presentationml/2006/ole">
            <mc:AlternateContent xmlns:mc="http://schemas.openxmlformats.org/markup-compatibility/2006">
              <mc:Choice xmlns:v="urn:schemas-microsoft-com:vml" Requires="v">
                <p:oleObj spid="_x0000_s28786" name="Ecuación" r:id="rId8" imgW="3924300" imgH="482600" progId="Equation.3">
                  <p:embed/>
                </p:oleObj>
              </mc:Choice>
              <mc:Fallback>
                <p:oleObj name="Ecuación" r:id="rId8" imgW="3924300" imgH="482600" progId="Equation.3">
                  <p:embed/>
                  <p:pic>
                    <p:nvPicPr>
                      <p:cNvPr id="0" name="Picture 1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3188" y="5372100"/>
                        <a:ext cx="6684962" cy="822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6 Marcador de número de diapositiva"/>
          <p:cNvSpPr>
            <a:spLocks noGrp="1"/>
          </p:cNvSpPr>
          <p:nvPr>
            <p:ph type="sldNum" sz="quarter" idx="12"/>
          </p:nvPr>
        </p:nvSpPr>
        <p:spPr/>
        <p:txBody>
          <a:bodyPr/>
          <a:lstStyle/>
          <a:p>
            <a:fld id="{289E6D44-3101-4144-B011-2E279B0FE605}" type="slidenum">
              <a:rPr lang="es-ES_tradnl"/>
              <a:pPr/>
              <a:t>23</a:t>
            </a:fld>
            <a:endParaRPr lang="es-ES_tradnl"/>
          </a:p>
        </p:txBody>
      </p:sp>
      <p:sp>
        <p:nvSpPr>
          <p:cNvPr id="329731" name="Rectangle 3"/>
          <p:cNvSpPr>
            <a:spLocks noGrp="1" noChangeArrowheads="1"/>
          </p:cNvSpPr>
          <p:nvPr>
            <p:ph type="title"/>
          </p:nvPr>
        </p:nvSpPr>
        <p:spPr/>
        <p:txBody>
          <a:bodyPr/>
          <a:lstStyle/>
          <a:p>
            <a:pPr marL="457200" indent="-457200"/>
            <a:r>
              <a:rPr lang="es-ES_tradnl"/>
              <a:t>Integración numérica</a:t>
            </a:r>
            <a:endParaRPr lang="es-ES"/>
          </a:p>
        </p:txBody>
      </p:sp>
      <p:sp>
        <p:nvSpPr>
          <p:cNvPr id="329730" name="Rectangle 2"/>
          <p:cNvSpPr>
            <a:spLocks noGrp="1" noChangeArrowheads="1"/>
          </p:cNvSpPr>
          <p:nvPr>
            <p:ph type="body" sz="half" idx="1"/>
          </p:nvPr>
        </p:nvSpPr>
        <p:spPr>
          <a:xfrm>
            <a:off x="34925" y="765175"/>
            <a:ext cx="8713788" cy="5472113"/>
          </a:xfrm>
        </p:spPr>
        <p:txBody>
          <a:bodyPr/>
          <a:lstStyle/>
          <a:p>
            <a:pPr marL="533400" indent="-533400"/>
            <a:r>
              <a:rPr lang="es-ES_tradnl" sz="1800" dirty="0"/>
              <a:t>Es posible integrar un gran conjunto de funciones empleando técnicas que nos proporcionan la primitiva </a:t>
            </a:r>
            <a:r>
              <a:rPr lang="es-ES_tradnl" sz="1800" i="1" dirty="0"/>
              <a:t>F(x)</a:t>
            </a:r>
            <a:r>
              <a:rPr lang="es-ES_tradnl" sz="1800" dirty="0"/>
              <a:t> de modo que </a:t>
            </a:r>
            <a:r>
              <a:rPr lang="es-ES_tradnl" sz="1800" i="1" dirty="0"/>
              <a:t>F'(x) = f(x)</a:t>
            </a:r>
            <a:r>
              <a:rPr lang="es-ES_tradnl" sz="1800" dirty="0"/>
              <a:t>:</a:t>
            </a:r>
          </a:p>
          <a:p>
            <a:pPr marL="533400" indent="-533400"/>
            <a:endParaRPr lang="es-ES_tradnl" sz="1800" dirty="0"/>
          </a:p>
          <a:p>
            <a:pPr marL="533400" indent="-533400"/>
            <a:endParaRPr lang="es-ES_tradnl" sz="1800" dirty="0"/>
          </a:p>
          <a:p>
            <a:pPr marL="533400" indent="-533400"/>
            <a:endParaRPr lang="es-ES_tradnl" sz="1800" dirty="0"/>
          </a:p>
          <a:p>
            <a:pPr marL="533400" indent="-533400"/>
            <a:r>
              <a:rPr lang="es-ES_tradnl" sz="1800" dirty="0">
                <a:solidFill>
                  <a:schemeClr val="accent2"/>
                </a:solidFill>
              </a:rPr>
              <a:t>Existen muchas funciones cuya integral se desconoce.</a:t>
            </a:r>
          </a:p>
          <a:p>
            <a:pPr marL="533400" indent="-533400"/>
            <a:r>
              <a:rPr lang="es-ES_tradnl" sz="1800" dirty="0">
                <a:solidFill>
                  <a:srgbClr val="009900"/>
                </a:solidFill>
              </a:rPr>
              <a:t>Además, en algunos casos se desconoce la fórmula explícita de la función </a:t>
            </a:r>
            <a:r>
              <a:rPr lang="es-ES_tradnl" sz="1800" i="1" dirty="0">
                <a:solidFill>
                  <a:srgbClr val="009900"/>
                </a:solidFill>
              </a:rPr>
              <a:t>f(x)</a:t>
            </a:r>
            <a:r>
              <a:rPr lang="es-ES_tradnl" sz="1800" dirty="0">
                <a:solidFill>
                  <a:srgbClr val="009900"/>
                </a:solidFill>
              </a:rPr>
              <a:t> y solo conocemos una tabla de valores (</a:t>
            </a:r>
            <a:r>
              <a:rPr lang="es-ES_tradnl" sz="1800" i="1" dirty="0">
                <a:solidFill>
                  <a:srgbClr val="009900"/>
                </a:solidFill>
              </a:rPr>
              <a:t>xi , fi</a:t>
            </a:r>
            <a:r>
              <a:rPr lang="es-ES_tradnl" sz="1800" dirty="0">
                <a:solidFill>
                  <a:srgbClr val="009900"/>
                </a:solidFill>
              </a:rPr>
              <a:t>). En este caso se aproxima la integral a una combinación lineal de valores de la función f(x) en un conjunto discreto de puntos xi en el intervalo [</a:t>
            </a:r>
            <a:r>
              <a:rPr lang="es-ES_tradnl" sz="1800" dirty="0" err="1">
                <a:solidFill>
                  <a:srgbClr val="009900"/>
                </a:solidFill>
              </a:rPr>
              <a:t>a,b</a:t>
            </a:r>
            <a:r>
              <a:rPr lang="es-ES_tradnl" sz="1800" dirty="0">
                <a:solidFill>
                  <a:srgbClr val="009900"/>
                </a:solidFill>
              </a:rPr>
              <a:t>].</a:t>
            </a:r>
          </a:p>
          <a:p>
            <a:pPr marL="533400" indent="-533400"/>
            <a:r>
              <a:rPr lang="es-ES_tradnl" sz="1800" dirty="0"/>
              <a:t>Para aproximar la integral utilizaremos una formula de cuadratura:</a:t>
            </a:r>
          </a:p>
          <a:p>
            <a:pPr marL="533400" indent="-533400"/>
            <a:endParaRPr lang="es-ES_tradnl" sz="2000" dirty="0"/>
          </a:p>
          <a:p>
            <a:pPr marL="533400" indent="-533400"/>
            <a:endParaRPr lang="es-ES_tradnl" sz="1800" dirty="0">
              <a:solidFill>
                <a:srgbClr val="009900"/>
              </a:solidFill>
            </a:endParaRPr>
          </a:p>
          <a:p>
            <a:pPr marL="533400" indent="-533400"/>
            <a:endParaRPr lang="es-ES_tradnl" sz="1800" dirty="0"/>
          </a:p>
          <a:p>
            <a:pPr marL="0" indent="0">
              <a:buNone/>
            </a:pPr>
            <a:r>
              <a:rPr lang="es-ES_tradnl" sz="1800" dirty="0" smtClean="0"/>
              <a:t>	Los </a:t>
            </a:r>
            <a:r>
              <a:rPr lang="es-ES_tradnl" sz="1800" dirty="0"/>
              <a:t>coeficientes de esta fórmula se pueden deducir:</a:t>
            </a:r>
          </a:p>
          <a:p>
            <a:pPr marL="1314450" lvl="2" indent="-457200">
              <a:buFontTx/>
              <a:buAutoNum type="arabicPeriod"/>
            </a:pPr>
            <a:r>
              <a:rPr lang="es-ES_tradnl" sz="1200" dirty="0">
                <a:solidFill>
                  <a:schemeClr val="accent2"/>
                </a:solidFill>
              </a:rPr>
              <a:t>Mediante una interpretación gráfica del área que abarca la función.</a:t>
            </a:r>
          </a:p>
          <a:p>
            <a:pPr marL="1314450" lvl="2" indent="-457200">
              <a:buFontTx/>
              <a:buAutoNum type="arabicPeriod"/>
            </a:pPr>
            <a:r>
              <a:rPr lang="es-ES_tradnl" sz="1600" b="1" u="sng" dirty="0">
                <a:solidFill>
                  <a:srgbClr val="009900"/>
                </a:solidFill>
                <a:effectLst>
                  <a:outerShdw blurRad="38100" dist="38100" dir="2700000" algn="tl">
                    <a:srgbClr val="000000">
                      <a:alpha val="43137"/>
                    </a:srgbClr>
                  </a:outerShdw>
                </a:effectLst>
              </a:rPr>
              <a:t>A partir de los polinomios de interpolación</a:t>
            </a:r>
          </a:p>
        </p:txBody>
      </p:sp>
      <p:sp>
        <p:nvSpPr>
          <p:cNvPr id="329733" name="Rectangle 5"/>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29734" name="Rectangle 6"/>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29762" name="Rectangle 34"/>
          <p:cNvSpPr>
            <a:spLocks noChangeArrowheads="1"/>
          </p:cNvSpPr>
          <p:nvPr/>
        </p:nvSpPr>
        <p:spPr bwMode="auto">
          <a:xfrm>
            <a:off x="0" y="3262313"/>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9761" name="Object 33"/>
          <p:cNvGraphicFramePr>
            <a:graphicFrameLocks noChangeAspect="1"/>
          </p:cNvGraphicFramePr>
          <p:nvPr/>
        </p:nvGraphicFramePr>
        <p:xfrm>
          <a:off x="1547813" y="1484313"/>
          <a:ext cx="5688012" cy="723900"/>
        </p:xfrm>
        <a:graphic>
          <a:graphicData uri="http://schemas.openxmlformats.org/presentationml/2006/ole">
            <mc:AlternateContent xmlns:mc="http://schemas.openxmlformats.org/markup-compatibility/2006">
              <mc:Choice xmlns:v="urn:schemas-microsoft-com:vml" Requires="v">
                <p:oleObj spid="_x0000_s83057" name="Equation" r:id="rId4" imgW="2616200" imgH="330200" progId="">
                  <p:embed/>
                </p:oleObj>
              </mc:Choice>
              <mc:Fallback>
                <p:oleObj name="Equation" r:id="rId4" imgW="2616200" imgH="330200" progId="">
                  <p:embed/>
                  <p:pic>
                    <p:nvPicPr>
                      <p:cNvPr id="0" name="Picture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1484313"/>
                        <a:ext cx="5688012"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9764" name="Rectangle 36"/>
          <p:cNvSpPr>
            <a:spLocks noChangeArrowheads="1"/>
          </p:cNvSpPr>
          <p:nvPr/>
        </p:nvSpPr>
        <p:spPr bwMode="auto">
          <a:xfrm>
            <a:off x="0" y="3200400"/>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9763" name="Object 35"/>
          <p:cNvGraphicFramePr>
            <a:graphicFrameLocks noChangeAspect="1"/>
          </p:cNvGraphicFramePr>
          <p:nvPr/>
        </p:nvGraphicFramePr>
        <p:xfrm>
          <a:off x="2627313" y="4221163"/>
          <a:ext cx="4248150" cy="984250"/>
        </p:xfrm>
        <a:graphic>
          <a:graphicData uri="http://schemas.openxmlformats.org/presentationml/2006/ole">
            <mc:AlternateContent xmlns:mc="http://schemas.openxmlformats.org/markup-compatibility/2006">
              <mc:Choice xmlns:v="urn:schemas-microsoft-com:vml" Requires="v">
                <p:oleObj spid="_x0000_s83058" name="Equation" r:id="rId6" imgW="1968500" imgH="457200" progId="">
                  <p:embed/>
                </p:oleObj>
              </mc:Choice>
              <mc:Fallback>
                <p:oleObj name="Equation" r:id="rId6" imgW="1968500" imgH="457200" progId="">
                  <p:embed/>
                  <p:pic>
                    <p:nvPicPr>
                      <p:cNvPr id="0" name="Picture 1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4221163"/>
                        <a:ext cx="424815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9766" name="Rectangle 38"/>
          <p:cNvSpPr>
            <a:spLocks noChangeArrowheads="1"/>
          </p:cNvSpPr>
          <p:nvPr/>
        </p:nvSpPr>
        <p:spPr bwMode="auto">
          <a:xfrm>
            <a:off x="0" y="3262313"/>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9767" name="Object 39"/>
          <p:cNvGraphicFramePr>
            <a:graphicFrameLocks noChangeAspect="1"/>
          </p:cNvGraphicFramePr>
          <p:nvPr>
            <p:extLst>
              <p:ext uri="{D42A27DB-BD31-4B8C-83A1-F6EECF244321}">
                <p14:modId xmlns:p14="http://schemas.microsoft.com/office/powerpoint/2010/main" val="2024490703"/>
              </p:ext>
            </p:extLst>
          </p:nvPr>
        </p:nvGraphicFramePr>
        <p:xfrm>
          <a:off x="5652120" y="5661248"/>
          <a:ext cx="3095625" cy="790575"/>
        </p:xfrm>
        <a:graphic>
          <a:graphicData uri="http://schemas.openxmlformats.org/presentationml/2006/ole">
            <mc:AlternateContent xmlns:mc="http://schemas.openxmlformats.org/markup-compatibility/2006">
              <mc:Choice xmlns:v="urn:schemas-microsoft-com:vml" Requires="v">
                <p:oleObj spid="_x0000_s83059" name="Equation" r:id="rId8" imgW="1308100" imgH="330200" progId="">
                  <p:embed/>
                </p:oleObj>
              </mc:Choice>
              <mc:Fallback>
                <p:oleObj name="Equation" r:id="rId8" imgW="1308100" imgH="330200" progId="">
                  <p:embed/>
                  <p:pic>
                    <p:nvPicPr>
                      <p:cNvPr id="0" name="Picture 1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52120" y="5661248"/>
                        <a:ext cx="309562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24</a:t>
            </a:fld>
            <a:endParaRPr lang="es-ES_tradnl"/>
          </a:p>
        </p:txBody>
      </p:sp>
      <p:sp>
        <p:nvSpPr>
          <p:cNvPr id="3" name="Rectangle 3"/>
          <p:cNvSpPr txBox="1">
            <a:spLocks noChangeArrowheads="1"/>
          </p:cNvSpPr>
          <p:nvPr/>
        </p:nvSpPr>
        <p:spPr>
          <a:xfrm>
            <a:off x="62729" y="593304"/>
            <a:ext cx="9081271" cy="6264696"/>
          </a:xfrm>
          <a:prstGeom prst="rect">
            <a:avLst/>
          </a:prstGeom>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nSpc>
                <a:spcPct val="150000"/>
              </a:lnSpc>
              <a:buNone/>
            </a:pPr>
            <a:r>
              <a:rPr lang="en-US" sz="2000" b="1" dirty="0" err="1" smtClean="0"/>
              <a:t>Calculan</a:t>
            </a:r>
            <a:r>
              <a:rPr lang="en-US" sz="2000" b="1" dirty="0" smtClean="0"/>
              <a:t> la integral de </a:t>
            </a:r>
            <a:r>
              <a:rPr lang="en-US" sz="2000" b="1" dirty="0" err="1" smtClean="0"/>
              <a:t>una</a:t>
            </a:r>
            <a:r>
              <a:rPr lang="en-US" sz="2000" b="1" dirty="0" smtClean="0"/>
              <a:t> </a:t>
            </a:r>
            <a:r>
              <a:rPr lang="en-US" sz="2000" b="1" dirty="0" err="1" smtClean="0"/>
              <a:t>función</a:t>
            </a:r>
            <a:r>
              <a:rPr lang="en-US" sz="2000" b="1" dirty="0" smtClean="0"/>
              <a:t> </a:t>
            </a:r>
            <a:r>
              <a:rPr lang="en-US" sz="2000" b="1" dirty="0" err="1" smtClean="0"/>
              <a:t>matemática</a:t>
            </a:r>
            <a:r>
              <a:rPr lang="en-US" sz="2000" b="1" dirty="0" smtClean="0"/>
              <a:t> o de pares de </a:t>
            </a:r>
            <a:r>
              <a:rPr lang="en-US" sz="2000" b="1" dirty="0" err="1" smtClean="0"/>
              <a:t>datos</a:t>
            </a:r>
            <a:r>
              <a:rPr lang="en-US" sz="2000" b="1" dirty="0" smtClean="0"/>
              <a:t> </a:t>
            </a:r>
            <a:r>
              <a:rPr lang="en-US" sz="2000" b="1" dirty="0" err="1" smtClean="0"/>
              <a:t>observados</a:t>
            </a:r>
            <a:r>
              <a:rPr lang="en-US" sz="2000" b="1" dirty="0" smtClean="0"/>
              <a:t> en un </a:t>
            </a:r>
            <a:r>
              <a:rPr lang="en-US" sz="2000" b="1" dirty="0" err="1" smtClean="0"/>
              <a:t>intervalo</a:t>
            </a:r>
            <a:r>
              <a:rPr lang="en-US" sz="2000" b="1" dirty="0" smtClean="0"/>
              <a:t>.</a:t>
            </a:r>
          </a:p>
          <a:p>
            <a:pPr marL="0" indent="0">
              <a:lnSpc>
                <a:spcPct val="150000"/>
              </a:lnSpc>
              <a:buNone/>
            </a:pPr>
            <a:r>
              <a:rPr lang="en-US" sz="2000" b="1" dirty="0" smtClean="0"/>
              <a:t>Es </a:t>
            </a:r>
            <a:r>
              <a:rPr lang="en-US" sz="2000" b="1" dirty="0" err="1" smtClean="0"/>
              <a:t>una</a:t>
            </a:r>
            <a:r>
              <a:rPr lang="en-US" sz="2000" b="1" dirty="0" smtClean="0"/>
              <a:t> de </a:t>
            </a:r>
            <a:r>
              <a:rPr lang="en-US" sz="2000" b="1" dirty="0" err="1" smtClean="0"/>
              <a:t>las</a:t>
            </a:r>
            <a:r>
              <a:rPr lang="en-US" sz="2000" b="1" dirty="0" smtClean="0"/>
              <a:t> </a:t>
            </a:r>
            <a:r>
              <a:rPr lang="en-US" sz="2000" b="1" dirty="0" err="1" smtClean="0"/>
              <a:t>metodologías</a:t>
            </a:r>
            <a:r>
              <a:rPr lang="en-US" sz="2000" b="1" dirty="0" smtClean="0"/>
              <a:t> </a:t>
            </a:r>
            <a:r>
              <a:rPr lang="en-US" sz="2000" b="1" dirty="0" err="1" smtClean="0"/>
              <a:t>más</a:t>
            </a:r>
            <a:r>
              <a:rPr lang="en-US" sz="2000" b="1" dirty="0" smtClean="0"/>
              <a:t> </a:t>
            </a:r>
            <a:r>
              <a:rPr lang="en-US" sz="2000" b="1" dirty="0" err="1" smtClean="0"/>
              <a:t>aplicadas</a:t>
            </a:r>
            <a:r>
              <a:rPr lang="en-US" sz="2000" b="1" dirty="0" smtClean="0"/>
              <a:t> en la </a:t>
            </a:r>
            <a:r>
              <a:rPr lang="en-US" sz="2000" b="1" dirty="0" err="1" smtClean="0"/>
              <a:t>determinación</a:t>
            </a:r>
            <a:r>
              <a:rPr lang="en-US" sz="2000" b="1" dirty="0" smtClean="0"/>
              <a:t> </a:t>
            </a:r>
            <a:r>
              <a:rPr lang="en-US" sz="2000" b="1" dirty="0" err="1" smtClean="0"/>
              <a:t>numérica</a:t>
            </a:r>
            <a:r>
              <a:rPr lang="en-US" sz="2000" b="1" dirty="0" smtClean="0"/>
              <a:t> de </a:t>
            </a:r>
            <a:r>
              <a:rPr lang="en-US" sz="2000" b="1" dirty="0" err="1" smtClean="0"/>
              <a:t>una</a:t>
            </a:r>
            <a:r>
              <a:rPr lang="en-US" sz="2000" b="1" dirty="0" smtClean="0"/>
              <a:t> integral. Se </a:t>
            </a:r>
            <a:r>
              <a:rPr lang="en-US" sz="2000" b="1" dirty="0" err="1" smtClean="0"/>
              <a:t>basan</a:t>
            </a:r>
            <a:r>
              <a:rPr lang="en-US" sz="2000" b="1" dirty="0" smtClean="0"/>
              <a:t> en la </a:t>
            </a:r>
            <a:r>
              <a:rPr lang="en-US" sz="2000" b="1" dirty="0" err="1" smtClean="0"/>
              <a:t>interpolación</a:t>
            </a:r>
            <a:r>
              <a:rPr lang="en-US" sz="2000" b="1" dirty="0" smtClean="0"/>
              <a:t> de Newton-Gregory </a:t>
            </a:r>
            <a:r>
              <a:rPr lang="en-US" sz="1600" b="1" dirty="0" smtClean="0"/>
              <a:t>(</a:t>
            </a:r>
            <a:r>
              <a:rPr lang="en-US" sz="1600" b="1" dirty="0" err="1" smtClean="0"/>
              <a:t>Ver</a:t>
            </a:r>
            <a:r>
              <a:rPr lang="en-US" sz="1600" b="1" dirty="0" smtClean="0"/>
              <a:t> </a:t>
            </a:r>
            <a:r>
              <a:rPr lang="en-US" sz="1600" b="1" dirty="0" err="1" smtClean="0"/>
              <a:t>anexo</a:t>
            </a:r>
            <a:r>
              <a:rPr lang="en-US" sz="1600" b="1" dirty="0" smtClean="0"/>
              <a:t>)</a:t>
            </a:r>
            <a:endParaRPr lang="en-US" sz="2000" b="1" dirty="0" smtClean="0"/>
          </a:p>
          <a:p>
            <a:pPr>
              <a:lnSpc>
                <a:spcPct val="150000"/>
              </a:lnSpc>
            </a:pPr>
            <a:r>
              <a:rPr lang="en-US" sz="2800" dirty="0" err="1" smtClean="0">
                <a:solidFill>
                  <a:srgbClr val="003399"/>
                </a:solidFill>
              </a:rPr>
              <a:t>Fórmula</a:t>
            </a:r>
            <a:r>
              <a:rPr lang="en-US" sz="2800" dirty="0" smtClean="0">
                <a:solidFill>
                  <a:srgbClr val="003399"/>
                </a:solidFill>
              </a:rPr>
              <a:t> del </a:t>
            </a:r>
            <a:r>
              <a:rPr lang="en-US" sz="2800" dirty="0" err="1" smtClean="0">
                <a:solidFill>
                  <a:srgbClr val="003399"/>
                </a:solidFill>
              </a:rPr>
              <a:t>Trapecio</a:t>
            </a:r>
            <a:endParaRPr lang="en-US" sz="2800" dirty="0" smtClean="0">
              <a:solidFill>
                <a:srgbClr val="003399"/>
              </a:solidFill>
            </a:endParaRPr>
          </a:p>
          <a:p>
            <a:pPr>
              <a:lnSpc>
                <a:spcPct val="150000"/>
              </a:lnSpc>
            </a:pPr>
            <a:r>
              <a:rPr lang="en-US" sz="2800" dirty="0" err="1" smtClean="0">
                <a:solidFill>
                  <a:srgbClr val="003399"/>
                </a:solidFill>
              </a:rPr>
              <a:t>Fórmulas</a:t>
            </a:r>
            <a:r>
              <a:rPr lang="en-US" sz="2800" dirty="0" smtClean="0">
                <a:solidFill>
                  <a:srgbClr val="003399"/>
                </a:solidFill>
              </a:rPr>
              <a:t> de Simpson </a:t>
            </a:r>
            <a:endParaRPr lang="en-US" sz="2800" dirty="0">
              <a:solidFill>
                <a:srgbClr val="003399"/>
              </a:solidFill>
            </a:endParaRPr>
          </a:p>
          <a:p>
            <a:pPr marL="0" indent="0">
              <a:lnSpc>
                <a:spcPct val="150000"/>
              </a:lnSpc>
              <a:buNone/>
            </a:pPr>
            <a:r>
              <a:rPr lang="en-US" sz="1800" dirty="0" smtClean="0">
                <a:solidFill>
                  <a:srgbClr val="003399"/>
                </a:solidFill>
              </a:rPr>
              <a:t>	Simpson 1/3 </a:t>
            </a:r>
          </a:p>
          <a:p>
            <a:pPr marL="0" indent="0">
              <a:lnSpc>
                <a:spcPct val="150000"/>
              </a:lnSpc>
              <a:buNone/>
            </a:pPr>
            <a:r>
              <a:rPr lang="en-US" sz="1800" dirty="0" smtClean="0">
                <a:solidFill>
                  <a:srgbClr val="003399"/>
                </a:solidFill>
              </a:rPr>
              <a:t>	Simpson </a:t>
            </a:r>
            <a:r>
              <a:rPr lang="en-US" sz="1800" dirty="0">
                <a:solidFill>
                  <a:srgbClr val="003399"/>
                </a:solidFill>
              </a:rPr>
              <a:t>3</a:t>
            </a:r>
            <a:r>
              <a:rPr lang="en-US" sz="1800" dirty="0" smtClean="0">
                <a:solidFill>
                  <a:srgbClr val="003399"/>
                </a:solidFill>
              </a:rPr>
              <a:t>/8 </a:t>
            </a:r>
            <a:endParaRPr lang="en-US" sz="2800" dirty="0" smtClean="0">
              <a:solidFill>
                <a:srgbClr val="003399"/>
              </a:solidFill>
            </a:endParaRPr>
          </a:p>
          <a:p>
            <a:pPr>
              <a:lnSpc>
                <a:spcPct val="150000"/>
              </a:lnSpc>
            </a:pPr>
            <a:r>
              <a:rPr lang="en-US" sz="2800" dirty="0" err="1" smtClean="0">
                <a:solidFill>
                  <a:srgbClr val="003399"/>
                </a:solidFill>
              </a:rPr>
              <a:t>Fórmula</a:t>
            </a:r>
            <a:r>
              <a:rPr lang="en-US" sz="2800" dirty="0" smtClean="0">
                <a:solidFill>
                  <a:srgbClr val="003399"/>
                </a:solidFill>
              </a:rPr>
              <a:t> del </a:t>
            </a:r>
            <a:r>
              <a:rPr lang="en-US" sz="2800" dirty="0" err="1" smtClean="0">
                <a:solidFill>
                  <a:srgbClr val="003399"/>
                </a:solidFill>
              </a:rPr>
              <a:t>Trapecio</a:t>
            </a:r>
            <a:r>
              <a:rPr lang="en-US" sz="2800" dirty="0" smtClean="0">
                <a:solidFill>
                  <a:srgbClr val="003399"/>
                </a:solidFill>
              </a:rPr>
              <a:t> </a:t>
            </a:r>
            <a:r>
              <a:rPr lang="en-US" sz="2800" dirty="0" err="1" smtClean="0">
                <a:solidFill>
                  <a:srgbClr val="003399"/>
                </a:solidFill>
              </a:rPr>
              <a:t>para</a:t>
            </a:r>
            <a:r>
              <a:rPr lang="en-US" sz="2800" dirty="0" smtClean="0">
                <a:solidFill>
                  <a:srgbClr val="003399"/>
                </a:solidFill>
              </a:rPr>
              <a:t> n </a:t>
            </a:r>
            <a:r>
              <a:rPr lang="en-US" sz="2800" dirty="0" err="1" smtClean="0">
                <a:solidFill>
                  <a:srgbClr val="003399"/>
                </a:solidFill>
              </a:rPr>
              <a:t>subintervalos</a:t>
            </a:r>
            <a:endParaRPr lang="en-US" sz="2800" dirty="0" smtClean="0">
              <a:solidFill>
                <a:srgbClr val="003399"/>
              </a:solidFill>
            </a:endParaRPr>
          </a:p>
          <a:p>
            <a:pPr>
              <a:lnSpc>
                <a:spcPct val="150000"/>
              </a:lnSpc>
            </a:pPr>
            <a:r>
              <a:rPr lang="en-US" sz="2800" dirty="0" err="1" smtClean="0">
                <a:solidFill>
                  <a:srgbClr val="003399"/>
                </a:solidFill>
              </a:rPr>
              <a:t>Fórmulas</a:t>
            </a:r>
            <a:r>
              <a:rPr lang="en-US" sz="2800" dirty="0" smtClean="0">
                <a:solidFill>
                  <a:srgbClr val="003399"/>
                </a:solidFill>
              </a:rPr>
              <a:t> de Simpson </a:t>
            </a:r>
            <a:r>
              <a:rPr lang="en-US" sz="2800" dirty="0" err="1" smtClean="0">
                <a:solidFill>
                  <a:srgbClr val="003399"/>
                </a:solidFill>
              </a:rPr>
              <a:t>para</a:t>
            </a:r>
            <a:r>
              <a:rPr lang="en-US" sz="2800" dirty="0" smtClean="0">
                <a:solidFill>
                  <a:srgbClr val="003399"/>
                </a:solidFill>
              </a:rPr>
              <a:t> n </a:t>
            </a:r>
            <a:r>
              <a:rPr lang="en-US" sz="2800" dirty="0" err="1" smtClean="0">
                <a:solidFill>
                  <a:srgbClr val="003399"/>
                </a:solidFill>
              </a:rPr>
              <a:t>subintervalos</a:t>
            </a:r>
            <a:endParaRPr lang="en-US" sz="2000" dirty="0"/>
          </a:p>
        </p:txBody>
      </p:sp>
      <p:sp>
        <p:nvSpPr>
          <p:cNvPr id="4" name="Rectangle 2"/>
          <p:cNvSpPr txBox="1">
            <a:spLocks noChangeArrowheads="1"/>
          </p:cNvSpPr>
          <p:nvPr/>
        </p:nvSpPr>
        <p:spPr>
          <a:xfrm>
            <a:off x="685800" y="152400"/>
            <a:ext cx="7772400" cy="304800"/>
          </a:xfrm>
          <a:prstGeom prst="rect">
            <a:avLst/>
          </a:prstGeom>
        </p:spPr>
        <p:txBody>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omic Sans MS" pitchFamily="66" charset="0"/>
              </a:defRPr>
            </a:lvl2pPr>
            <a:lvl3pPr algn="l" rtl="0" eaLnBrk="0" fontAlgn="base" hangingPunct="0">
              <a:spcBef>
                <a:spcPct val="0"/>
              </a:spcBef>
              <a:spcAft>
                <a:spcPct val="0"/>
              </a:spcAft>
              <a:defRPr sz="2400">
                <a:solidFill>
                  <a:schemeClr val="accent2"/>
                </a:solidFill>
                <a:latin typeface="Comic Sans MS" pitchFamily="66" charset="0"/>
              </a:defRPr>
            </a:lvl3pPr>
            <a:lvl4pPr algn="l" rtl="0" eaLnBrk="0" fontAlgn="base" hangingPunct="0">
              <a:spcBef>
                <a:spcPct val="0"/>
              </a:spcBef>
              <a:spcAft>
                <a:spcPct val="0"/>
              </a:spcAft>
              <a:defRPr sz="2400">
                <a:solidFill>
                  <a:schemeClr val="accent2"/>
                </a:solidFill>
                <a:latin typeface="Comic Sans MS" pitchFamily="66" charset="0"/>
              </a:defRPr>
            </a:lvl4pPr>
            <a:lvl5pPr algn="l" rtl="0" eaLnBrk="0" fontAlgn="base" hangingPunct="0">
              <a:spcBef>
                <a:spcPct val="0"/>
              </a:spcBef>
              <a:spcAft>
                <a:spcPct val="0"/>
              </a:spcAft>
              <a:defRPr sz="2400">
                <a:solidFill>
                  <a:schemeClr val="accent2"/>
                </a:solidFill>
                <a:latin typeface="Comic Sans MS" pitchFamily="66" charset="0"/>
              </a:defRPr>
            </a:lvl5pPr>
            <a:lvl6pPr marL="457200" algn="l" rtl="0" eaLnBrk="0" fontAlgn="base" hangingPunct="0">
              <a:spcBef>
                <a:spcPct val="0"/>
              </a:spcBef>
              <a:spcAft>
                <a:spcPct val="0"/>
              </a:spcAft>
              <a:defRPr sz="2400">
                <a:solidFill>
                  <a:schemeClr val="accent2"/>
                </a:solidFill>
                <a:latin typeface="Comic Sans MS" pitchFamily="66" charset="0"/>
              </a:defRPr>
            </a:lvl6pPr>
            <a:lvl7pPr marL="914400" algn="l" rtl="0" eaLnBrk="0" fontAlgn="base" hangingPunct="0">
              <a:spcBef>
                <a:spcPct val="0"/>
              </a:spcBef>
              <a:spcAft>
                <a:spcPct val="0"/>
              </a:spcAft>
              <a:defRPr sz="2400">
                <a:solidFill>
                  <a:schemeClr val="accent2"/>
                </a:solidFill>
                <a:latin typeface="Comic Sans MS" pitchFamily="66" charset="0"/>
              </a:defRPr>
            </a:lvl7pPr>
            <a:lvl8pPr marL="1371600" algn="l" rtl="0" eaLnBrk="0" fontAlgn="base" hangingPunct="0">
              <a:spcBef>
                <a:spcPct val="0"/>
              </a:spcBef>
              <a:spcAft>
                <a:spcPct val="0"/>
              </a:spcAft>
              <a:defRPr sz="2400">
                <a:solidFill>
                  <a:schemeClr val="accent2"/>
                </a:solidFill>
                <a:latin typeface="Comic Sans MS" pitchFamily="66" charset="0"/>
              </a:defRPr>
            </a:lvl8pPr>
            <a:lvl9pPr marL="1828800" algn="l" rtl="0" eaLnBrk="0" fontAlgn="base" hangingPunct="0">
              <a:spcBef>
                <a:spcPct val="0"/>
              </a:spcBef>
              <a:spcAft>
                <a:spcPct val="0"/>
              </a:spcAft>
              <a:defRPr sz="2400">
                <a:solidFill>
                  <a:schemeClr val="accent2"/>
                </a:solidFill>
                <a:latin typeface="Comic Sans MS" pitchFamily="66" charset="0"/>
              </a:defRPr>
            </a:lvl9pPr>
          </a:lstStyle>
          <a:p>
            <a:r>
              <a:rPr lang="es-ES_tradnl" smtClean="0"/>
              <a:t>Integración: Fórmulas de Newton-Cotes </a:t>
            </a:r>
            <a:endParaRPr lang="es-ES" dirty="0" smtClean="0"/>
          </a:p>
        </p:txBody>
      </p:sp>
    </p:spTree>
    <p:extLst>
      <p:ext uri="{BB962C8B-B14F-4D97-AF65-F5344CB8AC3E}">
        <p14:creationId xmlns:p14="http://schemas.microsoft.com/office/powerpoint/2010/main" val="25372606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25</a:t>
            </a:fld>
            <a:endParaRPr lang="es-ES_tradnl"/>
          </a:p>
        </p:txBody>
      </p:sp>
      <p:sp>
        <p:nvSpPr>
          <p:cNvPr id="2052" name="Rectangle 2"/>
          <p:cNvSpPr>
            <a:spLocks noGrp="1" noChangeArrowheads="1"/>
          </p:cNvSpPr>
          <p:nvPr>
            <p:ph type="title"/>
          </p:nvPr>
        </p:nvSpPr>
        <p:spPr/>
        <p:txBody>
          <a:bodyPr/>
          <a:lstStyle/>
          <a:p>
            <a:r>
              <a:rPr lang="es-ES_tradnl" dirty="0" smtClean="0"/>
              <a:t>Integración: Fórmulas de Newton-Cotes </a:t>
            </a:r>
            <a:endParaRPr lang="es-ES" dirty="0" smtClean="0"/>
          </a:p>
        </p:txBody>
      </p:sp>
      <p:sp>
        <p:nvSpPr>
          <p:cNvPr id="4" name="Rectangle 3"/>
          <p:cNvSpPr>
            <a:spLocks noGrp="1" noChangeArrowheads="1"/>
          </p:cNvSpPr>
          <p:nvPr>
            <p:ph type="body" sz="half" idx="1"/>
          </p:nvPr>
        </p:nvSpPr>
        <p:spPr>
          <a:xfrm>
            <a:off x="467544" y="764704"/>
            <a:ext cx="8352928" cy="5904656"/>
          </a:xfrm>
        </p:spPr>
        <p:txBody>
          <a:bodyPr/>
          <a:lstStyle/>
          <a:p>
            <a:pPr>
              <a:lnSpc>
                <a:spcPct val="80000"/>
              </a:lnSpc>
            </a:pPr>
            <a:r>
              <a:rPr lang="es-ES_tradnl" sz="1600" dirty="0" smtClean="0"/>
              <a:t>Integrando el polinomio de interpolación </a:t>
            </a:r>
            <a:r>
              <a:rPr lang="es-ES_tradnl" sz="1600" i="1" dirty="0" err="1" smtClean="0"/>
              <a:t>P</a:t>
            </a:r>
            <a:r>
              <a:rPr lang="es-ES_tradnl" sz="1600" i="1" baseline="-25000" dirty="0" err="1" smtClean="0"/>
              <a:t>n</a:t>
            </a:r>
            <a:r>
              <a:rPr lang="es-ES_tradnl" sz="1600" i="1" dirty="0" smtClean="0"/>
              <a:t>(x)</a:t>
            </a:r>
            <a:r>
              <a:rPr lang="es-ES_tradnl" sz="1600" dirty="0" smtClean="0"/>
              <a:t> tal que [</a:t>
            </a:r>
            <a:r>
              <a:rPr lang="es-ES_tradnl" sz="1600" dirty="0" err="1" smtClean="0"/>
              <a:t>a,b</a:t>
            </a:r>
            <a:r>
              <a:rPr lang="es-ES_tradnl" sz="1600" dirty="0" smtClean="0"/>
              <a:t>]=[x</a:t>
            </a:r>
            <a:r>
              <a:rPr lang="es-ES_tradnl" sz="1600" baseline="-25000" dirty="0" smtClean="0"/>
              <a:t>0</a:t>
            </a:r>
            <a:r>
              <a:rPr lang="es-ES_tradnl" sz="1600" dirty="0" smtClean="0"/>
              <a:t>, </a:t>
            </a:r>
            <a:r>
              <a:rPr lang="es-ES_tradnl" sz="1600" dirty="0" err="1" smtClean="0"/>
              <a:t>x</a:t>
            </a:r>
            <a:r>
              <a:rPr lang="es-ES_tradnl" sz="1600" baseline="-25000" dirty="0" err="1" smtClean="0"/>
              <a:t>n</a:t>
            </a:r>
            <a:r>
              <a:rPr lang="es-ES_tradnl" sz="1600" dirty="0" smtClean="0"/>
              <a:t>].</a:t>
            </a:r>
          </a:p>
          <a:p>
            <a:pPr>
              <a:lnSpc>
                <a:spcPct val="80000"/>
              </a:lnSpc>
              <a:buNone/>
            </a:pPr>
            <a:endParaRPr lang="es-ES_tradnl" sz="1600" dirty="0" smtClean="0"/>
          </a:p>
          <a:p>
            <a:pPr>
              <a:lnSpc>
                <a:spcPct val="80000"/>
              </a:lnSpc>
              <a:buNone/>
            </a:pPr>
            <a:r>
              <a:rPr lang="es-ES_tradnl" sz="1600" dirty="0" smtClean="0"/>
              <a:t>	</a:t>
            </a:r>
            <a:r>
              <a:rPr lang="es-ES_tradnl" sz="1600" b="1" dirty="0" smtClean="0"/>
              <a:t>Ejemplo</a:t>
            </a:r>
            <a:r>
              <a:rPr lang="es-ES_tradnl" sz="1600" dirty="0" smtClean="0"/>
              <a:t>: Consideremos el caso sencillo de puntos </a:t>
            </a:r>
            <a:r>
              <a:rPr lang="es-ES_tradnl" sz="1600" i="1" dirty="0" smtClean="0"/>
              <a:t>{(</a:t>
            </a:r>
            <a:r>
              <a:rPr lang="es-ES_tradnl" sz="1600" i="1" dirty="0" err="1" smtClean="0"/>
              <a:t>x</a:t>
            </a:r>
            <a:r>
              <a:rPr lang="es-ES_tradnl" sz="1600" i="1" baseline="-25000" dirty="0" err="1" smtClean="0"/>
              <a:t>i</a:t>
            </a:r>
            <a:r>
              <a:rPr lang="es-ES_tradnl" sz="1600" i="1" dirty="0" err="1" smtClean="0"/>
              <a:t>,f</a:t>
            </a:r>
            <a:r>
              <a:rPr lang="es-ES_tradnl" sz="1600" i="1" baseline="-25000" dirty="0" err="1" smtClean="0"/>
              <a:t>i</a:t>
            </a:r>
            <a:r>
              <a:rPr lang="es-ES_tradnl" sz="1600" i="1" dirty="0" smtClean="0"/>
              <a:t>)}</a:t>
            </a:r>
            <a:r>
              <a:rPr lang="es-ES_tradnl" sz="1600" i="1" baseline="-25000" dirty="0" smtClean="0"/>
              <a:t>i=0,1,..n</a:t>
            </a:r>
            <a:r>
              <a:rPr lang="es-ES_tradnl" sz="1600" i="1" dirty="0" smtClean="0"/>
              <a:t> ;  </a:t>
            </a:r>
            <a:r>
              <a:rPr lang="es-ES_tradnl" sz="1600" dirty="0" smtClean="0"/>
              <a:t>usando el método de Newton-Gregory para determinar el polinomio de interpolación: </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r>
              <a:rPr lang="es-ES_tradnl" sz="1600" dirty="0" smtClean="0"/>
              <a:t>Si </a:t>
            </a:r>
            <a:r>
              <a:rPr lang="es-ES_tradnl" sz="1600" b="1" dirty="0" smtClean="0"/>
              <a:t>n=1</a:t>
            </a:r>
            <a:r>
              <a:rPr lang="es-ES_tradnl" sz="1600" dirty="0" smtClean="0"/>
              <a:t> partimos de 2 puntos, o sea, </a:t>
            </a:r>
            <a:r>
              <a:rPr lang="es-ES_tradnl" sz="1600" dirty="0" err="1" smtClean="0"/>
              <a:t>P</a:t>
            </a:r>
            <a:r>
              <a:rPr lang="es-ES_tradnl" sz="1600" baseline="-25000" dirty="0" err="1" smtClean="0"/>
              <a:t>n</a:t>
            </a:r>
            <a:r>
              <a:rPr lang="es-ES_tradnl" sz="1600" dirty="0" smtClean="0"/>
              <a:t>(x) es una </a:t>
            </a:r>
            <a:r>
              <a:rPr lang="es-ES_tradnl" sz="1600" b="1" dirty="0" smtClean="0"/>
              <a:t>recta    </a:t>
            </a:r>
            <a:r>
              <a:rPr lang="es-ES_tradnl" sz="1600" b="1" dirty="0" smtClean="0">
                <a:sym typeface="Symbol"/>
              </a:rPr>
              <a:t> </a:t>
            </a:r>
            <a:r>
              <a:rPr lang="es-ES_tradnl" sz="1600" b="1" dirty="0" smtClean="0">
                <a:solidFill>
                  <a:srgbClr val="FF0000"/>
                </a:solidFill>
                <a:sym typeface="Symbol"/>
              </a:rPr>
              <a:t>Formula del Trapecio</a:t>
            </a:r>
            <a:endParaRPr lang="es-ES_tradnl" sz="1600" b="1" dirty="0" smtClean="0">
              <a:solidFill>
                <a:srgbClr val="FF0000"/>
              </a:solidFill>
            </a:endParaRPr>
          </a:p>
          <a:p>
            <a:pPr>
              <a:lnSpc>
                <a:spcPct val="80000"/>
              </a:lnSpc>
              <a:buNone/>
            </a:pPr>
            <a:r>
              <a:rPr lang="es-ES_tradnl" sz="1600" dirty="0" smtClean="0"/>
              <a:t>Si </a:t>
            </a:r>
            <a:r>
              <a:rPr lang="es-ES_tradnl" sz="1600" b="1" dirty="0" smtClean="0"/>
              <a:t>n=2</a:t>
            </a:r>
            <a:r>
              <a:rPr lang="es-ES_tradnl" sz="1600" dirty="0" smtClean="0"/>
              <a:t> partimos de 3 puntos, o sea, </a:t>
            </a:r>
            <a:r>
              <a:rPr lang="es-ES_tradnl" sz="1600" dirty="0" err="1" smtClean="0"/>
              <a:t>P</a:t>
            </a:r>
            <a:r>
              <a:rPr lang="es-ES_tradnl" sz="1600" baseline="-25000" dirty="0" err="1" smtClean="0"/>
              <a:t>n</a:t>
            </a:r>
            <a:r>
              <a:rPr lang="es-ES_tradnl" sz="1600" dirty="0" smtClean="0"/>
              <a:t>(x) es una </a:t>
            </a:r>
            <a:r>
              <a:rPr lang="es-ES_tradnl" sz="1600" b="1" dirty="0" smtClean="0"/>
              <a:t>Parábola </a:t>
            </a:r>
            <a:r>
              <a:rPr lang="es-ES_tradnl" sz="1600" b="1" dirty="0" smtClean="0">
                <a:sym typeface="Symbol"/>
              </a:rPr>
              <a:t> </a:t>
            </a:r>
            <a:r>
              <a:rPr lang="es-ES_tradnl" sz="1600" b="1" dirty="0" smtClean="0">
                <a:solidFill>
                  <a:srgbClr val="FF0000"/>
                </a:solidFill>
                <a:sym typeface="Symbol"/>
              </a:rPr>
              <a:t>Formulas de Simpson</a:t>
            </a:r>
            <a:endParaRPr lang="es-ES_tradnl" sz="1600" b="1" dirty="0" smtClean="0"/>
          </a:p>
          <a:p>
            <a:pPr>
              <a:lnSpc>
                <a:spcPct val="80000"/>
              </a:lnSpc>
              <a:buNone/>
            </a:pPr>
            <a:r>
              <a:rPr lang="es-ES_tradnl" sz="1600" dirty="0" smtClean="0"/>
              <a:t>Si </a:t>
            </a:r>
            <a:r>
              <a:rPr lang="es-ES_tradnl" sz="1600" b="1" dirty="0" smtClean="0"/>
              <a:t>n=3</a:t>
            </a:r>
            <a:r>
              <a:rPr lang="es-ES_tradnl" sz="1600" dirty="0" smtClean="0"/>
              <a:t> partimos de 4 puntos</a:t>
            </a:r>
            <a:r>
              <a:rPr lang="es-ES_tradnl" sz="1600" b="1" dirty="0" smtClean="0">
                <a:sym typeface="Symbol"/>
              </a:rPr>
              <a:t> 		           </a:t>
            </a:r>
            <a:r>
              <a:rPr lang="es-ES_tradnl" sz="1600" b="1" dirty="0" smtClean="0">
                <a:solidFill>
                  <a:srgbClr val="FF0000"/>
                </a:solidFill>
                <a:sym typeface="Symbol"/>
              </a:rPr>
              <a:t>Formulas de Simpson</a:t>
            </a:r>
            <a:endParaRPr lang="es-ES_tradnl" sz="1600" dirty="0" smtClean="0"/>
          </a:p>
          <a:p>
            <a:pPr marL="0">
              <a:lnSpc>
                <a:spcPct val="80000"/>
              </a:lnSpc>
              <a:buNone/>
            </a:pPr>
            <a:r>
              <a:rPr lang="es-ES_tradnl" sz="1600" dirty="0" smtClean="0"/>
              <a:t>Si </a:t>
            </a:r>
            <a:r>
              <a:rPr lang="es-ES_tradnl" sz="1600" b="1" dirty="0" smtClean="0"/>
              <a:t>n&gt;3</a:t>
            </a:r>
            <a:r>
              <a:rPr lang="es-ES_tradnl" sz="1600" dirty="0" smtClean="0"/>
              <a:t> NO suelen utilizarse porque normalmente dan soluciones menos exactas (errores de redondeo e irregularidades locales)</a:t>
            </a:r>
          </a:p>
          <a:p>
            <a:pPr marL="0">
              <a:lnSpc>
                <a:spcPct val="80000"/>
              </a:lnSpc>
              <a:buNone/>
            </a:pPr>
            <a:r>
              <a:rPr lang="es-ES_tradnl" sz="1600" b="1" dirty="0" smtClean="0"/>
              <a:t>Donde n representa el número de intervalos</a:t>
            </a:r>
          </a:p>
          <a:p>
            <a:pPr marL="0">
              <a:lnSpc>
                <a:spcPct val="80000"/>
              </a:lnSpc>
              <a:buNone/>
            </a:pPr>
            <a:endParaRPr lang="es-ES_tradnl" sz="1600" b="1" dirty="0" smtClean="0"/>
          </a:p>
          <a:p>
            <a:pPr>
              <a:lnSpc>
                <a:spcPct val="80000"/>
              </a:lnSpc>
              <a:buNone/>
            </a:pPr>
            <a:r>
              <a:rPr lang="es-ES" sz="900" b="1" dirty="0" smtClean="0"/>
              <a:t>Referencia para ver cómo determinar el error: </a:t>
            </a:r>
            <a:r>
              <a:rPr lang="es-ES" sz="900" b="1" dirty="0" err="1" smtClean="0"/>
              <a:t>Rao</a:t>
            </a:r>
            <a:r>
              <a:rPr lang="es-ES" sz="900" b="1" dirty="0"/>
              <a:t>, </a:t>
            </a:r>
            <a:r>
              <a:rPr lang="es-ES" sz="900" b="1" dirty="0" err="1"/>
              <a:t>Sankara</a:t>
            </a:r>
            <a:r>
              <a:rPr lang="es-ES" sz="900" b="1" dirty="0"/>
              <a:t> (2007). «7.6 Newton-Cotes </a:t>
            </a:r>
            <a:r>
              <a:rPr lang="es-ES" sz="900" b="1" dirty="0" err="1"/>
              <a:t>integration</a:t>
            </a:r>
            <a:r>
              <a:rPr lang="es-ES" sz="900" b="1" dirty="0"/>
              <a:t> </a:t>
            </a:r>
            <a:r>
              <a:rPr lang="es-ES" sz="900" b="1" dirty="0" err="1"/>
              <a:t>formulae</a:t>
            </a:r>
            <a:r>
              <a:rPr lang="es-ES" sz="900" b="1" dirty="0"/>
              <a:t>» (en inglés). </a:t>
            </a:r>
            <a:r>
              <a:rPr lang="es-ES" sz="900" b="1" i="1" dirty="0" err="1"/>
              <a:t>Numerical</a:t>
            </a:r>
            <a:r>
              <a:rPr lang="es-ES" sz="900" b="1" i="1" dirty="0"/>
              <a:t> </a:t>
            </a:r>
            <a:r>
              <a:rPr lang="es-ES" sz="900" b="1" i="1" dirty="0" err="1"/>
              <a:t>Methods</a:t>
            </a:r>
            <a:r>
              <a:rPr lang="es-ES" sz="900" b="1" i="1" dirty="0"/>
              <a:t> </a:t>
            </a:r>
            <a:r>
              <a:rPr lang="es-ES" sz="900" b="1" i="1" dirty="0" err="1"/>
              <a:t>For</a:t>
            </a:r>
            <a:r>
              <a:rPr lang="es-ES" sz="900" b="1" i="1" dirty="0"/>
              <a:t> </a:t>
            </a:r>
            <a:r>
              <a:rPr lang="es-ES" sz="900" b="1" i="1" dirty="0" err="1"/>
              <a:t>Scientists</a:t>
            </a:r>
            <a:r>
              <a:rPr lang="es-ES" sz="900" b="1" i="1" dirty="0"/>
              <a:t> And </a:t>
            </a:r>
            <a:r>
              <a:rPr lang="es-ES" sz="900" b="1" i="1" dirty="0" err="1"/>
              <a:t>Engineers</a:t>
            </a:r>
            <a:r>
              <a:rPr lang="es-ES" sz="900" b="1" dirty="0"/>
              <a:t> (3ª edición). New Delhi (India): Prentice-Hall of India </a:t>
            </a:r>
            <a:r>
              <a:rPr lang="es-ES" sz="900" b="1" dirty="0" err="1"/>
              <a:t>Learning</a:t>
            </a:r>
            <a:r>
              <a:rPr lang="es-ES" sz="900" b="1" dirty="0"/>
              <a:t> </a:t>
            </a:r>
            <a:r>
              <a:rPr lang="es-ES" sz="900" b="1" dirty="0" err="1"/>
              <a:t>Private</a:t>
            </a:r>
            <a:r>
              <a:rPr lang="es-ES" sz="900" b="1" dirty="0"/>
              <a:t>. pp. 151-159. </a:t>
            </a:r>
            <a:r>
              <a:rPr lang="es-ES" sz="600" b="1" dirty="0">
                <a:hlinkClick r:id="rId4" tooltip="ISBN"/>
              </a:rPr>
              <a:t>ISBN</a:t>
            </a:r>
            <a:r>
              <a:rPr lang="es-ES" sz="1100" dirty="0"/>
              <a:t> </a:t>
            </a:r>
            <a:r>
              <a:rPr lang="es-ES" sz="1100" dirty="0">
                <a:hlinkClick r:id="rId5" tooltip="Especial:FuentesDeLibros/8120332172"/>
              </a:rPr>
              <a:t>8120332172</a:t>
            </a:r>
            <a:r>
              <a:rPr lang="es-ES" sz="1100" dirty="0"/>
              <a:t>.</a:t>
            </a:r>
            <a:endParaRPr lang="es-ES_tradnl" sz="1600" b="1" dirty="0" smtClean="0"/>
          </a:p>
        </p:txBody>
      </p:sp>
      <p:graphicFrame>
        <p:nvGraphicFramePr>
          <p:cNvPr id="28675" name="Object 3"/>
          <p:cNvGraphicFramePr>
            <a:graphicFrameLocks noChangeAspect="1"/>
          </p:cNvGraphicFramePr>
          <p:nvPr/>
        </p:nvGraphicFramePr>
        <p:xfrm>
          <a:off x="395536" y="2204864"/>
          <a:ext cx="8558857" cy="749533"/>
        </p:xfrm>
        <a:graphic>
          <a:graphicData uri="http://schemas.openxmlformats.org/presentationml/2006/ole">
            <mc:AlternateContent xmlns:mc="http://schemas.openxmlformats.org/markup-compatibility/2006">
              <mc:Choice xmlns:v="urn:schemas-microsoft-com:vml" Requires="v">
                <p:oleObj spid="_x0000_s32851" name="Ecuación" r:id="rId6" imgW="5511800" imgH="482600" progId="Equation.3">
                  <p:embed/>
                </p:oleObj>
              </mc:Choice>
              <mc:Fallback>
                <p:oleObj name="Ecuación" r:id="rId6" imgW="5511800" imgH="482600" progId="Equation.3">
                  <p:embed/>
                  <p:pic>
                    <p:nvPicPr>
                      <p:cNvPr id="0" name="Picture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2204864"/>
                        <a:ext cx="8558857" cy="7495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773" name="Object 5"/>
          <p:cNvGraphicFramePr>
            <a:graphicFrameLocks noChangeAspect="1"/>
          </p:cNvGraphicFramePr>
          <p:nvPr/>
        </p:nvGraphicFramePr>
        <p:xfrm>
          <a:off x="1835696" y="3429000"/>
          <a:ext cx="6111875" cy="1479550"/>
        </p:xfrm>
        <a:graphic>
          <a:graphicData uri="http://schemas.openxmlformats.org/presentationml/2006/ole">
            <mc:AlternateContent xmlns:mc="http://schemas.openxmlformats.org/markup-compatibility/2006">
              <mc:Choice xmlns:v="urn:schemas-microsoft-com:vml" Requires="v">
                <p:oleObj spid="_x0000_s32852" name="Ecuación" r:id="rId8" imgW="3937000" imgH="952500" progId="Equation.3">
                  <p:embed/>
                </p:oleObj>
              </mc:Choice>
              <mc:Fallback>
                <p:oleObj name="Ecuación" r:id="rId8" imgW="3937000" imgH="952500" progId="Equation.3">
                  <p:embed/>
                  <p:pic>
                    <p:nvPicPr>
                      <p:cNvPr id="0" name="Picture 8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696" y="3429000"/>
                        <a:ext cx="6111875" cy="147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6 Marcador de número de diapositiva"/>
          <p:cNvSpPr>
            <a:spLocks noGrp="1"/>
          </p:cNvSpPr>
          <p:nvPr>
            <p:ph type="sldNum" sz="quarter" idx="12"/>
          </p:nvPr>
        </p:nvSpPr>
        <p:spPr/>
        <p:txBody>
          <a:bodyPr/>
          <a:lstStyle/>
          <a:p>
            <a:fld id="{B64DE1D2-6BFC-45D3-B92E-3347ED58DDDD}" type="slidenum">
              <a:rPr lang="es-ES_tradnl"/>
              <a:pPr/>
              <a:t>26</a:t>
            </a:fld>
            <a:endParaRPr lang="es-ES_tradnl"/>
          </a:p>
        </p:txBody>
      </p:sp>
      <p:pic>
        <p:nvPicPr>
          <p:cNvPr id="332836" name="Picture 36"/>
          <p:cNvPicPr>
            <a:picLocks noChangeAspect="1" noChangeArrowheads="1"/>
          </p:cNvPicPr>
          <p:nvPr/>
        </p:nvPicPr>
        <p:blipFill>
          <a:blip r:embed="rId4" cstate="print"/>
          <a:srcRect/>
          <a:stretch>
            <a:fillRect/>
          </a:stretch>
        </p:blipFill>
        <p:spPr bwMode="auto">
          <a:xfrm rot="21461823">
            <a:off x="4222216" y="4370812"/>
            <a:ext cx="3330172" cy="2315046"/>
          </a:xfrm>
          <a:prstGeom prst="rect">
            <a:avLst/>
          </a:prstGeom>
          <a:noFill/>
          <a:ln w="9525" algn="ctr">
            <a:noFill/>
            <a:miter lim="800000"/>
            <a:headEnd/>
            <a:tailEnd/>
          </a:ln>
          <a:effectLst/>
        </p:spPr>
      </p:pic>
      <p:sp>
        <p:nvSpPr>
          <p:cNvPr id="332802" name="Rectangle 2"/>
          <p:cNvSpPr>
            <a:spLocks noGrp="1" noChangeArrowheads="1"/>
          </p:cNvSpPr>
          <p:nvPr>
            <p:ph type="title"/>
          </p:nvPr>
        </p:nvSpPr>
        <p:spPr>
          <a:xfrm>
            <a:off x="685800" y="152400"/>
            <a:ext cx="6190456" cy="324272"/>
          </a:xfrm>
          <a:ln>
            <a:solidFill>
              <a:schemeClr val="accent1"/>
            </a:solidFill>
          </a:ln>
        </p:spPr>
        <p:txBody>
          <a:bodyPr/>
          <a:lstStyle/>
          <a:p>
            <a:pPr marL="457200" indent="-457200"/>
            <a:r>
              <a:rPr lang="es-ES_tradnl" dirty="0"/>
              <a:t>Fórmulas de integración de Newton-Cotes</a:t>
            </a:r>
            <a:endParaRPr lang="es-ES" dirty="0"/>
          </a:p>
        </p:txBody>
      </p:sp>
      <p:sp>
        <p:nvSpPr>
          <p:cNvPr id="332803" name="Rectangle 3"/>
          <p:cNvSpPr>
            <a:spLocks noGrp="1" noChangeArrowheads="1"/>
          </p:cNvSpPr>
          <p:nvPr>
            <p:ph type="body" sz="half" idx="1"/>
          </p:nvPr>
        </p:nvSpPr>
        <p:spPr>
          <a:xfrm>
            <a:off x="179388" y="620713"/>
            <a:ext cx="8964612" cy="3671887"/>
          </a:xfrm>
          <a:ln>
            <a:solidFill>
              <a:schemeClr val="bg1"/>
            </a:solidFill>
          </a:ln>
        </p:spPr>
        <p:txBody>
          <a:bodyPr/>
          <a:lstStyle/>
          <a:p>
            <a:r>
              <a:rPr lang="es-ES_tradnl" sz="1600" dirty="0"/>
              <a:t>Si el dominio de integración  </a:t>
            </a:r>
            <a:r>
              <a:rPr lang="es-ES_tradnl" sz="1600" dirty="0" smtClean="0"/>
              <a:t>es </a:t>
            </a:r>
            <a:r>
              <a:rPr lang="es-ES_tradnl" sz="1600" dirty="0"/>
              <a:t>(</a:t>
            </a:r>
            <a:r>
              <a:rPr lang="es-ES_tradnl" sz="1600" i="1" dirty="0"/>
              <a:t>x0, </a:t>
            </a:r>
            <a:r>
              <a:rPr lang="es-ES_tradnl" sz="1600" i="1" dirty="0" err="1"/>
              <a:t>xn</a:t>
            </a:r>
            <a:r>
              <a:rPr lang="es-ES_tradnl" sz="1600" dirty="0"/>
              <a:t>) se obtienen las fórmulas de Newton-Cotes: conjunto de fórmulas de integración para diferentes grados del polinomio de interpolación. </a:t>
            </a:r>
            <a:r>
              <a:rPr lang="es-ES_tradnl" sz="1600" dirty="0" smtClean="0"/>
              <a:t> </a:t>
            </a:r>
            <a:r>
              <a:rPr lang="es-ES_tradnl" sz="1600" dirty="0" smtClean="0">
                <a:solidFill>
                  <a:srgbClr val="00B050"/>
                </a:solidFill>
              </a:rPr>
              <a:t>Encerrados en círculos se indica el error de la aproximación</a:t>
            </a:r>
            <a:endParaRPr lang="es-ES_tradnl" sz="1600" dirty="0">
              <a:solidFill>
                <a:srgbClr val="00B050"/>
              </a:solidFill>
            </a:endParaRPr>
          </a:p>
          <a:p>
            <a:pPr lvl="1"/>
            <a:r>
              <a:rPr lang="es-ES_tradnl" sz="1600" dirty="0" smtClean="0">
                <a:solidFill>
                  <a:srgbClr val="0000FF"/>
                </a:solidFill>
              </a:rPr>
              <a:t>Intervalos </a:t>
            </a:r>
            <a:r>
              <a:rPr lang="es-ES_tradnl" sz="1600" b="1" dirty="0" smtClean="0">
                <a:solidFill>
                  <a:srgbClr val="0000FF"/>
                </a:solidFill>
              </a:rPr>
              <a:t>n=1:</a:t>
            </a:r>
          </a:p>
          <a:p>
            <a:pPr marL="457200" lvl="1" indent="0">
              <a:buNone/>
            </a:pPr>
            <a:r>
              <a:rPr lang="es-ES_tradnl" sz="1200" dirty="0" smtClean="0">
                <a:solidFill>
                  <a:srgbClr val="0000FF"/>
                </a:solidFill>
              </a:rPr>
              <a:t>Nº puntos </a:t>
            </a:r>
            <a:r>
              <a:rPr lang="es-ES_tradnl" sz="1200" dirty="0" err="1" smtClean="0">
                <a:solidFill>
                  <a:srgbClr val="0000FF"/>
                </a:solidFill>
              </a:rPr>
              <a:t>minimos</a:t>
            </a:r>
            <a:r>
              <a:rPr lang="es-ES_tradnl" sz="1200" dirty="0" smtClean="0">
                <a:solidFill>
                  <a:srgbClr val="0000FF"/>
                </a:solidFill>
              </a:rPr>
              <a:t> 2 (=n+1)</a:t>
            </a:r>
            <a:endParaRPr lang="es-ES_tradnl" sz="1200" dirty="0">
              <a:solidFill>
                <a:srgbClr val="0000FF"/>
              </a:solidFill>
            </a:endParaRPr>
          </a:p>
          <a:p>
            <a:pPr lvl="1">
              <a:buFontTx/>
              <a:buNone/>
            </a:pPr>
            <a:r>
              <a:rPr lang="es-ES_tradnl" sz="1600" b="1" dirty="0">
                <a:solidFill>
                  <a:srgbClr val="0000FF"/>
                </a:solidFill>
              </a:rPr>
              <a:t>Regla Trapecio</a:t>
            </a:r>
            <a:r>
              <a:rPr lang="es-ES_tradnl" sz="1600" b="1" dirty="0"/>
              <a:t>	</a:t>
            </a:r>
          </a:p>
          <a:p>
            <a:pPr lvl="1"/>
            <a:r>
              <a:rPr lang="es-ES_tradnl" sz="1600" dirty="0" smtClean="0">
                <a:solidFill>
                  <a:srgbClr val="FF0000"/>
                </a:solidFill>
              </a:rPr>
              <a:t>Intervalos</a:t>
            </a:r>
            <a:r>
              <a:rPr lang="es-ES_tradnl" sz="1600" b="1" dirty="0" smtClean="0">
                <a:solidFill>
                  <a:srgbClr val="FF0000"/>
                </a:solidFill>
              </a:rPr>
              <a:t> </a:t>
            </a:r>
            <a:r>
              <a:rPr lang="es-ES_tradnl" sz="1600" b="1" i="1" dirty="0">
                <a:solidFill>
                  <a:srgbClr val="FF0000"/>
                </a:solidFill>
              </a:rPr>
              <a:t>n</a:t>
            </a:r>
            <a:r>
              <a:rPr lang="es-ES_tradnl" sz="1600" b="1" dirty="0">
                <a:solidFill>
                  <a:srgbClr val="FF0000"/>
                </a:solidFill>
              </a:rPr>
              <a:t> = 2:</a:t>
            </a:r>
          </a:p>
          <a:p>
            <a:pPr lvl="1">
              <a:buFontTx/>
              <a:buNone/>
            </a:pPr>
            <a:r>
              <a:rPr lang="es-ES_tradnl" sz="1600" b="1" dirty="0">
                <a:solidFill>
                  <a:srgbClr val="FF0000"/>
                </a:solidFill>
              </a:rPr>
              <a:t>Regla de </a:t>
            </a:r>
            <a:r>
              <a:rPr lang="es-ES_tradnl" sz="1600" b="1" dirty="0" smtClean="0">
                <a:solidFill>
                  <a:srgbClr val="FF0000"/>
                </a:solidFill>
              </a:rPr>
              <a:t>Simpson 1/3</a:t>
            </a:r>
            <a:endParaRPr lang="es-ES_tradnl" sz="1600" b="1" dirty="0">
              <a:solidFill>
                <a:srgbClr val="FF0000"/>
              </a:solidFill>
            </a:endParaRPr>
          </a:p>
          <a:p>
            <a:pPr lvl="1"/>
            <a:r>
              <a:rPr lang="es-ES_tradnl" sz="1600" dirty="0" smtClean="0">
                <a:solidFill>
                  <a:srgbClr val="FFC000"/>
                </a:solidFill>
              </a:rPr>
              <a:t>Intervalos</a:t>
            </a:r>
            <a:r>
              <a:rPr lang="es-ES_tradnl" sz="1600" b="1" dirty="0" smtClean="0">
                <a:solidFill>
                  <a:srgbClr val="FFC000"/>
                </a:solidFill>
              </a:rPr>
              <a:t> </a:t>
            </a:r>
            <a:r>
              <a:rPr lang="es-ES_tradnl" sz="1600" b="1" i="1" dirty="0">
                <a:solidFill>
                  <a:srgbClr val="FFC000"/>
                </a:solidFill>
              </a:rPr>
              <a:t>n</a:t>
            </a:r>
            <a:r>
              <a:rPr lang="es-ES_tradnl" sz="1600" b="1" dirty="0">
                <a:solidFill>
                  <a:srgbClr val="FFC000"/>
                </a:solidFill>
              </a:rPr>
              <a:t> = 3:</a:t>
            </a:r>
          </a:p>
          <a:p>
            <a:pPr lvl="1">
              <a:buFontTx/>
              <a:buNone/>
            </a:pPr>
            <a:r>
              <a:rPr lang="es-ES_tradnl" sz="1600" b="1" dirty="0">
                <a:solidFill>
                  <a:srgbClr val="FFC000"/>
                </a:solidFill>
              </a:rPr>
              <a:t>Regla de 3/8 Simpson</a:t>
            </a:r>
            <a:r>
              <a:rPr lang="es-ES_tradnl" sz="1600" i="1" dirty="0">
                <a:latin typeface="Courier New" pitchFamily="49" charset="0"/>
              </a:rPr>
              <a:t>	</a:t>
            </a:r>
          </a:p>
          <a:p>
            <a:pPr lvl="1">
              <a:buFontTx/>
              <a:buNone/>
            </a:pPr>
            <a:r>
              <a:rPr lang="es-ES_tradnl" sz="1200" b="1" dirty="0"/>
              <a:t>d</a:t>
            </a:r>
            <a:r>
              <a:rPr lang="es-ES_tradnl" sz="1200" b="1" dirty="0" smtClean="0"/>
              <a:t>onde h corresponde a la distancia entre dos puntos x consecutivos y necesariamente igual en todo el intervalo [</a:t>
            </a:r>
            <a:r>
              <a:rPr lang="es-ES_tradnl" sz="1200" b="1" dirty="0" err="1" smtClean="0"/>
              <a:t>a,b</a:t>
            </a:r>
            <a:r>
              <a:rPr lang="es-ES_tradnl" sz="1200" b="1" dirty="0" smtClean="0"/>
              <a:t>]. Los superíndices encerrados entre paréntesis indican el grado de la derivada: f</a:t>
            </a:r>
            <a:r>
              <a:rPr lang="es-ES_tradnl" sz="1200" b="1" baseline="30000" dirty="0" smtClean="0"/>
              <a:t>(4) </a:t>
            </a:r>
            <a:r>
              <a:rPr lang="es-ES_tradnl" sz="1200" b="1" dirty="0" smtClean="0"/>
              <a:t>derivada cuarta</a:t>
            </a:r>
            <a:endParaRPr lang="es-ES_tradnl" sz="1200" b="1" dirty="0"/>
          </a:p>
        </p:txBody>
      </p:sp>
      <p:sp>
        <p:nvSpPr>
          <p:cNvPr id="332805" name="Rectangle 5"/>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32806" name="Rectangle 6"/>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32830" name="Rectangle 30"/>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32829" name="Object 29"/>
          <p:cNvGraphicFramePr>
            <a:graphicFrameLocks noChangeAspect="1"/>
          </p:cNvGraphicFramePr>
          <p:nvPr>
            <p:extLst>
              <p:ext uri="{D42A27DB-BD31-4B8C-83A1-F6EECF244321}">
                <p14:modId xmlns:p14="http://schemas.microsoft.com/office/powerpoint/2010/main" val="3530889055"/>
              </p:ext>
            </p:extLst>
          </p:nvPr>
        </p:nvGraphicFramePr>
        <p:xfrm>
          <a:off x="2987824" y="1412776"/>
          <a:ext cx="4968875" cy="628650"/>
        </p:xfrm>
        <a:graphic>
          <a:graphicData uri="http://schemas.openxmlformats.org/presentationml/2006/ole">
            <mc:AlternateContent xmlns:mc="http://schemas.openxmlformats.org/markup-compatibility/2006">
              <mc:Choice xmlns:v="urn:schemas-microsoft-com:vml" Requires="v">
                <p:oleObj spid="_x0000_s84106" name="Equation" r:id="rId5" imgW="3009900" imgH="381000" progId="">
                  <p:embed/>
                </p:oleObj>
              </mc:Choice>
              <mc:Fallback>
                <p:oleObj name="Equation" r:id="rId5" imgW="3009900" imgH="381000" progId="">
                  <p:embed/>
                  <p:pic>
                    <p:nvPicPr>
                      <p:cNvPr id="0" name="Picture 1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7824" y="1412776"/>
                        <a:ext cx="4968875" cy="6286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831" name="Object 31"/>
          <p:cNvGraphicFramePr>
            <a:graphicFrameLocks noChangeAspect="1"/>
          </p:cNvGraphicFramePr>
          <p:nvPr>
            <p:extLst>
              <p:ext uri="{D42A27DB-BD31-4B8C-83A1-F6EECF244321}">
                <p14:modId xmlns:p14="http://schemas.microsoft.com/office/powerpoint/2010/main" val="1651067742"/>
              </p:ext>
            </p:extLst>
          </p:nvPr>
        </p:nvGraphicFramePr>
        <p:xfrm>
          <a:off x="2987824" y="2060848"/>
          <a:ext cx="5545137" cy="625475"/>
        </p:xfrm>
        <a:graphic>
          <a:graphicData uri="http://schemas.openxmlformats.org/presentationml/2006/ole">
            <mc:AlternateContent xmlns:mc="http://schemas.openxmlformats.org/markup-compatibility/2006">
              <mc:Choice xmlns:v="urn:schemas-microsoft-com:vml" Requires="v">
                <p:oleObj spid="_x0000_s84107" name="Equation" r:id="rId7" imgW="3378200" imgH="381000" progId="">
                  <p:embed/>
                </p:oleObj>
              </mc:Choice>
              <mc:Fallback>
                <p:oleObj name="Equation" r:id="rId7" imgW="3378200" imgH="381000" progId="">
                  <p:embed/>
                  <p:pic>
                    <p:nvPicPr>
                      <p:cNvPr id="0" name="Picture 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87824" y="2060848"/>
                        <a:ext cx="5545137" cy="625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833" name="Object 33"/>
          <p:cNvGraphicFramePr>
            <a:graphicFrameLocks noChangeAspect="1"/>
          </p:cNvGraphicFramePr>
          <p:nvPr>
            <p:extLst>
              <p:ext uri="{D42A27DB-BD31-4B8C-83A1-F6EECF244321}">
                <p14:modId xmlns:p14="http://schemas.microsoft.com/office/powerpoint/2010/main" val="4095512074"/>
              </p:ext>
            </p:extLst>
          </p:nvPr>
        </p:nvGraphicFramePr>
        <p:xfrm>
          <a:off x="2971064" y="2695575"/>
          <a:ext cx="5832475" cy="588963"/>
        </p:xfrm>
        <a:graphic>
          <a:graphicData uri="http://schemas.openxmlformats.org/presentationml/2006/ole">
            <mc:AlternateContent xmlns:mc="http://schemas.openxmlformats.org/markup-compatibility/2006">
              <mc:Choice xmlns:v="urn:schemas-microsoft-com:vml" Requires="v">
                <p:oleObj spid="_x0000_s84108" name="Equation" r:id="rId9" imgW="3771900" imgH="381000" progId="">
                  <p:embed/>
                </p:oleObj>
              </mc:Choice>
              <mc:Fallback>
                <p:oleObj name="Equation" r:id="rId9" imgW="3771900" imgH="381000" progId="">
                  <p:embed/>
                  <p:pic>
                    <p:nvPicPr>
                      <p:cNvPr id="0" name="Picture 1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71064" y="2695575"/>
                        <a:ext cx="5832475" cy="5889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32837" name="Picture 37"/>
          <p:cNvPicPr>
            <a:picLocks noChangeAspect="1" noChangeArrowheads="1"/>
          </p:cNvPicPr>
          <p:nvPr/>
        </p:nvPicPr>
        <p:blipFill>
          <a:blip r:embed="rId11" cstate="print"/>
          <a:srcRect/>
          <a:stretch>
            <a:fillRect/>
          </a:stretch>
        </p:blipFill>
        <p:spPr bwMode="auto">
          <a:xfrm>
            <a:off x="467544" y="4126762"/>
            <a:ext cx="3601095" cy="2625070"/>
          </a:xfrm>
          <a:prstGeom prst="rect">
            <a:avLst/>
          </a:prstGeom>
          <a:noFill/>
          <a:ln w="9525" algn="ctr">
            <a:noFill/>
            <a:miter lim="800000"/>
            <a:headEnd/>
            <a:tailEnd/>
          </a:ln>
          <a:effectLst/>
        </p:spPr>
      </p:pic>
      <p:sp>
        <p:nvSpPr>
          <p:cNvPr id="332835" name="Rectangle 35"/>
          <p:cNvSpPr>
            <a:spLocks noChangeArrowheads="1"/>
          </p:cNvSpPr>
          <p:nvPr/>
        </p:nvSpPr>
        <p:spPr bwMode="auto">
          <a:xfrm>
            <a:off x="89694" y="3936276"/>
            <a:ext cx="8964612" cy="1584325"/>
          </a:xfrm>
          <a:prstGeom prst="rect">
            <a:avLst/>
          </a:prstGeom>
          <a:noFill/>
          <a:ln w="9525" algn="ctr">
            <a:noFill/>
            <a:miter lim="800000"/>
            <a:headEnd/>
            <a:tailEnd/>
          </a:ln>
          <a:effectLst/>
        </p:spPr>
        <p:txBody>
          <a:bodyPr/>
          <a:lstStyle/>
          <a:p>
            <a:pPr marL="342900" indent="-342900">
              <a:buFontTx/>
              <a:buChar char="•"/>
            </a:pPr>
            <a:r>
              <a:rPr lang="es-ES_tradnl" sz="1800" dirty="0"/>
              <a:t>Grados superiores suelen producir soluciones menos exactas debido a los errores de redondeo y a las irregularidades locales.</a:t>
            </a:r>
          </a:p>
        </p:txBody>
      </p:sp>
      <p:cxnSp>
        <p:nvCxnSpPr>
          <p:cNvPr id="4" name="3 Conector recto"/>
          <p:cNvCxnSpPr/>
          <p:nvPr/>
        </p:nvCxnSpPr>
        <p:spPr bwMode="auto">
          <a:xfrm flipV="1">
            <a:off x="1476003" y="4878363"/>
            <a:ext cx="1584176" cy="299848"/>
          </a:xfrm>
          <a:prstGeom prst="line">
            <a:avLst/>
          </a:prstGeom>
          <a:noFill/>
          <a:ln w="57150" cap="flat" cmpd="sng" algn="ctr">
            <a:solidFill>
              <a:srgbClr val="333399"/>
            </a:solidFill>
            <a:prstDash val="solid"/>
            <a:round/>
            <a:headEnd type="none" w="med" len="med"/>
            <a:tailEnd type="none" w="med" len="med"/>
          </a:ln>
          <a:effectLst/>
        </p:spPr>
      </p:cxnSp>
      <p:sp>
        <p:nvSpPr>
          <p:cNvPr id="8" name="7 Forma libre"/>
          <p:cNvSpPr/>
          <p:nvPr/>
        </p:nvSpPr>
        <p:spPr bwMode="auto">
          <a:xfrm>
            <a:off x="5090615" y="5111299"/>
            <a:ext cx="1419460" cy="279567"/>
          </a:xfrm>
          <a:custGeom>
            <a:avLst/>
            <a:gdLst>
              <a:gd name="connsiteX0" fmla="*/ 0 w 1419460"/>
              <a:gd name="connsiteY0" fmla="*/ 279567 h 279567"/>
              <a:gd name="connsiteX1" fmla="*/ 668740 w 1419460"/>
              <a:gd name="connsiteY1" fmla="*/ 20259 h 279567"/>
              <a:gd name="connsiteX2" fmla="*/ 1187355 w 1419460"/>
              <a:gd name="connsiteY2" fmla="*/ 20259 h 279567"/>
              <a:gd name="connsiteX3" fmla="*/ 1405719 w 1419460"/>
              <a:gd name="connsiteY3" fmla="*/ 47555 h 279567"/>
              <a:gd name="connsiteX4" fmla="*/ 1378424 w 1419460"/>
              <a:gd name="connsiteY4" fmla="*/ 47555 h 279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60" h="279567">
                <a:moveTo>
                  <a:pt x="0" y="279567"/>
                </a:moveTo>
                <a:cubicBezTo>
                  <a:pt x="235424" y="171522"/>
                  <a:pt x="470848" y="63477"/>
                  <a:pt x="668740" y="20259"/>
                </a:cubicBezTo>
                <a:cubicBezTo>
                  <a:pt x="866633" y="-22959"/>
                  <a:pt x="1064525" y="15710"/>
                  <a:pt x="1187355" y="20259"/>
                </a:cubicBezTo>
                <a:cubicBezTo>
                  <a:pt x="1310185" y="24808"/>
                  <a:pt x="1373874" y="43006"/>
                  <a:pt x="1405719" y="47555"/>
                </a:cubicBezTo>
                <a:cubicBezTo>
                  <a:pt x="1437564" y="52104"/>
                  <a:pt x="1407994" y="49829"/>
                  <a:pt x="1378424" y="47555"/>
                </a:cubicBezTo>
              </a:path>
            </a:pathLst>
          </a:cu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cxnSp>
        <p:nvCxnSpPr>
          <p:cNvPr id="10" name="9 Conector recto"/>
          <p:cNvCxnSpPr/>
          <p:nvPr/>
        </p:nvCxnSpPr>
        <p:spPr bwMode="auto">
          <a:xfrm>
            <a:off x="5779850" y="5028287"/>
            <a:ext cx="20495" cy="1353041"/>
          </a:xfrm>
          <a:prstGeom prst="line">
            <a:avLst/>
          </a:prstGeom>
          <a:noFill/>
          <a:ln w="25400" cap="flat" cmpd="sng" algn="ctr">
            <a:solidFill>
              <a:schemeClr val="bg1">
                <a:lumMod val="75000"/>
              </a:schemeClr>
            </a:solidFill>
            <a:prstDash val="sysDot"/>
            <a:round/>
            <a:headEnd type="none" w="med" len="med"/>
            <a:tailEnd type="none" w="med" len="med"/>
          </a:ln>
          <a:effectLst/>
        </p:spPr>
      </p:cxnSp>
      <p:sp>
        <p:nvSpPr>
          <p:cNvPr id="19" name="18 Elipse"/>
          <p:cNvSpPr/>
          <p:nvPr/>
        </p:nvSpPr>
        <p:spPr bwMode="auto">
          <a:xfrm>
            <a:off x="5220072" y="1340768"/>
            <a:ext cx="1451551" cy="792088"/>
          </a:xfrm>
          <a:prstGeom prst="ellipse">
            <a:avLst/>
          </a:prstGeom>
          <a:noFill/>
          <a:ln w="31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
        <p:nvSpPr>
          <p:cNvPr id="31" name="30 Elipse"/>
          <p:cNvSpPr/>
          <p:nvPr/>
        </p:nvSpPr>
        <p:spPr bwMode="auto">
          <a:xfrm>
            <a:off x="5800345" y="2028542"/>
            <a:ext cx="1507959" cy="662267"/>
          </a:xfrm>
          <a:prstGeom prst="ellipse">
            <a:avLst/>
          </a:prstGeom>
          <a:noFill/>
          <a:ln w="31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
        <p:nvSpPr>
          <p:cNvPr id="32" name="31 Elipse"/>
          <p:cNvSpPr/>
          <p:nvPr/>
        </p:nvSpPr>
        <p:spPr bwMode="auto">
          <a:xfrm>
            <a:off x="6228184" y="2690809"/>
            <a:ext cx="1507959" cy="662267"/>
          </a:xfrm>
          <a:prstGeom prst="ellipse">
            <a:avLst/>
          </a:prstGeom>
          <a:noFill/>
          <a:ln w="31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cxnSp>
        <p:nvCxnSpPr>
          <p:cNvPr id="21" name="20 Conector recto de flecha"/>
          <p:cNvCxnSpPr/>
          <p:nvPr/>
        </p:nvCxnSpPr>
        <p:spPr bwMode="auto">
          <a:xfrm flipH="1">
            <a:off x="6519196" y="1344055"/>
            <a:ext cx="925934" cy="216024"/>
          </a:xfrm>
          <a:prstGeom prst="straightConnector1">
            <a:avLst/>
          </a:prstGeom>
          <a:noFill/>
          <a:ln w="25400"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6 Marcador de número de diapositiva"/>
          <p:cNvSpPr>
            <a:spLocks noGrp="1"/>
          </p:cNvSpPr>
          <p:nvPr>
            <p:ph type="sldNum" sz="quarter" idx="12"/>
          </p:nvPr>
        </p:nvSpPr>
        <p:spPr/>
        <p:txBody>
          <a:bodyPr/>
          <a:lstStyle/>
          <a:p>
            <a:fld id="{B64DE1D2-6BFC-45D3-B92E-3347ED58DDDD}" type="slidenum">
              <a:rPr lang="es-ES_tradnl"/>
              <a:pPr/>
              <a:t>27</a:t>
            </a:fld>
            <a:endParaRPr lang="es-ES_tradnl"/>
          </a:p>
        </p:txBody>
      </p:sp>
      <p:sp>
        <p:nvSpPr>
          <p:cNvPr id="332802" name="Rectangle 2"/>
          <p:cNvSpPr>
            <a:spLocks noGrp="1" noChangeArrowheads="1"/>
          </p:cNvSpPr>
          <p:nvPr>
            <p:ph type="title"/>
          </p:nvPr>
        </p:nvSpPr>
        <p:spPr>
          <a:xfrm>
            <a:off x="0" y="116632"/>
            <a:ext cx="9666882" cy="396280"/>
          </a:xfrm>
          <a:ln>
            <a:solidFill>
              <a:schemeClr val="accent1"/>
            </a:solidFill>
          </a:ln>
        </p:spPr>
        <p:txBody>
          <a:bodyPr/>
          <a:lstStyle/>
          <a:p>
            <a:pPr marL="457200" indent="-457200"/>
            <a:r>
              <a:rPr lang="es-ES_tradnl" b="1" dirty="0" smtClean="0">
                <a:solidFill>
                  <a:srgbClr val="00B050"/>
                </a:solidFill>
              </a:rPr>
              <a:t>ERRORES DE APROXIMACIÓN </a:t>
            </a:r>
            <a:r>
              <a:rPr lang="es-ES_tradnl" dirty="0" smtClean="0"/>
              <a:t>en las Fórmulas Newton-Cotes</a:t>
            </a:r>
            <a:endParaRPr lang="es-ES" dirty="0"/>
          </a:p>
        </p:txBody>
      </p:sp>
      <p:sp>
        <p:nvSpPr>
          <p:cNvPr id="332803" name="Rectangle 3"/>
          <p:cNvSpPr>
            <a:spLocks noGrp="1" noChangeArrowheads="1"/>
          </p:cNvSpPr>
          <p:nvPr>
            <p:ph type="body" sz="half" idx="1"/>
          </p:nvPr>
        </p:nvSpPr>
        <p:spPr>
          <a:xfrm>
            <a:off x="176261" y="3717032"/>
            <a:ext cx="8066522" cy="3496391"/>
          </a:xfrm>
          <a:ln>
            <a:solidFill>
              <a:schemeClr val="bg1"/>
            </a:solidFill>
          </a:ln>
        </p:spPr>
        <p:txBody>
          <a:bodyPr/>
          <a:lstStyle/>
          <a:p>
            <a:pPr marL="0" indent="0">
              <a:buNone/>
            </a:pPr>
            <a:r>
              <a:rPr lang="es-ES_tradnl" sz="2000" b="1" dirty="0" smtClean="0">
                <a:solidFill>
                  <a:srgbClr val="00B050"/>
                </a:solidFill>
                <a:effectLst>
                  <a:outerShdw blurRad="38100" dist="38100" dir="2700000" algn="tl">
                    <a:srgbClr val="000000">
                      <a:alpha val="43137"/>
                    </a:srgbClr>
                  </a:outerShdw>
                </a:effectLst>
              </a:rPr>
              <a:t>Si </a:t>
            </a:r>
            <a:r>
              <a:rPr lang="es-ES_tradnl" sz="2000" b="1" u="sng" dirty="0" smtClean="0">
                <a:solidFill>
                  <a:srgbClr val="00B050"/>
                </a:solidFill>
                <a:effectLst>
                  <a:outerShdw blurRad="38100" dist="38100" dir="2700000" algn="tl">
                    <a:srgbClr val="000000">
                      <a:alpha val="43137"/>
                    </a:srgbClr>
                  </a:outerShdw>
                </a:effectLst>
              </a:rPr>
              <a:t>n es un entero</a:t>
            </a:r>
            <a:r>
              <a:rPr lang="es-ES_tradnl" sz="2000" b="1" dirty="0" smtClean="0">
                <a:solidFill>
                  <a:srgbClr val="00B050"/>
                </a:solidFill>
                <a:effectLst>
                  <a:outerShdw blurRad="38100" dist="38100" dir="2700000" algn="tl">
                    <a:srgbClr val="000000">
                      <a:alpha val="43137"/>
                    </a:srgbClr>
                  </a:outerShdw>
                </a:effectLst>
              </a:rPr>
              <a:t>, el error también se puede expresar en términos del número de intervalos (n) como</a:t>
            </a:r>
            <a:r>
              <a:rPr lang="es-ES_tradnl" sz="1800" b="1" dirty="0" smtClean="0"/>
              <a:t>:</a:t>
            </a:r>
          </a:p>
          <a:p>
            <a:pPr marL="0" indent="0">
              <a:buNone/>
            </a:pPr>
            <a:r>
              <a:rPr lang="es-ES_tradnl" sz="1800" b="1" dirty="0" smtClean="0"/>
              <a:t>Si n es PAR</a:t>
            </a:r>
            <a:r>
              <a:rPr lang="es-ES_tradnl" sz="1200" b="1" dirty="0" smtClean="0"/>
              <a:t>:</a:t>
            </a:r>
          </a:p>
          <a:p>
            <a:pPr marL="0" indent="0">
              <a:buNone/>
            </a:pPr>
            <a:endParaRPr lang="es-ES_tradnl" sz="1200" b="1" dirty="0"/>
          </a:p>
          <a:p>
            <a:pPr marL="0" indent="0">
              <a:buNone/>
            </a:pPr>
            <a:endParaRPr lang="es-ES_tradnl" sz="1200" b="1" dirty="0" smtClean="0"/>
          </a:p>
          <a:p>
            <a:pPr marL="0" indent="0">
              <a:buNone/>
            </a:pPr>
            <a:endParaRPr lang="es-ES_tradnl" sz="1200" b="1" dirty="0"/>
          </a:p>
          <a:p>
            <a:pPr marL="0" indent="0">
              <a:buNone/>
            </a:pPr>
            <a:endParaRPr lang="es-ES_tradnl" sz="1200" b="1" dirty="0"/>
          </a:p>
          <a:p>
            <a:pPr marL="0" indent="0">
              <a:buNone/>
            </a:pPr>
            <a:r>
              <a:rPr lang="es-ES_tradnl" sz="1800" b="1" dirty="0"/>
              <a:t>Si n es </a:t>
            </a:r>
            <a:r>
              <a:rPr lang="es-ES_tradnl" sz="1800" b="1" dirty="0" smtClean="0"/>
              <a:t>IMPAR</a:t>
            </a:r>
            <a:r>
              <a:rPr lang="es-ES_tradnl" sz="1200" b="1" dirty="0"/>
              <a:t>:</a:t>
            </a:r>
          </a:p>
          <a:p>
            <a:pPr marL="0" indent="0">
              <a:buNone/>
            </a:pPr>
            <a:endParaRPr lang="es-ES_tradnl" sz="1200" b="1" dirty="0"/>
          </a:p>
        </p:txBody>
      </p:sp>
      <p:sp>
        <p:nvSpPr>
          <p:cNvPr id="332805" name="Rectangle 5"/>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32806" name="Rectangle 6"/>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32830" name="Rectangle 30"/>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s-ES"/>
          </a:p>
        </p:txBody>
      </p:sp>
      <p:grpSp>
        <p:nvGrpSpPr>
          <p:cNvPr id="2" name="1 Grupo"/>
          <p:cNvGrpSpPr/>
          <p:nvPr/>
        </p:nvGrpSpPr>
        <p:grpSpPr>
          <a:xfrm>
            <a:off x="291680" y="581502"/>
            <a:ext cx="5832475" cy="2012308"/>
            <a:chOff x="2971064" y="1340768"/>
            <a:chExt cx="5832475" cy="2012308"/>
          </a:xfrm>
        </p:grpSpPr>
        <p:graphicFrame>
          <p:nvGraphicFramePr>
            <p:cNvPr id="332829" name="Object 29"/>
            <p:cNvGraphicFramePr>
              <a:graphicFrameLocks noChangeAspect="1"/>
            </p:cNvGraphicFramePr>
            <p:nvPr>
              <p:extLst>
                <p:ext uri="{D42A27DB-BD31-4B8C-83A1-F6EECF244321}">
                  <p14:modId xmlns:p14="http://schemas.microsoft.com/office/powerpoint/2010/main" val="1731426450"/>
                </p:ext>
              </p:extLst>
            </p:nvPr>
          </p:nvGraphicFramePr>
          <p:xfrm>
            <a:off x="2987824" y="1412776"/>
            <a:ext cx="4968875" cy="628650"/>
          </p:xfrm>
          <a:graphic>
            <a:graphicData uri="http://schemas.openxmlformats.org/presentationml/2006/ole">
              <mc:AlternateContent xmlns:mc="http://schemas.openxmlformats.org/markup-compatibility/2006">
                <mc:Choice xmlns:v="urn:schemas-microsoft-com:vml" Requires="v">
                  <p:oleObj spid="_x0000_s95295" name="Equation" r:id="rId4" imgW="3009900" imgH="381000" progId="">
                    <p:embed/>
                  </p:oleObj>
                </mc:Choice>
                <mc:Fallback>
                  <p:oleObj name="Equation" r:id="rId4" imgW="3009900" imgH="381000" progId="">
                    <p:embed/>
                    <p:pic>
                      <p:nvPicPr>
                        <p:cNvPr id="0" name="Picture 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1412776"/>
                          <a:ext cx="4968875" cy="6286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831" name="Object 31"/>
            <p:cNvGraphicFramePr>
              <a:graphicFrameLocks noChangeAspect="1"/>
            </p:cNvGraphicFramePr>
            <p:nvPr>
              <p:extLst>
                <p:ext uri="{D42A27DB-BD31-4B8C-83A1-F6EECF244321}">
                  <p14:modId xmlns:p14="http://schemas.microsoft.com/office/powerpoint/2010/main" val="1482525524"/>
                </p:ext>
              </p:extLst>
            </p:nvPr>
          </p:nvGraphicFramePr>
          <p:xfrm>
            <a:off x="2987824" y="2060848"/>
            <a:ext cx="5545137" cy="625475"/>
          </p:xfrm>
          <a:graphic>
            <a:graphicData uri="http://schemas.openxmlformats.org/presentationml/2006/ole">
              <mc:AlternateContent xmlns:mc="http://schemas.openxmlformats.org/markup-compatibility/2006">
                <mc:Choice xmlns:v="urn:schemas-microsoft-com:vml" Requires="v">
                  <p:oleObj spid="_x0000_s95296" name="Equation" r:id="rId6" imgW="3378200" imgH="381000" progId="">
                    <p:embed/>
                  </p:oleObj>
                </mc:Choice>
                <mc:Fallback>
                  <p:oleObj name="Equation" r:id="rId6" imgW="3378200" imgH="381000" progId="">
                    <p:embed/>
                    <p:pic>
                      <p:nvPicPr>
                        <p:cNvPr id="0" name="Picture 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7824" y="2060848"/>
                          <a:ext cx="5545137" cy="6254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2833" name="Object 33"/>
            <p:cNvGraphicFramePr>
              <a:graphicFrameLocks noChangeAspect="1"/>
            </p:cNvGraphicFramePr>
            <p:nvPr>
              <p:extLst>
                <p:ext uri="{D42A27DB-BD31-4B8C-83A1-F6EECF244321}">
                  <p14:modId xmlns:p14="http://schemas.microsoft.com/office/powerpoint/2010/main" val="2773637820"/>
                </p:ext>
              </p:extLst>
            </p:nvPr>
          </p:nvGraphicFramePr>
          <p:xfrm>
            <a:off x="2971064" y="2695575"/>
            <a:ext cx="5832475" cy="588963"/>
          </p:xfrm>
          <a:graphic>
            <a:graphicData uri="http://schemas.openxmlformats.org/presentationml/2006/ole">
              <mc:AlternateContent xmlns:mc="http://schemas.openxmlformats.org/markup-compatibility/2006">
                <mc:Choice xmlns:v="urn:schemas-microsoft-com:vml" Requires="v">
                  <p:oleObj spid="_x0000_s95297" name="Equation" r:id="rId8" imgW="3771900" imgH="381000" progId="">
                    <p:embed/>
                  </p:oleObj>
                </mc:Choice>
                <mc:Fallback>
                  <p:oleObj name="Equation" r:id="rId8" imgW="3771900" imgH="381000" progId="">
                    <p:embed/>
                    <p:pic>
                      <p:nvPicPr>
                        <p:cNvPr id="0" name="Picture 6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064" y="2695575"/>
                          <a:ext cx="5832475" cy="588963"/>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18 Elipse"/>
            <p:cNvSpPr/>
            <p:nvPr/>
          </p:nvSpPr>
          <p:spPr bwMode="auto">
            <a:xfrm>
              <a:off x="5220072" y="1340768"/>
              <a:ext cx="1451551" cy="792088"/>
            </a:xfrm>
            <a:prstGeom prst="ellipse">
              <a:avLst/>
            </a:prstGeom>
            <a:noFill/>
            <a:ln w="31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
          <p:nvSpPr>
            <p:cNvPr id="31" name="30 Elipse"/>
            <p:cNvSpPr/>
            <p:nvPr/>
          </p:nvSpPr>
          <p:spPr bwMode="auto">
            <a:xfrm>
              <a:off x="5800345" y="2028542"/>
              <a:ext cx="1507959" cy="662267"/>
            </a:xfrm>
            <a:prstGeom prst="ellipse">
              <a:avLst/>
            </a:prstGeom>
            <a:noFill/>
            <a:ln w="31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
          <p:nvSpPr>
            <p:cNvPr id="32" name="31 Elipse"/>
            <p:cNvSpPr/>
            <p:nvPr/>
          </p:nvSpPr>
          <p:spPr bwMode="auto">
            <a:xfrm>
              <a:off x="6228184" y="2690809"/>
              <a:ext cx="1507959" cy="662267"/>
            </a:xfrm>
            <a:prstGeom prst="ellipse">
              <a:avLst/>
            </a:prstGeom>
            <a:noFill/>
            <a:ln w="31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grpSp>
      <mc:AlternateContent xmlns:mc="http://schemas.openxmlformats.org/markup-compatibility/2006" xmlns:a14="http://schemas.microsoft.com/office/drawing/2010/main">
        <mc:Choice Requires="a14">
          <p:sp>
            <p:nvSpPr>
              <p:cNvPr id="3" name="2 CuadroTexto"/>
              <p:cNvSpPr txBox="1"/>
              <p:nvPr/>
            </p:nvSpPr>
            <p:spPr>
              <a:xfrm>
                <a:off x="1403648" y="4525458"/>
                <a:ext cx="6493850" cy="8084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a:rPr>
                        <m:t>𝐸𝑟𝑟𝑜𝑟</m:t>
                      </m:r>
                      <m:r>
                        <a:rPr lang="es-ES" sz="2000" i="1" smtClean="0">
                          <a:latin typeface="Cambria Math"/>
                        </a:rPr>
                        <m:t>=</m:t>
                      </m:r>
                      <m:d>
                        <m:dPr>
                          <m:begChr m:val="⌊"/>
                          <m:endChr m:val="⌋"/>
                          <m:ctrlPr>
                            <a:rPr lang="es-ES" sz="2000" i="1" smtClean="0">
                              <a:latin typeface="Cambria Math" panose="02040503050406030204" pitchFamily="18" charset="0"/>
                            </a:rPr>
                          </m:ctrlPr>
                        </m:dPr>
                        <m:e>
                          <m:f>
                            <m:fPr>
                              <m:ctrlPr>
                                <a:rPr lang="es-ES" sz="2000" i="1" smtClean="0">
                                  <a:latin typeface="Cambria Math" panose="02040503050406030204" pitchFamily="18" charset="0"/>
                                </a:rPr>
                              </m:ctrlPr>
                            </m:fPr>
                            <m:num>
                              <m:sSup>
                                <m:sSupPr>
                                  <m:ctrlPr>
                                    <a:rPr lang="es-ES" sz="2000" i="1" smtClean="0">
                                      <a:latin typeface="Cambria Math" panose="02040503050406030204" pitchFamily="18" charset="0"/>
                                    </a:rPr>
                                  </m:ctrlPr>
                                </m:sSupPr>
                                <m:e>
                                  <m:r>
                                    <a:rPr lang="es-ES" sz="2000" b="0" i="1" smtClean="0">
                                      <a:latin typeface="Cambria Math"/>
                                    </a:rPr>
                                    <m:t>h</m:t>
                                  </m:r>
                                </m:e>
                                <m:sup>
                                  <m:r>
                                    <a:rPr lang="es-ES" sz="2000" b="0" i="1" smtClean="0">
                                      <a:latin typeface="Cambria Math"/>
                                    </a:rPr>
                                    <m:t>𝑛</m:t>
                                  </m:r>
                                  <m:r>
                                    <a:rPr lang="es-ES" sz="2000" b="0" i="1" smtClean="0">
                                      <a:latin typeface="Cambria Math"/>
                                    </a:rPr>
                                    <m:t>+3</m:t>
                                  </m:r>
                                </m:sup>
                              </m:sSup>
                              <m:r>
                                <a:rPr lang="es-ES" sz="2000" b="0" i="1" smtClean="0">
                                  <a:latin typeface="Cambria Math"/>
                                </a:rPr>
                                <m:t>.</m:t>
                              </m:r>
                              <m:sSup>
                                <m:sSupPr>
                                  <m:ctrlPr>
                                    <a:rPr lang="es-ES" sz="2000" b="0" i="1" smtClean="0">
                                      <a:latin typeface="Cambria Math" panose="02040503050406030204" pitchFamily="18" charset="0"/>
                                    </a:rPr>
                                  </m:ctrlPr>
                                </m:sSupPr>
                                <m:e>
                                  <m:r>
                                    <a:rPr lang="es-ES" sz="2000" b="0" i="1" smtClean="0">
                                      <a:latin typeface="Cambria Math"/>
                                    </a:rPr>
                                    <m:t>𝑓</m:t>
                                  </m:r>
                                </m:e>
                                <m:sup>
                                  <m:d>
                                    <m:dPr>
                                      <m:ctrlPr>
                                        <a:rPr lang="es-ES" sz="2000" b="0" i="1" smtClean="0">
                                          <a:latin typeface="Cambria Math" panose="02040503050406030204" pitchFamily="18" charset="0"/>
                                        </a:rPr>
                                      </m:ctrlPr>
                                    </m:dPr>
                                    <m:e>
                                      <m:r>
                                        <a:rPr lang="es-ES" sz="2000" b="0" i="1" smtClean="0">
                                          <a:latin typeface="Cambria Math"/>
                                        </a:rPr>
                                        <m:t>𝑛</m:t>
                                      </m:r>
                                      <m:r>
                                        <a:rPr lang="es-ES" sz="2000" b="0" i="1" smtClean="0">
                                          <a:latin typeface="Cambria Math"/>
                                        </a:rPr>
                                        <m:t>+2</m:t>
                                      </m:r>
                                    </m:e>
                                  </m:d>
                                </m:sup>
                              </m:sSup>
                              <m:r>
                                <a:rPr lang="es-ES" sz="2000" b="0" i="1" smtClean="0">
                                  <a:latin typeface="Cambria Math"/>
                                </a:rPr>
                                <m:t>(</m:t>
                              </m:r>
                              <m:r>
                                <a:rPr lang="es-ES" sz="2000" b="0" i="1" smtClean="0">
                                  <a:latin typeface="Cambria Math"/>
                                </a:rPr>
                                <m:t>𝑧</m:t>
                              </m:r>
                              <m:r>
                                <a:rPr lang="es-ES" sz="2000" b="0" i="1" smtClean="0">
                                  <a:latin typeface="Cambria Math"/>
                                </a:rPr>
                                <m:t>)</m:t>
                              </m:r>
                            </m:num>
                            <m:den>
                              <m:d>
                                <m:dPr>
                                  <m:ctrlPr>
                                    <a:rPr lang="es-ES" sz="2000" b="0" i="1" smtClean="0">
                                      <a:latin typeface="Cambria Math" panose="02040503050406030204" pitchFamily="18" charset="0"/>
                                    </a:rPr>
                                  </m:ctrlPr>
                                </m:dPr>
                                <m:e>
                                  <m:r>
                                    <a:rPr lang="es-ES" sz="2000" b="0" i="1" smtClean="0">
                                      <a:latin typeface="Cambria Math"/>
                                    </a:rPr>
                                    <m:t>𝑛</m:t>
                                  </m:r>
                                  <m:r>
                                    <a:rPr lang="es-ES" sz="2000" b="0" i="1" smtClean="0">
                                      <a:latin typeface="Cambria Math"/>
                                    </a:rPr>
                                    <m:t>+2</m:t>
                                  </m:r>
                                </m:e>
                              </m:d>
                              <m:r>
                                <a:rPr lang="es-ES" sz="2000" b="0" i="1" smtClean="0">
                                  <a:latin typeface="Cambria Math"/>
                                </a:rPr>
                                <m:t> !</m:t>
                              </m:r>
                            </m:den>
                          </m:f>
                          <m:nary>
                            <m:naryPr>
                              <m:ctrlPr>
                                <a:rPr lang="es-ES" sz="2000" i="1" smtClean="0">
                                  <a:latin typeface="Cambria Math" panose="02040503050406030204" pitchFamily="18" charset="0"/>
                                </a:rPr>
                              </m:ctrlPr>
                            </m:naryPr>
                            <m:sub>
                              <m:r>
                                <m:rPr>
                                  <m:brk m:alnAt="23"/>
                                </m:rPr>
                                <a:rPr lang="es-ES" sz="2000" b="0" i="1" smtClean="0">
                                  <a:latin typeface="Cambria Math"/>
                                </a:rPr>
                                <m:t>0</m:t>
                              </m:r>
                            </m:sub>
                            <m:sup>
                              <m:r>
                                <a:rPr lang="es-ES" sz="2000" b="0" i="1" smtClean="0">
                                  <a:latin typeface="Cambria Math"/>
                                </a:rPr>
                                <m:t>𝑛</m:t>
                              </m:r>
                            </m:sup>
                            <m:e>
                              <m:r>
                                <a:rPr lang="es-ES" sz="2000" b="0" i="1" smtClean="0">
                                  <a:latin typeface="Cambria Math"/>
                                </a:rPr>
                                <m:t>𝑡</m:t>
                              </m:r>
                              <m:r>
                                <a:rPr lang="es-ES" sz="2000" b="0" i="1" smtClean="0">
                                  <a:latin typeface="Cambria Math"/>
                                </a:rPr>
                                <m:t>.</m:t>
                              </m:r>
                              <m:r>
                                <a:rPr lang="es-ES" sz="2000" b="0" i="1" smtClean="0">
                                  <a:latin typeface="Cambria Math"/>
                                </a:rPr>
                                <m:t>𝑡</m:t>
                              </m:r>
                              <m:r>
                                <a:rPr lang="es-ES" sz="2000" b="0" i="1" smtClean="0">
                                  <a:latin typeface="Cambria Math"/>
                                </a:rPr>
                                <m:t>.</m:t>
                              </m:r>
                              <m:d>
                                <m:dPr>
                                  <m:ctrlPr>
                                    <a:rPr lang="es-ES" sz="2000" b="0" i="1" smtClean="0">
                                      <a:latin typeface="Cambria Math" panose="02040503050406030204" pitchFamily="18" charset="0"/>
                                    </a:rPr>
                                  </m:ctrlPr>
                                </m:dPr>
                                <m:e>
                                  <m:r>
                                    <a:rPr lang="es-ES" sz="2000" b="0" i="1" smtClean="0">
                                      <a:latin typeface="Cambria Math"/>
                                    </a:rPr>
                                    <m:t>𝑡</m:t>
                                  </m:r>
                                  <m:r>
                                    <a:rPr lang="es-ES" sz="2000" b="0" i="1" smtClean="0">
                                      <a:latin typeface="Cambria Math"/>
                                    </a:rPr>
                                    <m:t>−1</m:t>
                                  </m:r>
                                </m:e>
                              </m:d>
                              <m:r>
                                <a:rPr lang="es-ES" sz="2000" b="0" i="1" smtClean="0">
                                  <a:latin typeface="Cambria Math"/>
                                </a:rPr>
                                <m:t>….</m:t>
                              </m:r>
                              <m:d>
                                <m:dPr>
                                  <m:ctrlPr>
                                    <a:rPr lang="es-ES" sz="2000" b="0" i="1" smtClean="0">
                                      <a:latin typeface="Cambria Math" panose="02040503050406030204" pitchFamily="18" charset="0"/>
                                    </a:rPr>
                                  </m:ctrlPr>
                                </m:dPr>
                                <m:e>
                                  <m:r>
                                    <a:rPr lang="es-ES" sz="2000" b="0" i="1" smtClean="0">
                                      <a:latin typeface="Cambria Math"/>
                                    </a:rPr>
                                    <m:t>𝑡</m:t>
                                  </m:r>
                                  <m:r>
                                    <a:rPr lang="es-ES" sz="2000" b="0" i="1" smtClean="0">
                                      <a:latin typeface="Cambria Math"/>
                                    </a:rPr>
                                    <m:t>−</m:t>
                                  </m:r>
                                  <m:r>
                                    <a:rPr lang="es-ES" sz="2000" b="0" i="1" smtClean="0">
                                      <a:latin typeface="Cambria Math"/>
                                    </a:rPr>
                                    <m:t>𝑛</m:t>
                                  </m:r>
                                </m:e>
                              </m:d>
                              <m:r>
                                <a:rPr lang="es-ES" sz="2000" b="0" i="1" smtClean="0">
                                  <a:latin typeface="Cambria Math"/>
                                </a:rPr>
                                <m:t>.</m:t>
                              </m:r>
                              <m:r>
                                <a:rPr lang="es-ES" sz="2000" b="0" i="1" smtClean="0">
                                  <a:latin typeface="Cambria Math"/>
                                </a:rPr>
                                <m:t>𝑑𝑡</m:t>
                              </m:r>
                            </m:e>
                          </m:nary>
                        </m:e>
                      </m:d>
                    </m:oMath>
                  </m:oMathPara>
                </a14:m>
                <a:endParaRPr lang="es-ES" dirty="0"/>
              </a:p>
            </p:txBody>
          </p:sp>
        </mc:Choice>
        <mc:Fallback xmlns="">
          <p:sp>
            <p:nvSpPr>
              <p:cNvPr id="3" name="2 CuadroTexto"/>
              <p:cNvSpPr txBox="1">
                <a:spLocks noRot="1" noChangeAspect="1" noMove="1" noResize="1" noEditPoints="1" noAdjustHandles="1" noChangeArrowheads="1" noChangeShapeType="1" noTextEdit="1"/>
              </p:cNvSpPr>
              <p:nvPr/>
            </p:nvSpPr>
            <p:spPr>
              <a:xfrm>
                <a:off x="1403648" y="4525458"/>
                <a:ext cx="6493850" cy="808426"/>
              </a:xfrm>
              <a:prstGeom prst="rect">
                <a:avLst/>
              </a:prstGeom>
              <a:blipFill rotWithShape="1">
                <a:blip r:embed="rId10" cstate="print"/>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22 CuadroTexto"/>
              <p:cNvSpPr txBox="1"/>
              <p:nvPr/>
            </p:nvSpPr>
            <p:spPr>
              <a:xfrm>
                <a:off x="805571" y="5775038"/>
                <a:ext cx="7344816" cy="80842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a:rPr>
                        <m:t>𝐸𝑟𝑟𝑜𝑟</m:t>
                      </m:r>
                      <m:r>
                        <a:rPr lang="es-ES" sz="2000" i="1" smtClean="0">
                          <a:latin typeface="Cambria Math"/>
                        </a:rPr>
                        <m:t>=</m:t>
                      </m:r>
                      <m:d>
                        <m:dPr>
                          <m:begChr m:val="⌊"/>
                          <m:endChr m:val="⌋"/>
                          <m:ctrlPr>
                            <a:rPr lang="es-ES" sz="2000" i="1" smtClean="0">
                              <a:latin typeface="Cambria Math" panose="02040503050406030204" pitchFamily="18" charset="0"/>
                            </a:rPr>
                          </m:ctrlPr>
                        </m:dPr>
                        <m:e>
                          <m:f>
                            <m:fPr>
                              <m:ctrlPr>
                                <a:rPr lang="es-ES" sz="2000" i="1" smtClean="0">
                                  <a:latin typeface="Cambria Math" panose="02040503050406030204" pitchFamily="18" charset="0"/>
                                </a:rPr>
                              </m:ctrlPr>
                            </m:fPr>
                            <m:num>
                              <m:sSup>
                                <m:sSupPr>
                                  <m:ctrlPr>
                                    <a:rPr lang="es-ES" sz="2000" i="1" smtClean="0">
                                      <a:latin typeface="Cambria Math" panose="02040503050406030204" pitchFamily="18" charset="0"/>
                                    </a:rPr>
                                  </m:ctrlPr>
                                </m:sSupPr>
                                <m:e>
                                  <m:r>
                                    <a:rPr lang="es-ES" sz="2000" b="0" i="1" smtClean="0">
                                      <a:latin typeface="Cambria Math"/>
                                    </a:rPr>
                                    <m:t>h</m:t>
                                  </m:r>
                                </m:e>
                                <m:sup>
                                  <m:r>
                                    <a:rPr lang="es-ES" sz="2000" b="0" i="1" smtClean="0">
                                      <a:latin typeface="Cambria Math"/>
                                    </a:rPr>
                                    <m:t>𝑛</m:t>
                                  </m:r>
                                  <m:r>
                                    <a:rPr lang="es-ES" sz="2000" b="0" i="1" smtClean="0">
                                      <a:latin typeface="Cambria Math"/>
                                    </a:rPr>
                                    <m:t>+2</m:t>
                                  </m:r>
                                </m:sup>
                              </m:sSup>
                              <m:r>
                                <a:rPr lang="es-ES" sz="2000" b="0" i="1" smtClean="0">
                                  <a:latin typeface="Cambria Math"/>
                                </a:rPr>
                                <m:t>.</m:t>
                              </m:r>
                              <m:sSup>
                                <m:sSupPr>
                                  <m:ctrlPr>
                                    <a:rPr lang="es-ES" sz="2000" b="0" i="1" smtClean="0">
                                      <a:latin typeface="Cambria Math" panose="02040503050406030204" pitchFamily="18" charset="0"/>
                                    </a:rPr>
                                  </m:ctrlPr>
                                </m:sSupPr>
                                <m:e>
                                  <m:r>
                                    <a:rPr lang="es-ES" sz="2000" b="0" i="1" smtClean="0">
                                      <a:latin typeface="Cambria Math"/>
                                    </a:rPr>
                                    <m:t>𝑓</m:t>
                                  </m:r>
                                </m:e>
                                <m:sup>
                                  <m:d>
                                    <m:dPr>
                                      <m:ctrlPr>
                                        <a:rPr lang="es-ES" sz="2000" b="0" i="1" smtClean="0">
                                          <a:latin typeface="Cambria Math" panose="02040503050406030204" pitchFamily="18" charset="0"/>
                                        </a:rPr>
                                      </m:ctrlPr>
                                    </m:dPr>
                                    <m:e>
                                      <m:r>
                                        <a:rPr lang="es-ES" sz="2000" b="0" i="1" smtClean="0">
                                          <a:latin typeface="Cambria Math"/>
                                        </a:rPr>
                                        <m:t>𝑛</m:t>
                                      </m:r>
                                      <m:r>
                                        <a:rPr lang="es-ES" sz="2000" b="0" i="1" smtClean="0">
                                          <a:latin typeface="Cambria Math"/>
                                        </a:rPr>
                                        <m:t>+1</m:t>
                                      </m:r>
                                    </m:e>
                                  </m:d>
                                </m:sup>
                              </m:sSup>
                              <m:r>
                                <a:rPr lang="es-ES" sz="2000" b="0" i="1" smtClean="0">
                                  <a:latin typeface="Cambria Math"/>
                                </a:rPr>
                                <m:t>(</m:t>
                              </m:r>
                              <m:r>
                                <a:rPr lang="es-ES" sz="2000" b="0" i="1" smtClean="0">
                                  <a:latin typeface="Cambria Math"/>
                                </a:rPr>
                                <m:t>𝑧</m:t>
                              </m:r>
                              <m:r>
                                <a:rPr lang="es-ES" sz="2000" b="0" i="1" smtClean="0">
                                  <a:latin typeface="Cambria Math"/>
                                </a:rPr>
                                <m:t>)</m:t>
                              </m:r>
                            </m:num>
                            <m:den>
                              <m:d>
                                <m:dPr>
                                  <m:ctrlPr>
                                    <a:rPr lang="es-ES" sz="2000" b="0" i="1" smtClean="0">
                                      <a:latin typeface="Cambria Math" panose="02040503050406030204" pitchFamily="18" charset="0"/>
                                    </a:rPr>
                                  </m:ctrlPr>
                                </m:dPr>
                                <m:e>
                                  <m:r>
                                    <a:rPr lang="es-ES" sz="2000" b="0" i="1" smtClean="0">
                                      <a:latin typeface="Cambria Math"/>
                                    </a:rPr>
                                    <m:t>𝑛</m:t>
                                  </m:r>
                                  <m:r>
                                    <a:rPr lang="es-ES" sz="2000" b="0" i="1" smtClean="0">
                                      <a:latin typeface="Cambria Math"/>
                                    </a:rPr>
                                    <m:t>+1</m:t>
                                  </m:r>
                                </m:e>
                              </m:d>
                              <m:r>
                                <a:rPr lang="es-ES" sz="2000" b="0" i="1" smtClean="0">
                                  <a:latin typeface="Cambria Math"/>
                                </a:rPr>
                                <m:t> !</m:t>
                              </m:r>
                            </m:den>
                          </m:f>
                          <m:nary>
                            <m:naryPr>
                              <m:ctrlPr>
                                <a:rPr lang="es-ES" sz="2000" i="1" smtClean="0">
                                  <a:latin typeface="Cambria Math" panose="02040503050406030204" pitchFamily="18" charset="0"/>
                                </a:rPr>
                              </m:ctrlPr>
                            </m:naryPr>
                            <m:sub>
                              <m:r>
                                <m:rPr>
                                  <m:brk m:alnAt="23"/>
                                </m:rPr>
                                <a:rPr lang="es-ES" sz="2000" b="0" i="1" smtClean="0">
                                  <a:latin typeface="Cambria Math"/>
                                </a:rPr>
                                <m:t>0</m:t>
                              </m:r>
                            </m:sub>
                            <m:sup>
                              <m:r>
                                <a:rPr lang="es-ES" sz="2000" b="0" i="1" smtClean="0">
                                  <a:latin typeface="Cambria Math"/>
                                </a:rPr>
                                <m:t>𝑛</m:t>
                              </m:r>
                            </m:sup>
                            <m:e>
                              <m:r>
                                <a:rPr lang="es-ES" sz="2000" b="0" i="1" smtClean="0">
                                  <a:latin typeface="Cambria Math"/>
                                </a:rPr>
                                <m:t>𝑡</m:t>
                              </m:r>
                              <m:r>
                                <a:rPr lang="es-ES" sz="2000" b="0" i="1" smtClean="0">
                                  <a:latin typeface="Cambria Math"/>
                                </a:rPr>
                                <m:t>. </m:t>
                              </m:r>
                              <m:d>
                                <m:dPr>
                                  <m:ctrlPr>
                                    <a:rPr lang="es-ES" sz="2000" b="0" i="1" smtClean="0">
                                      <a:latin typeface="Cambria Math" panose="02040503050406030204" pitchFamily="18" charset="0"/>
                                    </a:rPr>
                                  </m:ctrlPr>
                                </m:dPr>
                                <m:e>
                                  <m:r>
                                    <a:rPr lang="es-ES" sz="2000" b="0" i="1" smtClean="0">
                                      <a:latin typeface="Cambria Math"/>
                                    </a:rPr>
                                    <m:t>𝑡</m:t>
                                  </m:r>
                                  <m:r>
                                    <a:rPr lang="es-ES" sz="2000" b="0" i="1" smtClean="0">
                                      <a:latin typeface="Cambria Math"/>
                                    </a:rPr>
                                    <m:t>−1</m:t>
                                  </m:r>
                                </m:e>
                              </m:d>
                              <m:r>
                                <a:rPr lang="es-ES" sz="2000" b="0" i="1" smtClean="0">
                                  <a:latin typeface="Cambria Math"/>
                                </a:rPr>
                                <m:t>.(</m:t>
                              </m:r>
                              <m:r>
                                <a:rPr lang="es-ES" sz="2000" b="0" i="1" smtClean="0">
                                  <a:latin typeface="Cambria Math"/>
                                </a:rPr>
                                <m:t>𝑡</m:t>
                              </m:r>
                              <m:r>
                                <a:rPr lang="es-ES" sz="2000" b="0" i="1" smtClean="0">
                                  <a:latin typeface="Cambria Math"/>
                                </a:rPr>
                                <m:t>−2)….</m:t>
                              </m:r>
                              <m:d>
                                <m:dPr>
                                  <m:ctrlPr>
                                    <a:rPr lang="es-ES" sz="2000" b="0" i="1" smtClean="0">
                                      <a:latin typeface="Cambria Math" panose="02040503050406030204" pitchFamily="18" charset="0"/>
                                    </a:rPr>
                                  </m:ctrlPr>
                                </m:dPr>
                                <m:e>
                                  <m:r>
                                    <a:rPr lang="es-ES" sz="2000" b="0" i="1" smtClean="0">
                                      <a:latin typeface="Cambria Math"/>
                                    </a:rPr>
                                    <m:t>𝑡</m:t>
                                  </m:r>
                                  <m:r>
                                    <a:rPr lang="es-ES" sz="2000" b="0" i="1" smtClean="0">
                                      <a:latin typeface="Cambria Math"/>
                                    </a:rPr>
                                    <m:t>−</m:t>
                                  </m:r>
                                  <m:r>
                                    <a:rPr lang="es-ES" sz="2000" b="0" i="1" smtClean="0">
                                      <a:latin typeface="Cambria Math"/>
                                    </a:rPr>
                                    <m:t>𝑛</m:t>
                                  </m:r>
                                </m:e>
                              </m:d>
                              <m:r>
                                <a:rPr lang="es-ES" sz="2000" b="0" i="1" smtClean="0">
                                  <a:latin typeface="Cambria Math"/>
                                </a:rPr>
                                <m:t>.</m:t>
                              </m:r>
                              <m:r>
                                <a:rPr lang="es-ES" sz="2000" b="0" i="1" smtClean="0">
                                  <a:latin typeface="Cambria Math"/>
                                </a:rPr>
                                <m:t>𝑑𝑡</m:t>
                              </m:r>
                            </m:e>
                          </m:nary>
                        </m:e>
                      </m:d>
                    </m:oMath>
                  </m:oMathPara>
                </a14:m>
                <a:endParaRPr lang="es-ES" dirty="0"/>
              </a:p>
            </p:txBody>
          </p:sp>
        </mc:Choice>
        <mc:Fallback xmlns="">
          <p:sp>
            <p:nvSpPr>
              <p:cNvPr id="23" name="22 CuadroTexto"/>
              <p:cNvSpPr txBox="1">
                <a:spLocks noRot="1" noChangeAspect="1" noMove="1" noResize="1" noEditPoints="1" noAdjustHandles="1" noChangeArrowheads="1" noChangeShapeType="1" noTextEdit="1"/>
              </p:cNvSpPr>
              <p:nvPr/>
            </p:nvSpPr>
            <p:spPr>
              <a:xfrm>
                <a:off x="805571" y="5775038"/>
                <a:ext cx="7344816" cy="808426"/>
              </a:xfrm>
              <a:prstGeom prst="rect">
                <a:avLst/>
              </a:prstGeom>
              <a:blipFill rotWithShape="1">
                <a:blip r:embed="rId11" cstate="print"/>
                <a:stretch>
                  <a:fillRect/>
                </a:stretch>
              </a:blipFill>
            </p:spPr>
            <p:txBody>
              <a:bodyPr/>
              <a:lstStyle/>
              <a:p>
                <a:r>
                  <a:rPr lang="es-ES">
                    <a:noFill/>
                  </a:rPr>
                  <a:t> </a:t>
                </a:r>
              </a:p>
            </p:txBody>
          </p:sp>
        </mc:Fallback>
      </mc:AlternateContent>
      <p:graphicFrame>
        <p:nvGraphicFramePr>
          <p:cNvPr id="5" name="4 Objeto"/>
          <p:cNvGraphicFramePr>
            <a:graphicFrameLocks noChangeAspect="1"/>
          </p:cNvGraphicFramePr>
          <p:nvPr>
            <p:extLst>
              <p:ext uri="{D42A27DB-BD31-4B8C-83A1-F6EECF244321}">
                <p14:modId xmlns:p14="http://schemas.microsoft.com/office/powerpoint/2010/main" val="3987423422"/>
              </p:ext>
            </p:extLst>
          </p:nvPr>
        </p:nvGraphicFramePr>
        <p:xfrm>
          <a:off x="210525" y="2780928"/>
          <a:ext cx="6111875" cy="1025525"/>
        </p:xfrm>
        <a:graphic>
          <a:graphicData uri="http://schemas.openxmlformats.org/presentationml/2006/ole">
            <mc:AlternateContent xmlns:mc="http://schemas.openxmlformats.org/markup-compatibility/2006">
              <mc:Choice xmlns:v="urn:schemas-microsoft-com:vml" Requires="v">
                <p:oleObj spid="_x0000_s95298" name="Ecuación" r:id="rId12" imgW="3936960" imgH="660240" progId="Equation.3">
                  <p:embed/>
                </p:oleObj>
              </mc:Choice>
              <mc:Fallback>
                <p:oleObj name="Ecuación" r:id="rId12" imgW="3936960" imgH="660240" progId="Equation.3">
                  <p:embed/>
                  <p:pic>
                    <p:nvPicPr>
                      <p:cNvPr id="0" name="Picture 6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0525" y="2780928"/>
                        <a:ext cx="6111875" cy="102552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8365846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28</a:t>
            </a:fld>
            <a:endParaRPr lang="es-ES_tradnl"/>
          </a:p>
        </p:txBody>
      </p:sp>
      <p:sp>
        <p:nvSpPr>
          <p:cNvPr id="2052" name="Rectangle 2"/>
          <p:cNvSpPr>
            <a:spLocks noGrp="1" noChangeArrowheads="1"/>
          </p:cNvSpPr>
          <p:nvPr>
            <p:ph type="title"/>
          </p:nvPr>
        </p:nvSpPr>
        <p:spPr/>
        <p:txBody>
          <a:bodyPr/>
          <a:lstStyle/>
          <a:p>
            <a:r>
              <a:rPr lang="es-ES_tradnl" dirty="0" smtClean="0"/>
              <a:t>Fórmulas del Trapecio (Newton-Cotes de grado 1)</a:t>
            </a:r>
            <a:endParaRPr lang="es-ES" dirty="0" smtClean="0"/>
          </a:p>
        </p:txBody>
      </p:sp>
      <p:sp>
        <p:nvSpPr>
          <p:cNvPr id="4" name="Rectangle 3"/>
          <p:cNvSpPr>
            <a:spLocks noGrp="1" noChangeArrowheads="1"/>
          </p:cNvSpPr>
          <p:nvPr>
            <p:ph type="body" sz="half" idx="1"/>
          </p:nvPr>
        </p:nvSpPr>
        <p:spPr>
          <a:xfrm>
            <a:off x="467544" y="1628801"/>
            <a:ext cx="8207375" cy="4824536"/>
          </a:xfrm>
        </p:spPr>
        <p:txBody>
          <a:bodyPr/>
          <a:lstStyle/>
          <a:p>
            <a:pPr>
              <a:lnSpc>
                <a:spcPct val="80000"/>
              </a:lnSpc>
              <a:buNone/>
            </a:pPr>
            <a:r>
              <a:rPr lang="es-ES_tradnl" sz="1600" dirty="0" smtClean="0"/>
              <a:t>Es decir,  se parte de sólo 2 puntos, por tanto, [a, b]=[x</a:t>
            </a:r>
            <a:r>
              <a:rPr lang="es-ES_tradnl" sz="1600" baseline="-25000" dirty="0" smtClean="0"/>
              <a:t>0</a:t>
            </a:r>
            <a:r>
              <a:rPr lang="es-ES_tradnl" sz="1600" dirty="0" smtClean="0"/>
              <a:t>, x</a:t>
            </a:r>
            <a:r>
              <a:rPr lang="es-ES_tradnl" sz="1600" baseline="-25000" dirty="0" smtClean="0"/>
              <a:t>1</a:t>
            </a:r>
            <a:r>
              <a:rPr lang="es-ES_tradnl" sz="1600" dirty="0" smtClean="0"/>
              <a:t>]</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r>
              <a:rPr lang="es-ES_tradnl" sz="1800" b="1" dirty="0" smtClean="0">
                <a:solidFill>
                  <a:srgbClr val="0000FF"/>
                </a:solidFill>
              </a:rPr>
              <a:t>Fórmula del Trapecio</a:t>
            </a:r>
            <a:r>
              <a:rPr lang="es-ES_tradnl" sz="1600" dirty="0" smtClean="0"/>
              <a:t>:</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p:txBody>
      </p:sp>
      <p:graphicFrame>
        <p:nvGraphicFramePr>
          <p:cNvPr id="28675" name="Object 3"/>
          <p:cNvGraphicFramePr>
            <a:graphicFrameLocks noChangeAspect="1"/>
          </p:cNvGraphicFramePr>
          <p:nvPr/>
        </p:nvGraphicFramePr>
        <p:xfrm>
          <a:off x="1623789" y="764704"/>
          <a:ext cx="5324475" cy="749300"/>
        </p:xfrm>
        <a:graphic>
          <a:graphicData uri="http://schemas.openxmlformats.org/presentationml/2006/ole">
            <mc:AlternateContent xmlns:mc="http://schemas.openxmlformats.org/markup-compatibility/2006">
              <mc:Choice xmlns:v="urn:schemas-microsoft-com:vml" Requires="v">
                <p:oleObj spid="_x0000_s47251" name="Ecuación" r:id="rId4" imgW="3429000" imgH="482600" progId="Equation.3">
                  <p:embed/>
                </p:oleObj>
              </mc:Choice>
              <mc:Fallback>
                <p:oleObj name="Ecuación" r:id="rId4" imgW="3429000" imgH="482600" progId="Equation.3">
                  <p:embed/>
                  <p:pic>
                    <p:nvPicPr>
                      <p:cNvPr id="0" name="Picture 14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3789" y="764704"/>
                        <a:ext cx="5324475"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 name="27 Grupo"/>
          <p:cNvGrpSpPr/>
          <p:nvPr/>
        </p:nvGrpSpPr>
        <p:grpSpPr>
          <a:xfrm>
            <a:off x="5652120" y="3205434"/>
            <a:ext cx="2304256" cy="2023766"/>
            <a:chOff x="6516216" y="1772816"/>
            <a:chExt cx="2304256" cy="2023766"/>
          </a:xfrm>
        </p:grpSpPr>
        <p:grpSp>
          <p:nvGrpSpPr>
            <p:cNvPr id="22" name="21 Grupo"/>
            <p:cNvGrpSpPr/>
            <p:nvPr/>
          </p:nvGrpSpPr>
          <p:grpSpPr>
            <a:xfrm>
              <a:off x="6804248" y="1772816"/>
              <a:ext cx="2016224" cy="1601402"/>
              <a:chOff x="6444208" y="2621274"/>
              <a:chExt cx="2016224" cy="1601402"/>
            </a:xfrm>
          </p:grpSpPr>
          <p:cxnSp>
            <p:nvCxnSpPr>
              <p:cNvPr id="8" name="7 Conector recto de flecha"/>
              <p:cNvCxnSpPr/>
              <p:nvPr/>
            </p:nvCxnSpPr>
            <p:spPr bwMode="auto">
              <a:xfrm>
                <a:off x="6444208" y="4221088"/>
                <a:ext cx="2016224" cy="1588"/>
              </a:xfrm>
              <a:prstGeom prst="straightConnector1">
                <a:avLst/>
              </a:prstGeom>
              <a:noFill/>
              <a:ln w="25400" cap="flat" cmpd="sng" algn="ctr">
                <a:solidFill>
                  <a:srgbClr val="333399"/>
                </a:solidFill>
                <a:prstDash val="solid"/>
                <a:round/>
                <a:headEnd type="none" w="med" len="med"/>
                <a:tailEnd type="arrow"/>
              </a:ln>
              <a:effectLst/>
            </p:spPr>
          </p:cxnSp>
          <p:cxnSp>
            <p:nvCxnSpPr>
              <p:cNvPr id="9" name="8 Conector recto de flecha"/>
              <p:cNvCxnSpPr/>
              <p:nvPr/>
            </p:nvCxnSpPr>
            <p:spPr bwMode="auto">
              <a:xfrm rot="16200000" flipV="1">
                <a:off x="5652120" y="3413362"/>
                <a:ext cx="1592560" cy="8384"/>
              </a:xfrm>
              <a:prstGeom prst="straightConnector1">
                <a:avLst/>
              </a:prstGeom>
              <a:noFill/>
              <a:ln w="25400" cap="flat" cmpd="sng" algn="ctr">
                <a:solidFill>
                  <a:srgbClr val="333399"/>
                </a:solidFill>
                <a:prstDash val="solid"/>
                <a:round/>
                <a:headEnd type="none" w="med" len="med"/>
                <a:tailEnd type="arrow"/>
              </a:ln>
              <a:effectLst/>
            </p:spPr>
          </p:cxnSp>
          <p:cxnSp>
            <p:nvCxnSpPr>
              <p:cNvPr id="12" name="11 Conector recto"/>
              <p:cNvCxnSpPr/>
              <p:nvPr/>
            </p:nvCxnSpPr>
            <p:spPr bwMode="auto">
              <a:xfrm flipV="1">
                <a:off x="6732240" y="2996952"/>
                <a:ext cx="1152128" cy="504056"/>
              </a:xfrm>
              <a:prstGeom prst="line">
                <a:avLst/>
              </a:prstGeom>
              <a:noFill/>
              <a:ln w="19050" cap="flat" cmpd="sng" algn="ctr">
                <a:solidFill>
                  <a:srgbClr val="C00000"/>
                </a:solidFill>
                <a:prstDash val="solid"/>
                <a:round/>
                <a:headEnd type="none" w="med" len="med"/>
                <a:tailEnd type="none" w="med" len="med"/>
              </a:ln>
              <a:effectLst/>
            </p:spPr>
          </p:cxnSp>
          <p:cxnSp>
            <p:nvCxnSpPr>
              <p:cNvPr id="14" name="13 Conector recto"/>
              <p:cNvCxnSpPr/>
              <p:nvPr/>
            </p:nvCxnSpPr>
            <p:spPr bwMode="auto">
              <a:xfrm rot="5400000">
                <a:off x="6372200" y="3861048"/>
                <a:ext cx="720080" cy="0"/>
              </a:xfrm>
              <a:prstGeom prst="line">
                <a:avLst/>
              </a:prstGeom>
              <a:noFill/>
              <a:ln w="9525" cap="flat" cmpd="sng" algn="ctr">
                <a:solidFill>
                  <a:srgbClr val="333399"/>
                </a:solidFill>
                <a:prstDash val="sysDot"/>
                <a:round/>
                <a:headEnd type="none" w="med" len="med"/>
                <a:tailEnd type="none" w="med" len="med"/>
              </a:ln>
              <a:effectLst/>
            </p:spPr>
          </p:cxnSp>
          <p:cxnSp>
            <p:nvCxnSpPr>
              <p:cNvPr id="15" name="14 Conector recto"/>
              <p:cNvCxnSpPr/>
              <p:nvPr/>
            </p:nvCxnSpPr>
            <p:spPr bwMode="auto">
              <a:xfrm rot="5400000">
                <a:off x="7279276" y="3602044"/>
                <a:ext cx="1224136" cy="13952"/>
              </a:xfrm>
              <a:prstGeom prst="line">
                <a:avLst/>
              </a:prstGeom>
              <a:noFill/>
              <a:ln w="9525" cap="flat" cmpd="sng" algn="ctr">
                <a:solidFill>
                  <a:srgbClr val="333399"/>
                </a:solidFill>
                <a:prstDash val="sysDot"/>
                <a:round/>
                <a:headEnd type="none" w="med" len="med"/>
                <a:tailEnd type="none" w="med" len="med"/>
              </a:ln>
              <a:effectLst/>
            </p:spPr>
          </p:cxnSp>
          <p:cxnSp>
            <p:nvCxnSpPr>
              <p:cNvPr id="17" name="16 Conector recto"/>
              <p:cNvCxnSpPr/>
              <p:nvPr/>
            </p:nvCxnSpPr>
            <p:spPr bwMode="auto">
              <a:xfrm>
                <a:off x="6444208" y="3501008"/>
                <a:ext cx="288032" cy="0"/>
              </a:xfrm>
              <a:prstGeom prst="line">
                <a:avLst/>
              </a:prstGeom>
              <a:noFill/>
              <a:ln w="9525" cap="flat" cmpd="sng" algn="ctr">
                <a:solidFill>
                  <a:srgbClr val="333399"/>
                </a:solidFill>
                <a:prstDash val="sysDot"/>
                <a:round/>
                <a:headEnd type="none" w="med" len="med"/>
                <a:tailEnd type="none" w="med" len="med"/>
              </a:ln>
              <a:effectLst/>
            </p:spPr>
          </p:cxnSp>
          <p:cxnSp>
            <p:nvCxnSpPr>
              <p:cNvPr id="20" name="19 Conector recto"/>
              <p:cNvCxnSpPr/>
              <p:nvPr/>
            </p:nvCxnSpPr>
            <p:spPr bwMode="auto">
              <a:xfrm>
                <a:off x="6444208" y="2996952"/>
                <a:ext cx="1440160" cy="0"/>
              </a:xfrm>
              <a:prstGeom prst="line">
                <a:avLst/>
              </a:prstGeom>
              <a:noFill/>
              <a:ln w="9525" cap="flat" cmpd="sng" algn="ctr">
                <a:solidFill>
                  <a:srgbClr val="333399"/>
                </a:solidFill>
                <a:prstDash val="sysDot"/>
                <a:round/>
                <a:headEnd type="none" w="med" len="med"/>
                <a:tailEnd type="none" w="med" len="med"/>
              </a:ln>
              <a:effectLst/>
            </p:spPr>
          </p:cxnSp>
        </p:grpSp>
        <p:sp>
          <p:nvSpPr>
            <p:cNvPr id="23" name="22 CuadroTexto"/>
            <p:cNvSpPr txBox="1"/>
            <p:nvPr/>
          </p:nvSpPr>
          <p:spPr>
            <a:xfrm>
              <a:off x="6516216" y="1988840"/>
              <a:ext cx="300082" cy="338554"/>
            </a:xfrm>
            <a:prstGeom prst="rect">
              <a:avLst/>
            </a:prstGeom>
            <a:noFill/>
          </p:spPr>
          <p:txBody>
            <a:bodyPr wrap="none" rtlCol="0">
              <a:spAutoFit/>
            </a:bodyPr>
            <a:lstStyle/>
            <a:p>
              <a:r>
                <a:rPr lang="es-ES" dirty="0" smtClean="0"/>
                <a:t>f</a:t>
              </a:r>
              <a:r>
                <a:rPr lang="es-ES" baseline="-25000" dirty="0" smtClean="0"/>
                <a:t>1</a:t>
              </a:r>
              <a:endParaRPr lang="es-ES" baseline="-25000" dirty="0"/>
            </a:p>
          </p:txBody>
        </p:sp>
        <p:sp>
          <p:nvSpPr>
            <p:cNvPr id="24" name="23 CuadroTexto"/>
            <p:cNvSpPr txBox="1"/>
            <p:nvPr/>
          </p:nvSpPr>
          <p:spPr>
            <a:xfrm>
              <a:off x="6516216" y="2514382"/>
              <a:ext cx="340158" cy="338554"/>
            </a:xfrm>
            <a:prstGeom prst="rect">
              <a:avLst/>
            </a:prstGeom>
            <a:noFill/>
          </p:spPr>
          <p:txBody>
            <a:bodyPr wrap="none" rtlCol="0">
              <a:spAutoFit/>
            </a:bodyPr>
            <a:lstStyle/>
            <a:p>
              <a:r>
                <a:rPr lang="es-ES" dirty="0" smtClean="0"/>
                <a:t>f</a:t>
              </a:r>
              <a:r>
                <a:rPr lang="es-ES" baseline="-25000" dirty="0" smtClean="0"/>
                <a:t>0</a:t>
              </a:r>
              <a:endParaRPr lang="es-ES" baseline="-25000" dirty="0"/>
            </a:p>
          </p:txBody>
        </p:sp>
        <p:sp>
          <p:nvSpPr>
            <p:cNvPr id="25" name="24 CuadroTexto"/>
            <p:cNvSpPr txBox="1"/>
            <p:nvPr/>
          </p:nvSpPr>
          <p:spPr>
            <a:xfrm>
              <a:off x="6936214" y="3450486"/>
              <a:ext cx="369012" cy="338554"/>
            </a:xfrm>
            <a:prstGeom prst="rect">
              <a:avLst/>
            </a:prstGeom>
            <a:noFill/>
          </p:spPr>
          <p:txBody>
            <a:bodyPr wrap="none" rtlCol="0">
              <a:spAutoFit/>
            </a:bodyPr>
            <a:lstStyle/>
            <a:p>
              <a:r>
                <a:rPr lang="es-ES" dirty="0" smtClean="0"/>
                <a:t>x</a:t>
              </a:r>
              <a:r>
                <a:rPr lang="es-ES" baseline="-25000" dirty="0" smtClean="0"/>
                <a:t>0</a:t>
              </a:r>
              <a:endParaRPr lang="es-ES" baseline="-25000" dirty="0"/>
            </a:p>
          </p:txBody>
        </p:sp>
        <p:sp>
          <p:nvSpPr>
            <p:cNvPr id="26" name="25 CuadroTexto"/>
            <p:cNvSpPr txBox="1"/>
            <p:nvPr/>
          </p:nvSpPr>
          <p:spPr>
            <a:xfrm>
              <a:off x="8091420" y="3458028"/>
              <a:ext cx="328936" cy="338554"/>
            </a:xfrm>
            <a:prstGeom prst="rect">
              <a:avLst/>
            </a:prstGeom>
            <a:noFill/>
          </p:spPr>
          <p:txBody>
            <a:bodyPr wrap="none" rtlCol="0">
              <a:spAutoFit/>
            </a:bodyPr>
            <a:lstStyle/>
            <a:p>
              <a:r>
                <a:rPr lang="es-ES" dirty="0" smtClean="0"/>
                <a:t>x</a:t>
              </a:r>
              <a:r>
                <a:rPr lang="es-ES" baseline="-25000" dirty="0" smtClean="0"/>
                <a:t>1</a:t>
              </a:r>
              <a:endParaRPr lang="es-ES" baseline="-25000" dirty="0"/>
            </a:p>
          </p:txBody>
        </p:sp>
      </p:grpSp>
      <p:graphicFrame>
        <p:nvGraphicFramePr>
          <p:cNvPr id="47108" name="Object 4"/>
          <p:cNvGraphicFramePr>
            <a:graphicFrameLocks noChangeAspect="1"/>
          </p:cNvGraphicFramePr>
          <p:nvPr/>
        </p:nvGraphicFramePr>
        <p:xfrm>
          <a:off x="474761" y="2132856"/>
          <a:ext cx="6113463" cy="1500187"/>
        </p:xfrm>
        <a:graphic>
          <a:graphicData uri="http://schemas.openxmlformats.org/presentationml/2006/ole">
            <mc:AlternateContent xmlns:mc="http://schemas.openxmlformats.org/markup-compatibility/2006">
              <mc:Choice xmlns:v="urn:schemas-microsoft-com:vml" Requires="v">
                <p:oleObj spid="_x0000_s47252" name="Ecuación" r:id="rId6" imgW="3937000" imgH="965200" progId="Equation.3">
                  <p:embed/>
                </p:oleObj>
              </mc:Choice>
              <mc:Fallback>
                <p:oleObj name="Ecuación" r:id="rId6" imgW="3937000" imgH="965200" progId="Equation.3">
                  <p:embed/>
                  <p:pic>
                    <p:nvPicPr>
                      <p:cNvPr id="0" name="Picture 1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761" y="2132856"/>
                        <a:ext cx="6113463" cy="1500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28 Rectángulo"/>
          <p:cNvSpPr/>
          <p:nvPr/>
        </p:nvSpPr>
        <p:spPr bwMode="auto">
          <a:xfrm>
            <a:off x="1144082" y="2996952"/>
            <a:ext cx="1080120" cy="705004"/>
          </a:xfrm>
          <a:prstGeom prst="rect">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
        <p:nvSpPr>
          <p:cNvPr id="30" name="29 CuadroTexto"/>
          <p:cNvSpPr txBox="1"/>
          <p:nvPr/>
        </p:nvSpPr>
        <p:spPr>
          <a:xfrm>
            <a:off x="2411760" y="3068960"/>
            <a:ext cx="2042469" cy="584775"/>
          </a:xfrm>
          <a:prstGeom prst="rect">
            <a:avLst/>
          </a:prstGeom>
          <a:noFill/>
        </p:spPr>
        <p:txBody>
          <a:bodyPr wrap="square" rtlCol="0">
            <a:spAutoFit/>
          </a:bodyPr>
          <a:lstStyle/>
          <a:p>
            <a:r>
              <a:rPr lang="es-ES" b="1" dirty="0" smtClean="0">
                <a:solidFill>
                  <a:srgbClr val="0000FF"/>
                </a:solidFill>
                <a:effectLst>
                  <a:outerShdw blurRad="38100" dist="38100" dir="2700000" algn="tl">
                    <a:srgbClr val="000000">
                      <a:alpha val="43137"/>
                    </a:srgbClr>
                  </a:outerShdw>
                </a:effectLst>
              </a:rPr>
              <a:t>Fórmula del área de un trapecio</a:t>
            </a:r>
            <a:endParaRPr lang="es-ES" b="1" dirty="0">
              <a:solidFill>
                <a:srgbClr val="0000FF"/>
              </a:solidFill>
              <a:effectLst>
                <a:outerShdw blurRad="38100" dist="38100" dir="2700000" algn="tl">
                  <a:srgbClr val="000000">
                    <a:alpha val="43137"/>
                  </a:srgbClr>
                </a:outerShdw>
              </a:effectLst>
            </a:endParaRPr>
          </a:p>
        </p:txBody>
      </p:sp>
      <p:graphicFrame>
        <p:nvGraphicFramePr>
          <p:cNvPr id="47109" name="Object 5"/>
          <p:cNvGraphicFramePr>
            <a:graphicFrameLocks noChangeAspect="1"/>
          </p:cNvGraphicFramePr>
          <p:nvPr>
            <p:extLst>
              <p:ext uri="{D42A27DB-BD31-4B8C-83A1-F6EECF244321}">
                <p14:modId xmlns:p14="http://schemas.microsoft.com/office/powerpoint/2010/main" val="3936207076"/>
              </p:ext>
            </p:extLst>
          </p:nvPr>
        </p:nvGraphicFramePr>
        <p:xfrm>
          <a:off x="163513" y="4433888"/>
          <a:ext cx="3592512" cy="1858962"/>
        </p:xfrm>
        <a:graphic>
          <a:graphicData uri="http://schemas.openxmlformats.org/presentationml/2006/ole">
            <mc:AlternateContent xmlns:mc="http://schemas.openxmlformats.org/markup-compatibility/2006">
              <mc:Choice xmlns:v="urn:schemas-microsoft-com:vml" Requires="v">
                <p:oleObj spid="_x0000_s47253" name="Ecuación" r:id="rId8" imgW="2311200" imgH="1193760" progId="Equation.3">
                  <p:embed/>
                </p:oleObj>
              </mc:Choice>
              <mc:Fallback>
                <p:oleObj name="Ecuación" r:id="rId8" imgW="2311200" imgH="1193760" progId="Equation.3">
                  <p:embed/>
                  <p:pic>
                    <p:nvPicPr>
                      <p:cNvPr id="0" name="Picture 14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3513" y="4433888"/>
                        <a:ext cx="3592512" cy="1858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3" name="32 Conector recto de flecha"/>
          <p:cNvCxnSpPr/>
          <p:nvPr/>
        </p:nvCxnSpPr>
        <p:spPr bwMode="auto">
          <a:xfrm>
            <a:off x="3491880" y="5805264"/>
            <a:ext cx="648072" cy="1588"/>
          </a:xfrm>
          <a:prstGeom prst="straightConnector1">
            <a:avLst/>
          </a:prstGeom>
          <a:noFill/>
          <a:ln w="25400" cap="flat" cmpd="sng" algn="ctr">
            <a:solidFill>
              <a:srgbClr val="333399"/>
            </a:solidFill>
            <a:prstDash val="solid"/>
            <a:round/>
            <a:headEnd type="none" w="med" len="med"/>
            <a:tailEnd type="arrow"/>
          </a:ln>
          <a:effectLst/>
        </p:spPr>
      </p:cxnSp>
      <p:sp>
        <p:nvSpPr>
          <p:cNvPr id="34" name="33 CuadroTexto"/>
          <p:cNvSpPr txBox="1"/>
          <p:nvPr/>
        </p:nvSpPr>
        <p:spPr>
          <a:xfrm>
            <a:off x="4283968" y="5508521"/>
            <a:ext cx="4644008" cy="1077218"/>
          </a:xfrm>
          <a:prstGeom prst="rect">
            <a:avLst/>
          </a:prstGeom>
          <a:noFill/>
        </p:spPr>
        <p:txBody>
          <a:bodyPr wrap="square" rtlCol="0">
            <a:spAutoFit/>
          </a:bodyPr>
          <a:lstStyle/>
          <a:p>
            <a:r>
              <a:rPr lang="es-ES" dirty="0" smtClean="0"/>
              <a:t>Depende de h</a:t>
            </a:r>
            <a:r>
              <a:rPr lang="es-ES" baseline="30000" dirty="0" smtClean="0"/>
              <a:t>3 </a:t>
            </a:r>
            <a:r>
              <a:rPr lang="es-ES" dirty="0" smtClean="0"/>
              <a:t>, es decir, O(h</a:t>
            </a:r>
            <a:r>
              <a:rPr lang="es-ES" baseline="30000" dirty="0" smtClean="0"/>
              <a:t>3</a:t>
            </a:r>
            <a:r>
              <a:rPr lang="es-ES" dirty="0" smtClean="0"/>
              <a:t>) </a:t>
            </a:r>
            <a:r>
              <a:rPr lang="es-ES" dirty="0" smtClean="0">
                <a:sym typeface="Symbol"/>
              </a:rPr>
              <a:t> Cuanto menor sea h, menor será el error. Sin embargo, el error por redondeo es inversamente proporcional a h, como </a:t>
            </a:r>
            <a:r>
              <a:rPr lang="es-ES" dirty="0" err="1" smtClean="0">
                <a:sym typeface="Symbol"/>
              </a:rPr>
              <a:t>sucedia</a:t>
            </a:r>
            <a:r>
              <a:rPr lang="es-ES" dirty="0" smtClean="0">
                <a:sym typeface="Symbol"/>
              </a:rPr>
              <a:t> con la diferenciación.</a:t>
            </a:r>
            <a:endParaRPr lang="es-ES" dirty="0"/>
          </a:p>
        </p:txBody>
      </p:sp>
      <p:pic>
        <p:nvPicPr>
          <p:cNvPr id="27" name="Picture 16"/>
          <p:cNvPicPr>
            <a:picLocks noChangeAspect="1" noChangeArrowheads="1"/>
          </p:cNvPicPr>
          <p:nvPr/>
        </p:nvPicPr>
        <p:blipFill>
          <a:blip r:embed="rId10" cstate="print"/>
          <a:srcRect/>
          <a:stretch>
            <a:fillRect/>
          </a:stretch>
        </p:blipFill>
        <p:spPr bwMode="auto">
          <a:xfrm>
            <a:off x="5364088" y="3068960"/>
            <a:ext cx="3240360" cy="2362107"/>
          </a:xfrm>
          <a:prstGeom prst="rect">
            <a:avLst/>
          </a:prstGeom>
          <a:noFill/>
          <a:ln w="9525" algn="ctr">
            <a:noFill/>
            <a:miter lim="800000"/>
            <a:headEnd/>
            <a:tailEnd/>
          </a:ln>
          <a:effectLst/>
        </p:spPr>
      </p:pic>
      <p:cxnSp>
        <p:nvCxnSpPr>
          <p:cNvPr id="32" name="31 Conector recto"/>
          <p:cNvCxnSpPr/>
          <p:nvPr/>
        </p:nvCxnSpPr>
        <p:spPr bwMode="auto">
          <a:xfrm flipV="1">
            <a:off x="6300192" y="3789040"/>
            <a:ext cx="1440160" cy="216024"/>
          </a:xfrm>
          <a:prstGeom prst="line">
            <a:avLst/>
          </a:prstGeom>
          <a:noFill/>
          <a:ln w="38100" cap="flat" cmpd="sng" algn="ctr">
            <a:solidFill>
              <a:srgbClr val="0000FF"/>
            </a:solidFill>
            <a:prstDash val="solid"/>
            <a:round/>
            <a:headEnd type="none" w="med" len="med"/>
            <a:tailEnd type="none" w="med" len="med"/>
          </a:ln>
          <a:effectLst/>
        </p:spPr>
      </p:cxnSp>
      <p:sp>
        <p:nvSpPr>
          <p:cNvPr id="31" name="30 CuadroTexto"/>
          <p:cNvSpPr txBox="1"/>
          <p:nvPr/>
        </p:nvSpPr>
        <p:spPr>
          <a:xfrm>
            <a:off x="6030523" y="3038182"/>
            <a:ext cx="2642070" cy="615553"/>
          </a:xfrm>
          <a:prstGeom prst="rect">
            <a:avLst/>
          </a:prstGeom>
          <a:noFill/>
        </p:spPr>
        <p:txBody>
          <a:bodyPr wrap="none" rtlCol="0">
            <a:spAutoFit/>
          </a:bodyPr>
          <a:lstStyle/>
          <a:p>
            <a:r>
              <a:rPr lang="es-ES" sz="1800" b="1" dirty="0" smtClean="0">
                <a:solidFill>
                  <a:srgbClr val="00B050"/>
                </a:solidFill>
              </a:rPr>
              <a:t>¿Cuánto vale  h?</a:t>
            </a:r>
          </a:p>
          <a:p>
            <a:r>
              <a:rPr lang="es-ES" b="1" dirty="0" smtClean="0"/>
              <a:t>h=(b-a) </a:t>
            </a:r>
            <a:r>
              <a:rPr lang="es-ES" dirty="0" smtClean="0"/>
              <a:t>  donde b=x1 y a=x0</a:t>
            </a:r>
            <a:endParaRPr lang="es-ES" b="1" dirty="0" smtClean="0"/>
          </a:p>
        </p:txBody>
      </p:sp>
      <p:cxnSp>
        <p:nvCxnSpPr>
          <p:cNvPr id="35" name="34 Conector recto de flecha"/>
          <p:cNvCxnSpPr/>
          <p:nvPr/>
        </p:nvCxnSpPr>
        <p:spPr bwMode="auto">
          <a:xfrm>
            <a:off x="6353944" y="4445208"/>
            <a:ext cx="1386408" cy="0"/>
          </a:xfrm>
          <a:prstGeom prst="straightConnector1">
            <a:avLst/>
          </a:prstGeom>
          <a:noFill/>
          <a:ln w="15875" cap="flat" cmpd="sng" algn="ctr">
            <a:solidFill>
              <a:srgbClr val="00B050"/>
            </a:solidFill>
            <a:prstDash val="solid"/>
            <a:round/>
            <a:headEnd type="triangle" w="med" len="med"/>
            <a:tailEnd type="triangle"/>
          </a:ln>
          <a:effectLst/>
        </p:spPr>
      </p:cxnSp>
      <p:sp>
        <p:nvSpPr>
          <p:cNvPr id="36" name="35 CuadroTexto"/>
          <p:cNvSpPr txBox="1"/>
          <p:nvPr/>
        </p:nvSpPr>
        <p:spPr>
          <a:xfrm>
            <a:off x="6898710" y="4490402"/>
            <a:ext cx="328614" cy="400110"/>
          </a:xfrm>
          <a:prstGeom prst="rect">
            <a:avLst/>
          </a:prstGeom>
          <a:noFill/>
        </p:spPr>
        <p:txBody>
          <a:bodyPr wrap="square" rtlCol="0">
            <a:spAutoFit/>
          </a:bodyPr>
          <a:lstStyle/>
          <a:p>
            <a:r>
              <a:rPr lang="es-ES" sz="2000" b="1" dirty="0" smtClean="0">
                <a:solidFill>
                  <a:srgbClr val="00B050"/>
                </a:solidFill>
              </a:rPr>
              <a:t>h</a:t>
            </a:r>
            <a:endParaRPr lang="es-ES" sz="2000" b="1" dirty="0">
              <a:solidFill>
                <a:srgbClr val="00B050"/>
              </a:solidFill>
            </a:endParaRPr>
          </a:p>
        </p:txBody>
      </p:sp>
      <p:cxnSp>
        <p:nvCxnSpPr>
          <p:cNvPr id="5" name="4 Conector recto de flecha"/>
          <p:cNvCxnSpPr/>
          <p:nvPr/>
        </p:nvCxnSpPr>
        <p:spPr bwMode="auto">
          <a:xfrm>
            <a:off x="1144082" y="3833140"/>
            <a:ext cx="4848196" cy="0"/>
          </a:xfrm>
          <a:prstGeom prst="straightConnector1">
            <a:avLst/>
          </a:prstGeom>
          <a:noFill/>
          <a:ln w="25400"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29</a:t>
            </a:fld>
            <a:endParaRPr lang="es-ES_tradnl"/>
          </a:p>
        </p:txBody>
      </p:sp>
      <p:sp>
        <p:nvSpPr>
          <p:cNvPr id="2052" name="Rectangle 2"/>
          <p:cNvSpPr>
            <a:spLocks noGrp="1" noChangeArrowheads="1"/>
          </p:cNvSpPr>
          <p:nvPr>
            <p:ph type="title"/>
          </p:nvPr>
        </p:nvSpPr>
        <p:spPr/>
        <p:txBody>
          <a:bodyPr/>
          <a:lstStyle/>
          <a:p>
            <a:r>
              <a:rPr lang="es-ES_tradnl" dirty="0" smtClean="0"/>
              <a:t>Fórmula extendida (o compuesta) del trapecio</a:t>
            </a:r>
            <a:endParaRPr lang="es-ES" dirty="0" smtClean="0"/>
          </a:p>
        </p:txBody>
      </p:sp>
      <p:sp>
        <p:nvSpPr>
          <p:cNvPr id="4" name="Rectangle 3"/>
          <p:cNvSpPr>
            <a:spLocks noGrp="1" noChangeArrowheads="1"/>
          </p:cNvSpPr>
          <p:nvPr>
            <p:ph type="body" sz="half" idx="1"/>
          </p:nvPr>
        </p:nvSpPr>
        <p:spPr>
          <a:xfrm>
            <a:off x="467544" y="836712"/>
            <a:ext cx="8207375" cy="4824536"/>
          </a:xfrm>
        </p:spPr>
        <p:txBody>
          <a:bodyPr/>
          <a:lstStyle/>
          <a:p>
            <a:pPr marL="0">
              <a:lnSpc>
                <a:spcPct val="80000"/>
              </a:lnSpc>
              <a:buNone/>
            </a:pPr>
            <a:r>
              <a:rPr lang="es-ES_tradnl" sz="1600" dirty="0" smtClean="0"/>
              <a:t>Aplicar la Fórmula del trapecio en un único intervalo [a, b] puede suponer un “error” en la integración numérica muy grande </a:t>
            </a:r>
            <a:r>
              <a:rPr lang="es-ES_tradnl" sz="1600" dirty="0" smtClean="0">
                <a:sym typeface="Symbol"/>
              </a:rPr>
              <a:t> conviene subdividir [a, b] en pequeños intervalos (h pequeño) y aplicar en cada uno de ellos la </a:t>
            </a:r>
            <a:r>
              <a:rPr lang="es-ES_tradnl" sz="1600" i="1" dirty="0" smtClean="0">
                <a:sym typeface="Symbol"/>
              </a:rPr>
              <a:t>Fórmula del trapecio</a:t>
            </a:r>
            <a:r>
              <a:rPr lang="es-ES_tradnl" sz="1600" dirty="0" smtClean="0">
                <a:sym typeface="Symbol"/>
              </a:rPr>
              <a:t>. </a:t>
            </a:r>
            <a:endParaRPr lang="es-ES_tradnl" sz="1600" dirty="0" smtClean="0"/>
          </a:p>
          <a:p>
            <a:pPr>
              <a:lnSpc>
                <a:spcPct val="80000"/>
              </a:lnSpc>
              <a:buNone/>
            </a:pPr>
            <a:endParaRPr lang="es-ES_tradnl" sz="1600" dirty="0" smtClean="0"/>
          </a:p>
          <a:p>
            <a:pPr>
              <a:lnSpc>
                <a:spcPct val="80000"/>
              </a:lnSpc>
              <a:buNone/>
            </a:pPr>
            <a:r>
              <a:rPr lang="es-ES_tradnl" sz="1600" b="1" dirty="0" smtClean="0">
                <a:solidFill>
                  <a:srgbClr val="FF0000"/>
                </a:solidFill>
              </a:rPr>
              <a:t>Fórmula extendida del Trapecio</a:t>
            </a:r>
            <a:r>
              <a:rPr lang="es-ES_tradnl" sz="1600" dirty="0" smtClean="0"/>
              <a:t>:</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p:txBody>
      </p:sp>
      <p:graphicFrame>
        <p:nvGraphicFramePr>
          <p:cNvPr id="48133" name="Object 5"/>
          <p:cNvGraphicFramePr>
            <a:graphicFrameLocks noChangeAspect="1"/>
          </p:cNvGraphicFramePr>
          <p:nvPr>
            <p:extLst>
              <p:ext uri="{D42A27DB-BD31-4B8C-83A1-F6EECF244321}">
                <p14:modId xmlns:p14="http://schemas.microsoft.com/office/powerpoint/2010/main" val="1266106633"/>
              </p:ext>
            </p:extLst>
          </p:nvPr>
        </p:nvGraphicFramePr>
        <p:xfrm>
          <a:off x="1090134" y="1869222"/>
          <a:ext cx="5286375" cy="1538288"/>
        </p:xfrm>
        <a:graphic>
          <a:graphicData uri="http://schemas.openxmlformats.org/presentationml/2006/ole">
            <mc:AlternateContent xmlns:mc="http://schemas.openxmlformats.org/markup-compatibility/2006">
              <mc:Choice xmlns:v="urn:schemas-microsoft-com:vml" Requires="v">
                <p:oleObj spid="_x0000_s48223" name="Ecuación" r:id="rId4" imgW="3403600" imgH="990600" progId="Equation.3">
                  <p:embed/>
                </p:oleObj>
              </mc:Choice>
              <mc:Fallback>
                <p:oleObj name="Ecuación" r:id="rId4" imgW="3403600" imgH="990600" progId="Equation.3">
                  <p:embed/>
                  <p:pic>
                    <p:nvPicPr>
                      <p:cNvPr id="0"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0134" y="1869222"/>
                        <a:ext cx="5286375" cy="1538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26 Rectángulo"/>
          <p:cNvSpPr/>
          <p:nvPr/>
        </p:nvSpPr>
        <p:spPr bwMode="auto">
          <a:xfrm>
            <a:off x="2086841" y="2740779"/>
            <a:ext cx="3312368" cy="648072"/>
          </a:xfrm>
          <a:prstGeom prst="rect">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
        <p:nvSpPr>
          <p:cNvPr id="28" name="27 CuadroTexto"/>
          <p:cNvSpPr txBox="1"/>
          <p:nvPr/>
        </p:nvSpPr>
        <p:spPr>
          <a:xfrm>
            <a:off x="5651451" y="3111940"/>
            <a:ext cx="2406428" cy="584775"/>
          </a:xfrm>
          <a:prstGeom prst="rect">
            <a:avLst/>
          </a:prstGeom>
          <a:noFill/>
        </p:spPr>
        <p:txBody>
          <a:bodyPr wrap="none" rtlCol="0">
            <a:spAutoFit/>
          </a:bodyPr>
          <a:lstStyle/>
          <a:p>
            <a:r>
              <a:rPr lang="es-ES" dirty="0" smtClean="0"/>
              <a:t>A partir de {(x</a:t>
            </a:r>
            <a:r>
              <a:rPr lang="es-ES" baseline="-25000" dirty="0" smtClean="0"/>
              <a:t>i</a:t>
            </a:r>
            <a:r>
              <a:rPr lang="es-ES" dirty="0" smtClean="0"/>
              <a:t>, f</a:t>
            </a:r>
            <a:r>
              <a:rPr lang="es-ES" baseline="-25000" dirty="0" smtClean="0"/>
              <a:t>i</a:t>
            </a:r>
            <a:r>
              <a:rPr lang="es-ES" dirty="0" smtClean="0"/>
              <a:t>)}</a:t>
            </a:r>
            <a:r>
              <a:rPr lang="es-ES" baseline="-25000" dirty="0" smtClean="0"/>
              <a:t>i=0,1,…,n</a:t>
            </a:r>
            <a:endParaRPr lang="es-ES" dirty="0" smtClean="0"/>
          </a:p>
          <a:p>
            <a:r>
              <a:rPr lang="es-ES" dirty="0" smtClean="0"/>
              <a:t>x</a:t>
            </a:r>
            <a:r>
              <a:rPr lang="es-ES" baseline="-25000" dirty="0" smtClean="0"/>
              <a:t>0</a:t>
            </a:r>
            <a:r>
              <a:rPr lang="es-ES" dirty="0" smtClean="0"/>
              <a:t>=a y </a:t>
            </a:r>
            <a:r>
              <a:rPr lang="es-ES" dirty="0" err="1" smtClean="0"/>
              <a:t>x</a:t>
            </a:r>
            <a:r>
              <a:rPr lang="es-ES" baseline="-25000" dirty="0" err="1" smtClean="0"/>
              <a:t>n</a:t>
            </a:r>
            <a:r>
              <a:rPr lang="es-ES" dirty="0" smtClean="0"/>
              <a:t>=b</a:t>
            </a:r>
            <a:endParaRPr lang="es-ES" dirty="0"/>
          </a:p>
        </p:txBody>
      </p:sp>
      <p:graphicFrame>
        <p:nvGraphicFramePr>
          <p:cNvPr id="48134" name="Object 6"/>
          <p:cNvGraphicFramePr>
            <a:graphicFrameLocks noChangeAspect="1"/>
          </p:cNvGraphicFramePr>
          <p:nvPr>
            <p:extLst>
              <p:ext uri="{D42A27DB-BD31-4B8C-83A1-F6EECF244321}">
                <p14:modId xmlns:p14="http://schemas.microsoft.com/office/powerpoint/2010/main" val="3794120078"/>
              </p:ext>
            </p:extLst>
          </p:nvPr>
        </p:nvGraphicFramePr>
        <p:xfrm>
          <a:off x="1079500" y="3686175"/>
          <a:ext cx="4438650" cy="1104900"/>
        </p:xfrm>
        <a:graphic>
          <a:graphicData uri="http://schemas.openxmlformats.org/presentationml/2006/ole">
            <mc:AlternateContent xmlns:mc="http://schemas.openxmlformats.org/markup-compatibility/2006">
              <mc:Choice xmlns:v="urn:schemas-microsoft-com:vml" Requires="v">
                <p:oleObj spid="_x0000_s48224" name="Ecuación" r:id="rId6" imgW="2857320" imgH="711000" progId="Equation.3">
                  <p:embed/>
                </p:oleObj>
              </mc:Choice>
              <mc:Fallback>
                <p:oleObj name="Ecuación" r:id="rId6" imgW="2857320" imgH="711000" progId="Equation.3">
                  <p:embed/>
                  <p:pic>
                    <p:nvPicPr>
                      <p:cNvPr id="0" name="Picture 9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00" y="3686175"/>
                        <a:ext cx="4438650" cy="1104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0" name="69 Grupo"/>
          <p:cNvGrpSpPr/>
          <p:nvPr/>
        </p:nvGrpSpPr>
        <p:grpSpPr>
          <a:xfrm>
            <a:off x="5599432" y="4359816"/>
            <a:ext cx="2866368" cy="2196248"/>
            <a:chOff x="5522056" y="3933056"/>
            <a:chExt cx="2866368" cy="2196248"/>
          </a:xfrm>
        </p:grpSpPr>
        <p:grpSp>
          <p:nvGrpSpPr>
            <p:cNvPr id="32" name="21 Grupo"/>
            <p:cNvGrpSpPr/>
            <p:nvPr/>
          </p:nvGrpSpPr>
          <p:grpSpPr>
            <a:xfrm>
              <a:off x="5868144" y="3933056"/>
              <a:ext cx="2520280" cy="1880304"/>
              <a:chOff x="6444208" y="2340784"/>
              <a:chExt cx="2520280" cy="1880304"/>
            </a:xfrm>
          </p:grpSpPr>
          <p:cxnSp>
            <p:nvCxnSpPr>
              <p:cNvPr id="39" name="38 Conector recto de flecha"/>
              <p:cNvCxnSpPr/>
              <p:nvPr/>
            </p:nvCxnSpPr>
            <p:spPr bwMode="auto">
              <a:xfrm flipV="1">
                <a:off x="6444208" y="4212992"/>
                <a:ext cx="2520280" cy="8096"/>
              </a:xfrm>
              <a:prstGeom prst="straightConnector1">
                <a:avLst/>
              </a:prstGeom>
              <a:noFill/>
              <a:ln w="25400" cap="flat" cmpd="sng" algn="ctr">
                <a:solidFill>
                  <a:srgbClr val="333399"/>
                </a:solidFill>
                <a:prstDash val="solid"/>
                <a:round/>
                <a:headEnd type="none" w="med" len="med"/>
                <a:tailEnd type="arrow"/>
              </a:ln>
              <a:effectLst/>
            </p:spPr>
          </p:cxnSp>
          <p:cxnSp>
            <p:nvCxnSpPr>
              <p:cNvPr id="40" name="39 Conector recto de flecha"/>
              <p:cNvCxnSpPr/>
              <p:nvPr/>
            </p:nvCxnSpPr>
            <p:spPr bwMode="auto">
              <a:xfrm rot="16200000" flipV="1">
                <a:off x="5511875" y="3273117"/>
                <a:ext cx="1873050" cy="8384"/>
              </a:xfrm>
              <a:prstGeom prst="straightConnector1">
                <a:avLst/>
              </a:prstGeom>
              <a:noFill/>
              <a:ln w="25400" cap="flat" cmpd="sng" algn="ctr">
                <a:solidFill>
                  <a:srgbClr val="333399"/>
                </a:solidFill>
                <a:prstDash val="solid"/>
                <a:round/>
                <a:headEnd type="none" w="med" len="med"/>
                <a:tailEnd type="arrow"/>
              </a:ln>
              <a:effectLst/>
            </p:spPr>
          </p:cxnSp>
          <p:cxnSp>
            <p:nvCxnSpPr>
              <p:cNvPr id="41" name="40 Conector recto"/>
              <p:cNvCxnSpPr/>
              <p:nvPr/>
            </p:nvCxnSpPr>
            <p:spPr bwMode="auto">
              <a:xfrm rot="5400000" flipH="1" flipV="1">
                <a:off x="6728192" y="2992904"/>
                <a:ext cx="512152" cy="504056"/>
              </a:xfrm>
              <a:prstGeom prst="line">
                <a:avLst/>
              </a:prstGeom>
              <a:noFill/>
              <a:ln w="19050" cap="flat" cmpd="sng" algn="ctr">
                <a:solidFill>
                  <a:srgbClr val="C00000"/>
                </a:solidFill>
                <a:prstDash val="solid"/>
                <a:round/>
                <a:headEnd type="none" w="med" len="med"/>
                <a:tailEnd type="none" w="med" len="med"/>
              </a:ln>
              <a:effectLst/>
            </p:spPr>
          </p:cxnSp>
          <p:cxnSp>
            <p:nvCxnSpPr>
              <p:cNvPr id="42" name="41 Conector recto"/>
              <p:cNvCxnSpPr/>
              <p:nvPr/>
            </p:nvCxnSpPr>
            <p:spPr bwMode="auto">
              <a:xfrm rot="5400000">
                <a:off x="6372200" y="3861048"/>
                <a:ext cx="720080" cy="0"/>
              </a:xfrm>
              <a:prstGeom prst="line">
                <a:avLst/>
              </a:prstGeom>
              <a:noFill/>
              <a:ln w="9525" cap="flat" cmpd="sng" algn="ctr">
                <a:solidFill>
                  <a:srgbClr val="333399"/>
                </a:solidFill>
                <a:prstDash val="sysDot"/>
                <a:round/>
                <a:headEnd type="none" w="med" len="med"/>
                <a:tailEnd type="none" w="med" len="med"/>
              </a:ln>
              <a:effectLst/>
            </p:spPr>
          </p:cxnSp>
          <p:cxnSp>
            <p:nvCxnSpPr>
              <p:cNvPr id="43" name="42 Conector recto"/>
              <p:cNvCxnSpPr/>
              <p:nvPr/>
            </p:nvCxnSpPr>
            <p:spPr bwMode="auto">
              <a:xfrm rot="16200000" flipH="1">
                <a:off x="7535074" y="3496679"/>
                <a:ext cx="1448256" cy="561"/>
              </a:xfrm>
              <a:prstGeom prst="line">
                <a:avLst/>
              </a:prstGeom>
              <a:noFill/>
              <a:ln w="9525" cap="flat" cmpd="sng" algn="ctr">
                <a:solidFill>
                  <a:srgbClr val="333399"/>
                </a:solidFill>
                <a:prstDash val="sysDot"/>
                <a:round/>
                <a:headEnd type="none" w="med" len="med"/>
                <a:tailEnd type="none" w="med" len="med"/>
              </a:ln>
              <a:effectLst/>
            </p:spPr>
          </p:cxnSp>
          <p:cxnSp>
            <p:nvCxnSpPr>
              <p:cNvPr id="44" name="43 Conector recto"/>
              <p:cNvCxnSpPr/>
              <p:nvPr/>
            </p:nvCxnSpPr>
            <p:spPr bwMode="auto">
              <a:xfrm>
                <a:off x="6444208" y="3501008"/>
                <a:ext cx="288032" cy="0"/>
              </a:xfrm>
              <a:prstGeom prst="line">
                <a:avLst/>
              </a:prstGeom>
              <a:noFill/>
              <a:ln w="9525" cap="flat" cmpd="sng" algn="ctr">
                <a:solidFill>
                  <a:srgbClr val="333399"/>
                </a:solidFill>
                <a:prstDash val="sysDot"/>
                <a:round/>
                <a:headEnd type="none" w="med" len="med"/>
                <a:tailEnd type="none" w="med" len="med"/>
              </a:ln>
              <a:effectLst/>
            </p:spPr>
          </p:cxnSp>
          <p:cxnSp>
            <p:nvCxnSpPr>
              <p:cNvPr id="45" name="44 Conector recto"/>
              <p:cNvCxnSpPr/>
              <p:nvPr/>
            </p:nvCxnSpPr>
            <p:spPr bwMode="auto">
              <a:xfrm flipV="1">
                <a:off x="6444208" y="2988856"/>
                <a:ext cx="792088" cy="8096"/>
              </a:xfrm>
              <a:prstGeom prst="line">
                <a:avLst/>
              </a:prstGeom>
              <a:noFill/>
              <a:ln w="9525" cap="flat" cmpd="sng" algn="ctr">
                <a:solidFill>
                  <a:srgbClr val="333399"/>
                </a:solidFill>
                <a:prstDash val="sysDot"/>
                <a:round/>
                <a:headEnd type="none" w="med" len="med"/>
                <a:tailEnd type="none" w="med" len="med"/>
              </a:ln>
              <a:effectLst/>
            </p:spPr>
          </p:cxnSp>
        </p:grpSp>
        <p:sp>
          <p:nvSpPr>
            <p:cNvPr id="35" name="34 CuadroTexto"/>
            <p:cNvSpPr txBox="1"/>
            <p:nvPr/>
          </p:nvSpPr>
          <p:spPr>
            <a:xfrm>
              <a:off x="5522056" y="4429570"/>
              <a:ext cx="325730" cy="338554"/>
            </a:xfrm>
            <a:prstGeom prst="rect">
              <a:avLst/>
            </a:prstGeom>
            <a:noFill/>
          </p:spPr>
          <p:txBody>
            <a:bodyPr wrap="none" rtlCol="0">
              <a:spAutoFit/>
            </a:bodyPr>
            <a:lstStyle/>
            <a:p>
              <a:r>
                <a:rPr lang="es-ES" dirty="0" smtClean="0"/>
                <a:t>f</a:t>
              </a:r>
              <a:r>
                <a:rPr lang="es-ES" baseline="-25000" dirty="0" smtClean="0"/>
                <a:t>2</a:t>
              </a:r>
              <a:endParaRPr lang="es-ES" baseline="-25000" dirty="0"/>
            </a:p>
          </p:txBody>
        </p:sp>
        <p:sp>
          <p:nvSpPr>
            <p:cNvPr id="36" name="35 CuadroTexto"/>
            <p:cNvSpPr txBox="1"/>
            <p:nvPr/>
          </p:nvSpPr>
          <p:spPr>
            <a:xfrm>
              <a:off x="5522056" y="5034662"/>
              <a:ext cx="340158" cy="338554"/>
            </a:xfrm>
            <a:prstGeom prst="rect">
              <a:avLst/>
            </a:prstGeom>
            <a:noFill/>
          </p:spPr>
          <p:txBody>
            <a:bodyPr wrap="none" rtlCol="0">
              <a:spAutoFit/>
            </a:bodyPr>
            <a:lstStyle/>
            <a:p>
              <a:r>
                <a:rPr lang="es-ES" dirty="0" smtClean="0"/>
                <a:t>f</a:t>
              </a:r>
              <a:r>
                <a:rPr lang="es-ES" baseline="-25000" dirty="0" smtClean="0"/>
                <a:t>0</a:t>
              </a:r>
              <a:endParaRPr lang="es-ES" baseline="-25000" dirty="0"/>
            </a:p>
          </p:txBody>
        </p:sp>
        <p:sp>
          <p:nvSpPr>
            <p:cNvPr id="37" name="36 CuadroTexto"/>
            <p:cNvSpPr txBox="1"/>
            <p:nvPr/>
          </p:nvSpPr>
          <p:spPr>
            <a:xfrm>
              <a:off x="5971082" y="5790750"/>
              <a:ext cx="369012" cy="338554"/>
            </a:xfrm>
            <a:prstGeom prst="rect">
              <a:avLst/>
            </a:prstGeom>
            <a:noFill/>
          </p:spPr>
          <p:txBody>
            <a:bodyPr wrap="none" rtlCol="0">
              <a:spAutoFit/>
            </a:bodyPr>
            <a:lstStyle/>
            <a:p>
              <a:r>
                <a:rPr lang="es-ES" dirty="0" smtClean="0"/>
                <a:t>x</a:t>
              </a:r>
              <a:r>
                <a:rPr lang="es-ES" baseline="-25000" dirty="0" smtClean="0"/>
                <a:t>0</a:t>
              </a:r>
              <a:endParaRPr lang="es-ES" baseline="-25000" dirty="0"/>
            </a:p>
          </p:txBody>
        </p:sp>
        <p:sp>
          <p:nvSpPr>
            <p:cNvPr id="38" name="37 CuadroTexto"/>
            <p:cNvSpPr txBox="1"/>
            <p:nvPr/>
          </p:nvSpPr>
          <p:spPr>
            <a:xfrm>
              <a:off x="6547320" y="5790750"/>
              <a:ext cx="328936" cy="338554"/>
            </a:xfrm>
            <a:prstGeom prst="rect">
              <a:avLst/>
            </a:prstGeom>
            <a:noFill/>
          </p:spPr>
          <p:txBody>
            <a:bodyPr wrap="none" rtlCol="0">
              <a:spAutoFit/>
            </a:bodyPr>
            <a:lstStyle/>
            <a:p>
              <a:r>
                <a:rPr lang="es-ES" dirty="0" smtClean="0"/>
                <a:t>x</a:t>
              </a:r>
              <a:r>
                <a:rPr lang="es-ES" baseline="-25000" dirty="0" smtClean="0"/>
                <a:t>1</a:t>
              </a:r>
              <a:endParaRPr lang="es-ES" baseline="-25000" dirty="0"/>
            </a:p>
          </p:txBody>
        </p:sp>
        <p:cxnSp>
          <p:nvCxnSpPr>
            <p:cNvPr id="47" name="46 Conector recto"/>
            <p:cNvCxnSpPr/>
            <p:nvPr/>
          </p:nvCxnSpPr>
          <p:spPr bwMode="auto">
            <a:xfrm>
              <a:off x="6660232" y="4581128"/>
              <a:ext cx="504056" cy="288032"/>
            </a:xfrm>
            <a:prstGeom prst="line">
              <a:avLst/>
            </a:prstGeom>
            <a:noFill/>
            <a:ln w="19050" cap="flat" cmpd="sng" algn="ctr">
              <a:solidFill>
                <a:srgbClr val="C00000"/>
              </a:solidFill>
              <a:prstDash val="solid"/>
              <a:round/>
              <a:headEnd type="none" w="med" len="med"/>
              <a:tailEnd type="none" w="med" len="med"/>
            </a:ln>
            <a:effectLst/>
          </p:spPr>
        </p:cxnSp>
        <p:cxnSp>
          <p:nvCxnSpPr>
            <p:cNvPr id="51" name="50 Conector recto"/>
            <p:cNvCxnSpPr/>
            <p:nvPr/>
          </p:nvCxnSpPr>
          <p:spPr bwMode="auto">
            <a:xfrm rot="5400000" flipH="1" flipV="1">
              <a:off x="7160240" y="4369152"/>
              <a:ext cx="512152" cy="504056"/>
            </a:xfrm>
            <a:prstGeom prst="line">
              <a:avLst/>
            </a:prstGeom>
            <a:noFill/>
            <a:ln w="19050" cap="flat" cmpd="sng" algn="ctr">
              <a:solidFill>
                <a:srgbClr val="C00000"/>
              </a:solidFill>
              <a:prstDash val="solid"/>
              <a:round/>
              <a:headEnd type="none" w="med" len="med"/>
              <a:tailEnd type="none" w="med" len="med"/>
            </a:ln>
            <a:effectLst/>
          </p:spPr>
        </p:cxnSp>
        <p:cxnSp>
          <p:nvCxnSpPr>
            <p:cNvPr id="53" name="52 Conector recto"/>
            <p:cNvCxnSpPr/>
            <p:nvPr/>
          </p:nvCxnSpPr>
          <p:spPr bwMode="auto">
            <a:xfrm rot="5400000">
              <a:off x="6688560" y="5344890"/>
              <a:ext cx="951458" cy="3"/>
            </a:xfrm>
            <a:prstGeom prst="line">
              <a:avLst/>
            </a:prstGeom>
            <a:noFill/>
            <a:ln w="9525" cap="flat" cmpd="sng" algn="ctr">
              <a:solidFill>
                <a:srgbClr val="333399"/>
              </a:solidFill>
              <a:prstDash val="sysDot"/>
              <a:round/>
              <a:headEnd type="none" w="med" len="med"/>
              <a:tailEnd type="none" w="med" len="med"/>
            </a:ln>
            <a:effectLst/>
          </p:spPr>
        </p:cxnSp>
        <p:cxnSp>
          <p:nvCxnSpPr>
            <p:cNvPr id="55" name="54 Conector recto"/>
            <p:cNvCxnSpPr/>
            <p:nvPr/>
          </p:nvCxnSpPr>
          <p:spPr bwMode="auto">
            <a:xfrm rot="16200000" flipH="1">
              <a:off x="6055422" y="5185939"/>
              <a:ext cx="1224134" cy="14515"/>
            </a:xfrm>
            <a:prstGeom prst="line">
              <a:avLst/>
            </a:prstGeom>
            <a:noFill/>
            <a:ln w="9525" cap="flat" cmpd="sng" algn="ctr">
              <a:solidFill>
                <a:srgbClr val="333399"/>
              </a:solidFill>
              <a:prstDash val="sysDot"/>
              <a:round/>
              <a:headEnd type="none" w="med" len="med"/>
              <a:tailEnd type="none" w="med" len="med"/>
            </a:ln>
            <a:effectLst/>
          </p:spPr>
        </p:cxnSp>
        <p:cxnSp>
          <p:nvCxnSpPr>
            <p:cNvPr id="58" name="57 Conector recto"/>
            <p:cNvCxnSpPr/>
            <p:nvPr/>
          </p:nvCxnSpPr>
          <p:spPr bwMode="auto">
            <a:xfrm>
              <a:off x="5868144" y="4869160"/>
              <a:ext cx="1296144" cy="0"/>
            </a:xfrm>
            <a:prstGeom prst="line">
              <a:avLst/>
            </a:prstGeom>
            <a:noFill/>
            <a:ln w="9525" cap="flat" cmpd="sng" algn="ctr">
              <a:solidFill>
                <a:srgbClr val="333399"/>
              </a:solidFill>
              <a:prstDash val="sysDot"/>
              <a:round/>
              <a:headEnd type="none" w="med" len="med"/>
              <a:tailEnd type="none" w="med" len="med"/>
            </a:ln>
            <a:effectLst/>
          </p:spPr>
        </p:cxnSp>
        <p:cxnSp>
          <p:nvCxnSpPr>
            <p:cNvPr id="60" name="59 Conector recto"/>
            <p:cNvCxnSpPr/>
            <p:nvPr/>
          </p:nvCxnSpPr>
          <p:spPr bwMode="auto">
            <a:xfrm>
              <a:off x="5868144" y="4365104"/>
              <a:ext cx="1800200" cy="0"/>
            </a:xfrm>
            <a:prstGeom prst="line">
              <a:avLst/>
            </a:prstGeom>
            <a:noFill/>
            <a:ln w="9525" cap="flat" cmpd="sng" algn="ctr">
              <a:solidFill>
                <a:srgbClr val="333399"/>
              </a:solidFill>
              <a:prstDash val="sysDot"/>
              <a:round/>
              <a:headEnd type="none" w="med" len="med"/>
              <a:tailEnd type="none" w="med" len="med"/>
            </a:ln>
            <a:effectLst/>
          </p:spPr>
        </p:cxnSp>
        <p:sp>
          <p:nvSpPr>
            <p:cNvPr id="66" name="65 CuadroTexto"/>
            <p:cNvSpPr txBox="1"/>
            <p:nvPr/>
          </p:nvSpPr>
          <p:spPr>
            <a:xfrm>
              <a:off x="7051376" y="5783208"/>
              <a:ext cx="354584" cy="338554"/>
            </a:xfrm>
            <a:prstGeom prst="rect">
              <a:avLst/>
            </a:prstGeom>
            <a:noFill/>
          </p:spPr>
          <p:txBody>
            <a:bodyPr wrap="none" rtlCol="0">
              <a:spAutoFit/>
            </a:bodyPr>
            <a:lstStyle/>
            <a:p>
              <a:r>
                <a:rPr lang="es-ES" dirty="0" smtClean="0"/>
                <a:t>x</a:t>
              </a:r>
              <a:r>
                <a:rPr lang="es-ES" baseline="-25000" dirty="0" smtClean="0"/>
                <a:t>2</a:t>
              </a:r>
              <a:endParaRPr lang="es-ES" baseline="-25000" dirty="0"/>
            </a:p>
          </p:txBody>
        </p:sp>
        <p:sp>
          <p:nvSpPr>
            <p:cNvPr id="67" name="66 CuadroTexto"/>
            <p:cNvSpPr txBox="1"/>
            <p:nvPr/>
          </p:nvSpPr>
          <p:spPr>
            <a:xfrm>
              <a:off x="7529784" y="5790750"/>
              <a:ext cx="343364" cy="338554"/>
            </a:xfrm>
            <a:prstGeom prst="rect">
              <a:avLst/>
            </a:prstGeom>
            <a:noFill/>
          </p:spPr>
          <p:txBody>
            <a:bodyPr wrap="none" rtlCol="0">
              <a:spAutoFit/>
            </a:bodyPr>
            <a:lstStyle/>
            <a:p>
              <a:r>
                <a:rPr lang="es-ES" dirty="0" smtClean="0"/>
                <a:t>x</a:t>
              </a:r>
              <a:r>
                <a:rPr lang="es-ES" baseline="-25000" dirty="0" smtClean="0"/>
                <a:t>3</a:t>
              </a:r>
              <a:endParaRPr lang="es-ES" baseline="-25000" dirty="0"/>
            </a:p>
          </p:txBody>
        </p:sp>
        <p:sp>
          <p:nvSpPr>
            <p:cNvPr id="68" name="67 CuadroTexto"/>
            <p:cNvSpPr txBox="1"/>
            <p:nvPr/>
          </p:nvSpPr>
          <p:spPr>
            <a:xfrm>
              <a:off x="5522056" y="4725144"/>
              <a:ext cx="300082" cy="338554"/>
            </a:xfrm>
            <a:prstGeom prst="rect">
              <a:avLst/>
            </a:prstGeom>
            <a:noFill/>
          </p:spPr>
          <p:txBody>
            <a:bodyPr wrap="none" rtlCol="0">
              <a:spAutoFit/>
            </a:bodyPr>
            <a:lstStyle/>
            <a:p>
              <a:r>
                <a:rPr lang="es-ES" dirty="0" smtClean="0"/>
                <a:t>f</a:t>
              </a:r>
              <a:r>
                <a:rPr lang="es-ES" baseline="-25000" dirty="0" smtClean="0"/>
                <a:t>1</a:t>
              </a:r>
              <a:endParaRPr lang="es-ES" baseline="-25000" dirty="0"/>
            </a:p>
          </p:txBody>
        </p:sp>
        <p:sp>
          <p:nvSpPr>
            <p:cNvPr id="69" name="68 CuadroTexto"/>
            <p:cNvSpPr txBox="1"/>
            <p:nvPr/>
          </p:nvSpPr>
          <p:spPr>
            <a:xfrm>
              <a:off x="5522056" y="4149080"/>
              <a:ext cx="314510" cy="338554"/>
            </a:xfrm>
            <a:prstGeom prst="rect">
              <a:avLst/>
            </a:prstGeom>
            <a:noFill/>
          </p:spPr>
          <p:txBody>
            <a:bodyPr wrap="none" rtlCol="0">
              <a:spAutoFit/>
            </a:bodyPr>
            <a:lstStyle/>
            <a:p>
              <a:r>
                <a:rPr lang="es-ES" dirty="0" smtClean="0"/>
                <a:t>f</a:t>
              </a:r>
              <a:r>
                <a:rPr lang="es-ES" baseline="-25000" dirty="0" smtClean="0"/>
                <a:t>3</a:t>
              </a:r>
              <a:endParaRPr lang="es-ES" baseline="-25000" dirty="0"/>
            </a:p>
          </p:txBody>
        </p:sp>
      </p:grpSp>
      <p:cxnSp>
        <p:nvCxnSpPr>
          <p:cNvPr id="72" name="71 Conector recto de flecha"/>
          <p:cNvCxnSpPr/>
          <p:nvPr/>
        </p:nvCxnSpPr>
        <p:spPr bwMode="auto">
          <a:xfrm>
            <a:off x="6776165" y="5913288"/>
            <a:ext cx="504056" cy="1588"/>
          </a:xfrm>
          <a:prstGeom prst="straightConnector1">
            <a:avLst/>
          </a:prstGeom>
          <a:noFill/>
          <a:ln w="15875" cap="flat" cmpd="sng" algn="ctr">
            <a:solidFill>
              <a:srgbClr val="00B050"/>
            </a:solidFill>
            <a:prstDash val="solid"/>
            <a:round/>
            <a:headEnd type="triangle" w="med" len="med"/>
            <a:tailEnd type="triangle"/>
          </a:ln>
          <a:effectLst/>
        </p:spPr>
      </p:cxnSp>
      <p:sp>
        <p:nvSpPr>
          <p:cNvPr id="73" name="72 CuadroTexto"/>
          <p:cNvSpPr txBox="1"/>
          <p:nvPr/>
        </p:nvSpPr>
        <p:spPr>
          <a:xfrm>
            <a:off x="6854665" y="5515991"/>
            <a:ext cx="296876" cy="338554"/>
          </a:xfrm>
          <a:prstGeom prst="rect">
            <a:avLst/>
          </a:prstGeom>
          <a:noFill/>
        </p:spPr>
        <p:txBody>
          <a:bodyPr wrap="none" rtlCol="0">
            <a:spAutoFit/>
          </a:bodyPr>
          <a:lstStyle/>
          <a:p>
            <a:r>
              <a:rPr lang="es-ES" b="1" dirty="0" smtClean="0">
                <a:solidFill>
                  <a:srgbClr val="00B050"/>
                </a:solidFill>
              </a:rPr>
              <a:t>h</a:t>
            </a:r>
            <a:endParaRPr lang="es-ES" b="1" dirty="0">
              <a:solidFill>
                <a:srgbClr val="00B050"/>
              </a:solidFill>
            </a:endParaRPr>
          </a:p>
        </p:txBody>
      </p:sp>
      <p:sp>
        <p:nvSpPr>
          <p:cNvPr id="34" name="33 CuadroTexto"/>
          <p:cNvSpPr txBox="1"/>
          <p:nvPr/>
        </p:nvSpPr>
        <p:spPr>
          <a:xfrm>
            <a:off x="611560" y="5274667"/>
            <a:ext cx="4921540" cy="1261884"/>
          </a:xfrm>
          <a:prstGeom prst="rect">
            <a:avLst/>
          </a:prstGeom>
          <a:noFill/>
        </p:spPr>
        <p:txBody>
          <a:bodyPr wrap="none" rtlCol="0">
            <a:spAutoFit/>
          </a:bodyPr>
          <a:lstStyle/>
          <a:p>
            <a:r>
              <a:rPr lang="es-ES" sz="3200" b="1" dirty="0" smtClean="0">
                <a:solidFill>
                  <a:srgbClr val="00B050"/>
                </a:solidFill>
              </a:rPr>
              <a:t>¿Cuánto vale  h?</a:t>
            </a:r>
          </a:p>
          <a:p>
            <a:r>
              <a:rPr lang="es-ES" sz="2800" b="1" dirty="0" smtClean="0"/>
              <a:t>h=(b-a)/n</a:t>
            </a:r>
          </a:p>
          <a:p>
            <a:r>
              <a:rPr lang="es-ES" dirty="0" smtClean="0"/>
              <a:t>Siendo n el número de intervalos equidistantes entre sí.</a:t>
            </a:r>
          </a:p>
        </p:txBody>
      </p:sp>
      <p:sp>
        <p:nvSpPr>
          <p:cNvPr id="46" name="Rectangle 19"/>
          <p:cNvSpPr>
            <a:spLocks noChangeArrowheads="1"/>
          </p:cNvSpPr>
          <p:nvPr/>
        </p:nvSpPr>
        <p:spPr bwMode="auto">
          <a:xfrm>
            <a:off x="0" y="6488668"/>
            <a:ext cx="9144000" cy="369332"/>
          </a:xfrm>
          <a:prstGeom prst="rect">
            <a:avLst/>
          </a:prstGeom>
          <a:solidFill>
            <a:srgbClr val="DDEE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900" b="0" i="0" u="none" strike="noStrike" cap="none" normalizeH="0" baseline="0" dirty="0" err="1" smtClean="0">
                <a:ln>
                  <a:noFill/>
                </a:ln>
                <a:solidFill>
                  <a:srgbClr val="000000"/>
                </a:solidFill>
                <a:effectLst/>
                <a:latin typeface="Arial" charset="0"/>
                <a:cs typeface="Arial" charset="0"/>
              </a:rPr>
              <a:t>Rao</a:t>
            </a:r>
            <a:r>
              <a:rPr kumimoji="0" lang="es-ES" sz="900" b="0" i="0" u="none" strike="noStrike" cap="none" normalizeH="0" baseline="0" dirty="0" smtClean="0">
                <a:ln>
                  <a:noFill/>
                </a:ln>
                <a:solidFill>
                  <a:srgbClr val="000000"/>
                </a:solidFill>
                <a:effectLst/>
                <a:latin typeface="Arial" charset="0"/>
                <a:cs typeface="Arial" charset="0"/>
              </a:rPr>
              <a:t>, </a:t>
            </a:r>
            <a:r>
              <a:rPr kumimoji="0" lang="es-ES" sz="900" b="0" i="0" u="none" strike="noStrike" cap="none" normalizeH="0" baseline="0" dirty="0" err="1" smtClean="0">
                <a:ln>
                  <a:noFill/>
                </a:ln>
                <a:solidFill>
                  <a:srgbClr val="000000"/>
                </a:solidFill>
                <a:effectLst/>
                <a:latin typeface="Arial" charset="0"/>
                <a:cs typeface="Arial" charset="0"/>
              </a:rPr>
              <a:t>Sankara</a:t>
            </a:r>
            <a:r>
              <a:rPr kumimoji="0" lang="es-ES" sz="900" b="0" i="0" u="none" strike="noStrike" cap="none" normalizeH="0" baseline="0" dirty="0" smtClean="0">
                <a:ln>
                  <a:noFill/>
                </a:ln>
                <a:solidFill>
                  <a:srgbClr val="000000"/>
                </a:solidFill>
                <a:effectLst/>
                <a:latin typeface="Arial" charset="0"/>
                <a:cs typeface="Arial" charset="0"/>
              </a:rPr>
              <a:t> (2007). «7.6 Newton-Cotes </a:t>
            </a:r>
            <a:r>
              <a:rPr kumimoji="0" lang="es-ES" sz="900" b="0" i="0" u="none" strike="noStrike" cap="none" normalizeH="0" baseline="0" dirty="0" err="1" smtClean="0">
                <a:ln>
                  <a:noFill/>
                </a:ln>
                <a:solidFill>
                  <a:srgbClr val="000000"/>
                </a:solidFill>
                <a:effectLst/>
                <a:latin typeface="Arial" charset="0"/>
                <a:cs typeface="Arial" charset="0"/>
              </a:rPr>
              <a:t>integration</a:t>
            </a:r>
            <a:r>
              <a:rPr kumimoji="0" lang="es-ES" sz="900" b="0" i="0" u="none" strike="noStrike" cap="none" normalizeH="0" baseline="0" dirty="0" smtClean="0">
                <a:ln>
                  <a:noFill/>
                </a:ln>
                <a:solidFill>
                  <a:srgbClr val="000000"/>
                </a:solidFill>
                <a:effectLst/>
                <a:latin typeface="Arial" charset="0"/>
                <a:cs typeface="Arial" charset="0"/>
              </a:rPr>
              <a:t> </a:t>
            </a:r>
            <a:r>
              <a:rPr kumimoji="0" lang="es-ES" sz="900" b="0" i="0" u="none" strike="noStrike" cap="none" normalizeH="0" baseline="0" dirty="0" err="1" smtClean="0">
                <a:ln>
                  <a:noFill/>
                </a:ln>
                <a:solidFill>
                  <a:srgbClr val="000000"/>
                </a:solidFill>
                <a:effectLst/>
                <a:latin typeface="Arial" charset="0"/>
                <a:cs typeface="Arial" charset="0"/>
              </a:rPr>
              <a:t>formulae</a:t>
            </a:r>
            <a:r>
              <a:rPr kumimoji="0" lang="es-ES" sz="900" b="0" i="0" u="none" strike="noStrike" cap="none" normalizeH="0" baseline="0" dirty="0" smtClean="0">
                <a:ln>
                  <a:noFill/>
                </a:ln>
                <a:solidFill>
                  <a:srgbClr val="000000"/>
                </a:solidFill>
                <a:effectLst/>
                <a:latin typeface="Arial" charset="0"/>
                <a:cs typeface="Arial" charset="0"/>
              </a:rPr>
              <a:t>» </a:t>
            </a:r>
            <a:r>
              <a:rPr kumimoji="0" lang="es-ES" sz="900" b="0" i="0" u="none" strike="noStrike" cap="none" normalizeH="0" baseline="0" dirty="0" smtClean="0">
                <a:ln>
                  <a:noFill/>
                </a:ln>
                <a:solidFill>
                  <a:srgbClr val="555555"/>
                </a:solidFill>
                <a:effectLst/>
                <a:latin typeface="Arial" charset="0"/>
                <a:cs typeface="Arial" charset="0"/>
              </a:rPr>
              <a:t>(en inglés)</a:t>
            </a:r>
            <a:r>
              <a:rPr kumimoji="0" lang="es-ES" sz="900" b="0" i="0" u="none" strike="noStrike" cap="none" normalizeH="0" baseline="0" dirty="0" smtClean="0">
                <a:ln>
                  <a:noFill/>
                </a:ln>
                <a:solidFill>
                  <a:srgbClr val="000000"/>
                </a:solidFill>
                <a:effectLst/>
                <a:latin typeface="Arial" charset="0"/>
                <a:cs typeface="Arial" charset="0"/>
              </a:rPr>
              <a:t>. </a:t>
            </a:r>
            <a:r>
              <a:rPr kumimoji="0" lang="es-ES" sz="900" b="0" i="1" u="none" strike="noStrike" cap="none" normalizeH="0" baseline="0" dirty="0" err="1" smtClean="0">
                <a:ln>
                  <a:noFill/>
                </a:ln>
                <a:solidFill>
                  <a:srgbClr val="000000"/>
                </a:solidFill>
                <a:effectLst/>
                <a:latin typeface="Arial" charset="0"/>
                <a:cs typeface="Arial" charset="0"/>
              </a:rPr>
              <a:t>Numerical</a:t>
            </a:r>
            <a:r>
              <a:rPr kumimoji="0" lang="es-ES" sz="900" b="0" i="1" u="none" strike="noStrike" cap="none" normalizeH="0" baseline="0" dirty="0" smtClean="0">
                <a:ln>
                  <a:noFill/>
                </a:ln>
                <a:solidFill>
                  <a:srgbClr val="000000"/>
                </a:solidFill>
                <a:effectLst/>
                <a:latin typeface="Arial" charset="0"/>
                <a:cs typeface="Arial" charset="0"/>
              </a:rPr>
              <a:t> </a:t>
            </a:r>
            <a:r>
              <a:rPr kumimoji="0" lang="es-ES" sz="900" b="0" i="1" u="none" strike="noStrike" cap="none" normalizeH="0" baseline="0" dirty="0" err="1" smtClean="0">
                <a:ln>
                  <a:noFill/>
                </a:ln>
                <a:solidFill>
                  <a:srgbClr val="000000"/>
                </a:solidFill>
                <a:effectLst/>
                <a:latin typeface="Arial" charset="0"/>
                <a:cs typeface="Arial" charset="0"/>
              </a:rPr>
              <a:t>Methods</a:t>
            </a:r>
            <a:r>
              <a:rPr kumimoji="0" lang="es-ES" sz="900" b="0" i="1" u="none" strike="noStrike" cap="none" normalizeH="0" baseline="0" dirty="0" smtClean="0">
                <a:ln>
                  <a:noFill/>
                </a:ln>
                <a:solidFill>
                  <a:srgbClr val="000000"/>
                </a:solidFill>
                <a:effectLst/>
                <a:latin typeface="Arial" charset="0"/>
                <a:cs typeface="Arial" charset="0"/>
              </a:rPr>
              <a:t> </a:t>
            </a:r>
            <a:r>
              <a:rPr kumimoji="0" lang="es-ES" sz="900" b="0" i="1" u="none" strike="noStrike" cap="none" normalizeH="0" baseline="0" dirty="0" err="1" smtClean="0">
                <a:ln>
                  <a:noFill/>
                </a:ln>
                <a:solidFill>
                  <a:srgbClr val="000000"/>
                </a:solidFill>
                <a:effectLst/>
                <a:latin typeface="Arial" charset="0"/>
                <a:cs typeface="Arial" charset="0"/>
              </a:rPr>
              <a:t>For</a:t>
            </a:r>
            <a:r>
              <a:rPr kumimoji="0" lang="es-ES" sz="900" b="0" i="1" u="none" strike="noStrike" cap="none" normalizeH="0" baseline="0" dirty="0" smtClean="0">
                <a:ln>
                  <a:noFill/>
                </a:ln>
                <a:solidFill>
                  <a:srgbClr val="000000"/>
                </a:solidFill>
                <a:effectLst/>
                <a:latin typeface="Arial" charset="0"/>
                <a:cs typeface="Arial" charset="0"/>
              </a:rPr>
              <a:t> </a:t>
            </a:r>
            <a:r>
              <a:rPr kumimoji="0" lang="es-ES" sz="900" b="0" i="1" u="none" strike="noStrike" cap="none" normalizeH="0" baseline="0" dirty="0" err="1" smtClean="0">
                <a:ln>
                  <a:noFill/>
                </a:ln>
                <a:solidFill>
                  <a:srgbClr val="000000"/>
                </a:solidFill>
                <a:effectLst/>
                <a:latin typeface="Arial" charset="0"/>
                <a:cs typeface="Arial" charset="0"/>
              </a:rPr>
              <a:t>Scientists</a:t>
            </a:r>
            <a:r>
              <a:rPr kumimoji="0" lang="es-ES" sz="900" b="0" i="1" u="none" strike="noStrike" cap="none" normalizeH="0" baseline="0" dirty="0" smtClean="0">
                <a:ln>
                  <a:noFill/>
                </a:ln>
                <a:solidFill>
                  <a:srgbClr val="000000"/>
                </a:solidFill>
                <a:effectLst/>
                <a:latin typeface="Arial" charset="0"/>
                <a:cs typeface="Arial" charset="0"/>
              </a:rPr>
              <a:t> And </a:t>
            </a:r>
            <a:r>
              <a:rPr kumimoji="0" lang="es-ES" sz="900" b="0" i="1" u="none" strike="noStrike" cap="none" normalizeH="0" baseline="0" dirty="0" err="1" smtClean="0">
                <a:ln>
                  <a:noFill/>
                </a:ln>
                <a:solidFill>
                  <a:srgbClr val="000000"/>
                </a:solidFill>
                <a:effectLst/>
                <a:latin typeface="Arial" charset="0"/>
                <a:cs typeface="Arial" charset="0"/>
              </a:rPr>
              <a:t>Engineers</a:t>
            </a:r>
            <a:r>
              <a:rPr kumimoji="0" lang="es-ES" sz="900" b="0" i="0" u="none" strike="noStrike" cap="none" normalizeH="0" baseline="0" dirty="0" smtClean="0">
                <a:ln>
                  <a:noFill/>
                </a:ln>
                <a:solidFill>
                  <a:srgbClr val="000000"/>
                </a:solidFill>
                <a:effectLst/>
                <a:latin typeface="Arial" charset="0"/>
                <a:cs typeface="Arial" charset="0"/>
              </a:rPr>
              <a:t> (3ª edición). New Delhi (India): Prentice-Hall of India </a:t>
            </a:r>
            <a:r>
              <a:rPr kumimoji="0" lang="es-ES" sz="900" b="0" i="0" u="none" strike="noStrike" cap="none" normalizeH="0" baseline="0" dirty="0" err="1" smtClean="0">
                <a:ln>
                  <a:noFill/>
                </a:ln>
                <a:solidFill>
                  <a:srgbClr val="000000"/>
                </a:solidFill>
                <a:effectLst/>
                <a:latin typeface="Arial" charset="0"/>
                <a:cs typeface="Arial" charset="0"/>
              </a:rPr>
              <a:t>Learning</a:t>
            </a:r>
            <a:r>
              <a:rPr kumimoji="0" lang="es-ES" sz="900" b="0" i="0" u="none" strike="noStrike" cap="none" normalizeH="0" baseline="0" dirty="0" smtClean="0">
                <a:ln>
                  <a:noFill/>
                </a:ln>
                <a:solidFill>
                  <a:srgbClr val="000000"/>
                </a:solidFill>
                <a:effectLst/>
                <a:latin typeface="Arial" charset="0"/>
                <a:cs typeface="Arial" charset="0"/>
              </a:rPr>
              <a:t> </a:t>
            </a:r>
            <a:r>
              <a:rPr kumimoji="0" lang="es-ES" sz="900" b="0" i="0" u="none" strike="noStrike" cap="none" normalizeH="0" baseline="0" dirty="0" err="1" smtClean="0">
                <a:ln>
                  <a:noFill/>
                </a:ln>
                <a:solidFill>
                  <a:srgbClr val="000000"/>
                </a:solidFill>
                <a:effectLst/>
                <a:latin typeface="Arial" charset="0"/>
                <a:cs typeface="Arial" charset="0"/>
              </a:rPr>
              <a:t>Private</a:t>
            </a:r>
            <a:r>
              <a:rPr kumimoji="0" lang="es-ES" sz="900" b="0" i="0" u="none" strike="noStrike" cap="none" normalizeH="0" baseline="0" dirty="0" smtClean="0">
                <a:ln>
                  <a:noFill/>
                </a:ln>
                <a:solidFill>
                  <a:srgbClr val="000000"/>
                </a:solidFill>
                <a:effectLst/>
                <a:latin typeface="Arial" charset="0"/>
                <a:cs typeface="Arial" charset="0"/>
              </a:rPr>
              <a:t>. pp. 151-159. </a:t>
            </a:r>
            <a:r>
              <a:rPr kumimoji="0" lang="es-ES" sz="800" b="0" i="0" u="none" strike="noStrike" cap="none" normalizeH="0" baseline="0" dirty="0" smtClean="0">
                <a:ln>
                  <a:noFill/>
                </a:ln>
                <a:solidFill>
                  <a:srgbClr val="0B0080"/>
                </a:solidFill>
                <a:effectLst/>
                <a:latin typeface="Arial" charset="0"/>
                <a:cs typeface="Arial" charset="0"/>
                <a:hlinkClick r:id="rId8" tooltip="ISBN"/>
              </a:rPr>
              <a:t>ISBN</a:t>
            </a:r>
            <a:r>
              <a:rPr kumimoji="0" lang="es-ES" sz="800" b="0" i="0" u="none" strike="noStrike" cap="none" normalizeH="0" baseline="0" dirty="0" smtClean="0">
                <a:ln>
                  <a:noFill/>
                </a:ln>
                <a:solidFill>
                  <a:srgbClr val="000000"/>
                </a:solidFill>
                <a:effectLst/>
                <a:latin typeface="Arial" charset="0"/>
                <a:cs typeface="Arial" charset="0"/>
              </a:rPr>
              <a:t> </a:t>
            </a:r>
            <a:r>
              <a:rPr kumimoji="0" lang="es-ES" sz="800" b="0" i="0" u="none" strike="noStrike" cap="none" normalizeH="0" baseline="0" dirty="0" smtClean="0">
                <a:ln>
                  <a:noFill/>
                </a:ln>
                <a:solidFill>
                  <a:srgbClr val="0B0080"/>
                </a:solidFill>
                <a:effectLst/>
                <a:latin typeface="Arial" charset="0"/>
                <a:cs typeface="Arial" charset="0"/>
                <a:hlinkClick r:id="rId9" tooltip="Especial:FuentesDeLibros/8120332172"/>
              </a:rPr>
              <a:t>8120332172</a:t>
            </a:r>
            <a:r>
              <a:rPr kumimoji="0" lang="es-ES" sz="900" b="0" i="0" u="none" strike="noStrike" cap="none" normalizeH="0" baseline="0" dirty="0" smtClean="0">
                <a:ln>
                  <a:noFill/>
                </a:ln>
                <a:solidFill>
                  <a:srgbClr val="000000"/>
                </a:solidFill>
                <a:effectLst/>
                <a:latin typeface="Arial" charset="0"/>
                <a:cs typeface="Arial" charset="0"/>
              </a:rPr>
              <a:t>.</a:t>
            </a:r>
            <a:r>
              <a:rPr kumimoji="0" lang="es-ES" sz="800" b="0" i="0" u="none" strike="noStrike" cap="none" normalizeH="0" baseline="0" dirty="0" smtClean="0">
                <a:ln>
                  <a:noFill/>
                </a:ln>
                <a:solidFill>
                  <a:schemeClr val="tx1"/>
                </a:solidFill>
                <a:effectLst/>
                <a:latin typeface="Arial" charset="0"/>
                <a:cs typeface="Arial" charset="0"/>
              </a:rPr>
              <a:t> </a:t>
            </a:r>
            <a:endParaRPr kumimoji="0" lang="es-E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3</a:t>
            </a:fld>
            <a:endParaRPr lang="es-ES_tradnl"/>
          </a:p>
        </p:txBody>
      </p:sp>
      <p:sp>
        <p:nvSpPr>
          <p:cNvPr id="2052" name="Rectangle 2"/>
          <p:cNvSpPr>
            <a:spLocks noGrp="1" noChangeArrowheads="1"/>
          </p:cNvSpPr>
          <p:nvPr>
            <p:ph type="title"/>
          </p:nvPr>
        </p:nvSpPr>
        <p:spPr/>
        <p:txBody>
          <a:bodyPr/>
          <a:lstStyle/>
          <a:p>
            <a:r>
              <a:rPr lang="es-ES_tradnl" dirty="0" smtClean="0"/>
              <a:t>Diferenciación</a:t>
            </a:r>
            <a:endParaRPr lang="es-ES" dirty="0" smtClean="0"/>
          </a:p>
        </p:txBody>
      </p:sp>
      <p:sp>
        <p:nvSpPr>
          <p:cNvPr id="2053" name="Rectangle 3"/>
          <p:cNvSpPr>
            <a:spLocks noGrp="1" noChangeArrowheads="1"/>
          </p:cNvSpPr>
          <p:nvPr>
            <p:ph type="body" sz="half" idx="1"/>
          </p:nvPr>
        </p:nvSpPr>
        <p:spPr>
          <a:xfrm>
            <a:off x="611560" y="764877"/>
            <a:ext cx="8207375" cy="5832475"/>
          </a:xfrm>
        </p:spPr>
        <p:txBody>
          <a:bodyPr/>
          <a:lstStyle/>
          <a:p>
            <a:pPr>
              <a:lnSpc>
                <a:spcPct val="80000"/>
              </a:lnSpc>
              <a:buNone/>
            </a:pPr>
            <a:endParaRPr lang="es-ES_tradnl" sz="1600" dirty="0" smtClean="0"/>
          </a:p>
          <a:p>
            <a:pPr>
              <a:lnSpc>
                <a:spcPct val="80000"/>
              </a:lnSpc>
              <a:buNone/>
            </a:pPr>
            <a:r>
              <a:rPr lang="es-ES_tradnl" sz="1600" dirty="0" smtClean="0"/>
              <a:t>	</a:t>
            </a:r>
            <a:r>
              <a:rPr lang="es-ES_tradnl" sz="1600" b="1" dirty="0" smtClean="0">
                <a:solidFill>
                  <a:srgbClr val="C00000"/>
                </a:solidFill>
              </a:rPr>
              <a:t>DIFERENCICIÓN</a:t>
            </a:r>
            <a:r>
              <a:rPr lang="es-ES_tradnl" sz="1600" dirty="0" smtClean="0"/>
              <a:t>: Consiste en aproximar la derivada de una función </a:t>
            </a:r>
            <a:r>
              <a:rPr lang="es-ES_tradnl" sz="1600" i="1" dirty="0" smtClean="0"/>
              <a:t>f(x)</a:t>
            </a:r>
            <a:r>
              <a:rPr lang="es-ES_tradnl" sz="1600" dirty="0" smtClean="0"/>
              <a:t> en un punto mediante la derivada en un punto de su polinomio de interpolación, bien porque:</a:t>
            </a:r>
          </a:p>
          <a:p>
            <a:pPr>
              <a:lnSpc>
                <a:spcPct val="80000"/>
              </a:lnSpc>
              <a:buNone/>
            </a:pPr>
            <a:endParaRPr lang="es-ES_tradnl" sz="1600" dirty="0" smtClean="0"/>
          </a:p>
          <a:p>
            <a:pPr>
              <a:lnSpc>
                <a:spcPct val="80000"/>
              </a:lnSpc>
              <a:buNone/>
            </a:pPr>
            <a:r>
              <a:rPr lang="es-ES_tradnl" sz="1600" dirty="0" smtClean="0"/>
              <a:t>	a) Obtener analíticamente la </a:t>
            </a:r>
            <a:r>
              <a:rPr lang="es-ES_tradnl" sz="1600" i="1" dirty="0" smtClean="0"/>
              <a:t>f’(x)</a:t>
            </a:r>
            <a:r>
              <a:rPr lang="es-ES_tradnl" sz="1600" dirty="0" smtClean="0"/>
              <a:t> puede ser muy complicado. </a:t>
            </a:r>
          </a:p>
          <a:p>
            <a:pPr>
              <a:lnSpc>
                <a:spcPct val="80000"/>
              </a:lnSpc>
              <a:buNone/>
            </a:pPr>
            <a:r>
              <a:rPr lang="es-ES_tradnl" sz="1600" dirty="0" smtClean="0"/>
              <a:t>	Si no fuera así </a:t>
            </a:r>
            <a:r>
              <a:rPr lang="es-ES_tradnl" sz="2000" b="1" dirty="0" err="1" smtClean="0"/>
              <a:t>MatLab</a:t>
            </a:r>
            <a:r>
              <a:rPr lang="es-ES_tradnl" sz="2000" b="1" dirty="0" smtClean="0"/>
              <a:t> </a:t>
            </a:r>
            <a:r>
              <a:rPr lang="es-ES_tradnl" sz="2000" b="1" i="1" dirty="0" err="1" smtClean="0">
                <a:solidFill>
                  <a:srgbClr val="009900"/>
                </a:solidFill>
              </a:rPr>
              <a:t>diff</a:t>
            </a:r>
            <a:r>
              <a:rPr lang="es-ES_tradnl" sz="2000" dirty="0" smtClean="0"/>
              <a:t>  evalúa la derivada en el punto deseado. Ver anexo </a:t>
            </a:r>
            <a:r>
              <a:rPr lang="es-ES_tradnl" sz="2000" i="1" dirty="0" err="1" smtClean="0"/>
              <a:t>polyder</a:t>
            </a:r>
            <a:r>
              <a:rPr lang="es-ES_tradnl" sz="2000" dirty="0" smtClean="0"/>
              <a:t>.</a:t>
            </a:r>
          </a:p>
          <a:p>
            <a:pPr>
              <a:lnSpc>
                <a:spcPct val="80000"/>
              </a:lnSpc>
              <a:buNone/>
            </a:pPr>
            <a:endParaRPr lang="es-ES_tradnl" sz="1600" dirty="0" smtClean="0"/>
          </a:p>
          <a:p>
            <a:pPr>
              <a:lnSpc>
                <a:spcPct val="80000"/>
              </a:lnSpc>
              <a:buNone/>
            </a:pPr>
            <a:r>
              <a:rPr lang="es-ES_tradnl" sz="1600" dirty="0" smtClean="0"/>
              <a:t>	b) o porque, lo más usual, sólo se conozca </a:t>
            </a:r>
            <a:r>
              <a:rPr lang="es-ES_tradnl" sz="1600" i="1" dirty="0" smtClean="0"/>
              <a:t>f(x)</a:t>
            </a:r>
            <a:r>
              <a:rPr lang="es-ES_tradnl" sz="1600" dirty="0" smtClean="0"/>
              <a:t> discretamente en un conjunto de puntos </a:t>
            </a:r>
            <a:r>
              <a:rPr lang="es-ES_tradnl" sz="1600" i="1" dirty="0" smtClean="0"/>
              <a:t>{(</a:t>
            </a:r>
            <a:r>
              <a:rPr lang="es-ES_tradnl" sz="1600" i="1" dirty="0" err="1" smtClean="0"/>
              <a:t>x</a:t>
            </a:r>
            <a:r>
              <a:rPr lang="es-ES_tradnl" sz="1600" i="1" baseline="-25000" dirty="0" err="1" smtClean="0"/>
              <a:t>i</a:t>
            </a:r>
            <a:r>
              <a:rPr lang="es-ES_tradnl" sz="1600" i="1" dirty="0" err="1" smtClean="0"/>
              <a:t>,f</a:t>
            </a:r>
            <a:r>
              <a:rPr lang="es-ES_tradnl" sz="1600" i="1" baseline="-25000" dirty="0" err="1" smtClean="0"/>
              <a:t>i</a:t>
            </a:r>
            <a:r>
              <a:rPr lang="es-ES_tradnl" sz="1600" i="1" dirty="0" smtClean="0"/>
              <a:t>)}</a:t>
            </a:r>
            <a:r>
              <a:rPr lang="es-ES_tradnl" sz="1600" dirty="0" smtClean="0"/>
              <a:t>. Aquí las formulas de derivación son de gran utilidad, por ejemplo aplicando el desarrollo de Taylor y el teorema de valores intermedios.   		 </a:t>
            </a:r>
          </a:p>
          <a:p>
            <a:pPr>
              <a:lnSpc>
                <a:spcPct val="80000"/>
              </a:lnSpc>
              <a:buNone/>
            </a:pPr>
            <a:endParaRPr lang="es-ES_tradnl" sz="1600" dirty="0" smtClean="0"/>
          </a:p>
          <a:p>
            <a:pPr>
              <a:lnSpc>
                <a:spcPct val="80000"/>
              </a:lnSpc>
              <a:buNone/>
            </a:pPr>
            <a:r>
              <a:rPr lang="es-ES_tradnl" sz="1600" dirty="0" smtClean="0"/>
              <a:t>	</a:t>
            </a:r>
            <a:r>
              <a:rPr lang="es-ES_tradnl" sz="1600" b="1" dirty="0" smtClean="0">
                <a:solidFill>
                  <a:srgbClr val="C00000"/>
                </a:solidFill>
              </a:rPr>
              <a:t>Objetivo de la diferenciación</a:t>
            </a:r>
            <a:r>
              <a:rPr lang="es-ES_tradnl" sz="1600" dirty="0" smtClean="0"/>
              <a:t>: Sean </a:t>
            </a:r>
            <a:r>
              <a:rPr lang="es-ES_tradnl" sz="1600" i="1" dirty="0" smtClean="0"/>
              <a:t>{(</a:t>
            </a:r>
            <a:r>
              <a:rPr lang="es-ES_tradnl" sz="1600" i="1" dirty="0" err="1" smtClean="0"/>
              <a:t>x</a:t>
            </a:r>
            <a:r>
              <a:rPr lang="es-ES_tradnl" sz="1600" i="1" baseline="-25000" dirty="0" err="1" smtClean="0"/>
              <a:t>i</a:t>
            </a:r>
            <a:r>
              <a:rPr lang="es-ES_tradnl" sz="1600" i="1" dirty="0" err="1" smtClean="0"/>
              <a:t>,f</a:t>
            </a:r>
            <a:r>
              <a:rPr lang="es-ES_tradnl" sz="1600" i="1" baseline="-25000" dirty="0" err="1" smtClean="0"/>
              <a:t>i</a:t>
            </a:r>
            <a:r>
              <a:rPr lang="es-ES_tradnl" sz="1600" i="1" dirty="0" smtClean="0"/>
              <a:t>)}</a:t>
            </a:r>
            <a:r>
              <a:rPr lang="es-ES_tradnl" sz="1600" i="1" baseline="-25000" dirty="0" smtClean="0"/>
              <a:t>i=0,1,..n</a:t>
            </a:r>
            <a:r>
              <a:rPr lang="es-ES_tradnl" sz="1600" i="1" dirty="0" smtClean="0"/>
              <a:t> </a:t>
            </a:r>
            <a:r>
              <a:rPr lang="es-ES_tradnl" sz="1600" i="1" dirty="0" smtClean="0">
                <a:sym typeface="Wingdings" pitchFamily="2" charset="2"/>
              </a:rPr>
              <a:t> f’(x)? en k=0,1,…,n</a:t>
            </a:r>
            <a:endParaRPr lang="es-ES_tradnl" sz="1600" dirty="0" smtClean="0">
              <a:sym typeface="Wingdings" pitchFamily="2" charset="2"/>
            </a:endParaRPr>
          </a:p>
          <a:p>
            <a:pPr>
              <a:lnSpc>
                <a:spcPct val="80000"/>
              </a:lnSpc>
              <a:buNone/>
            </a:pPr>
            <a:r>
              <a:rPr lang="es-ES_tradnl" sz="1600" i="1" dirty="0" smtClean="0">
                <a:sym typeface="Wingdings" pitchFamily="2" charset="2"/>
              </a:rPr>
              <a:t>	es decir, estimar el valor de la derivada de f(x)</a:t>
            </a:r>
            <a:r>
              <a:rPr lang="es-ES_tradnl" sz="1600" dirty="0" smtClean="0">
                <a:sym typeface="Wingdings" pitchFamily="2" charset="2"/>
              </a:rPr>
              <a:t> en alguno de los </a:t>
            </a:r>
            <a:r>
              <a:rPr lang="es-ES_tradnl" sz="1600" i="1" dirty="0" smtClean="0">
                <a:sym typeface="Wingdings" pitchFamily="2" charset="2"/>
              </a:rPr>
              <a:t>x</a:t>
            </a:r>
            <a:r>
              <a:rPr lang="es-ES_tradnl" sz="1600" i="1" baseline="-25000" dirty="0" smtClean="0">
                <a:sym typeface="Wingdings" pitchFamily="2" charset="2"/>
              </a:rPr>
              <a:t>i</a:t>
            </a:r>
            <a:r>
              <a:rPr lang="es-ES_tradnl" sz="1600" dirty="0" smtClean="0">
                <a:sym typeface="Wingdings" pitchFamily="2" charset="2"/>
              </a:rPr>
              <a:t> conocidos.</a:t>
            </a:r>
          </a:p>
          <a:p>
            <a:pPr>
              <a:lnSpc>
                <a:spcPct val="80000"/>
              </a:lnSpc>
              <a:buNone/>
            </a:pPr>
            <a:endParaRPr lang="es-ES_tradnl" sz="1600" i="1" dirty="0" smtClean="0">
              <a:sym typeface="Wingdings" pitchFamily="2" charset="2"/>
            </a:endParaRPr>
          </a:p>
          <a:p>
            <a:pPr>
              <a:lnSpc>
                <a:spcPct val="80000"/>
              </a:lnSpc>
              <a:buNone/>
            </a:pPr>
            <a:r>
              <a:rPr lang="es-ES_tradnl" sz="1600" i="1" dirty="0" smtClean="0">
                <a:sym typeface="Wingdings" pitchFamily="2" charset="2"/>
              </a:rPr>
              <a:t>	</a:t>
            </a:r>
            <a:r>
              <a:rPr lang="es-ES_tradnl" sz="1600" dirty="0" smtClean="0">
                <a:solidFill>
                  <a:srgbClr val="C00000"/>
                </a:solidFill>
              </a:rPr>
              <a:t>Consideraciones</a:t>
            </a:r>
            <a:r>
              <a:rPr lang="es-ES_tradnl" sz="1600" dirty="0" smtClean="0"/>
              <a:t>: </a:t>
            </a:r>
            <a:r>
              <a:rPr lang="es-ES_tradnl" sz="1600" b="1" dirty="0" smtClean="0"/>
              <a:t>La diferenciación numérica es un proceso muy </a:t>
            </a:r>
            <a:r>
              <a:rPr lang="es-ES_tradnl" sz="1600" b="1" i="1" dirty="0" smtClean="0"/>
              <a:t>inestable</a:t>
            </a:r>
            <a:r>
              <a:rPr lang="es-ES_tradnl" sz="1600" dirty="0" smtClean="0"/>
              <a:t>, es decir, sea </a:t>
            </a:r>
            <a:r>
              <a:rPr lang="es-ES_tradnl" sz="1600" i="1" dirty="0" smtClean="0"/>
              <a:t>E</a:t>
            </a:r>
            <a:r>
              <a:rPr lang="es-ES_tradnl" sz="1600" i="1" baseline="-25000" dirty="0" smtClean="0"/>
              <a:t>n</a:t>
            </a:r>
            <a:r>
              <a:rPr lang="es-ES_tradnl" sz="1600" i="1" dirty="0" smtClean="0"/>
              <a:t>(x) </a:t>
            </a:r>
            <a:r>
              <a:rPr lang="es-ES_tradnl" sz="1600" dirty="0" smtClean="0"/>
              <a:t>el error cometido al aproximar </a:t>
            </a:r>
            <a:r>
              <a:rPr lang="es-ES_tradnl" sz="1600" i="1" dirty="0" smtClean="0"/>
              <a:t>f(x) </a:t>
            </a:r>
            <a:r>
              <a:rPr lang="es-ES_tradnl" sz="1600" dirty="0" smtClean="0"/>
              <a:t>con </a:t>
            </a:r>
            <a:r>
              <a:rPr lang="es-ES_tradnl" sz="1600" i="1" dirty="0" err="1" smtClean="0"/>
              <a:t>P</a:t>
            </a:r>
            <a:r>
              <a:rPr lang="es-ES_tradnl" sz="1600" i="1" baseline="-25000" dirty="0" err="1" smtClean="0"/>
              <a:t>n</a:t>
            </a:r>
            <a:r>
              <a:rPr lang="es-ES_tradnl" sz="1600" i="1" dirty="0" smtClean="0"/>
              <a:t>(x)</a:t>
            </a:r>
            <a:r>
              <a:rPr lang="es-ES_tradnl" sz="1600" dirty="0" smtClean="0"/>
              <a:t>, es decir, </a:t>
            </a:r>
            <a:r>
              <a:rPr lang="es-ES_tradnl" sz="1600" i="1" dirty="0" smtClean="0"/>
              <a:t>f(x)=</a:t>
            </a:r>
            <a:r>
              <a:rPr lang="es-ES_tradnl" sz="1600" i="1" dirty="0" err="1" smtClean="0"/>
              <a:t>P</a:t>
            </a:r>
            <a:r>
              <a:rPr lang="es-ES_tradnl" sz="1600" i="1" baseline="-25000" dirty="0" err="1" smtClean="0"/>
              <a:t>n</a:t>
            </a:r>
            <a:r>
              <a:rPr lang="es-ES_tradnl" sz="1600" i="1" dirty="0" smtClean="0"/>
              <a:t>(x)+E</a:t>
            </a:r>
            <a:r>
              <a:rPr lang="es-ES_tradnl" sz="1600" i="1" baseline="-25000" dirty="0" smtClean="0"/>
              <a:t>n</a:t>
            </a:r>
            <a:r>
              <a:rPr lang="es-ES_tradnl" sz="1600" i="1" dirty="0" smtClean="0"/>
              <a:t>(x)</a:t>
            </a:r>
            <a:r>
              <a:rPr lang="es-ES_tradnl" sz="1600" dirty="0" smtClean="0"/>
              <a:t> </a:t>
            </a:r>
            <a:r>
              <a:rPr lang="es-ES_tradnl" sz="1600" dirty="0" smtClean="0">
                <a:sym typeface="Wingdings" pitchFamily="2" charset="2"/>
              </a:rPr>
              <a:t> </a:t>
            </a:r>
            <a:r>
              <a:rPr lang="es-ES_tradnl" sz="1600" i="1" dirty="0" err="1" smtClean="0">
                <a:sym typeface="Wingdings" pitchFamily="2" charset="2"/>
              </a:rPr>
              <a:t>E’</a:t>
            </a:r>
            <a:r>
              <a:rPr lang="es-ES_tradnl" sz="1600" i="1" baseline="-25000" dirty="0" err="1" smtClean="0">
                <a:sym typeface="Wingdings" pitchFamily="2" charset="2"/>
              </a:rPr>
              <a:t>n</a:t>
            </a:r>
            <a:r>
              <a:rPr lang="es-ES_tradnl" sz="1600" i="1" dirty="0" smtClean="0">
                <a:sym typeface="Wingdings" pitchFamily="2" charset="2"/>
              </a:rPr>
              <a:t>(x)</a:t>
            </a:r>
            <a:r>
              <a:rPr lang="es-ES_tradnl" sz="1600" dirty="0" smtClean="0">
                <a:sym typeface="Wingdings" pitchFamily="2" charset="2"/>
              </a:rPr>
              <a:t> &gt; </a:t>
            </a:r>
            <a:r>
              <a:rPr lang="es-ES_tradnl" sz="1600" i="1" dirty="0" smtClean="0">
                <a:sym typeface="Wingdings" pitchFamily="2" charset="2"/>
              </a:rPr>
              <a:t>E</a:t>
            </a:r>
            <a:r>
              <a:rPr lang="es-ES_tradnl" sz="1600" i="1" baseline="-25000" dirty="0" smtClean="0">
                <a:sym typeface="Wingdings" pitchFamily="2" charset="2"/>
              </a:rPr>
              <a:t>n</a:t>
            </a:r>
            <a:r>
              <a:rPr lang="es-ES_tradnl" sz="1600" i="1" dirty="0" smtClean="0">
                <a:sym typeface="Wingdings" pitchFamily="2" charset="2"/>
              </a:rPr>
              <a:t>(x). </a:t>
            </a:r>
            <a:r>
              <a:rPr lang="es-ES_tradnl" sz="1600" dirty="0" smtClean="0"/>
              <a:t>Por ello es preferible que </a:t>
            </a:r>
            <a:r>
              <a:rPr lang="es-ES_tradnl" sz="1600" i="1" dirty="0" err="1" smtClean="0"/>
              <a:t>x</a:t>
            </a:r>
            <a:r>
              <a:rPr lang="es-ES_tradnl" sz="1600" i="1" baseline="-25000" dirty="0" err="1" smtClean="0"/>
              <a:t>k</a:t>
            </a:r>
            <a:r>
              <a:rPr lang="es-ES_tradnl" sz="1600" i="1" dirty="0" smtClean="0"/>
              <a:t>=x</a:t>
            </a:r>
            <a:r>
              <a:rPr lang="es-ES_tradnl" sz="1600" i="1" baseline="-25000" dirty="0" smtClean="0"/>
              <a:t>i</a:t>
            </a:r>
            <a:r>
              <a:rPr lang="es-ES_tradnl" sz="1600" dirty="0" smtClean="0"/>
              <a:t> para algún i=0,1,…,n. </a:t>
            </a:r>
            <a:endParaRPr lang="es-ES_tradnl" sz="1600" i="1"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3" name="2 Objeto"/>
          <p:cNvGraphicFramePr>
            <a:graphicFrameLocks noChangeAspect="1"/>
          </p:cNvGraphicFramePr>
          <p:nvPr>
            <p:extLst>
              <p:ext uri="{D42A27DB-BD31-4B8C-83A1-F6EECF244321}">
                <p14:modId xmlns:p14="http://schemas.microsoft.com/office/powerpoint/2010/main" val="3023123144"/>
              </p:ext>
            </p:extLst>
          </p:nvPr>
        </p:nvGraphicFramePr>
        <p:xfrm>
          <a:off x="90487" y="2413001"/>
          <a:ext cx="9053513" cy="2936875"/>
        </p:xfrm>
        <a:graphic>
          <a:graphicData uri="http://schemas.openxmlformats.org/presentationml/2006/ole">
            <mc:AlternateContent xmlns:mc="http://schemas.openxmlformats.org/markup-compatibility/2006">
              <mc:Choice xmlns:v="urn:schemas-microsoft-com:vml" Requires="v">
                <p:oleObj spid="_x0000_s89153" name="Ecuación" r:id="rId4" imgW="4533840" imgH="1396800" progId="Equation.3">
                  <p:embed/>
                </p:oleObj>
              </mc:Choice>
              <mc:Fallback>
                <p:oleObj name="Ecuación" r:id="rId4" imgW="4533840" imgH="1396800" progId="Equation.3">
                  <p:embed/>
                  <p:pic>
                    <p:nvPicPr>
                      <p:cNvPr id="0" name="Picture 6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87" y="2413001"/>
                        <a:ext cx="9053513" cy="2936875"/>
                      </a:xfrm>
                      <a:prstGeom prst="rect">
                        <a:avLst/>
                      </a:prstGeom>
                      <a:solidFill>
                        <a:srgbClr val="99CCFF"/>
                      </a:solidFill>
                    </p:spPr>
                  </p:pic>
                </p:oleObj>
              </mc:Fallback>
            </mc:AlternateContent>
          </a:graphicData>
        </a:graphic>
      </p:graphicFrame>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30</a:t>
            </a:fld>
            <a:endParaRPr lang="es-ES_tradnl"/>
          </a:p>
        </p:txBody>
      </p:sp>
      <p:sp>
        <p:nvSpPr>
          <p:cNvPr id="2052" name="Rectangle 2"/>
          <p:cNvSpPr>
            <a:spLocks noGrp="1" noChangeArrowheads="1"/>
          </p:cNvSpPr>
          <p:nvPr>
            <p:ph type="title"/>
          </p:nvPr>
        </p:nvSpPr>
        <p:spPr/>
        <p:txBody>
          <a:bodyPr/>
          <a:lstStyle/>
          <a:p>
            <a:r>
              <a:rPr lang="es-ES_tradnl" dirty="0" smtClean="0"/>
              <a:t>Fórmula extendida (o compuesta) del trapecio</a:t>
            </a:r>
            <a:endParaRPr lang="es-ES" dirty="0" smtClean="0"/>
          </a:p>
        </p:txBody>
      </p:sp>
      <p:graphicFrame>
        <p:nvGraphicFramePr>
          <p:cNvPr id="48133" name="Object 5"/>
          <p:cNvGraphicFramePr>
            <a:graphicFrameLocks noChangeAspect="1"/>
          </p:cNvGraphicFramePr>
          <p:nvPr>
            <p:extLst>
              <p:ext uri="{D42A27DB-BD31-4B8C-83A1-F6EECF244321}">
                <p14:modId xmlns:p14="http://schemas.microsoft.com/office/powerpoint/2010/main" val="453657921"/>
              </p:ext>
            </p:extLst>
          </p:nvPr>
        </p:nvGraphicFramePr>
        <p:xfrm>
          <a:off x="246063" y="836613"/>
          <a:ext cx="5286375" cy="1536700"/>
        </p:xfrm>
        <a:graphic>
          <a:graphicData uri="http://schemas.openxmlformats.org/presentationml/2006/ole">
            <mc:AlternateContent xmlns:mc="http://schemas.openxmlformats.org/markup-compatibility/2006">
              <mc:Choice xmlns:v="urn:schemas-microsoft-com:vml" Requires="v">
                <p:oleObj spid="_x0000_s89154" name="Ecuación" r:id="rId6" imgW="3403440" imgH="990360" progId="Equation.3">
                  <p:embed/>
                </p:oleObj>
              </mc:Choice>
              <mc:Fallback>
                <p:oleObj name="Ecuación" r:id="rId6" imgW="3403440" imgH="990360" progId="Equation.3">
                  <p:embed/>
                  <p:pic>
                    <p:nvPicPr>
                      <p:cNvPr id="0" name="Picture 6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063" y="836613"/>
                        <a:ext cx="5286375" cy="153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27 CuadroTexto"/>
          <p:cNvSpPr txBox="1"/>
          <p:nvPr/>
        </p:nvSpPr>
        <p:spPr>
          <a:xfrm>
            <a:off x="6462659" y="4519852"/>
            <a:ext cx="2406428" cy="584775"/>
          </a:xfrm>
          <a:prstGeom prst="rect">
            <a:avLst/>
          </a:prstGeom>
          <a:noFill/>
        </p:spPr>
        <p:txBody>
          <a:bodyPr wrap="none" rtlCol="0">
            <a:spAutoFit/>
          </a:bodyPr>
          <a:lstStyle/>
          <a:p>
            <a:r>
              <a:rPr lang="es-ES" dirty="0" smtClean="0"/>
              <a:t>A partir de {(x</a:t>
            </a:r>
            <a:r>
              <a:rPr lang="es-ES" baseline="-25000" dirty="0" smtClean="0"/>
              <a:t>i</a:t>
            </a:r>
            <a:r>
              <a:rPr lang="es-ES" dirty="0" smtClean="0"/>
              <a:t>, f</a:t>
            </a:r>
            <a:r>
              <a:rPr lang="es-ES" baseline="-25000" dirty="0" smtClean="0"/>
              <a:t>i</a:t>
            </a:r>
            <a:r>
              <a:rPr lang="es-ES" dirty="0" smtClean="0"/>
              <a:t>)}</a:t>
            </a:r>
            <a:r>
              <a:rPr lang="es-ES" baseline="-25000" dirty="0" smtClean="0"/>
              <a:t>i=0,1,…,n</a:t>
            </a:r>
            <a:endParaRPr lang="es-ES" dirty="0" smtClean="0"/>
          </a:p>
          <a:p>
            <a:r>
              <a:rPr lang="es-ES" dirty="0" smtClean="0"/>
              <a:t>x</a:t>
            </a:r>
            <a:r>
              <a:rPr lang="es-ES" baseline="-25000" dirty="0" smtClean="0"/>
              <a:t>0</a:t>
            </a:r>
            <a:r>
              <a:rPr lang="es-ES" dirty="0" smtClean="0"/>
              <a:t>=a y </a:t>
            </a:r>
            <a:r>
              <a:rPr lang="es-ES" dirty="0" err="1" smtClean="0"/>
              <a:t>x</a:t>
            </a:r>
            <a:r>
              <a:rPr lang="es-ES" baseline="-25000" dirty="0" err="1" smtClean="0"/>
              <a:t>n</a:t>
            </a:r>
            <a:r>
              <a:rPr lang="es-ES" dirty="0" smtClean="0"/>
              <a:t>=b</a:t>
            </a:r>
            <a:endParaRPr lang="es-ES" dirty="0"/>
          </a:p>
        </p:txBody>
      </p:sp>
      <p:grpSp>
        <p:nvGrpSpPr>
          <p:cNvPr id="70" name="69 Grupo"/>
          <p:cNvGrpSpPr/>
          <p:nvPr/>
        </p:nvGrpSpPr>
        <p:grpSpPr>
          <a:xfrm>
            <a:off x="5959261" y="4661752"/>
            <a:ext cx="2866368" cy="2196248"/>
            <a:chOff x="5522056" y="3933056"/>
            <a:chExt cx="2866368" cy="2196248"/>
          </a:xfrm>
        </p:grpSpPr>
        <p:grpSp>
          <p:nvGrpSpPr>
            <p:cNvPr id="32" name="21 Grupo"/>
            <p:cNvGrpSpPr/>
            <p:nvPr/>
          </p:nvGrpSpPr>
          <p:grpSpPr>
            <a:xfrm>
              <a:off x="5868144" y="3933056"/>
              <a:ext cx="2520280" cy="1880304"/>
              <a:chOff x="6444208" y="2340784"/>
              <a:chExt cx="2520280" cy="1880304"/>
            </a:xfrm>
          </p:grpSpPr>
          <p:cxnSp>
            <p:nvCxnSpPr>
              <p:cNvPr id="39" name="38 Conector recto de flecha"/>
              <p:cNvCxnSpPr/>
              <p:nvPr/>
            </p:nvCxnSpPr>
            <p:spPr bwMode="auto">
              <a:xfrm flipV="1">
                <a:off x="6444208" y="4212992"/>
                <a:ext cx="2520280" cy="8096"/>
              </a:xfrm>
              <a:prstGeom prst="straightConnector1">
                <a:avLst/>
              </a:prstGeom>
              <a:noFill/>
              <a:ln w="25400" cap="flat" cmpd="sng" algn="ctr">
                <a:solidFill>
                  <a:srgbClr val="333399"/>
                </a:solidFill>
                <a:prstDash val="solid"/>
                <a:round/>
                <a:headEnd type="none" w="med" len="med"/>
                <a:tailEnd type="arrow"/>
              </a:ln>
              <a:effectLst/>
            </p:spPr>
          </p:cxnSp>
          <p:cxnSp>
            <p:nvCxnSpPr>
              <p:cNvPr id="40" name="39 Conector recto de flecha"/>
              <p:cNvCxnSpPr/>
              <p:nvPr/>
            </p:nvCxnSpPr>
            <p:spPr bwMode="auto">
              <a:xfrm rot="16200000" flipV="1">
                <a:off x="5511875" y="3273117"/>
                <a:ext cx="1873050" cy="8384"/>
              </a:xfrm>
              <a:prstGeom prst="straightConnector1">
                <a:avLst/>
              </a:prstGeom>
              <a:noFill/>
              <a:ln w="25400" cap="flat" cmpd="sng" algn="ctr">
                <a:solidFill>
                  <a:srgbClr val="333399"/>
                </a:solidFill>
                <a:prstDash val="solid"/>
                <a:round/>
                <a:headEnd type="none" w="med" len="med"/>
                <a:tailEnd type="arrow"/>
              </a:ln>
              <a:effectLst/>
            </p:spPr>
          </p:cxnSp>
          <p:cxnSp>
            <p:nvCxnSpPr>
              <p:cNvPr id="41" name="40 Conector recto"/>
              <p:cNvCxnSpPr/>
              <p:nvPr/>
            </p:nvCxnSpPr>
            <p:spPr bwMode="auto">
              <a:xfrm rot="5400000" flipH="1" flipV="1">
                <a:off x="6728192" y="2992904"/>
                <a:ext cx="512152" cy="504056"/>
              </a:xfrm>
              <a:prstGeom prst="line">
                <a:avLst/>
              </a:prstGeom>
              <a:noFill/>
              <a:ln w="19050" cap="flat" cmpd="sng" algn="ctr">
                <a:solidFill>
                  <a:srgbClr val="C00000"/>
                </a:solidFill>
                <a:prstDash val="solid"/>
                <a:round/>
                <a:headEnd type="none" w="med" len="med"/>
                <a:tailEnd type="none" w="med" len="med"/>
              </a:ln>
              <a:effectLst/>
            </p:spPr>
          </p:cxnSp>
          <p:cxnSp>
            <p:nvCxnSpPr>
              <p:cNvPr id="42" name="41 Conector recto"/>
              <p:cNvCxnSpPr/>
              <p:nvPr/>
            </p:nvCxnSpPr>
            <p:spPr bwMode="auto">
              <a:xfrm rot="5400000">
                <a:off x="6372200" y="3861048"/>
                <a:ext cx="720080" cy="0"/>
              </a:xfrm>
              <a:prstGeom prst="line">
                <a:avLst/>
              </a:prstGeom>
              <a:noFill/>
              <a:ln w="9525" cap="flat" cmpd="sng" algn="ctr">
                <a:solidFill>
                  <a:srgbClr val="333399"/>
                </a:solidFill>
                <a:prstDash val="sysDot"/>
                <a:round/>
                <a:headEnd type="none" w="med" len="med"/>
                <a:tailEnd type="none" w="med" len="med"/>
              </a:ln>
              <a:effectLst/>
            </p:spPr>
          </p:cxnSp>
          <p:cxnSp>
            <p:nvCxnSpPr>
              <p:cNvPr id="43" name="42 Conector recto"/>
              <p:cNvCxnSpPr/>
              <p:nvPr/>
            </p:nvCxnSpPr>
            <p:spPr bwMode="auto">
              <a:xfrm rot="16200000" flipH="1">
                <a:off x="7535074" y="3496679"/>
                <a:ext cx="1448256" cy="561"/>
              </a:xfrm>
              <a:prstGeom prst="line">
                <a:avLst/>
              </a:prstGeom>
              <a:noFill/>
              <a:ln w="9525" cap="flat" cmpd="sng" algn="ctr">
                <a:solidFill>
                  <a:srgbClr val="333399"/>
                </a:solidFill>
                <a:prstDash val="sysDot"/>
                <a:round/>
                <a:headEnd type="none" w="med" len="med"/>
                <a:tailEnd type="none" w="med" len="med"/>
              </a:ln>
              <a:effectLst/>
            </p:spPr>
          </p:cxnSp>
          <p:cxnSp>
            <p:nvCxnSpPr>
              <p:cNvPr id="44" name="43 Conector recto"/>
              <p:cNvCxnSpPr/>
              <p:nvPr/>
            </p:nvCxnSpPr>
            <p:spPr bwMode="auto">
              <a:xfrm>
                <a:off x="6444208" y="3501008"/>
                <a:ext cx="288032" cy="0"/>
              </a:xfrm>
              <a:prstGeom prst="line">
                <a:avLst/>
              </a:prstGeom>
              <a:noFill/>
              <a:ln w="9525" cap="flat" cmpd="sng" algn="ctr">
                <a:solidFill>
                  <a:srgbClr val="333399"/>
                </a:solidFill>
                <a:prstDash val="sysDot"/>
                <a:round/>
                <a:headEnd type="none" w="med" len="med"/>
                <a:tailEnd type="none" w="med" len="med"/>
              </a:ln>
              <a:effectLst/>
            </p:spPr>
          </p:cxnSp>
          <p:cxnSp>
            <p:nvCxnSpPr>
              <p:cNvPr id="45" name="44 Conector recto"/>
              <p:cNvCxnSpPr/>
              <p:nvPr/>
            </p:nvCxnSpPr>
            <p:spPr bwMode="auto">
              <a:xfrm flipV="1">
                <a:off x="6444208" y="2988856"/>
                <a:ext cx="792088" cy="8096"/>
              </a:xfrm>
              <a:prstGeom prst="line">
                <a:avLst/>
              </a:prstGeom>
              <a:noFill/>
              <a:ln w="9525" cap="flat" cmpd="sng" algn="ctr">
                <a:solidFill>
                  <a:srgbClr val="333399"/>
                </a:solidFill>
                <a:prstDash val="sysDot"/>
                <a:round/>
                <a:headEnd type="none" w="med" len="med"/>
                <a:tailEnd type="none" w="med" len="med"/>
              </a:ln>
              <a:effectLst/>
            </p:spPr>
          </p:cxnSp>
        </p:grpSp>
        <p:sp>
          <p:nvSpPr>
            <p:cNvPr id="35" name="34 CuadroTexto"/>
            <p:cNvSpPr txBox="1"/>
            <p:nvPr/>
          </p:nvSpPr>
          <p:spPr>
            <a:xfrm>
              <a:off x="5522056" y="4429570"/>
              <a:ext cx="325730" cy="338554"/>
            </a:xfrm>
            <a:prstGeom prst="rect">
              <a:avLst/>
            </a:prstGeom>
            <a:noFill/>
          </p:spPr>
          <p:txBody>
            <a:bodyPr wrap="none" rtlCol="0">
              <a:spAutoFit/>
            </a:bodyPr>
            <a:lstStyle/>
            <a:p>
              <a:r>
                <a:rPr lang="es-ES" dirty="0" smtClean="0"/>
                <a:t>f</a:t>
              </a:r>
              <a:r>
                <a:rPr lang="es-ES" baseline="-25000" dirty="0" smtClean="0"/>
                <a:t>2</a:t>
              </a:r>
              <a:endParaRPr lang="es-ES" baseline="-25000" dirty="0"/>
            </a:p>
          </p:txBody>
        </p:sp>
        <p:sp>
          <p:nvSpPr>
            <p:cNvPr id="36" name="35 CuadroTexto"/>
            <p:cNvSpPr txBox="1"/>
            <p:nvPr/>
          </p:nvSpPr>
          <p:spPr>
            <a:xfrm>
              <a:off x="5522056" y="5034662"/>
              <a:ext cx="340158" cy="338554"/>
            </a:xfrm>
            <a:prstGeom prst="rect">
              <a:avLst/>
            </a:prstGeom>
            <a:noFill/>
          </p:spPr>
          <p:txBody>
            <a:bodyPr wrap="none" rtlCol="0">
              <a:spAutoFit/>
            </a:bodyPr>
            <a:lstStyle/>
            <a:p>
              <a:r>
                <a:rPr lang="es-ES" dirty="0" smtClean="0"/>
                <a:t>f</a:t>
              </a:r>
              <a:r>
                <a:rPr lang="es-ES" baseline="-25000" dirty="0" smtClean="0"/>
                <a:t>0</a:t>
              </a:r>
              <a:endParaRPr lang="es-ES" baseline="-25000" dirty="0"/>
            </a:p>
          </p:txBody>
        </p:sp>
        <p:sp>
          <p:nvSpPr>
            <p:cNvPr id="37" name="36 CuadroTexto"/>
            <p:cNvSpPr txBox="1"/>
            <p:nvPr/>
          </p:nvSpPr>
          <p:spPr>
            <a:xfrm>
              <a:off x="5971082" y="5790750"/>
              <a:ext cx="369012" cy="338554"/>
            </a:xfrm>
            <a:prstGeom prst="rect">
              <a:avLst/>
            </a:prstGeom>
            <a:noFill/>
          </p:spPr>
          <p:txBody>
            <a:bodyPr wrap="none" rtlCol="0">
              <a:spAutoFit/>
            </a:bodyPr>
            <a:lstStyle/>
            <a:p>
              <a:r>
                <a:rPr lang="es-ES" dirty="0" smtClean="0"/>
                <a:t>x</a:t>
              </a:r>
              <a:r>
                <a:rPr lang="es-ES" baseline="-25000" dirty="0" smtClean="0"/>
                <a:t>0</a:t>
              </a:r>
              <a:endParaRPr lang="es-ES" baseline="-25000" dirty="0"/>
            </a:p>
          </p:txBody>
        </p:sp>
        <p:sp>
          <p:nvSpPr>
            <p:cNvPr id="38" name="37 CuadroTexto"/>
            <p:cNvSpPr txBox="1"/>
            <p:nvPr/>
          </p:nvSpPr>
          <p:spPr>
            <a:xfrm>
              <a:off x="6547320" y="5790750"/>
              <a:ext cx="328936" cy="338554"/>
            </a:xfrm>
            <a:prstGeom prst="rect">
              <a:avLst/>
            </a:prstGeom>
            <a:noFill/>
          </p:spPr>
          <p:txBody>
            <a:bodyPr wrap="none" rtlCol="0">
              <a:spAutoFit/>
            </a:bodyPr>
            <a:lstStyle/>
            <a:p>
              <a:r>
                <a:rPr lang="es-ES" dirty="0" smtClean="0"/>
                <a:t>x</a:t>
              </a:r>
              <a:r>
                <a:rPr lang="es-ES" baseline="-25000" dirty="0" smtClean="0"/>
                <a:t>1</a:t>
              </a:r>
              <a:endParaRPr lang="es-ES" baseline="-25000" dirty="0"/>
            </a:p>
          </p:txBody>
        </p:sp>
        <p:cxnSp>
          <p:nvCxnSpPr>
            <p:cNvPr id="47" name="46 Conector recto"/>
            <p:cNvCxnSpPr/>
            <p:nvPr/>
          </p:nvCxnSpPr>
          <p:spPr bwMode="auto">
            <a:xfrm>
              <a:off x="6660232" y="4581128"/>
              <a:ext cx="504056" cy="288032"/>
            </a:xfrm>
            <a:prstGeom prst="line">
              <a:avLst/>
            </a:prstGeom>
            <a:noFill/>
            <a:ln w="19050" cap="flat" cmpd="sng" algn="ctr">
              <a:solidFill>
                <a:srgbClr val="C00000"/>
              </a:solidFill>
              <a:prstDash val="solid"/>
              <a:round/>
              <a:headEnd type="none" w="med" len="med"/>
              <a:tailEnd type="none" w="med" len="med"/>
            </a:ln>
            <a:effectLst/>
          </p:spPr>
        </p:cxnSp>
        <p:cxnSp>
          <p:nvCxnSpPr>
            <p:cNvPr id="51" name="50 Conector recto"/>
            <p:cNvCxnSpPr/>
            <p:nvPr/>
          </p:nvCxnSpPr>
          <p:spPr bwMode="auto">
            <a:xfrm rot="5400000" flipH="1" flipV="1">
              <a:off x="7160240" y="4369152"/>
              <a:ext cx="512152" cy="504056"/>
            </a:xfrm>
            <a:prstGeom prst="line">
              <a:avLst/>
            </a:prstGeom>
            <a:noFill/>
            <a:ln w="19050" cap="flat" cmpd="sng" algn="ctr">
              <a:solidFill>
                <a:srgbClr val="C00000"/>
              </a:solidFill>
              <a:prstDash val="solid"/>
              <a:round/>
              <a:headEnd type="none" w="med" len="med"/>
              <a:tailEnd type="none" w="med" len="med"/>
            </a:ln>
            <a:effectLst/>
          </p:spPr>
        </p:cxnSp>
        <p:cxnSp>
          <p:nvCxnSpPr>
            <p:cNvPr id="53" name="52 Conector recto"/>
            <p:cNvCxnSpPr/>
            <p:nvPr/>
          </p:nvCxnSpPr>
          <p:spPr bwMode="auto">
            <a:xfrm rot="5400000">
              <a:off x="6688560" y="5344890"/>
              <a:ext cx="951458" cy="3"/>
            </a:xfrm>
            <a:prstGeom prst="line">
              <a:avLst/>
            </a:prstGeom>
            <a:noFill/>
            <a:ln w="9525" cap="flat" cmpd="sng" algn="ctr">
              <a:solidFill>
                <a:srgbClr val="333399"/>
              </a:solidFill>
              <a:prstDash val="sysDot"/>
              <a:round/>
              <a:headEnd type="none" w="med" len="med"/>
              <a:tailEnd type="none" w="med" len="med"/>
            </a:ln>
            <a:effectLst/>
          </p:spPr>
        </p:cxnSp>
        <p:cxnSp>
          <p:nvCxnSpPr>
            <p:cNvPr id="55" name="54 Conector recto"/>
            <p:cNvCxnSpPr/>
            <p:nvPr/>
          </p:nvCxnSpPr>
          <p:spPr bwMode="auto">
            <a:xfrm rot="16200000" flipH="1">
              <a:off x="6055422" y="5185939"/>
              <a:ext cx="1224134" cy="14515"/>
            </a:xfrm>
            <a:prstGeom prst="line">
              <a:avLst/>
            </a:prstGeom>
            <a:noFill/>
            <a:ln w="9525" cap="flat" cmpd="sng" algn="ctr">
              <a:solidFill>
                <a:srgbClr val="333399"/>
              </a:solidFill>
              <a:prstDash val="sysDot"/>
              <a:round/>
              <a:headEnd type="none" w="med" len="med"/>
              <a:tailEnd type="none" w="med" len="med"/>
            </a:ln>
            <a:effectLst/>
          </p:spPr>
        </p:cxnSp>
        <p:cxnSp>
          <p:nvCxnSpPr>
            <p:cNvPr id="58" name="57 Conector recto"/>
            <p:cNvCxnSpPr/>
            <p:nvPr/>
          </p:nvCxnSpPr>
          <p:spPr bwMode="auto">
            <a:xfrm>
              <a:off x="5868144" y="4869160"/>
              <a:ext cx="1296144" cy="0"/>
            </a:xfrm>
            <a:prstGeom prst="line">
              <a:avLst/>
            </a:prstGeom>
            <a:noFill/>
            <a:ln w="9525" cap="flat" cmpd="sng" algn="ctr">
              <a:solidFill>
                <a:srgbClr val="333399"/>
              </a:solidFill>
              <a:prstDash val="sysDot"/>
              <a:round/>
              <a:headEnd type="none" w="med" len="med"/>
              <a:tailEnd type="none" w="med" len="med"/>
            </a:ln>
            <a:effectLst/>
          </p:spPr>
        </p:cxnSp>
        <p:cxnSp>
          <p:nvCxnSpPr>
            <p:cNvPr id="60" name="59 Conector recto"/>
            <p:cNvCxnSpPr/>
            <p:nvPr/>
          </p:nvCxnSpPr>
          <p:spPr bwMode="auto">
            <a:xfrm>
              <a:off x="5868144" y="4365104"/>
              <a:ext cx="1800200" cy="0"/>
            </a:xfrm>
            <a:prstGeom prst="line">
              <a:avLst/>
            </a:prstGeom>
            <a:noFill/>
            <a:ln w="9525" cap="flat" cmpd="sng" algn="ctr">
              <a:solidFill>
                <a:srgbClr val="333399"/>
              </a:solidFill>
              <a:prstDash val="sysDot"/>
              <a:round/>
              <a:headEnd type="none" w="med" len="med"/>
              <a:tailEnd type="none" w="med" len="med"/>
            </a:ln>
            <a:effectLst/>
          </p:spPr>
        </p:cxnSp>
        <p:sp>
          <p:nvSpPr>
            <p:cNvPr id="66" name="65 CuadroTexto"/>
            <p:cNvSpPr txBox="1"/>
            <p:nvPr/>
          </p:nvSpPr>
          <p:spPr>
            <a:xfrm>
              <a:off x="7051376" y="5783208"/>
              <a:ext cx="354584" cy="338554"/>
            </a:xfrm>
            <a:prstGeom prst="rect">
              <a:avLst/>
            </a:prstGeom>
            <a:noFill/>
          </p:spPr>
          <p:txBody>
            <a:bodyPr wrap="none" rtlCol="0">
              <a:spAutoFit/>
            </a:bodyPr>
            <a:lstStyle/>
            <a:p>
              <a:r>
                <a:rPr lang="es-ES" dirty="0" smtClean="0"/>
                <a:t>x</a:t>
              </a:r>
              <a:r>
                <a:rPr lang="es-ES" baseline="-25000" dirty="0" smtClean="0"/>
                <a:t>2</a:t>
              </a:r>
              <a:endParaRPr lang="es-ES" baseline="-25000" dirty="0"/>
            </a:p>
          </p:txBody>
        </p:sp>
        <p:sp>
          <p:nvSpPr>
            <p:cNvPr id="67" name="66 CuadroTexto"/>
            <p:cNvSpPr txBox="1"/>
            <p:nvPr/>
          </p:nvSpPr>
          <p:spPr>
            <a:xfrm>
              <a:off x="7529784" y="5790750"/>
              <a:ext cx="343364" cy="338554"/>
            </a:xfrm>
            <a:prstGeom prst="rect">
              <a:avLst/>
            </a:prstGeom>
            <a:noFill/>
          </p:spPr>
          <p:txBody>
            <a:bodyPr wrap="none" rtlCol="0">
              <a:spAutoFit/>
            </a:bodyPr>
            <a:lstStyle/>
            <a:p>
              <a:r>
                <a:rPr lang="es-ES" dirty="0" smtClean="0"/>
                <a:t>x</a:t>
              </a:r>
              <a:r>
                <a:rPr lang="es-ES" baseline="-25000" dirty="0" smtClean="0"/>
                <a:t>3</a:t>
              </a:r>
              <a:endParaRPr lang="es-ES" baseline="-25000" dirty="0"/>
            </a:p>
          </p:txBody>
        </p:sp>
        <p:sp>
          <p:nvSpPr>
            <p:cNvPr id="68" name="67 CuadroTexto"/>
            <p:cNvSpPr txBox="1"/>
            <p:nvPr/>
          </p:nvSpPr>
          <p:spPr>
            <a:xfrm>
              <a:off x="5522056" y="4725144"/>
              <a:ext cx="300082" cy="338554"/>
            </a:xfrm>
            <a:prstGeom prst="rect">
              <a:avLst/>
            </a:prstGeom>
            <a:noFill/>
          </p:spPr>
          <p:txBody>
            <a:bodyPr wrap="none" rtlCol="0">
              <a:spAutoFit/>
            </a:bodyPr>
            <a:lstStyle/>
            <a:p>
              <a:r>
                <a:rPr lang="es-ES" dirty="0" smtClean="0"/>
                <a:t>f</a:t>
              </a:r>
              <a:r>
                <a:rPr lang="es-ES" baseline="-25000" dirty="0" smtClean="0"/>
                <a:t>1</a:t>
              </a:r>
              <a:endParaRPr lang="es-ES" baseline="-25000" dirty="0"/>
            </a:p>
          </p:txBody>
        </p:sp>
        <p:sp>
          <p:nvSpPr>
            <p:cNvPr id="69" name="68 CuadroTexto"/>
            <p:cNvSpPr txBox="1"/>
            <p:nvPr/>
          </p:nvSpPr>
          <p:spPr>
            <a:xfrm>
              <a:off x="5522056" y="4149080"/>
              <a:ext cx="314510" cy="338554"/>
            </a:xfrm>
            <a:prstGeom prst="rect">
              <a:avLst/>
            </a:prstGeom>
            <a:noFill/>
          </p:spPr>
          <p:txBody>
            <a:bodyPr wrap="none" rtlCol="0">
              <a:spAutoFit/>
            </a:bodyPr>
            <a:lstStyle/>
            <a:p>
              <a:r>
                <a:rPr lang="es-ES" dirty="0" smtClean="0"/>
                <a:t>f</a:t>
              </a:r>
              <a:r>
                <a:rPr lang="es-ES" baseline="-25000" dirty="0" smtClean="0"/>
                <a:t>3</a:t>
              </a:r>
              <a:endParaRPr lang="es-ES" baseline="-25000" dirty="0"/>
            </a:p>
          </p:txBody>
        </p:sp>
      </p:grpSp>
      <p:cxnSp>
        <p:nvCxnSpPr>
          <p:cNvPr id="72" name="71 Conector recto de flecha"/>
          <p:cNvCxnSpPr/>
          <p:nvPr/>
        </p:nvCxnSpPr>
        <p:spPr bwMode="auto">
          <a:xfrm>
            <a:off x="7104694" y="6067858"/>
            <a:ext cx="504056" cy="1588"/>
          </a:xfrm>
          <a:prstGeom prst="straightConnector1">
            <a:avLst/>
          </a:prstGeom>
          <a:noFill/>
          <a:ln w="15875" cap="flat" cmpd="sng" algn="ctr">
            <a:solidFill>
              <a:srgbClr val="00B050"/>
            </a:solidFill>
            <a:prstDash val="solid"/>
            <a:round/>
            <a:headEnd type="triangle" w="med" len="med"/>
            <a:tailEnd type="triangle"/>
          </a:ln>
          <a:effectLst/>
        </p:spPr>
      </p:cxnSp>
      <p:sp>
        <p:nvSpPr>
          <p:cNvPr id="73" name="72 CuadroTexto"/>
          <p:cNvSpPr txBox="1"/>
          <p:nvPr/>
        </p:nvSpPr>
        <p:spPr>
          <a:xfrm>
            <a:off x="7198416" y="5652699"/>
            <a:ext cx="296876" cy="338554"/>
          </a:xfrm>
          <a:prstGeom prst="rect">
            <a:avLst/>
          </a:prstGeom>
          <a:noFill/>
        </p:spPr>
        <p:txBody>
          <a:bodyPr wrap="none" rtlCol="0">
            <a:spAutoFit/>
          </a:bodyPr>
          <a:lstStyle/>
          <a:p>
            <a:r>
              <a:rPr lang="es-ES" b="1" dirty="0" smtClean="0">
                <a:solidFill>
                  <a:srgbClr val="00B050"/>
                </a:solidFill>
              </a:rPr>
              <a:t>h</a:t>
            </a:r>
            <a:endParaRPr lang="es-ES" b="1" dirty="0">
              <a:solidFill>
                <a:srgbClr val="00B050"/>
              </a:solidFill>
            </a:endParaRPr>
          </a:p>
        </p:txBody>
      </p:sp>
      <p:sp>
        <p:nvSpPr>
          <p:cNvPr id="34" name="33 CuadroTexto"/>
          <p:cNvSpPr txBox="1"/>
          <p:nvPr/>
        </p:nvSpPr>
        <p:spPr>
          <a:xfrm>
            <a:off x="611560" y="5274667"/>
            <a:ext cx="4921540" cy="1261884"/>
          </a:xfrm>
          <a:prstGeom prst="rect">
            <a:avLst/>
          </a:prstGeom>
          <a:noFill/>
        </p:spPr>
        <p:txBody>
          <a:bodyPr wrap="none" rtlCol="0">
            <a:spAutoFit/>
          </a:bodyPr>
          <a:lstStyle/>
          <a:p>
            <a:r>
              <a:rPr lang="es-ES" sz="3200" b="1" dirty="0" smtClean="0">
                <a:solidFill>
                  <a:srgbClr val="00B050"/>
                </a:solidFill>
              </a:rPr>
              <a:t>¿Cuánto vale  h?</a:t>
            </a:r>
          </a:p>
          <a:p>
            <a:r>
              <a:rPr lang="es-ES" sz="2800" b="1" dirty="0" smtClean="0"/>
              <a:t>h=(b-a)/n</a:t>
            </a:r>
          </a:p>
          <a:p>
            <a:r>
              <a:rPr lang="es-ES" dirty="0" smtClean="0"/>
              <a:t>Siendo </a:t>
            </a:r>
            <a:r>
              <a:rPr lang="es-ES" b="1" dirty="0" smtClean="0"/>
              <a:t>n</a:t>
            </a:r>
            <a:r>
              <a:rPr lang="es-ES" dirty="0" smtClean="0"/>
              <a:t> el número de intervalos equidistantes entre sí.</a:t>
            </a:r>
          </a:p>
        </p:txBody>
      </p:sp>
      <p:sp>
        <p:nvSpPr>
          <p:cNvPr id="5" name="4 Rectángulo"/>
          <p:cNvSpPr/>
          <p:nvPr/>
        </p:nvSpPr>
        <p:spPr bwMode="auto">
          <a:xfrm>
            <a:off x="5533100" y="4437112"/>
            <a:ext cx="3610900" cy="2413346"/>
          </a:xfrm>
          <a:prstGeom prst="rect">
            <a:avLst/>
          </a:prstGeom>
          <a:noFill/>
          <a:ln w="25400" cap="flat" cmpd="sng" algn="ctr">
            <a:solidFill>
              <a:schemeClr val="bg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
        <p:nvSpPr>
          <p:cNvPr id="6" name="5 Rectángulo"/>
          <p:cNvSpPr/>
          <p:nvPr/>
        </p:nvSpPr>
        <p:spPr>
          <a:xfrm>
            <a:off x="6014738" y="2439413"/>
            <a:ext cx="3101502" cy="757130"/>
          </a:xfrm>
          <a:prstGeom prst="rect">
            <a:avLst/>
          </a:prstGeom>
          <a:solidFill>
            <a:srgbClr val="99CCFF"/>
          </a:solidFill>
        </p:spPr>
        <p:txBody>
          <a:bodyPr wrap="square">
            <a:spAutoFit/>
          </a:bodyPr>
          <a:lstStyle/>
          <a:p>
            <a:pPr lvl="1">
              <a:lnSpc>
                <a:spcPct val="120000"/>
              </a:lnSpc>
            </a:pPr>
            <a:r>
              <a:rPr lang="en-US" sz="1800" i="1" dirty="0" err="1">
                <a:latin typeface="+mn-lt"/>
              </a:rPr>
              <a:t>s</a:t>
            </a:r>
            <a:r>
              <a:rPr lang="en-US" sz="1800" i="1" dirty="0" err="1" smtClean="0">
                <a:latin typeface="+mn-lt"/>
              </a:rPr>
              <a:t>iendo</a:t>
            </a:r>
            <a:r>
              <a:rPr lang="en-US" sz="1800" i="1" dirty="0" smtClean="0">
                <a:latin typeface="+mn-lt"/>
              </a:rPr>
              <a:t>  h</a:t>
            </a:r>
            <a:r>
              <a:rPr lang="en-US" sz="1800" i="1" dirty="0">
                <a:latin typeface="+mn-lt"/>
              </a:rPr>
              <a:t>=(b-a</a:t>
            </a:r>
            <a:r>
              <a:rPr lang="en-US" sz="1800" i="1" dirty="0" smtClean="0">
                <a:latin typeface="+mn-lt"/>
              </a:rPr>
              <a:t>)/n,     </a:t>
            </a:r>
          </a:p>
          <a:p>
            <a:pPr lvl="1">
              <a:lnSpc>
                <a:spcPct val="120000"/>
              </a:lnSpc>
            </a:pPr>
            <a:r>
              <a:rPr lang="en-US" sz="1800" i="1" dirty="0" err="1" smtClean="0">
                <a:latin typeface="+mn-lt"/>
              </a:rPr>
              <a:t>x</a:t>
            </a:r>
            <a:r>
              <a:rPr lang="en-US" sz="1800" i="1" baseline="-25000" dirty="0" err="1" smtClean="0">
                <a:latin typeface="+mn-lt"/>
              </a:rPr>
              <a:t>k</a:t>
            </a:r>
            <a:r>
              <a:rPr lang="en-US" sz="1800" i="1" dirty="0" smtClean="0">
                <a:latin typeface="+mn-lt"/>
              </a:rPr>
              <a:t>=</a:t>
            </a:r>
            <a:r>
              <a:rPr lang="en-US" sz="1800" i="1" dirty="0" err="1" smtClean="0">
                <a:latin typeface="+mn-lt"/>
              </a:rPr>
              <a:t>a+kh</a:t>
            </a:r>
            <a:r>
              <a:rPr lang="en-US" sz="1800" i="1" dirty="0" smtClean="0">
                <a:latin typeface="+mn-lt"/>
              </a:rPr>
              <a:t>      </a:t>
            </a:r>
            <a:r>
              <a:rPr lang="en-US" sz="1800" i="1" dirty="0">
                <a:latin typeface="+mn-lt"/>
              </a:rPr>
              <a:t>k=0,1,2</a:t>
            </a:r>
            <a:r>
              <a:rPr lang="en-US" sz="1800" i="1" dirty="0" smtClean="0">
                <a:latin typeface="+mn-lt"/>
              </a:rPr>
              <a:t>,...,n</a:t>
            </a:r>
            <a:endParaRPr lang="en-US" sz="1800" dirty="0">
              <a:latin typeface="+mn-lt"/>
            </a:endParaRPr>
          </a:p>
        </p:txBody>
      </p:sp>
    </p:spTree>
    <p:extLst>
      <p:ext uri="{BB962C8B-B14F-4D97-AF65-F5344CB8AC3E}">
        <p14:creationId xmlns:p14="http://schemas.microsoft.com/office/powerpoint/2010/main" val="2144790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5536" y="664387"/>
            <a:ext cx="3690434" cy="3570208"/>
          </a:xfrm>
          <a:prstGeom prst="rect">
            <a:avLst/>
          </a:prstGeom>
          <a:noFill/>
        </p:spPr>
        <p:txBody>
          <a:bodyPr wrap="none" rtlCol="0">
            <a:spAutoFit/>
          </a:bodyPr>
          <a:lstStyle/>
          <a:p>
            <a:r>
              <a:rPr lang="es-ES" sz="1800" b="1" dirty="0" smtClean="0"/>
              <a:t>Determinar por la regla del trapecio</a:t>
            </a:r>
            <a:r>
              <a:rPr lang="es-ES" dirty="0" smtClean="0"/>
              <a:t>: </a:t>
            </a:r>
          </a:p>
          <a:p>
            <a:endParaRPr lang="es-ES" dirty="0"/>
          </a:p>
          <a:p>
            <a:endParaRPr lang="es-ES" dirty="0" smtClean="0"/>
          </a:p>
          <a:p>
            <a:endParaRPr lang="es-ES" dirty="0" smtClean="0"/>
          </a:p>
          <a:p>
            <a:r>
              <a:rPr lang="es-ES" dirty="0" smtClean="0"/>
              <a:t>Sea: </a:t>
            </a:r>
            <a:endParaRPr lang="es-ES" dirty="0"/>
          </a:p>
          <a:p>
            <a:r>
              <a:rPr lang="es-ES" dirty="0" smtClean="0"/>
              <a:t>a=x0=0      y        b=x1=1  (2 puntos)</a:t>
            </a:r>
          </a:p>
          <a:p>
            <a:r>
              <a:rPr lang="es-ES" dirty="0" smtClean="0"/>
              <a:t>Número de intervalos: n=1             h=1</a:t>
            </a:r>
          </a:p>
          <a:p>
            <a:endParaRPr lang="es-ES" dirty="0" smtClean="0"/>
          </a:p>
          <a:p>
            <a:r>
              <a:rPr lang="es-ES" dirty="0"/>
              <a:t>f</a:t>
            </a:r>
            <a:r>
              <a:rPr lang="es-ES" dirty="0" smtClean="0"/>
              <a:t>(</a:t>
            </a:r>
            <a:r>
              <a:rPr lang="es-ES" dirty="0" err="1" smtClean="0"/>
              <a:t>xo</a:t>
            </a:r>
            <a:r>
              <a:rPr lang="es-ES" dirty="0" smtClean="0"/>
              <a:t>)=1 </a:t>
            </a:r>
          </a:p>
          <a:p>
            <a:r>
              <a:rPr lang="es-ES" dirty="0"/>
              <a:t>f</a:t>
            </a:r>
            <a:r>
              <a:rPr lang="es-ES" dirty="0" smtClean="0"/>
              <a:t>(x1)=e</a:t>
            </a:r>
          </a:p>
          <a:p>
            <a:endParaRPr lang="es-ES" dirty="0"/>
          </a:p>
          <a:p>
            <a:endParaRPr lang="es-ES" dirty="0" smtClean="0"/>
          </a:p>
          <a:p>
            <a:endParaRPr lang="es-ES" dirty="0"/>
          </a:p>
          <a:p>
            <a:endParaRPr lang="es-ES" dirty="0"/>
          </a:p>
        </p:txBody>
      </p:sp>
      <mc:AlternateContent xmlns:mc="http://schemas.openxmlformats.org/markup-compatibility/2006" xmlns:a14="http://schemas.microsoft.com/office/drawing/2010/main">
        <mc:Choice Requires="a14">
          <p:sp>
            <p:nvSpPr>
              <p:cNvPr id="9" name="8 CuadroTexto"/>
              <p:cNvSpPr txBox="1"/>
              <p:nvPr/>
            </p:nvSpPr>
            <p:spPr>
              <a:xfrm>
                <a:off x="238466" y="3773603"/>
                <a:ext cx="5413598" cy="92198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s-ES" sz="2400" i="1" smtClean="0">
                              <a:latin typeface="Cambria Math" panose="02040503050406030204" pitchFamily="18" charset="0"/>
                            </a:rPr>
                          </m:ctrlPr>
                        </m:naryPr>
                        <m:sub>
                          <m:r>
                            <m:rPr>
                              <m:brk m:alnAt="23"/>
                            </m:rPr>
                            <a:rPr lang="es-ES" sz="2400" b="0" i="1" smtClean="0">
                              <a:latin typeface="Cambria Math"/>
                            </a:rPr>
                            <m:t>0</m:t>
                          </m:r>
                        </m:sub>
                        <m:sup>
                          <m:r>
                            <a:rPr lang="es-ES" sz="2400" b="0" i="1" smtClean="0">
                              <a:latin typeface="Cambria Math"/>
                            </a:rPr>
                            <m:t>1</m:t>
                          </m:r>
                        </m:sup>
                        <m:e>
                          <m:sSup>
                            <m:sSupPr>
                              <m:ctrlPr>
                                <a:rPr lang="es-ES" sz="2400" b="0" i="1" smtClean="0">
                                  <a:latin typeface="Cambria Math" panose="02040503050406030204" pitchFamily="18" charset="0"/>
                                </a:rPr>
                              </m:ctrlPr>
                            </m:sSupPr>
                            <m:e>
                              <m:r>
                                <a:rPr lang="es-ES" sz="2400" b="0" i="1" smtClean="0">
                                  <a:latin typeface="Cambria Math"/>
                                </a:rPr>
                                <m:t>𝑒</m:t>
                              </m:r>
                            </m:e>
                            <m:sup>
                              <m:sSup>
                                <m:sSupPr>
                                  <m:ctrlPr>
                                    <a:rPr lang="es-ES" sz="2400" b="0" i="1" smtClean="0">
                                      <a:latin typeface="Cambria Math" panose="02040503050406030204" pitchFamily="18" charset="0"/>
                                    </a:rPr>
                                  </m:ctrlPr>
                                </m:sSupPr>
                                <m:e>
                                  <m:r>
                                    <a:rPr lang="es-ES" sz="2400" b="0" i="1" smtClean="0">
                                      <a:latin typeface="Cambria Math"/>
                                    </a:rPr>
                                    <m:t>𝑥</m:t>
                                  </m:r>
                                </m:e>
                                <m:sup>
                                  <m:r>
                                    <a:rPr lang="es-ES" sz="2400" b="0" i="1" smtClean="0">
                                      <a:latin typeface="Cambria Math"/>
                                    </a:rPr>
                                    <m:t>2</m:t>
                                  </m:r>
                                </m:sup>
                              </m:sSup>
                            </m:sup>
                          </m:sSup>
                          <m:r>
                            <a:rPr lang="es-ES" sz="2400" b="0" i="1" smtClean="0">
                              <a:latin typeface="Cambria Math"/>
                            </a:rPr>
                            <m:t>=</m:t>
                          </m:r>
                          <m:f>
                            <m:fPr>
                              <m:ctrlPr>
                                <a:rPr lang="es-ES" sz="2400" b="0" i="1" smtClean="0">
                                  <a:latin typeface="Cambria Math" panose="02040503050406030204" pitchFamily="18" charset="0"/>
                                </a:rPr>
                              </m:ctrlPr>
                            </m:fPr>
                            <m:num>
                              <m:r>
                                <a:rPr lang="es-ES" sz="2400" b="0" i="1" smtClean="0">
                                  <a:latin typeface="Cambria Math"/>
                                </a:rPr>
                                <m:t>h</m:t>
                              </m:r>
                            </m:num>
                            <m:den>
                              <m:r>
                                <a:rPr lang="es-ES" sz="2400" b="0" i="1" smtClean="0">
                                  <a:latin typeface="Cambria Math"/>
                                </a:rPr>
                                <m:t>2</m:t>
                              </m:r>
                            </m:den>
                          </m:f>
                        </m:e>
                      </m:nary>
                      <m:d>
                        <m:dPr>
                          <m:ctrlPr>
                            <a:rPr lang="es-ES" sz="2400" i="1" smtClean="0">
                              <a:latin typeface="Cambria Math" panose="02040503050406030204" pitchFamily="18" charset="0"/>
                            </a:rPr>
                          </m:ctrlPr>
                        </m:dPr>
                        <m:e>
                          <m:r>
                            <a:rPr lang="es-ES" sz="2400" b="0" i="1" smtClean="0">
                              <a:latin typeface="Cambria Math"/>
                            </a:rPr>
                            <m:t>𝑓</m:t>
                          </m:r>
                          <m:d>
                            <m:dPr>
                              <m:ctrlPr>
                                <a:rPr lang="es-ES" sz="2400" b="0" i="1" smtClean="0">
                                  <a:latin typeface="Cambria Math" panose="02040503050406030204" pitchFamily="18" charset="0"/>
                                </a:rPr>
                              </m:ctrlPr>
                            </m:dPr>
                            <m:e>
                              <m:r>
                                <a:rPr lang="es-ES" sz="2400" b="0" i="1" smtClean="0">
                                  <a:latin typeface="Cambria Math"/>
                                </a:rPr>
                                <m:t>𝑥𝑜</m:t>
                              </m:r>
                            </m:e>
                          </m:d>
                          <m:r>
                            <a:rPr lang="es-ES" sz="2400" b="0" i="1" smtClean="0">
                              <a:latin typeface="Cambria Math"/>
                            </a:rPr>
                            <m:t>+</m:t>
                          </m:r>
                          <m:r>
                            <a:rPr lang="es-ES" sz="2400" b="0" i="1" smtClean="0">
                              <a:latin typeface="Cambria Math"/>
                            </a:rPr>
                            <m:t>𝑓</m:t>
                          </m:r>
                          <m:r>
                            <a:rPr lang="es-ES" sz="2400" b="0" i="1" smtClean="0">
                              <a:latin typeface="Cambria Math"/>
                            </a:rPr>
                            <m:t>(</m:t>
                          </m:r>
                          <m:r>
                            <a:rPr lang="es-ES" sz="2400" b="0" i="1" smtClean="0">
                              <a:latin typeface="Cambria Math"/>
                            </a:rPr>
                            <m:t>𝑥</m:t>
                          </m:r>
                          <m:r>
                            <a:rPr lang="es-ES" sz="2400" b="0" i="1" smtClean="0">
                              <a:latin typeface="Cambria Math"/>
                            </a:rPr>
                            <m:t>1)</m:t>
                          </m:r>
                        </m:e>
                      </m:d>
                      <m:r>
                        <a:rPr lang="es-ES" sz="2400" b="0" i="1" smtClean="0">
                          <a:latin typeface="Cambria Math"/>
                        </a:rPr>
                        <m:t>=1.85914</m:t>
                      </m:r>
                    </m:oMath>
                  </m:oMathPara>
                </a14:m>
                <a:endParaRPr lang="es-ES" sz="2400" dirty="0"/>
              </a:p>
            </p:txBody>
          </p:sp>
        </mc:Choice>
        <mc:Fallback xmlns="">
          <p:sp>
            <p:nvSpPr>
              <p:cNvPr id="9" name="8 CuadroTexto"/>
              <p:cNvSpPr txBox="1">
                <a:spLocks noRot="1" noChangeAspect="1" noMove="1" noResize="1" noEditPoints="1" noAdjustHandles="1" noChangeArrowheads="1" noChangeShapeType="1" noTextEdit="1"/>
              </p:cNvSpPr>
              <p:nvPr/>
            </p:nvSpPr>
            <p:spPr>
              <a:xfrm>
                <a:off x="238466" y="3773603"/>
                <a:ext cx="5413598" cy="921984"/>
              </a:xfrm>
              <a:prstGeom prst="rect">
                <a:avLst/>
              </a:prstGeom>
              <a:blipFill rotWithShape="1">
                <a:blip r:embed="rId3" cstate="print"/>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3213058" y="917546"/>
                <a:ext cx="3447174" cy="10602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s-ES" sz="2800" i="1" smtClean="0">
                              <a:latin typeface="Cambria Math" panose="02040503050406030204" pitchFamily="18" charset="0"/>
                            </a:rPr>
                          </m:ctrlPr>
                        </m:naryPr>
                        <m:sub>
                          <m:r>
                            <m:rPr>
                              <m:brk m:alnAt="23"/>
                            </m:rPr>
                            <a:rPr lang="es-ES" sz="2800" i="1">
                              <a:latin typeface="Cambria Math"/>
                            </a:rPr>
                            <m:t>0</m:t>
                          </m:r>
                        </m:sub>
                        <m:sup>
                          <m:r>
                            <a:rPr lang="es-ES" sz="2800" i="1">
                              <a:latin typeface="Cambria Math"/>
                            </a:rPr>
                            <m:t>1</m:t>
                          </m:r>
                        </m:sup>
                        <m:e>
                          <m:sSup>
                            <m:sSupPr>
                              <m:ctrlPr>
                                <a:rPr lang="es-ES" sz="2800" i="1">
                                  <a:latin typeface="Cambria Math" panose="02040503050406030204" pitchFamily="18" charset="0"/>
                                </a:rPr>
                              </m:ctrlPr>
                            </m:sSupPr>
                            <m:e>
                              <m:r>
                                <a:rPr lang="es-ES" sz="2800" i="1">
                                  <a:latin typeface="Cambria Math"/>
                                </a:rPr>
                                <m:t>𝑒</m:t>
                              </m:r>
                            </m:e>
                            <m:sup>
                              <m:sSup>
                                <m:sSupPr>
                                  <m:ctrlPr>
                                    <a:rPr lang="es-ES" sz="2800" i="1">
                                      <a:latin typeface="Cambria Math" panose="02040503050406030204" pitchFamily="18" charset="0"/>
                                    </a:rPr>
                                  </m:ctrlPr>
                                </m:sSupPr>
                                <m:e>
                                  <m:r>
                                    <a:rPr lang="es-ES" sz="2800" i="1">
                                      <a:latin typeface="Cambria Math"/>
                                    </a:rPr>
                                    <m:t>𝑥</m:t>
                                  </m:r>
                                </m:e>
                                <m:sup>
                                  <m:r>
                                    <a:rPr lang="es-ES" sz="2800" i="1">
                                      <a:latin typeface="Cambria Math"/>
                                    </a:rPr>
                                    <m:t>2</m:t>
                                  </m:r>
                                </m:sup>
                              </m:sSup>
                            </m:sup>
                          </m:sSup>
                          <m:r>
                            <a:rPr lang="es-ES" sz="2800" b="0" i="1" smtClean="0">
                              <a:latin typeface="Cambria Math"/>
                            </a:rPr>
                            <m:t>=1.4626</m:t>
                          </m:r>
                        </m:e>
                      </m:nary>
                    </m:oMath>
                  </m:oMathPara>
                </a14:m>
                <a:endParaRPr lang="es-ES" sz="3600" dirty="0"/>
              </a:p>
            </p:txBody>
          </p:sp>
        </mc:Choice>
        <mc:Fallback xmlns="">
          <p:sp>
            <p:nvSpPr>
              <p:cNvPr id="10" name="9 Rectángulo"/>
              <p:cNvSpPr>
                <a:spLocks noRot="1" noChangeAspect="1" noMove="1" noResize="1" noEditPoints="1" noAdjustHandles="1" noChangeArrowheads="1" noChangeShapeType="1" noTextEdit="1"/>
              </p:cNvSpPr>
              <p:nvPr/>
            </p:nvSpPr>
            <p:spPr>
              <a:xfrm>
                <a:off x="3213058" y="917546"/>
                <a:ext cx="3447174" cy="1060227"/>
              </a:xfrm>
              <a:prstGeom prst="rect">
                <a:avLst/>
              </a:prstGeom>
              <a:blipFill rotWithShape="1">
                <a:blip r:embed="rId4" cstate="print"/>
                <a:stretch>
                  <a:fillRect/>
                </a:stretch>
              </a:blipFill>
            </p:spPr>
            <p:txBody>
              <a:bodyPr/>
              <a:lstStyle/>
              <a:p>
                <a:r>
                  <a:rPr lang="es-ES">
                    <a:noFill/>
                  </a:rPr>
                  <a:t> </a:t>
                </a:r>
              </a:p>
            </p:txBody>
          </p:sp>
        </mc:Fallback>
      </mc:AlternateContent>
      <p:pic>
        <p:nvPicPr>
          <p:cNvPr id="901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6117" y="1137484"/>
            <a:ext cx="3397883" cy="254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5736363" y="3619715"/>
            <a:ext cx="3177473" cy="307777"/>
          </a:xfrm>
          <a:prstGeom prst="rect">
            <a:avLst/>
          </a:prstGeom>
        </p:spPr>
        <p:txBody>
          <a:bodyPr wrap="none">
            <a:spAutoFit/>
          </a:bodyPr>
          <a:lstStyle/>
          <a:p>
            <a:r>
              <a:rPr lang="es-ES" sz="1400" dirty="0"/>
              <a:t>&gt;&gt; f=</a:t>
            </a:r>
            <a:r>
              <a:rPr lang="es-ES" sz="1400" dirty="0" err="1"/>
              <a:t>inline</a:t>
            </a:r>
            <a:r>
              <a:rPr lang="es-ES" sz="1400" dirty="0"/>
              <a:t>('</a:t>
            </a:r>
            <a:r>
              <a:rPr lang="es-ES" sz="1400" dirty="0" err="1"/>
              <a:t>exp</a:t>
            </a:r>
            <a:r>
              <a:rPr lang="es-ES" sz="1400" dirty="0"/>
              <a:t>(x.^2)');y=</a:t>
            </a:r>
            <a:r>
              <a:rPr lang="es-ES" sz="1400" dirty="0" err="1"/>
              <a:t>feval</a:t>
            </a:r>
            <a:r>
              <a:rPr lang="es-ES" sz="1400" dirty="0"/>
              <a:t>(f,[0 1])</a:t>
            </a:r>
          </a:p>
        </p:txBody>
      </p:sp>
      <p:sp>
        <p:nvSpPr>
          <p:cNvPr id="12" name="11 Rectángulo"/>
          <p:cNvSpPr/>
          <p:nvPr/>
        </p:nvSpPr>
        <p:spPr>
          <a:xfrm>
            <a:off x="5796136" y="3938768"/>
            <a:ext cx="4572000" cy="738664"/>
          </a:xfrm>
          <a:prstGeom prst="rect">
            <a:avLst/>
          </a:prstGeom>
        </p:spPr>
        <p:txBody>
          <a:bodyPr>
            <a:spAutoFit/>
          </a:bodyPr>
          <a:lstStyle/>
          <a:p>
            <a:r>
              <a:rPr lang="en-US" sz="1400" dirty="0" smtClean="0"/>
              <a:t>&gt;&gt;</a:t>
            </a:r>
            <a:r>
              <a:rPr lang="en-US" sz="1400" dirty="0" err="1" smtClean="0"/>
              <a:t>y_plot</a:t>
            </a:r>
            <a:r>
              <a:rPr lang="en-US" sz="1400" dirty="0" smtClean="0"/>
              <a:t>=</a:t>
            </a:r>
            <a:r>
              <a:rPr lang="en-US" sz="1400" dirty="0" err="1" smtClean="0"/>
              <a:t>feval</a:t>
            </a:r>
            <a:r>
              <a:rPr lang="en-US" sz="1400" dirty="0" smtClean="0"/>
              <a:t>(</a:t>
            </a:r>
            <a:r>
              <a:rPr lang="en-US" sz="1400" dirty="0" err="1" smtClean="0"/>
              <a:t>f,linspace</a:t>
            </a:r>
            <a:r>
              <a:rPr lang="en-US" sz="1400" dirty="0" smtClean="0"/>
              <a:t>(0,1));</a:t>
            </a:r>
          </a:p>
          <a:p>
            <a:r>
              <a:rPr lang="en-US" sz="1400" dirty="0" smtClean="0"/>
              <a:t>&gt;&gt;area(</a:t>
            </a:r>
            <a:r>
              <a:rPr lang="en-US" sz="1400" dirty="0" err="1" smtClean="0"/>
              <a:t>linspace</a:t>
            </a:r>
            <a:r>
              <a:rPr lang="en-US" sz="1400" dirty="0" smtClean="0"/>
              <a:t>(0,1</a:t>
            </a:r>
            <a:r>
              <a:rPr lang="en-US" sz="1400" dirty="0"/>
              <a:t>),</a:t>
            </a:r>
            <a:r>
              <a:rPr lang="en-US" sz="1400" dirty="0" err="1"/>
              <a:t>y_plot</a:t>
            </a:r>
            <a:r>
              <a:rPr lang="en-US" sz="1400" dirty="0" smtClean="0"/>
              <a:t>);</a:t>
            </a:r>
          </a:p>
          <a:p>
            <a:r>
              <a:rPr lang="en-US" sz="1400" dirty="0" smtClean="0"/>
              <a:t>&gt;&gt;title</a:t>
            </a:r>
            <a:r>
              <a:rPr lang="en-US" sz="1400" dirty="0"/>
              <a:t>('f(x)=</a:t>
            </a:r>
            <a:r>
              <a:rPr lang="en-US" sz="1400" dirty="0" err="1"/>
              <a:t>exp</a:t>
            </a:r>
            <a:r>
              <a:rPr lang="en-US" sz="1400" dirty="0"/>
              <a:t>(x^2)')</a:t>
            </a:r>
            <a:endParaRPr lang="es-ES" sz="1400" dirty="0"/>
          </a:p>
        </p:txBody>
      </p:sp>
      <p:sp>
        <p:nvSpPr>
          <p:cNvPr id="13" name="12 Rectángulo"/>
          <p:cNvSpPr/>
          <p:nvPr/>
        </p:nvSpPr>
        <p:spPr>
          <a:xfrm>
            <a:off x="179512" y="5013176"/>
            <a:ext cx="6264696" cy="1200329"/>
          </a:xfrm>
          <a:prstGeom prst="rect">
            <a:avLst/>
          </a:prstGeom>
        </p:spPr>
        <p:txBody>
          <a:bodyPr wrap="square">
            <a:spAutoFit/>
          </a:bodyPr>
          <a:lstStyle/>
          <a:p>
            <a:r>
              <a:rPr lang="es-ES" sz="2400" b="1" dirty="0" smtClean="0">
                <a:solidFill>
                  <a:srgbClr val="0000FF"/>
                </a:solidFill>
              </a:rPr>
              <a:t>Otra opción </a:t>
            </a:r>
          </a:p>
          <a:p>
            <a:r>
              <a:rPr lang="es-ES" sz="2400" b="1" dirty="0" smtClean="0">
                <a:solidFill>
                  <a:srgbClr val="0000FF"/>
                </a:solidFill>
              </a:rPr>
              <a:t>&gt;&gt; </a:t>
            </a:r>
            <a:r>
              <a:rPr lang="es-ES" sz="2400" b="1" dirty="0" err="1">
                <a:solidFill>
                  <a:srgbClr val="0000FF"/>
                </a:solidFill>
              </a:rPr>
              <a:t>trapz</a:t>
            </a:r>
            <a:r>
              <a:rPr lang="es-ES" sz="2400" b="1" dirty="0">
                <a:solidFill>
                  <a:srgbClr val="0000FF"/>
                </a:solidFill>
              </a:rPr>
              <a:t>(y</a:t>
            </a:r>
            <a:r>
              <a:rPr lang="es-ES" sz="2400" b="1" dirty="0" smtClean="0">
                <a:solidFill>
                  <a:srgbClr val="0000FF"/>
                </a:solidFill>
              </a:rPr>
              <a:t>)  %en </a:t>
            </a:r>
            <a:r>
              <a:rPr lang="es-ES" sz="2400" b="1" dirty="0" err="1" smtClean="0">
                <a:solidFill>
                  <a:srgbClr val="0000FF"/>
                </a:solidFill>
              </a:rPr>
              <a:t>Matlab</a:t>
            </a:r>
            <a:endParaRPr lang="es-ES" sz="2400" b="1" dirty="0">
              <a:solidFill>
                <a:srgbClr val="0000FF"/>
              </a:solidFill>
            </a:endParaRPr>
          </a:p>
          <a:p>
            <a:r>
              <a:rPr lang="es-ES" sz="2400" dirty="0" err="1" smtClean="0"/>
              <a:t>ans</a:t>
            </a:r>
            <a:r>
              <a:rPr lang="es-ES" sz="2400" dirty="0" smtClean="0"/>
              <a:t> =   </a:t>
            </a:r>
            <a:r>
              <a:rPr lang="es-ES" sz="2400" dirty="0"/>
              <a:t>1.859140914229523</a:t>
            </a:r>
          </a:p>
        </p:txBody>
      </p:sp>
      <p:sp>
        <p:nvSpPr>
          <p:cNvPr id="14" name="13 Flecha derecha"/>
          <p:cNvSpPr/>
          <p:nvPr/>
        </p:nvSpPr>
        <p:spPr bwMode="auto">
          <a:xfrm>
            <a:off x="3018731" y="2365971"/>
            <a:ext cx="370601" cy="45719"/>
          </a:xfrm>
          <a:prstGeom prst="rightArrow">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
        <p:nvSpPr>
          <p:cNvPr id="15" name="14 CuadroTexto"/>
          <p:cNvSpPr txBox="1"/>
          <p:nvPr/>
        </p:nvSpPr>
        <p:spPr>
          <a:xfrm>
            <a:off x="4788024" y="5013176"/>
            <a:ext cx="4067944" cy="400110"/>
          </a:xfrm>
          <a:prstGeom prst="rect">
            <a:avLst/>
          </a:prstGeom>
          <a:noFill/>
        </p:spPr>
        <p:txBody>
          <a:bodyPr wrap="square" rtlCol="0">
            <a:spAutoFit/>
          </a:bodyPr>
          <a:lstStyle/>
          <a:p>
            <a:r>
              <a:rPr lang="es-ES" sz="2000" b="1" dirty="0">
                <a:solidFill>
                  <a:srgbClr val="00B050"/>
                </a:solidFill>
              </a:rPr>
              <a:t>Otra opción </a:t>
            </a:r>
            <a:r>
              <a:rPr lang="es-ES" sz="2000" b="1" dirty="0" smtClean="0">
                <a:solidFill>
                  <a:srgbClr val="00B050"/>
                </a:solidFill>
              </a:rPr>
              <a:t>: </a:t>
            </a:r>
            <a:r>
              <a:rPr lang="es-ES" dirty="0" smtClean="0"/>
              <a:t>: Con números aleatorios</a:t>
            </a:r>
            <a:endParaRPr lang="es-ES" dirty="0"/>
          </a:p>
        </p:txBody>
      </p:sp>
      <p:sp>
        <p:nvSpPr>
          <p:cNvPr id="16" name="15 Rectángulo"/>
          <p:cNvSpPr/>
          <p:nvPr/>
        </p:nvSpPr>
        <p:spPr>
          <a:xfrm>
            <a:off x="4788024" y="5445224"/>
            <a:ext cx="4355976" cy="646331"/>
          </a:xfrm>
          <a:prstGeom prst="rect">
            <a:avLst/>
          </a:prstGeom>
        </p:spPr>
        <p:txBody>
          <a:bodyPr wrap="square">
            <a:spAutoFit/>
          </a:bodyPr>
          <a:lstStyle/>
          <a:p>
            <a:r>
              <a:rPr lang="es-ES" sz="2000" b="1" dirty="0" smtClean="0">
                <a:solidFill>
                  <a:srgbClr val="00B050"/>
                </a:solidFill>
              </a:rPr>
              <a:t>Otra opción : </a:t>
            </a:r>
            <a:r>
              <a:rPr lang="es-ES" dirty="0" smtClean="0"/>
              <a:t>: En </a:t>
            </a:r>
            <a:r>
              <a:rPr lang="es-ES" dirty="0" err="1" smtClean="0"/>
              <a:t>Matlab</a:t>
            </a:r>
            <a:r>
              <a:rPr lang="es-ES" dirty="0" smtClean="0"/>
              <a:t> con cálculo simbólico</a:t>
            </a:r>
            <a:endParaRPr lang="es-ES" dirty="0"/>
          </a:p>
        </p:txBody>
      </p:sp>
      <p:sp>
        <p:nvSpPr>
          <p:cNvPr id="17" name="Rectangle 2"/>
          <p:cNvSpPr>
            <a:spLocks noGrp="1" noChangeArrowheads="1"/>
          </p:cNvSpPr>
          <p:nvPr>
            <p:ph type="title"/>
          </p:nvPr>
        </p:nvSpPr>
        <p:spPr>
          <a:xfrm>
            <a:off x="685800" y="152400"/>
            <a:ext cx="7772400" cy="304800"/>
          </a:xfrm>
        </p:spPr>
        <p:txBody>
          <a:bodyPr/>
          <a:lstStyle/>
          <a:p>
            <a:r>
              <a:rPr lang="es-ES_tradnl" dirty="0" smtClean="0">
                <a:solidFill>
                  <a:srgbClr val="FF0000"/>
                </a:solidFill>
              </a:rPr>
              <a:t>Ejemplos Regla del trapecio</a:t>
            </a:r>
            <a:endParaRPr lang="es-ES" dirty="0" smtClean="0">
              <a:solidFill>
                <a:srgbClr val="FF0000"/>
              </a:solidFill>
            </a:endParaRPr>
          </a:p>
        </p:txBody>
      </p:sp>
    </p:spTree>
    <p:extLst>
      <p:ext uri="{BB962C8B-B14F-4D97-AF65-F5344CB8AC3E}">
        <p14:creationId xmlns:p14="http://schemas.microsoft.com/office/powerpoint/2010/main" val="3196876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CuadroTexto"/>
          <p:cNvSpPr txBox="1"/>
          <p:nvPr/>
        </p:nvSpPr>
        <p:spPr>
          <a:xfrm>
            <a:off x="395536" y="836712"/>
            <a:ext cx="3738524" cy="3816429"/>
          </a:xfrm>
          <a:prstGeom prst="rect">
            <a:avLst/>
          </a:prstGeom>
          <a:noFill/>
        </p:spPr>
        <p:txBody>
          <a:bodyPr wrap="none" rtlCol="0">
            <a:spAutoFit/>
          </a:bodyPr>
          <a:lstStyle/>
          <a:p>
            <a:r>
              <a:rPr lang="es-ES" sz="1800" b="1" dirty="0" smtClean="0"/>
              <a:t>Determinar por la regla del trapecio</a:t>
            </a:r>
            <a:r>
              <a:rPr lang="es-ES" dirty="0" smtClean="0"/>
              <a:t>: </a:t>
            </a:r>
          </a:p>
          <a:p>
            <a:endParaRPr lang="es-ES" dirty="0"/>
          </a:p>
          <a:p>
            <a:endParaRPr lang="es-ES" dirty="0" smtClean="0"/>
          </a:p>
          <a:p>
            <a:endParaRPr lang="es-ES" dirty="0" smtClean="0"/>
          </a:p>
          <a:p>
            <a:r>
              <a:rPr lang="es-ES" dirty="0" smtClean="0"/>
              <a:t>Sea: </a:t>
            </a:r>
          </a:p>
          <a:p>
            <a:r>
              <a:rPr lang="es-ES" dirty="0"/>
              <a:t>Número de intervalos: </a:t>
            </a:r>
            <a:r>
              <a:rPr lang="es-ES" dirty="0" smtClean="0"/>
              <a:t>n=5  siendo h=0.2</a:t>
            </a:r>
            <a:endParaRPr lang="es-ES" dirty="0"/>
          </a:p>
          <a:p>
            <a:endParaRPr lang="es-ES" dirty="0"/>
          </a:p>
          <a:p>
            <a:r>
              <a:rPr lang="es-ES" dirty="0" smtClean="0"/>
              <a:t>a=x0=0      y        b=x5=1 </a:t>
            </a:r>
          </a:p>
          <a:p>
            <a:endParaRPr lang="es-ES" dirty="0" smtClean="0"/>
          </a:p>
          <a:p>
            <a:r>
              <a:rPr lang="es-ES" dirty="0"/>
              <a:t>f</a:t>
            </a:r>
            <a:r>
              <a:rPr lang="es-ES" dirty="0" smtClean="0"/>
              <a:t>(</a:t>
            </a:r>
            <a:r>
              <a:rPr lang="es-ES" dirty="0" err="1" smtClean="0"/>
              <a:t>xo</a:t>
            </a:r>
            <a:r>
              <a:rPr lang="es-ES" dirty="0" smtClean="0"/>
              <a:t>)=1 </a:t>
            </a:r>
          </a:p>
          <a:p>
            <a:r>
              <a:rPr lang="es-ES" dirty="0"/>
              <a:t>f</a:t>
            </a:r>
            <a:r>
              <a:rPr lang="es-ES" dirty="0" smtClean="0"/>
              <a:t>(x1)=e</a:t>
            </a:r>
          </a:p>
          <a:p>
            <a:endParaRPr lang="es-ES" dirty="0"/>
          </a:p>
          <a:p>
            <a:endParaRPr lang="es-ES" dirty="0" smtClean="0"/>
          </a:p>
          <a:p>
            <a:endParaRPr lang="es-ES" dirty="0"/>
          </a:p>
          <a:p>
            <a:endParaRPr lang="es-ES" dirty="0"/>
          </a:p>
        </p:txBody>
      </p:sp>
      <mc:AlternateContent xmlns:mc="http://schemas.openxmlformats.org/markup-compatibility/2006" xmlns:a14="http://schemas.microsoft.com/office/drawing/2010/main">
        <mc:Choice Requires="a14">
          <p:sp>
            <p:nvSpPr>
              <p:cNvPr id="9" name="8 CuadroTexto"/>
              <p:cNvSpPr txBox="1"/>
              <p:nvPr/>
            </p:nvSpPr>
            <p:spPr>
              <a:xfrm>
                <a:off x="198456" y="3484936"/>
                <a:ext cx="7861383" cy="12813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nary>
                        <m:naryPr>
                          <m:ctrlPr>
                            <a:rPr lang="es-ES" sz="2400" i="1" smtClean="0">
                              <a:latin typeface="Cambria Math" panose="02040503050406030204" pitchFamily="18" charset="0"/>
                            </a:rPr>
                          </m:ctrlPr>
                        </m:naryPr>
                        <m:sub>
                          <m:r>
                            <m:rPr>
                              <m:brk m:alnAt="23"/>
                            </m:rPr>
                            <a:rPr lang="es-ES" sz="2400" b="0" i="1" smtClean="0">
                              <a:latin typeface="Cambria Math"/>
                            </a:rPr>
                            <m:t>0</m:t>
                          </m:r>
                        </m:sub>
                        <m:sup>
                          <m:r>
                            <a:rPr lang="es-ES" sz="2400" b="0" i="1" smtClean="0">
                              <a:latin typeface="Cambria Math"/>
                            </a:rPr>
                            <m:t>1</m:t>
                          </m:r>
                        </m:sup>
                        <m:e>
                          <m:sSup>
                            <m:sSupPr>
                              <m:ctrlPr>
                                <a:rPr lang="es-ES" sz="2400" b="0" i="1" smtClean="0">
                                  <a:latin typeface="Cambria Math" panose="02040503050406030204" pitchFamily="18" charset="0"/>
                                </a:rPr>
                              </m:ctrlPr>
                            </m:sSupPr>
                            <m:e>
                              <m:r>
                                <a:rPr lang="es-ES" sz="2400" b="0" i="1" smtClean="0">
                                  <a:latin typeface="Cambria Math"/>
                                </a:rPr>
                                <m:t>𝑒</m:t>
                              </m:r>
                            </m:e>
                            <m:sup>
                              <m:sSup>
                                <m:sSupPr>
                                  <m:ctrlPr>
                                    <a:rPr lang="es-ES" sz="2400" b="0" i="1" smtClean="0">
                                      <a:latin typeface="Cambria Math" panose="02040503050406030204" pitchFamily="18" charset="0"/>
                                    </a:rPr>
                                  </m:ctrlPr>
                                </m:sSupPr>
                                <m:e>
                                  <m:r>
                                    <a:rPr lang="es-ES" sz="2400" b="0" i="1" smtClean="0">
                                      <a:latin typeface="Cambria Math"/>
                                    </a:rPr>
                                    <m:t>𝑥</m:t>
                                  </m:r>
                                </m:e>
                                <m:sup>
                                  <m:r>
                                    <a:rPr lang="es-ES" sz="2400" b="0" i="1" smtClean="0">
                                      <a:latin typeface="Cambria Math"/>
                                    </a:rPr>
                                    <m:t>2</m:t>
                                  </m:r>
                                </m:sup>
                              </m:sSup>
                            </m:sup>
                          </m:sSup>
                          <m:r>
                            <a:rPr lang="es-ES" sz="2400" b="0" i="1" smtClean="0">
                              <a:latin typeface="Cambria Math"/>
                            </a:rPr>
                            <m:t>=</m:t>
                          </m:r>
                          <m:f>
                            <m:fPr>
                              <m:ctrlPr>
                                <a:rPr lang="es-ES" sz="2400" b="0" i="1" smtClean="0">
                                  <a:latin typeface="Cambria Math" panose="02040503050406030204" pitchFamily="18" charset="0"/>
                                </a:rPr>
                              </m:ctrlPr>
                            </m:fPr>
                            <m:num>
                              <m:r>
                                <a:rPr lang="es-ES" sz="2400" b="0" i="1" smtClean="0">
                                  <a:latin typeface="Cambria Math"/>
                                </a:rPr>
                                <m:t>h</m:t>
                              </m:r>
                            </m:num>
                            <m:den>
                              <m:r>
                                <a:rPr lang="es-ES" sz="2400" b="0" i="1" smtClean="0">
                                  <a:latin typeface="Cambria Math"/>
                                </a:rPr>
                                <m:t>2</m:t>
                              </m:r>
                            </m:den>
                          </m:f>
                        </m:e>
                      </m:nary>
                      <m:d>
                        <m:dPr>
                          <m:ctrlPr>
                            <a:rPr lang="es-ES" sz="2400" i="1" smtClean="0">
                              <a:latin typeface="Cambria Math" panose="02040503050406030204" pitchFamily="18" charset="0"/>
                            </a:rPr>
                          </m:ctrlPr>
                        </m:dPr>
                        <m:e>
                          <m:r>
                            <a:rPr lang="es-ES" sz="2400" b="0" i="1" smtClean="0">
                              <a:latin typeface="Cambria Math"/>
                            </a:rPr>
                            <m:t>𝑓</m:t>
                          </m:r>
                          <m:d>
                            <m:dPr>
                              <m:ctrlPr>
                                <a:rPr lang="es-ES" sz="2400" b="0" i="1" smtClean="0">
                                  <a:latin typeface="Cambria Math" panose="02040503050406030204" pitchFamily="18" charset="0"/>
                                </a:rPr>
                              </m:ctrlPr>
                            </m:dPr>
                            <m:e>
                              <m:r>
                                <a:rPr lang="es-ES" sz="2400" b="0" i="1" smtClean="0">
                                  <a:latin typeface="Cambria Math"/>
                                </a:rPr>
                                <m:t>𝑥𝑜</m:t>
                              </m:r>
                            </m:e>
                          </m:d>
                          <m:r>
                            <a:rPr lang="es-ES" sz="2400" b="0" i="1" smtClean="0">
                              <a:latin typeface="Cambria Math"/>
                            </a:rPr>
                            <m:t>+</m:t>
                          </m:r>
                          <m:r>
                            <a:rPr lang="es-ES" sz="2400" b="0" i="1" smtClean="0">
                              <a:latin typeface="Cambria Math"/>
                            </a:rPr>
                            <m:t>𝑓</m:t>
                          </m:r>
                          <m:r>
                            <a:rPr lang="es-ES" sz="2400" b="0" i="1" smtClean="0">
                              <a:latin typeface="Cambria Math"/>
                            </a:rPr>
                            <m:t>(</m:t>
                          </m:r>
                          <m:r>
                            <a:rPr lang="es-ES" sz="2400" b="0" i="1" smtClean="0">
                              <a:latin typeface="Cambria Math"/>
                            </a:rPr>
                            <m:t>𝑥</m:t>
                          </m:r>
                          <m:r>
                            <a:rPr lang="es-ES" sz="2400" b="0" i="1" smtClean="0">
                              <a:latin typeface="Cambria Math"/>
                            </a:rPr>
                            <m:t>5)+2.</m:t>
                          </m:r>
                          <m:nary>
                            <m:naryPr>
                              <m:chr m:val="∑"/>
                              <m:ctrlPr>
                                <a:rPr lang="es-ES" sz="2400" b="0" i="1" smtClean="0">
                                  <a:latin typeface="Cambria Math" panose="02040503050406030204" pitchFamily="18" charset="0"/>
                                </a:rPr>
                              </m:ctrlPr>
                            </m:naryPr>
                            <m:sub>
                              <m:r>
                                <m:rPr>
                                  <m:brk m:alnAt="23"/>
                                </m:rPr>
                                <a:rPr lang="es-ES" sz="2400" b="0" i="1" smtClean="0">
                                  <a:latin typeface="Cambria Math"/>
                                </a:rPr>
                                <m:t>𝑖</m:t>
                              </m:r>
                              <m:r>
                                <a:rPr lang="es-ES" sz="2400" b="0" i="1" smtClean="0">
                                  <a:latin typeface="Cambria Math"/>
                                </a:rPr>
                                <m:t>=1</m:t>
                              </m:r>
                            </m:sub>
                            <m:sup>
                              <m:r>
                                <a:rPr lang="es-ES" sz="2400" b="0" i="1" smtClean="0">
                                  <a:latin typeface="Cambria Math"/>
                                </a:rPr>
                                <m:t>4</m:t>
                              </m:r>
                            </m:sup>
                            <m:e>
                              <m:r>
                                <a:rPr lang="es-ES" sz="2400" b="0" i="1" smtClean="0">
                                  <a:latin typeface="Cambria Math"/>
                                </a:rPr>
                                <m:t>𝑓</m:t>
                              </m:r>
                              <m:r>
                                <a:rPr lang="es-ES" sz="2400" b="0" i="1" smtClean="0">
                                  <a:latin typeface="Cambria Math"/>
                                </a:rPr>
                                <m:t>(</m:t>
                              </m:r>
                              <m:r>
                                <a:rPr lang="es-ES" sz="2400" b="0" i="1" smtClean="0">
                                  <a:latin typeface="Cambria Math"/>
                                </a:rPr>
                                <m:t>𝑥𝑖</m:t>
                              </m:r>
                              <m:r>
                                <a:rPr lang="es-ES" sz="2400" b="0" i="1" smtClean="0">
                                  <a:latin typeface="Cambria Math"/>
                                </a:rPr>
                                <m:t>)</m:t>
                              </m:r>
                            </m:e>
                          </m:nary>
                          <m:r>
                            <a:rPr lang="es-ES" sz="2400" b="0" i="1" smtClean="0">
                              <a:latin typeface="Cambria Math"/>
                            </a:rPr>
                            <m:t>)</m:t>
                          </m:r>
                        </m:e>
                      </m:d>
                      <m:r>
                        <a:rPr lang="es-ES" sz="2400" b="0" i="1" smtClean="0">
                          <a:latin typeface="Cambria Math"/>
                        </a:rPr>
                        <m:t>=1.4806546</m:t>
                      </m:r>
                    </m:oMath>
                  </m:oMathPara>
                </a14:m>
                <a:endParaRPr lang="es-ES" sz="2400" dirty="0"/>
              </a:p>
            </p:txBody>
          </p:sp>
        </mc:Choice>
        <mc:Fallback xmlns="">
          <p:sp>
            <p:nvSpPr>
              <p:cNvPr id="9" name="8 CuadroTexto"/>
              <p:cNvSpPr txBox="1">
                <a:spLocks noRot="1" noChangeAspect="1" noMove="1" noResize="1" noEditPoints="1" noAdjustHandles="1" noChangeArrowheads="1" noChangeShapeType="1" noTextEdit="1"/>
              </p:cNvSpPr>
              <p:nvPr/>
            </p:nvSpPr>
            <p:spPr>
              <a:xfrm>
                <a:off x="198456" y="3484936"/>
                <a:ext cx="7861383" cy="1281376"/>
              </a:xfrm>
              <a:prstGeom prst="rect">
                <a:avLst/>
              </a:prstGeom>
              <a:blipFill rotWithShape="1">
                <a:blip r:embed="rId2" cstate="print"/>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9 Rectángulo"/>
              <p:cNvSpPr/>
              <p:nvPr/>
            </p:nvSpPr>
            <p:spPr>
              <a:xfrm>
                <a:off x="4397184" y="836712"/>
                <a:ext cx="1398952" cy="13368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nary>
                        <m:naryPr>
                          <m:ctrlPr>
                            <a:rPr lang="es-ES" sz="3600" i="1">
                              <a:latin typeface="Cambria Math" panose="02040503050406030204" pitchFamily="18" charset="0"/>
                            </a:rPr>
                          </m:ctrlPr>
                        </m:naryPr>
                        <m:sub>
                          <m:r>
                            <m:rPr>
                              <m:brk m:alnAt="23"/>
                            </m:rPr>
                            <a:rPr lang="es-ES" sz="3600" i="1">
                              <a:latin typeface="Cambria Math"/>
                            </a:rPr>
                            <m:t>0</m:t>
                          </m:r>
                        </m:sub>
                        <m:sup>
                          <m:r>
                            <a:rPr lang="es-ES" sz="3600" i="1">
                              <a:latin typeface="Cambria Math"/>
                            </a:rPr>
                            <m:t>1</m:t>
                          </m:r>
                        </m:sup>
                        <m:e>
                          <m:sSup>
                            <m:sSupPr>
                              <m:ctrlPr>
                                <a:rPr lang="es-ES" sz="3600" i="1">
                                  <a:latin typeface="Cambria Math" panose="02040503050406030204" pitchFamily="18" charset="0"/>
                                </a:rPr>
                              </m:ctrlPr>
                            </m:sSupPr>
                            <m:e>
                              <m:r>
                                <a:rPr lang="es-ES" sz="3600" i="1">
                                  <a:latin typeface="Cambria Math"/>
                                </a:rPr>
                                <m:t>𝑒</m:t>
                              </m:r>
                            </m:e>
                            <m:sup>
                              <m:sSup>
                                <m:sSupPr>
                                  <m:ctrlPr>
                                    <a:rPr lang="es-ES" sz="3600" i="1">
                                      <a:latin typeface="Cambria Math" panose="02040503050406030204" pitchFamily="18" charset="0"/>
                                    </a:rPr>
                                  </m:ctrlPr>
                                </m:sSupPr>
                                <m:e>
                                  <m:r>
                                    <a:rPr lang="es-ES" sz="3600" i="1">
                                      <a:latin typeface="Cambria Math"/>
                                    </a:rPr>
                                    <m:t>𝑥</m:t>
                                  </m:r>
                                </m:e>
                                <m:sup>
                                  <m:r>
                                    <a:rPr lang="es-ES" sz="3600" i="1">
                                      <a:latin typeface="Cambria Math"/>
                                    </a:rPr>
                                    <m:t>2</m:t>
                                  </m:r>
                                </m:sup>
                              </m:sSup>
                            </m:sup>
                          </m:sSup>
                        </m:e>
                      </m:nary>
                    </m:oMath>
                  </m:oMathPara>
                </a14:m>
                <a:endParaRPr lang="es-ES" sz="3600" dirty="0"/>
              </a:p>
            </p:txBody>
          </p:sp>
        </mc:Choice>
        <mc:Fallback xmlns="">
          <p:sp>
            <p:nvSpPr>
              <p:cNvPr id="10" name="9 Rectángulo"/>
              <p:cNvSpPr>
                <a:spLocks noRot="1" noChangeAspect="1" noMove="1" noResize="1" noEditPoints="1" noAdjustHandles="1" noChangeArrowheads="1" noChangeShapeType="1" noTextEdit="1"/>
              </p:cNvSpPr>
              <p:nvPr/>
            </p:nvSpPr>
            <p:spPr>
              <a:xfrm>
                <a:off x="4397184" y="836712"/>
                <a:ext cx="1398952" cy="1336841"/>
              </a:xfrm>
              <a:prstGeom prst="rect">
                <a:avLst/>
              </a:prstGeom>
              <a:blipFill rotWithShape="1">
                <a:blip r:embed="rId3" cstate="print"/>
                <a:stretch>
                  <a:fillRect/>
                </a:stretch>
              </a:blipFill>
            </p:spPr>
            <p:txBody>
              <a:bodyPr/>
              <a:lstStyle/>
              <a:p>
                <a:r>
                  <a:rPr lang="es-ES">
                    <a:noFill/>
                  </a:rPr>
                  <a:t> </a:t>
                </a:r>
              </a:p>
            </p:txBody>
          </p:sp>
        </mc:Fallback>
      </mc:AlternateContent>
      <p:sp>
        <p:nvSpPr>
          <p:cNvPr id="13" name="12 Rectángulo"/>
          <p:cNvSpPr/>
          <p:nvPr/>
        </p:nvSpPr>
        <p:spPr>
          <a:xfrm>
            <a:off x="418027" y="4748662"/>
            <a:ext cx="6264696" cy="1200329"/>
          </a:xfrm>
          <a:prstGeom prst="rect">
            <a:avLst/>
          </a:prstGeom>
        </p:spPr>
        <p:txBody>
          <a:bodyPr wrap="square">
            <a:spAutoFit/>
          </a:bodyPr>
          <a:lstStyle/>
          <a:p>
            <a:endParaRPr lang="es-ES" sz="2400" b="1" dirty="0" smtClean="0">
              <a:solidFill>
                <a:srgbClr val="0000FF"/>
              </a:solidFill>
            </a:endParaRPr>
          </a:p>
          <a:p>
            <a:r>
              <a:rPr lang="es-ES" sz="2400" b="1" dirty="0" smtClean="0">
                <a:solidFill>
                  <a:srgbClr val="0000FF"/>
                </a:solidFill>
              </a:rPr>
              <a:t>&gt;&gt; x</a:t>
            </a:r>
            <a:r>
              <a:rPr lang="es-ES" sz="2400" b="1" dirty="0">
                <a:solidFill>
                  <a:srgbClr val="0000FF"/>
                </a:solidFill>
              </a:rPr>
              <a:t>=([0:0.2:1]); y=</a:t>
            </a:r>
            <a:r>
              <a:rPr lang="es-ES" sz="2400" b="1" dirty="0" err="1">
                <a:solidFill>
                  <a:srgbClr val="0000FF"/>
                </a:solidFill>
              </a:rPr>
              <a:t>feval</a:t>
            </a:r>
            <a:r>
              <a:rPr lang="es-ES" sz="2400" b="1" dirty="0">
                <a:solidFill>
                  <a:srgbClr val="0000FF"/>
                </a:solidFill>
              </a:rPr>
              <a:t>(f,[0:0.2:1</a:t>
            </a:r>
            <a:r>
              <a:rPr lang="es-ES" sz="2400" b="1" dirty="0" smtClean="0">
                <a:solidFill>
                  <a:srgbClr val="0000FF"/>
                </a:solidFill>
              </a:rPr>
              <a:t>]);</a:t>
            </a:r>
            <a:r>
              <a:rPr lang="es-ES" sz="2400" b="1" dirty="0" err="1" smtClean="0">
                <a:solidFill>
                  <a:srgbClr val="0000FF"/>
                </a:solidFill>
              </a:rPr>
              <a:t>trapz</a:t>
            </a:r>
            <a:r>
              <a:rPr lang="es-ES" sz="2400" b="1" dirty="0" smtClean="0">
                <a:solidFill>
                  <a:srgbClr val="0000FF"/>
                </a:solidFill>
              </a:rPr>
              <a:t>(</a:t>
            </a:r>
            <a:r>
              <a:rPr lang="es-ES" sz="2400" b="1" dirty="0" err="1" smtClean="0">
                <a:solidFill>
                  <a:srgbClr val="0000FF"/>
                </a:solidFill>
              </a:rPr>
              <a:t>x,y</a:t>
            </a:r>
            <a:r>
              <a:rPr lang="es-ES" sz="2400" b="1" dirty="0">
                <a:solidFill>
                  <a:srgbClr val="0000FF"/>
                </a:solidFill>
              </a:rPr>
              <a:t>)</a:t>
            </a:r>
          </a:p>
          <a:p>
            <a:r>
              <a:rPr lang="es-ES" sz="2400" dirty="0" err="1" smtClean="0"/>
              <a:t>ans</a:t>
            </a:r>
            <a:r>
              <a:rPr lang="es-ES" sz="2400" dirty="0" smtClean="0"/>
              <a:t> </a:t>
            </a:r>
            <a:r>
              <a:rPr lang="es-ES" sz="2400" dirty="0"/>
              <a:t>=1.480654570655803</a:t>
            </a:r>
          </a:p>
        </p:txBody>
      </p:sp>
      <p:sp>
        <p:nvSpPr>
          <p:cNvPr id="2" name="1 Rectángulo"/>
          <p:cNvSpPr/>
          <p:nvPr/>
        </p:nvSpPr>
        <p:spPr>
          <a:xfrm>
            <a:off x="4572000" y="2267872"/>
            <a:ext cx="4572000" cy="954107"/>
          </a:xfrm>
          <a:prstGeom prst="rect">
            <a:avLst/>
          </a:prstGeom>
        </p:spPr>
        <p:txBody>
          <a:bodyPr>
            <a:spAutoFit/>
          </a:bodyPr>
          <a:lstStyle/>
          <a:p>
            <a:r>
              <a:rPr lang="es-ES" sz="1400" dirty="0"/>
              <a:t>&gt;&gt;f=</a:t>
            </a:r>
            <a:r>
              <a:rPr lang="es-ES" sz="1400" dirty="0" err="1"/>
              <a:t>inline</a:t>
            </a:r>
            <a:r>
              <a:rPr lang="es-ES" sz="1400" dirty="0"/>
              <a:t>('</a:t>
            </a:r>
            <a:r>
              <a:rPr lang="es-ES" sz="1400" dirty="0" err="1"/>
              <a:t>exp</a:t>
            </a:r>
            <a:r>
              <a:rPr lang="es-ES" sz="1400" dirty="0"/>
              <a:t>(x.^2</a:t>
            </a:r>
            <a:r>
              <a:rPr lang="es-ES" sz="1400" dirty="0" smtClean="0"/>
              <a:t>)');y=</a:t>
            </a:r>
            <a:r>
              <a:rPr lang="es-ES" sz="1400" dirty="0" err="1" smtClean="0"/>
              <a:t>feval</a:t>
            </a:r>
            <a:r>
              <a:rPr lang="es-ES" sz="1400" dirty="0" smtClean="0"/>
              <a:t>(f</a:t>
            </a:r>
            <a:r>
              <a:rPr lang="es-ES" sz="1400" dirty="0"/>
              <a:t>,[0:0.2:1])</a:t>
            </a:r>
          </a:p>
          <a:p>
            <a:endParaRPr lang="es-ES" sz="1400" dirty="0"/>
          </a:p>
          <a:p>
            <a:r>
              <a:rPr lang="es-ES" sz="1400" dirty="0"/>
              <a:t>y </a:t>
            </a:r>
            <a:r>
              <a:rPr lang="es-ES" sz="1400" dirty="0" smtClean="0"/>
              <a:t>=    </a:t>
            </a:r>
            <a:r>
              <a:rPr lang="es-ES" sz="1400" dirty="0"/>
              <a:t>1.0000    1.0408    1.1735    1.4333    1.8965    </a:t>
            </a:r>
            <a:r>
              <a:rPr lang="es-ES" sz="1400" dirty="0" smtClean="0"/>
              <a:t>2.7183</a:t>
            </a:r>
          </a:p>
          <a:p>
            <a:r>
              <a:rPr lang="es-ES" sz="1400" dirty="0"/>
              <a:t>&gt;&gt; </a:t>
            </a:r>
            <a:r>
              <a:rPr lang="es-ES" sz="1400" dirty="0" smtClean="0"/>
              <a:t>a=h=0.2;sum(2*y</a:t>
            </a:r>
            <a:r>
              <a:rPr lang="es-ES" sz="1400" dirty="0"/>
              <a:t>)-y(1)-y(6</a:t>
            </a:r>
            <a:r>
              <a:rPr lang="es-ES" sz="1400" dirty="0" smtClean="0"/>
              <a:t>);</a:t>
            </a:r>
            <a:r>
              <a:rPr lang="es-ES" sz="1400" dirty="0" err="1" smtClean="0"/>
              <a:t>solucion</a:t>
            </a:r>
            <a:r>
              <a:rPr lang="es-ES" sz="1400" dirty="0" smtClean="0"/>
              <a:t>=a*h/2</a:t>
            </a:r>
            <a:endParaRPr lang="es-ES" sz="1400" dirty="0"/>
          </a:p>
        </p:txBody>
      </p:sp>
      <p:sp>
        <p:nvSpPr>
          <p:cNvPr id="4" name="3 CuadroTexto"/>
          <p:cNvSpPr txBox="1"/>
          <p:nvPr/>
        </p:nvSpPr>
        <p:spPr>
          <a:xfrm>
            <a:off x="188846" y="6120890"/>
            <a:ext cx="8890575" cy="338554"/>
          </a:xfrm>
          <a:prstGeom prst="rect">
            <a:avLst/>
          </a:prstGeom>
          <a:noFill/>
        </p:spPr>
        <p:txBody>
          <a:bodyPr wrap="none" rtlCol="0">
            <a:spAutoFit/>
          </a:bodyPr>
          <a:lstStyle/>
          <a:p>
            <a:r>
              <a:rPr lang="es-ES" b="1" dirty="0" smtClean="0"/>
              <a:t>A medida que se incremente el número de intervalos, el método del trapecio dará mejores resultados.</a:t>
            </a:r>
            <a:endParaRPr lang="es-ES" b="1" dirty="0"/>
          </a:p>
        </p:txBody>
      </p:sp>
      <p:sp>
        <p:nvSpPr>
          <p:cNvPr id="11" name="Rectangle 2"/>
          <p:cNvSpPr>
            <a:spLocks noGrp="1" noChangeArrowheads="1"/>
          </p:cNvSpPr>
          <p:nvPr>
            <p:ph type="title"/>
          </p:nvPr>
        </p:nvSpPr>
        <p:spPr>
          <a:xfrm>
            <a:off x="685800" y="152400"/>
            <a:ext cx="7772400" cy="304800"/>
          </a:xfrm>
        </p:spPr>
        <p:txBody>
          <a:bodyPr/>
          <a:lstStyle/>
          <a:p>
            <a:r>
              <a:rPr lang="es-ES_tradnl" dirty="0" smtClean="0">
                <a:solidFill>
                  <a:srgbClr val="FF0000"/>
                </a:solidFill>
              </a:rPr>
              <a:t>Ejemplos Regla del trapecio</a:t>
            </a:r>
            <a:endParaRPr lang="es-ES" dirty="0" smtClean="0">
              <a:solidFill>
                <a:srgbClr val="FF0000"/>
              </a:solidFill>
            </a:endParaRPr>
          </a:p>
        </p:txBody>
      </p:sp>
    </p:spTree>
    <p:extLst>
      <p:ext uri="{BB962C8B-B14F-4D97-AF65-F5344CB8AC3E}">
        <p14:creationId xmlns:p14="http://schemas.microsoft.com/office/powerpoint/2010/main" val="38680044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33</a:t>
            </a:fld>
            <a:endParaRPr lang="es-ES_tradnl"/>
          </a:p>
        </p:txBody>
      </p:sp>
      <mc:AlternateContent xmlns:mc="http://schemas.openxmlformats.org/markup-compatibility/2006" xmlns:a14="http://schemas.microsoft.com/office/drawing/2010/main">
        <mc:Choice Requires="a14">
          <p:sp>
            <p:nvSpPr>
              <p:cNvPr id="4" name="3 Rectángulo"/>
              <p:cNvSpPr/>
              <p:nvPr/>
            </p:nvSpPr>
            <p:spPr>
              <a:xfrm>
                <a:off x="395536" y="917545"/>
                <a:ext cx="4032448" cy="677493"/>
              </a:xfrm>
              <a:prstGeom prst="rect">
                <a:avLst/>
              </a:prstGeom>
            </p:spPr>
            <p:txBody>
              <a:bodyPr wrap="square">
                <a:spAutoFit/>
              </a:bodyPr>
              <a:lstStyle/>
              <a:p>
                <a14:m>
                  <m:oMath xmlns:m="http://schemas.openxmlformats.org/officeDocument/2006/math">
                    <m:nary>
                      <m:naryPr>
                        <m:ctrlPr>
                          <a:rPr lang="es-ES" sz="2800" i="1" smtClean="0">
                            <a:latin typeface="Cambria Math" panose="02040503050406030204" pitchFamily="18" charset="0"/>
                          </a:rPr>
                        </m:ctrlPr>
                      </m:naryPr>
                      <m:sub>
                        <m:r>
                          <m:rPr>
                            <m:brk m:alnAt="23"/>
                          </m:rPr>
                          <a:rPr lang="es-ES" sz="2800" i="1">
                            <a:latin typeface="Cambria Math"/>
                          </a:rPr>
                          <m:t>0</m:t>
                        </m:r>
                      </m:sub>
                      <m:sup>
                        <m:r>
                          <a:rPr lang="es-ES" sz="2800" b="0" i="1" smtClean="0">
                            <a:latin typeface="Cambria Math"/>
                          </a:rPr>
                          <m:t>2</m:t>
                        </m:r>
                      </m:sup>
                      <m:e>
                        <m:sSup>
                          <m:sSupPr>
                            <m:ctrlPr>
                              <a:rPr lang="es-ES" sz="2800" i="1">
                                <a:latin typeface="Cambria Math" panose="02040503050406030204" pitchFamily="18" charset="0"/>
                              </a:rPr>
                            </m:ctrlPr>
                          </m:sSupPr>
                          <m:e>
                            <m:r>
                              <a:rPr lang="es-ES" sz="2800" b="0" i="1" smtClean="0">
                                <a:latin typeface="Cambria Math"/>
                              </a:rPr>
                              <m:t>(1+</m:t>
                            </m:r>
                            <m:sSup>
                              <m:sSupPr>
                                <m:ctrlPr>
                                  <a:rPr lang="es-ES" sz="2800" b="0" i="1" smtClean="0">
                                    <a:latin typeface="Cambria Math" panose="02040503050406030204" pitchFamily="18" charset="0"/>
                                  </a:rPr>
                                </m:ctrlPr>
                              </m:sSupPr>
                              <m:e>
                                <m:r>
                                  <a:rPr lang="es-ES" sz="2800" b="0" i="1" smtClean="0">
                                    <a:latin typeface="Cambria Math"/>
                                  </a:rPr>
                                  <m:t>𝑥</m:t>
                                </m:r>
                              </m:e>
                              <m:sup>
                                <m:r>
                                  <a:rPr lang="es-ES" sz="2800" b="0" i="1" smtClean="0">
                                    <a:latin typeface="Cambria Math"/>
                                  </a:rPr>
                                  <m:t>2</m:t>
                                </m:r>
                              </m:sup>
                            </m:sSup>
                            <m:r>
                              <a:rPr lang="es-ES" sz="2800" b="0" i="1" smtClean="0">
                                <a:latin typeface="Cambria Math"/>
                              </a:rPr>
                              <m:t>)</m:t>
                            </m:r>
                          </m:e>
                          <m:sup>
                            <m:r>
                              <a:rPr lang="es-ES" sz="2800" b="0" i="1" smtClean="0">
                                <a:latin typeface="Cambria Math"/>
                              </a:rPr>
                              <m:t>1/2</m:t>
                            </m:r>
                          </m:sup>
                        </m:sSup>
                      </m:e>
                    </m:nary>
                  </m:oMath>
                </a14:m>
                <a:r>
                  <a:rPr lang="es-ES" sz="3600" dirty="0" smtClean="0"/>
                  <a:t> = 2.958</a:t>
                </a:r>
                <a:endParaRPr lang="es-ES" sz="3600" dirty="0"/>
              </a:p>
            </p:txBody>
          </p:sp>
        </mc:Choice>
        <mc:Fallback xmlns="">
          <p:sp>
            <p:nvSpPr>
              <p:cNvPr id="4" name="3 Rectángulo"/>
              <p:cNvSpPr>
                <a:spLocks noRot="1" noChangeAspect="1" noMove="1" noResize="1" noEditPoints="1" noAdjustHandles="1" noChangeArrowheads="1" noChangeShapeType="1" noTextEdit="1"/>
              </p:cNvSpPr>
              <p:nvPr/>
            </p:nvSpPr>
            <p:spPr>
              <a:xfrm>
                <a:off x="395536" y="917545"/>
                <a:ext cx="4032448" cy="677493"/>
              </a:xfrm>
              <a:prstGeom prst="rect">
                <a:avLst/>
              </a:prstGeom>
              <a:blipFill rotWithShape="1">
                <a:blip r:embed="rId3" cstate="print"/>
                <a:stretch>
                  <a:fillRect t="-9009" b="-33333"/>
                </a:stretch>
              </a:blipFill>
            </p:spPr>
            <p:txBody>
              <a:bodyPr/>
              <a:lstStyle/>
              <a:p>
                <a:r>
                  <a:rPr lang="es-ES">
                    <a:noFill/>
                  </a:rPr>
                  <a:t> </a:t>
                </a:r>
              </a:p>
            </p:txBody>
          </p:sp>
        </mc:Fallback>
      </mc:AlternateContent>
      <p:pic>
        <p:nvPicPr>
          <p:cNvPr id="931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8" y="923690"/>
            <a:ext cx="2405724" cy="1804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5760" y="1810008"/>
            <a:ext cx="4572000" cy="830997"/>
          </a:xfrm>
          <a:prstGeom prst="rect">
            <a:avLst/>
          </a:prstGeom>
        </p:spPr>
        <p:txBody>
          <a:bodyPr>
            <a:spAutoFit/>
          </a:bodyPr>
          <a:lstStyle/>
          <a:p>
            <a:r>
              <a:rPr lang="es-ES" dirty="0"/>
              <a:t>&gt;&gt; x=[0 2]; y=</a:t>
            </a:r>
            <a:r>
              <a:rPr lang="es-ES" dirty="0" err="1"/>
              <a:t>feval</a:t>
            </a:r>
            <a:r>
              <a:rPr lang="es-ES" dirty="0"/>
              <a:t>(</a:t>
            </a:r>
            <a:r>
              <a:rPr lang="es-ES" dirty="0" err="1"/>
              <a:t>f,x</a:t>
            </a:r>
            <a:r>
              <a:rPr lang="es-ES" dirty="0" smtClean="0"/>
              <a:t>);  </a:t>
            </a:r>
            <a:r>
              <a:rPr lang="es-ES" dirty="0" err="1" smtClean="0"/>
              <a:t>trapz</a:t>
            </a:r>
            <a:r>
              <a:rPr lang="es-ES" dirty="0" smtClean="0"/>
              <a:t>(</a:t>
            </a:r>
            <a:r>
              <a:rPr lang="es-ES" dirty="0" err="1" smtClean="0"/>
              <a:t>x,y</a:t>
            </a:r>
            <a:r>
              <a:rPr lang="es-ES" dirty="0"/>
              <a:t>)</a:t>
            </a:r>
          </a:p>
          <a:p>
            <a:r>
              <a:rPr lang="es-ES" dirty="0" smtClean="0">
                <a:effectLst>
                  <a:outerShdw blurRad="38100" dist="38100" dir="2700000" algn="tl">
                    <a:srgbClr val="000000">
                      <a:alpha val="43137"/>
                    </a:srgbClr>
                  </a:outerShdw>
                </a:effectLst>
              </a:rPr>
              <a:t>% 1 intervalo</a:t>
            </a:r>
            <a:endParaRPr lang="es-ES" dirty="0">
              <a:effectLst>
                <a:outerShdw blurRad="38100" dist="38100" dir="2700000" algn="tl">
                  <a:srgbClr val="000000">
                    <a:alpha val="43137"/>
                  </a:srgbClr>
                </a:outerShdw>
              </a:effectLst>
            </a:endParaRPr>
          </a:p>
          <a:p>
            <a:r>
              <a:rPr lang="es-ES" b="1" dirty="0" err="1"/>
              <a:t>ans</a:t>
            </a:r>
            <a:r>
              <a:rPr lang="es-ES" b="1" dirty="0"/>
              <a:t> </a:t>
            </a:r>
            <a:r>
              <a:rPr lang="es-ES" b="1" dirty="0" smtClean="0"/>
              <a:t>=   </a:t>
            </a:r>
            <a:r>
              <a:rPr lang="es-ES" b="1" dirty="0"/>
              <a:t>3.236067977499790</a:t>
            </a:r>
          </a:p>
        </p:txBody>
      </p:sp>
      <p:sp>
        <p:nvSpPr>
          <p:cNvPr id="6" name="5 Rectángulo"/>
          <p:cNvSpPr/>
          <p:nvPr/>
        </p:nvSpPr>
        <p:spPr>
          <a:xfrm>
            <a:off x="6804248" y="2422301"/>
            <a:ext cx="3643110" cy="984885"/>
          </a:xfrm>
          <a:prstGeom prst="rect">
            <a:avLst/>
          </a:prstGeom>
        </p:spPr>
        <p:txBody>
          <a:bodyPr wrap="square">
            <a:spAutoFit/>
          </a:bodyPr>
          <a:lstStyle/>
          <a:p>
            <a:r>
              <a:rPr lang="es-ES" sz="1400" u="sng" dirty="0" smtClean="0">
                <a:effectLst>
                  <a:outerShdw blurRad="38100" dist="38100" dir="2700000" algn="tl">
                    <a:srgbClr val="000000">
                      <a:alpha val="43137"/>
                    </a:srgbClr>
                  </a:outerShdw>
                </a:effectLst>
              </a:rPr>
              <a:t>Segunda derivada</a:t>
            </a:r>
          </a:p>
          <a:p>
            <a:r>
              <a:rPr lang="es-ES" sz="1400" dirty="0" smtClean="0"/>
              <a:t>&gt;&gt; x=</a:t>
            </a:r>
            <a:r>
              <a:rPr lang="es-ES" sz="1400" dirty="0" err="1" smtClean="0"/>
              <a:t>linspace</a:t>
            </a:r>
            <a:r>
              <a:rPr lang="es-ES" sz="1400" dirty="0" smtClean="0"/>
              <a:t>(0,2);</a:t>
            </a:r>
          </a:p>
          <a:p>
            <a:r>
              <a:rPr lang="es-ES" sz="1400" dirty="0" smtClean="0"/>
              <a:t>d2f=1</a:t>
            </a:r>
            <a:r>
              <a:rPr lang="es-ES" sz="1400" dirty="0"/>
              <a:t>./((1+x.^2).^(3/2</a:t>
            </a:r>
            <a:r>
              <a:rPr lang="es-ES" sz="1400" dirty="0" smtClean="0"/>
              <a:t>));</a:t>
            </a:r>
          </a:p>
          <a:p>
            <a:r>
              <a:rPr lang="es-ES" sz="1400" dirty="0" err="1" smtClean="0"/>
              <a:t>plot</a:t>
            </a:r>
            <a:r>
              <a:rPr lang="es-ES" sz="1400" dirty="0" smtClean="0"/>
              <a:t>(x,d2f); </a:t>
            </a:r>
            <a:r>
              <a:rPr lang="es-ES" sz="1400" dirty="0" err="1"/>
              <a:t>max</a:t>
            </a:r>
            <a:r>
              <a:rPr lang="es-ES" sz="1400" dirty="0"/>
              <a:t>(d2f</a:t>
            </a:r>
            <a:r>
              <a:rPr lang="es-ES" dirty="0"/>
              <a:t>)</a:t>
            </a:r>
          </a:p>
        </p:txBody>
      </p:sp>
      <p:pic>
        <p:nvPicPr>
          <p:cNvPr id="9318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9732" y="1008763"/>
            <a:ext cx="1946920" cy="1460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6 CuadroTexto"/>
              <p:cNvSpPr txBox="1"/>
              <p:nvPr/>
            </p:nvSpPr>
            <p:spPr>
              <a:xfrm>
                <a:off x="-684584" y="3284984"/>
                <a:ext cx="9828584" cy="89409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𝐸𝑟𝑟𝑜</m:t>
                      </m:r>
                      <m:sSub>
                        <m:sSubPr>
                          <m:ctrlPr>
                            <a:rPr lang="es-ES" b="0" i="1" smtClean="0">
                              <a:latin typeface="Cambria Math" panose="02040503050406030204" pitchFamily="18" charset="0"/>
                            </a:rPr>
                          </m:ctrlPr>
                        </m:sSubPr>
                        <m:e>
                          <m:r>
                            <a:rPr lang="es-ES" b="0" i="1" smtClean="0">
                              <a:latin typeface="Cambria Math"/>
                            </a:rPr>
                            <m:t>𝑟</m:t>
                          </m:r>
                        </m:e>
                        <m:sub>
                          <m:r>
                            <a:rPr lang="es-ES" b="0" i="1" smtClean="0">
                              <a:latin typeface="Cambria Math"/>
                            </a:rPr>
                            <m:t>𝑡𝑟𝑢𝑛𝑐𝑎𝑚𝑖𝑒𝑛𝑡𝑜</m:t>
                          </m:r>
                        </m:sub>
                      </m:sSub>
                      <m:r>
                        <a:rPr lang="es-ES" b="0" i="1" smtClean="0">
                          <a:latin typeface="Cambria Math"/>
                        </a:rPr>
                        <m:t>=</m:t>
                      </m:r>
                      <m:d>
                        <m:dPr>
                          <m:begChr m:val="|"/>
                          <m:endChr m:val="|"/>
                          <m:ctrlPr>
                            <a:rPr lang="es-ES" b="0" i="1" smtClean="0">
                              <a:latin typeface="Cambria Math" panose="02040503050406030204" pitchFamily="18" charset="0"/>
                            </a:rPr>
                          </m:ctrlPr>
                        </m:dPr>
                        <m:e>
                          <m:r>
                            <a:rPr lang="es-ES" b="0" i="1" smtClean="0">
                              <a:latin typeface="Cambria Math"/>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a:rPr>
                                    <m:t>h</m:t>
                                  </m:r>
                                </m:e>
                                <m:sup>
                                  <m:r>
                                    <a:rPr lang="es-ES" b="0" i="1" smtClean="0">
                                      <a:latin typeface="Cambria Math"/>
                                    </a:rPr>
                                    <m:t>3</m:t>
                                  </m:r>
                                </m:sup>
                              </m:sSup>
                            </m:num>
                            <m:den>
                              <m:r>
                                <a:rPr lang="es-ES" b="0" i="1" smtClean="0">
                                  <a:latin typeface="Cambria Math"/>
                                </a:rPr>
                                <m:t>12</m:t>
                              </m:r>
                            </m:den>
                          </m:f>
                          <m:r>
                            <a:rPr lang="es-ES" b="0" i="1" smtClean="0">
                              <a:latin typeface="Cambria Math"/>
                            </a:rPr>
                            <m:t>.</m:t>
                          </m:r>
                          <m:sSup>
                            <m:sSupPr>
                              <m:ctrlPr>
                                <a:rPr lang="es-ES" b="0" i="1" smtClean="0">
                                  <a:latin typeface="Cambria Math" panose="02040503050406030204" pitchFamily="18" charset="0"/>
                                </a:rPr>
                              </m:ctrlPr>
                            </m:sSupPr>
                            <m:e>
                              <m:r>
                                <a:rPr lang="es-ES" b="0" i="1" smtClean="0">
                                  <a:latin typeface="Cambria Math"/>
                                </a:rPr>
                                <m:t>𝑓</m:t>
                              </m:r>
                            </m:e>
                            <m:sup>
                              <m:r>
                                <a:rPr lang="es-ES" b="0" i="1" smtClean="0">
                                  <a:latin typeface="Cambria Math"/>
                                </a:rPr>
                                <m:t>′′</m:t>
                              </m:r>
                            </m:sup>
                          </m:sSup>
                          <m:d>
                            <m:dPr>
                              <m:ctrlPr>
                                <a:rPr lang="es-ES" b="0" i="1" smtClean="0">
                                  <a:latin typeface="Cambria Math" panose="02040503050406030204" pitchFamily="18" charset="0"/>
                                </a:rPr>
                              </m:ctrlPr>
                            </m:dPr>
                            <m:e>
                              <m:r>
                                <a:rPr lang="es-ES" b="0" i="1" smtClean="0">
                                  <a:latin typeface="Cambria Math"/>
                                  <a:ea typeface="Cambria Math"/>
                                </a:rPr>
                                <m:t>𝜀</m:t>
                              </m:r>
                            </m:e>
                          </m:d>
                        </m:e>
                      </m:d>
                      <m:r>
                        <a:rPr lang="es-ES" b="0" i="1" smtClean="0">
                          <a:latin typeface="Cambria Math"/>
                          <a:ea typeface="Cambria Math"/>
                        </a:rPr>
                        <m:t>≤</m:t>
                      </m:r>
                      <m:r>
                        <a:rPr lang="es-ES" i="1">
                          <a:latin typeface="Cambria Math"/>
                        </a:rPr>
                        <m:t>=</m:t>
                      </m:r>
                      <m:r>
                        <a:rPr lang="es-ES" b="0" i="1" smtClean="0">
                          <a:latin typeface="Cambria Math"/>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d>
                                <m:dPr>
                                  <m:ctrlPr>
                                    <a:rPr lang="es-ES" i="1">
                                      <a:latin typeface="Cambria Math" panose="02040503050406030204" pitchFamily="18" charset="0"/>
                                    </a:rPr>
                                  </m:ctrlPr>
                                </m:dPr>
                                <m:e>
                                  <m:r>
                                    <a:rPr lang="es-ES" i="1">
                                      <a:latin typeface="Cambria Math"/>
                                    </a:rPr>
                                    <m:t>𝑏</m:t>
                                  </m:r>
                                  <m:r>
                                    <a:rPr lang="es-ES" i="1">
                                      <a:latin typeface="Cambria Math"/>
                                    </a:rPr>
                                    <m:t>−</m:t>
                                  </m:r>
                                  <m:r>
                                    <a:rPr lang="es-ES" i="1">
                                      <a:latin typeface="Cambria Math"/>
                                    </a:rPr>
                                    <m:t>𝑎</m:t>
                                  </m:r>
                                </m:e>
                              </m:d>
                            </m:e>
                            <m:sup>
                              <m:r>
                                <a:rPr lang="es-ES" i="1">
                                  <a:latin typeface="Cambria Math"/>
                                </a:rPr>
                                <m:t>3</m:t>
                              </m:r>
                            </m:sup>
                          </m:sSup>
                        </m:num>
                        <m:den>
                          <m:r>
                            <a:rPr lang="es-ES" i="1">
                              <a:latin typeface="Cambria Math"/>
                            </a:rPr>
                            <m:t>12</m:t>
                          </m:r>
                        </m:den>
                      </m:f>
                      <m:r>
                        <a:rPr lang="es-ES" i="1">
                          <a:latin typeface="Cambria Math"/>
                        </a:rPr>
                        <m:t>.</m:t>
                      </m:r>
                      <m:func>
                        <m:funcPr>
                          <m:ctrlPr>
                            <a:rPr lang="es-ES" i="1">
                              <a:latin typeface="Cambria Math" panose="02040503050406030204" pitchFamily="18" charset="0"/>
                            </a:rPr>
                          </m:ctrlPr>
                        </m:funcPr>
                        <m:fName>
                          <m:r>
                            <m:rPr>
                              <m:sty m:val="p"/>
                            </m:rPr>
                            <a:rPr lang="es-ES">
                              <a:latin typeface="Cambria Math"/>
                            </a:rPr>
                            <m:t>max</m:t>
                          </m:r>
                        </m:fName>
                        <m:e>
                          <m:d>
                            <m:dPr>
                              <m:begChr m:val="|"/>
                              <m:endChr m:val="|"/>
                              <m:ctrlPr>
                                <a:rPr lang="es-ES" i="1">
                                  <a:latin typeface="Cambria Math" panose="02040503050406030204" pitchFamily="18" charset="0"/>
                                </a:rPr>
                              </m:ctrlPr>
                            </m:dPr>
                            <m:e>
                              <m:sSup>
                                <m:sSupPr>
                                  <m:ctrlPr>
                                    <a:rPr lang="es-ES" i="1">
                                      <a:latin typeface="Cambria Math" panose="02040503050406030204" pitchFamily="18" charset="0"/>
                                    </a:rPr>
                                  </m:ctrlPr>
                                </m:sSupPr>
                                <m:e>
                                  <m:r>
                                    <a:rPr lang="es-ES" i="1">
                                      <a:latin typeface="Cambria Math"/>
                                    </a:rPr>
                                    <m:t>𝑓</m:t>
                                  </m:r>
                                </m:e>
                                <m:sup>
                                  <m:r>
                                    <a:rPr lang="es-ES" i="1">
                                      <a:latin typeface="Cambria Math"/>
                                    </a:rPr>
                                    <m:t>′′</m:t>
                                  </m:r>
                                </m:sup>
                              </m:sSup>
                              <m:d>
                                <m:dPr>
                                  <m:ctrlPr>
                                    <a:rPr lang="es-ES" i="1">
                                      <a:latin typeface="Cambria Math" panose="02040503050406030204" pitchFamily="18" charset="0"/>
                                    </a:rPr>
                                  </m:ctrlPr>
                                </m:dPr>
                                <m:e>
                                  <m:r>
                                    <a:rPr lang="es-ES" i="1">
                                      <a:latin typeface="Cambria Math"/>
                                      <a:ea typeface="Cambria Math"/>
                                    </a:rPr>
                                    <m:t>𝜀</m:t>
                                  </m:r>
                                </m:e>
                              </m:d>
                            </m:e>
                          </m:d>
                        </m:e>
                      </m:func>
                      <m:r>
                        <a:rPr lang="es-ES" b="0" i="1" smtClean="0">
                          <a:latin typeface="Cambria Math"/>
                          <a:ea typeface="Cambria Math"/>
                        </a:rPr>
                        <m:t>|</m:t>
                      </m:r>
                      <m:r>
                        <a:rPr lang="es-ES" i="1" dirty="0" smtClean="0">
                          <a:latin typeface="Cambria Math"/>
                        </a:rPr>
                        <m:t>=</m:t>
                      </m:r>
                      <m:r>
                        <a:rPr lang="es-ES" b="0" i="1" dirty="0" smtClean="0">
                          <a:latin typeface="Cambria Math"/>
                        </a:rPr>
                        <m:t>0.67&gt;0.278</m:t>
                      </m:r>
                    </m:oMath>
                  </m:oMathPara>
                </a14:m>
                <a:endParaRPr lang="es-ES" b="0" dirty="0" smtClean="0"/>
              </a:p>
              <a:p>
                <a:r>
                  <a:rPr lang="es-ES" dirty="0" smtClean="0"/>
                  <a:t>                                                              La Cota máxima del </a:t>
                </a:r>
                <a:r>
                  <a:rPr lang="es-ES" dirty="0" err="1" smtClean="0"/>
                  <a:t>error_aprox</a:t>
                </a:r>
                <a:r>
                  <a:rPr lang="es-ES" dirty="0" smtClean="0"/>
                  <a:t>. lógicamente es mayor  que el Error real</a:t>
                </a:r>
                <a:endParaRPr lang="es-ES" dirty="0"/>
              </a:p>
            </p:txBody>
          </p:sp>
        </mc:Choice>
        <mc:Fallback xmlns="">
          <p:sp>
            <p:nvSpPr>
              <p:cNvPr id="7" name="6 CuadroTexto"/>
              <p:cNvSpPr txBox="1">
                <a:spLocks noRot="1" noChangeAspect="1" noMove="1" noResize="1" noEditPoints="1" noAdjustHandles="1" noChangeArrowheads="1" noChangeShapeType="1" noTextEdit="1"/>
              </p:cNvSpPr>
              <p:nvPr/>
            </p:nvSpPr>
            <p:spPr>
              <a:xfrm>
                <a:off x="-684584" y="3284984"/>
                <a:ext cx="9828584" cy="894091"/>
              </a:xfrm>
              <a:prstGeom prst="rect">
                <a:avLst/>
              </a:prstGeom>
              <a:blipFill rotWithShape="1">
                <a:blip r:embed="rId6" cstate="print"/>
                <a:stretch>
                  <a:fillRect b="-7483"/>
                </a:stretch>
              </a:blipFill>
            </p:spPr>
            <p:txBody>
              <a:bodyPr/>
              <a:lstStyle/>
              <a:p>
                <a:r>
                  <a:rPr lang="es-ES">
                    <a:noFill/>
                  </a:rPr>
                  <a:t> </a:t>
                </a:r>
              </a:p>
            </p:txBody>
          </p:sp>
        </mc:Fallback>
      </mc:AlternateContent>
      <p:sp>
        <p:nvSpPr>
          <p:cNvPr id="9" name="8 Rectángulo"/>
          <p:cNvSpPr/>
          <p:nvPr/>
        </p:nvSpPr>
        <p:spPr>
          <a:xfrm>
            <a:off x="156700" y="4365104"/>
            <a:ext cx="4597734" cy="830997"/>
          </a:xfrm>
          <a:prstGeom prst="rect">
            <a:avLst/>
          </a:prstGeom>
        </p:spPr>
        <p:txBody>
          <a:bodyPr wrap="none">
            <a:spAutoFit/>
          </a:bodyPr>
          <a:lstStyle/>
          <a:p>
            <a:r>
              <a:rPr lang="fr-FR" dirty="0"/>
              <a:t>&gt;&gt; f=</a:t>
            </a:r>
            <a:r>
              <a:rPr lang="fr-FR" dirty="0" err="1"/>
              <a:t>inline</a:t>
            </a:r>
            <a:r>
              <a:rPr lang="fr-FR" dirty="0"/>
              <a:t>('</a:t>
            </a:r>
            <a:r>
              <a:rPr lang="fr-FR" dirty="0" err="1"/>
              <a:t>sqrt</a:t>
            </a:r>
            <a:r>
              <a:rPr lang="fr-FR" dirty="0"/>
              <a:t>(1+x.^2)');x=[0:0.2:2],y=</a:t>
            </a:r>
            <a:r>
              <a:rPr lang="fr-FR" dirty="0" err="1"/>
              <a:t>feval</a:t>
            </a:r>
            <a:r>
              <a:rPr lang="fr-FR" dirty="0"/>
              <a:t>(</a:t>
            </a:r>
            <a:r>
              <a:rPr lang="fr-FR" dirty="0" err="1"/>
              <a:t>f,x</a:t>
            </a:r>
            <a:r>
              <a:rPr lang="fr-FR" dirty="0" smtClean="0"/>
              <a:t>);</a:t>
            </a:r>
          </a:p>
          <a:p>
            <a:r>
              <a:rPr lang="es-ES" dirty="0"/>
              <a:t>&gt; </a:t>
            </a:r>
            <a:r>
              <a:rPr lang="es-ES" dirty="0" err="1"/>
              <a:t>trapz</a:t>
            </a:r>
            <a:r>
              <a:rPr lang="es-ES" dirty="0"/>
              <a:t>(</a:t>
            </a:r>
            <a:r>
              <a:rPr lang="es-ES" dirty="0" err="1"/>
              <a:t>x,y</a:t>
            </a:r>
            <a:r>
              <a:rPr lang="es-ES" dirty="0" smtClean="0"/>
              <a:t>)   </a:t>
            </a:r>
            <a:r>
              <a:rPr lang="es-ES" dirty="0" smtClean="0">
                <a:effectLst>
                  <a:outerShdw blurRad="38100" dist="38100" dir="2700000" algn="tl">
                    <a:srgbClr val="000000">
                      <a:alpha val="43137"/>
                    </a:srgbClr>
                  </a:outerShdw>
                </a:effectLst>
              </a:rPr>
              <a:t>%10  intervalos</a:t>
            </a:r>
            <a:endParaRPr lang="es-ES" dirty="0">
              <a:effectLst>
                <a:outerShdw blurRad="38100" dist="38100" dir="2700000" algn="tl">
                  <a:srgbClr val="000000">
                    <a:alpha val="43137"/>
                  </a:srgbClr>
                </a:outerShdw>
              </a:effectLst>
            </a:endParaRPr>
          </a:p>
          <a:p>
            <a:r>
              <a:rPr lang="es-ES" b="1" dirty="0" err="1" smtClean="0"/>
              <a:t>ans</a:t>
            </a:r>
            <a:r>
              <a:rPr lang="es-ES" b="1" dirty="0" smtClean="0"/>
              <a:t> =   </a:t>
            </a:r>
            <a:r>
              <a:rPr lang="es-ES" b="1" dirty="0"/>
              <a:t>2.960867376984531</a:t>
            </a:r>
          </a:p>
        </p:txBody>
      </p:sp>
      <p:graphicFrame>
        <p:nvGraphicFramePr>
          <p:cNvPr id="10" name="9 Objeto"/>
          <p:cNvGraphicFramePr>
            <a:graphicFrameLocks noChangeAspect="1"/>
          </p:cNvGraphicFramePr>
          <p:nvPr>
            <p:extLst>
              <p:ext uri="{D42A27DB-BD31-4B8C-83A1-F6EECF244321}">
                <p14:modId xmlns:p14="http://schemas.microsoft.com/office/powerpoint/2010/main" val="895307291"/>
              </p:ext>
            </p:extLst>
          </p:nvPr>
        </p:nvGraphicFramePr>
        <p:xfrm>
          <a:off x="1247775" y="5445125"/>
          <a:ext cx="6899275" cy="719138"/>
        </p:xfrm>
        <a:graphic>
          <a:graphicData uri="http://schemas.openxmlformats.org/presentationml/2006/ole">
            <mc:AlternateContent xmlns:mc="http://schemas.openxmlformats.org/markup-compatibility/2006">
              <mc:Choice xmlns:v="urn:schemas-microsoft-com:vml" Requires="v">
                <p:oleObj spid="_x0000_s93208" name="Ecuación" r:id="rId7" imgW="4622760" imgH="482400" progId="Equation.3">
                  <p:embed/>
                </p:oleObj>
              </mc:Choice>
              <mc:Fallback>
                <p:oleObj name="Ecuación" r:id="rId7" imgW="4622760" imgH="482400" progId="Equation.3">
                  <p:embed/>
                  <p:pic>
                    <p:nvPicPr>
                      <p:cNvPr id="0" name="Picture 2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47775" y="5445125"/>
                        <a:ext cx="6899275"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3" name="12 Conector recto"/>
          <p:cNvCxnSpPr/>
          <p:nvPr/>
        </p:nvCxnSpPr>
        <p:spPr bwMode="auto">
          <a:xfrm>
            <a:off x="437051" y="4179075"/>
            <a:ext cx="8188752" cy="0"/>
          </a:xfrm>
          <a:prstGeom prst="line">
            <a:avLst/>
          </a:prstGeom>
          <a:noFill/>
          <a:ln w="25400" cap="flat" cmpd="sng" algn="ctr">
            <a:solidFill>
              <a:srgbClr val="0000FF"/>
            </a:solidFill>
            <a:prstDash val="dash"/>
            <a:round/>
            <a:headEnd type="none" w="med" len="med"/>
            <a:tailEnd type="none" w="med" len="med"/>
          </a:ln>
          <a:effectLst/>
        </p:spPr>
      </p:cxnSp>
      <p:sp>
        <p:nvSpPr>
          <p:cNvPr id="12" name="Rectangle 2"/>
          <p:cNvSpPr txBox="1">
            <a:spLocks noChangeArrowheads="1"/>
          </p:cNvSpPr>
          <p:nvPr/>
        </p:nvSpPr>
        <p:spPr>
          <a:xfrm>
            <a:off x="685800" y="152400"/>
            <a:ext cx="7772400" cy="304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2400" b="0" i="0" u="none" strike="noStrike" kern="0" cap="none" spc="0" normalizeH="0" baseline="0" noProof="0" smtClean="0">
                <a:ln>
                  <a:noFill/>
                </a:ln>
                <a:solidFill>
                  <a:srgbClr val="FF0000"/>
                </a:solidFill>
                <a:effectLst/>
                <a:uLnTx/>
                <a:uFillTx/>
                <a:latin typeface="+mj-lt"/>
                <a:ea typeface="+mj-ea"/>
                <a:cs typeface="+mj-cs"/>
              </a:rPr>
              <a:t>Ejemplos Regla del trapecio</a:t>
            </a:r>
            <a:endParaRPr kumimoji="0" lang="es-ES" sz="2400" b="0" i="0" u="none" strike="noStrike" kern="0" cap="none" spc="0" normalizeH="0" baseline="0" noProof="0" dirty="0" smtClean="0">
              <a:ln>
                <a:noFill/>
              </a:ln>
              <a:solidFill>
                <a:srgbClr val="FF0000"/>
              </a:solidFill>
              <a:effectLst/>
              <a:uLnTx/>
              <a:uFillTx/>
              <a:latin typeface="+mj-lt"/>
              <a:ea typeface="+mj-ea"/>
              <a:cs typeface="+mj-cs"/>
            </a:endParaRPr>
          </a:p>
        </p:txBody>
      </p:sp>
      <p:sp>
        <p:nvSpPr>
          <p:cNvPr id="14" name="13 CuadroTexto"/>
          <p:cNvSpPr txBox="1"/>
          <p:nvPr/>
        </p:nvSpPr>
        <p:spPr>
          <a:xfrm>
            <a:off x="683568" y="6273225"/>
            <a:ext cx="7416824" cy="584775"/>
          </a:xfrm>
          <a:prstGeom prst="rect">
            <a:avLst/>
          </a:prstGeom>
          <a:noFill/>
        </p:spPr>
        <p:txBody>
          <a:bodyPr wrap="square" rtlCol="0">
            <a:spAutoFit/>
          </a:bodyPr>
          <a:lstStyle/>
          <a:p>
            <a:r>
              <a:rPr lang="es-ES" dirty="0" smtClean="0"/>
              <a:t>Sólo podemos estimar la cota máxima del error, si se conoce la función matemática es posible estimar el error real</a:t>
            </a:r>
            <a:endParaRPr lang="en-US" dirty="0"/>
          </a:p>
        </p:txBody>
      </p:sp>
    </p:spTree>
    <p:extLst>
      <p:ext uri="{BB962C8B-B14F-4D97-AF65-F5344CB8AC3E}">
        <p14:creationId xmlns:p14="http://schemas.microsoft.com/office/powerpoint/2010/main" val="23947483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34</a:t>
            </a:fld>
            <a:endParaRPr lang="es-ES_tradnl"/>
          </a:p>
        </p:txBody>
      </p:sp>
      <p:sp>
        <p:nvSpPr>
          <p:cNvPr id="2052" name="Rectangle 2"/>
          <p:cNvSpPr>
            <a:spLocks noGrp="1" noChangeArrowheads="1"/>
          </p:cNvSpPr>
          <p:nvPr>
            <p:ph type="title"/>
          </p:nvPr>
        </p:nvSpPr>
        <p:spPr/>
        <p:txBody>
          <a:bodyPr/>
          <a:lstStyle/>
          <a:p>
            <a:r>
              <a:rPr lang="es-ES_tradnl" dirty="0" smtClean="0"/>
              <a:t>Fórmulas de Simpson (Newton-Cotes de grado 2 y 3)</a:t>
            </a:r>
            <a:endParaRPr lang="es-ES" dirty="0" smtClean="0"/>
          </a:p>
        </p:txBody>
      </p:sp>
      <p:sp>
        <p:nvSpPr>
          <p:cNvPr id="4" name="Rectangle 3"/>
          <p:cNvSpPr>
            <a:spLocks noGrp="1" noChangeArrowheads="1"/>
          </p:cNvSpPr>
          <p:nvPr>
            <p:ph type="body" sz="half" idx="1"/>
          </p:nvPr>
        </p:nvSpPr>
        <p:spPr>
          <a:xfrm>
            <a:off x="467545" y="836712"/>
            <a:ext cx="8208911" cy="5256584"/>
          </a:xfrm>
        </p:spPr>
        <p:txBody>
          <a:bodyPr/>
          <a:lstStyle/>
          <a:p>
            <a:pPr>
              <a:lnSpc>
                <a:spcPct val="80000"/>
              </a:lnSpc>
              <a:buNone/>
            </a:pPr>
            <a:r>
              <a:rPr lang="es-ES_tradnl" sz="1600" b="1" dirty="0" smtClean="0">
                <a:solidFill>
                  <a:srgbClr val="FF0000"/>
                </a:solidFill>
              </a:rPr>
              <a:t>Fórmula de Simpson</a:t>
            </a:r>
            <a:r>
              <a:rPr lang="es-ES_tradnl" sz="1600" dirty="0" smtClean="0"/>
              <a:t>:</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r>
              <a:rPr lang="es-ES_tradnl" sz="1600" dirty="0" smtClean="0"/>
              <a:t>Es decir, se parte de </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p:txBody>
      </p:sp>
      <p:graphicFrame>
        <p:nvGraphicFramePr>
          <p:cNvPr id="48133" name="Object 5"/>
          <p:cNvGraphicFramePr>
            <a:graphicFrameLocks noChangeAspect="1"/>
          </p:cNvGraphicFramePr>
          <p:nvPr/>
        </p:nvGraphicFramePr>
        <p:xfrm>
          <a:off x="1331640" y="1196752"/>
          <a:ext cx="5700712" cy="749300"/>
        </p:xfrm>
        <a:graphic>
          <a:graphicData uri="http://schemas.openxmlformats.org/presentationml/2006/ole">
            <mc:AlternateContent xmlns:mc="http://schemas.openxmlformats.org/markup-compatibility/2006">
              <mc:Choice xmlns:v="urn:schemas-microsoft-com:vml" Requires="v">
                <p:oleObj spid="_x0000_s49229" name="Ecuación" r:id="rId4" imgW="3670300" imgH="482600" progId="Equation.3">
                  <p:embed/>
                </p:oleObj>
              </mc:Choice>
              <mc:Fallback>
                <p:oleObj name="Ecuación" r:id="rId4" imgW="3670300" imgH="482600" progId="Equation.3">
                  <p:embed/>
                  <p:pic>
                    <p:nvPicPr>
                      <p:cNvPr id="0" name="Picture 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196752"/>
                        <a:ext cx="5700712"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3" name="62 Grupo"/>
          <p:cNvGrpSpPr/>
          <p:nvPr/>
        </p:nvGrpSpPr>
        <p:grpSpPr>
          <a:xfrm>
            <a:off x="971600" y="2426691"/>
            <a:ext cx="2866368" cy="2442469"/>
            <a:chOff x="899592" y="2132856"/>
            <a:chExt cx="2866368" cy="2442469"/>
          </a:xfrm>
        </p:grpSpPr>
        <p:grpSp>
          <p:nvGrpSpPr>
            <p:cNvPr id="3" name="21 Grupo"/>
            <p:cNvGrpSpPr/>
            <p:nvPr/>
          </p:nvGrpSpPr>
          <p:grpSpPr>
            <a:xfrm>
              <a:off x="1245680" y="2132856"/>
              <a:ext cx="2520280" cy="1880304"/>
              <a:chOff x="6444208" y="2340784"/>
              <a:chExt cx="2520280" cy="1880304"/>
            </a:xfrm>
          </p:grpSpPr>
          <p:cxnSp>
            <p:nvCxnSpPr>
              <p:cNvPr id="39" name="38 Conector recto de flecha"/>
              <p:cNvCxnSpPr/>
              <p:nvPr/>
            </p:nvCxnSpPr>
            <p:spPr bwMode="auto">
              <a:xfrm flipV="1">
                <a:off x="6444208" y="4212992"/>
                <a:ext cx="2520280" cy="8096"/>
              </a:xfrm>
              <a:prstGeom prst="straightConnector1">
                <a:avLst/>
              </a:prstGeom>
              <a:noFill/>
              <a:ln w="25400" cap="flat" cmpd="sng" algn="ctr">
                <a:solidFill>
                  <a:srgbClr val="333399"/>
                </a:solidFill>
                <a:prstDash val="solid"/>
                <a:round/>
                <a:headEnd type="none" w="med" len="med"/>
                <a:tailEnd type="arrow"/>
              </a:ln>
              <a:effectLst/>
            </p:spPr>
          </p:cxnSp>
          <p:cxnSp>
            <p:nvCxnSpPr>
              <p:cNvPr id="40" name="39 Conector recto de flecha"/>
              <p:cNvCxnSpPr/>
              <p:nvPr/>
            </p:nvCxnSpPr>
            <p:spPr bwMode="auto">
              <a:xfrm rot="16200000" flipV="1">
                <a:off x="5511875" y="3273117"/>
                <a:ext cx="1873050" cy="8384"/>
              </a:xfrm>
              <a:prstGeom prst="straightConnector1">
                <a:avLst/>
              </a:prstGeom>
              <a:noFill/>
              <a:ln w="25400" cap="flat" cmpd="sng" algn="ctr">
                <a:solidFill>
                  <a:srgbClr val="333399"/>
                </a:solidFill>
                <a:prstDash val="solid"/>
                <a:round/>
                <a:headEnd type="none" w="med" len="med"/>
                <a:tailEnd type="arrow"/>
              </a:ln>
              <a:effectLst/>
            </p:spPr>
          </p:cxnSp>
          <p:cxnSp>
            <p:nvCxnSpPr>
              <p:cNvPr id="42" name="41 Conector recto"/>
              <p:cNvCxnSpPr>
                <a:stCxn id="34" idx="0"/>
              </p:cNvCxnSpPr>
              <p:nvPr/>
            </p:nvCxnSpPr>
            <p:spPr bwMode="auto">
              <a:xfrm flipH="1">
                <a:off x="6807449" y="3444614"/>
                <a:ext cx="2165" cy="776474"/>
              </a:xfrm>
              <a:prstGeom prst="line">
                <a:avLst/>
              </a:prstGeom>
              <a:noFill/>
              <a:ln w="9525" cap="flat" cmpd="sng" algn="ctr">
                <a:solidFill>
                  <a:srgbClr val="333399"/>
                </a:solidFill>
                <a:prstDash val="sysDot"/>
                <a:round/>
                <a:headEnd type="none" w="med" len="med"/>
                <a:tailEnd type="none" w="med" len="med"/>
              </a:ln>
              <a:effectLst/>
            </p:spPr>
          </p:cxnSp>
          <p:cxnSp>
            <p:nvCxnSpPr>
              <p:cNvPr id="43" name="42 Conector recto"/>
              <p:cNvCxnSpPr>
                <a:stCxn id="34" idx="2"/>
              </p:cNvCxnSpPr>
              <p:nvPr/>
            </p:nvCxnSpPr>
            <p:spPr bwMode="auto">
              <a:xfrm>
                <a:off x="8115899" y="2559242"/>
                <a:ext cx="10881" cy="1661846"/>
              </a:xfrm>
              <a:prstGeom prst="line">
                <a:avLst/>
              </a:prstGeom>
              <a:noFill/>
              <a:ln w="9525" cap="flat" cmpd="sng" algn="ctr">
                <a:solidFill>
                  <a:srgbClr val="333399"/>
                </a:solidFill>
                <a:prstDash val="sysDot"/>
                <a:round/>
                <a:headEnd type="none" w="med" len="med"/>
                <a:tailEnd type="none" w="med" len="med"/>
              </a:ln>
              <a:effectLst/>
            </p:spPr>
          </p:cxnSp>
          <p:cxnSp>
            <p:nvCxnSpPr>
              <p:cNvPr id="44" name="43 Conector recto"/>
              <p:cNvCxnSpPr>
                <a:endCxn id="34" idx="0"/>
              </p:cNvCxnSpPr>
              <p:nvPr/>
            </p:nvCxnSpPr>
            <p:spPr bwMode="auto">
              <a:xfrm flipV="1">
                <a:off x="6444208" y="3444614"/>
                <a:ext cx="365406" cy="11915"/>
              </a:xfrm>
              <a:prstGeom prst="line">
                <a:avLst/>
              </a:prstGeom>
              <a:noFill/>
              <a:ln w="9525" cap="flat" cmpd="sng" algn="ctr">
                <a:solidFill>
                  <a:srgbClr val="333399"/>
                </a:solidFill>
                <a:prstDash val="sysDot"/>
                <a:round/>
                <a:headEnd type="none" w="med" len="med"/>
                <a:tailEnd type="none" w="med" len="med"/>
              </a:ln>
              <a:effectLst/>
            </p:spPr>
          </p:cxnSp>
          <p:cxnSp>
            <p:nvCxnSpPr>
              <p:cNvPr id="45" name="44 Conector recto"/>
              <p:cNvCxnSpPr/>
              <p:nvPr/>
            </p:nvCxnSpPr>
            <p:spPr bwMode="auto">
              <a:xfrm flipV="1">
                <a:off x="6444208" y="3636928"/>
                <a:ext cx="950056" cy="31846"/>
              </a:xfrm>
              <a:prstGeom prst="line">
                <a:avLst/>
              </a:prstGeom>
              <a:noFill/>
              <a:ln w="9525" cap="flat" cmpd="sng" algn="ctr">
                <a:solidFill>
                  <a:srgbClr val="333399"/>
                </a:solidFill>
                <a:prstDash val="sysDot"/>
                <a:round/>
                <a:headEnd type="none" w="med" len="med"/>
                <a:tailEnd type="none" w="med" len="med"/>
              </a:ln>
              <a:effectLst/>
            </p:spPr>
          </p:cxnSp>
        </p:grpSp>
        <p:sp>
          <p:nvSpPr>
            <p:cNvPr id="35" name="34 CuadroTexto"/>
            <p:cNvSpPr txBox="1"/>
            <p:nvPr/>
          </p:nvSpPr>
          <p:spPr>
            <a:xfrm>
              <a:off x="899592" y="3356992"/>
              <a:ext cx="300082" cy="338554"/>
            </a:xfrm>
            <a:prstGeom prst="rect">
              <a:avLst/>
            </a:prstGeom>
            <a:noFill/>
          </p:spPr>
          <p:txBody>
            <a:bodyPr wrap="none" rtlCol="0">
              <a:spAutoFit/>
            </a:bodyPr>
            <a:lstStyle/>
            <a:p>
              <a:r>
                <a:rPr lang="es-ES" dirty="0" smtClean="0"/>
                <a:t>f</a:t>
              </a:r>
              <a:r>
                <a:rPr lang="es-ES" baseline="-25000" dirty="0" smtClean="0"/>
                <a:t>1</a:t>
              </a:r>
              <a:endParaRPr lang="es-ES" baseline="-25000" dirty="0"/>
            </a:p>
          </p:txBody>
        </p:sp>
        <p:sp>
          <p:nvSpPr>
            <p:cNvPr id="36" name="35 CuadroTexto"/>
            <p:cNvSpPr txBox="1"/>
            <p:nvPr/>
          </p:nvSpPr>
          <p:spPr>
            <a:xfrm>
              <a:off x="899592" y="3090446"/>
              <a:ext cx="340158" cy="338554"/>
            </a:xfrm>
            <a:prstGeom prst="rect">
              <a:avLst/>
            </a:prstGeom>
            <a:noFill/>
          </p:spPr>
          <p:txBody>
            <a:bodyPr wrap="none" rtlCol="0">
              <a:spAutoFit/>
            </a:bodyPr>
            <a:lstStyle/>
            <a:p>
              <a:r>
                <a:rPr lang="es-ES" dirty="0" smtClean="0"/>
                <a:t>f</a:t>
              </a:r>
              <a:r>
                <a:rPr lang="es-ES" baseline="-25000" dirty="0" smtClean="0"/>
                <a:t>0</a:t>
              </a:r>
              <a:endParaRPr lang="es-ES" baseline="-25000" dirty="0"/>
            </a:p>
          </p:txBody>
        </p:sp>
        <p:sp>
          <p:nvSpPr>
            <p:cNvPr id="37" name="36 CuadroTexto"/>
            <p:cNvSpPr txBox="1"/>
            <p:nvPr/>
          </p:nvSpPr>
          <p:spPr>
            <a:xfrm>
              <a:off x="1348618" y="3990550"/>
              <a:ext cx="369012" cy="584775"/>
            </a:xfrm>
            <a:prstGeom prst="rect">
              <a:avLst/>
            </a:prstGeom>
            <a:noFill/>
          </p:spPr>
          <p:txBody>
            <a:bodyPr wrap="none" rtlCol="0">
              <a:spAutoFit/>
            </a:bodyPr>
            <a:lstStyle/>
            <a:p>
              <a:r>
                <a:rPr lang="es-ES" dirty="0" smtClean="0"/>
                <a:t>x</a:t>
              </a:r>
              <a:r>
                <a:rPr lang="es-ES" baseline="-25000" dirty="0" smtClean="0"/>
                <a:t>0</a:t>
              </a:r>
            </a:p>
            <a:p>
              <a:pPr algn="ctr"/>
              <a:r>
                <a:rPr lang="es-ES" dirty="0" smtClean="0"/>
                <a:t>a</a:t>
              </a:r>
              <a:endParaRPr lang="es-ES" dirty="0"/>
            </a:p>
          </p:txBody>
        </p:sp>
        <p:sp>
          <p:nvSpPr>
            <p:cNvPr id="38" name="37 CuadroTexto"/>
            <p:cNvSpPr txBox="1"/>
            <p:nvPr/>
          </p:nvSpPr>
          <p:spPr>
            <a:xfrm>
              <a:off x="2058316" y="3990550"/>
              <a:ext cx="328936" cy="338554"/>
            </a:xfrm>
            <a:prstGeom prst="rect">
              <a:avLst/>
            </a:prstGeom>
            <a:noFill/>
          </p:spPr>
          <p:txBody>
            <a:bodyPr wrap="none" rtlCol="0">
              <a:spAutoFit/>
            </a:bodyPr>
            <a:lstStyle/>
            <a:p>
              <a:r>
                <a:rPr lang="es-ES" dirty="0" smtClean="0"/>
                <a:t>x</a:t>
              </a:r>
              <a:r>
                <a:rPr lang="es-ES" baseline="-25000" dirty="0" smtClean="0"/>
                <a:t>1</a:t>
              </a:r>
              <a:endParaRPr lang="es-ES" baseline="-25000" dirty="0"/>
            </a:p>
          </p:txBody>
        </p:sp>
        <p:cxnSp>
          <p:nvCxnSpPr>
            <p:cNvPr id="55" name="54 Conector recto"/>
            <p:cNvCxnSpPr/>
            <p:nvPr/>
          </p:nvCxnSpPr>
          <p:spPr bwMode="auto">
            <a:xfrm rot="16200000" flipH="1">
              <a:off x="1917845" y="3706891"/>
              <a:ext cx="576064" cy="20282"/>
            </a:xfrm>
            <a:prstGeom prst="line">
              <a:avLst/>
            </a:prstGeom>
            <a:noFill/>
            <a:ln w="9525" cap="flat" cmpd="sng" algn="ctr">
              <a:solidFill>
                <a:srgbClr val="333399"/>
              </a:solidFill>
              <a:prstDash val="sysDot"/>
              <a:round/>
              <a:headEnd type="none" w="med" len="med"/>
              <a:tailEnd type="none" w="med" len="med"/>
            </a:ln>
            <a:effectLst/>
          </p:spPr>
        </p:cxnSp>
        <p:cxnSp>
          <p:nvCxnSpPr>
            <p:cNvPr id="60" name="59 Conector recto"/>
            <p:cNvCxnSpPr>
              <a:endCxn id="34" idx="2"/>
            </p:cNvCxnSpPr>
            <p:nvPr/>
          </p:nvCxnSpPr>
          <p:spPr bwMode="auto">
            <a:xfrm flipV="1">
              <a:off x="1245680" y="2351314"/>
              <a:ext cx="1671691" cy="21316"/>
            </a:xfrm>
            <a:prstGeom prst="line">
              <a:avLst/>
            </a:prstGeom>
            <a:noFill/>
            <a:ln w="9525" cap="flat" cmpd="sng" algn="ctr">
              <a:solidFill>
                <a:srgbClr val="333399"/>
              </a:solidFill>
              <a:prstDash val="sysDot"/>
              <a:round/>
              <a:headEnd type="none" w="med" len="med"/>
              <a:tailEnd type="none" w="med" len="med"/>
            </a:ln>
            <a:effectLst/>
          </p:spPr>
        </p:cxnSp>
        <p:sp>
          <p:nvSpPr>
            <p:cNvPr id="67" name="66 CuadroTexto"/>
            <p:cNvSpPr txBox="1"/>
            <p:nvPr/>
          </p:nvSpPr>
          <p:spPr>
            <a:xfrm>
              <a:off x="2771800" y="3990550"/>
              <a:ext cx="354584" cy="584775"/>
            </a:xfrm>
            <a:prstGeom prst="rect">
              <a:avLst/>
            </a:prstGeom>
            <a:noFill/>
          </p:spPr>
          <p:txBody>
            <a:bodyPr wrap="none" rtlCol="0">
              <a:spAutoFit/>
            </a:bodyPr>
            <a:lstStyle/>
            <a:p>
              <a:r>
                <a:rPr lang="es-ES" dirty="0" smtClean="0"/>
                <a:t>x</a:t>
              </a:r>
              <a:r>
                <a:rPr lang="es-ES" baseline="-25000" dirty="0" smtClean="0"/>
                <a:t>2</a:t>
              </a:r>
            </a:p>
            <a:p>
              <a:pPr algn="ctr"/>
              <a:r>
                <a:rPr lang="es-ES" dirty="0" smtClean="0"/>
                <a:t>b</a:t>
              </a:r>
              <a:endParaRPr lang="es-ES" dirty="0"/>
            </a:p>
          </p:txBody>
        </p:sp>
        <p:sp>
          <p:nvSpPr>
            <p:cNvPr id="69" name="68 CuadroTexto"/>
            <p:cNvSpPr txBox="1"/>
            <p:nvPr/>
          </p:nvSpPr>
          <p:spPr>
            <a:xfrm>
              <a:off x="899592" y="2204864"/>
              <a:ext cx="314510" cy="338554"/>
            </a:xfrm>
            <a:prstGeom prst="rect">
              <a:avLst/>
            </a:prstGeom>
            <a:noFill/>
          </p:spPr>
          <p:txBody>
            <a:bodyPr wrap="none" rtlCol="0">
              <a:spAutoFit/>
            </a:bodyPr>
            <a:lstStyle/>
            <a:p>
              <a:r>
                <a:rPr lang="es-ES" dirty="0" smtClean="0"/>
                <a:t>f</a:t>
              </a:r>
              <a:r>
                <a:rPr lang="es-ES" baseline="-25000" dirty="0" smtClean="0"/>
                <a:t>3</a:t>
              </a:r>
              <a:endParaRPr lang="es-ES" baseline="-25000" dirty="0"/>
            </a:p>
          </p:txBody>
        </p:sp>
        <p:sp>
          <p:nvSpPr>
            <p:cNvPr id="34" name="33 Forma libre"/>
            <p:cNvSpPr/>
            <p:nvPr/>
          </p:nvSpPr>
          <p:spPr bwMode="auto">
            <a:xfrm>
              <a:off x="1611086" y="2351314"/>
              <a:ext cx="1306285" cy="1381277"/>
            </a:xfrm>
            <a:custGeom>
              <a:avLst/>
              <a:gdLst>
                <a:gd name="connsiteX0" fmla="*/ 0 w 1306285"/>
                <a:gd name="connsiteY0" fmla="*/ 885372 h 1381277"/>
                <a:gd name="connsiteX1" fmla="*/ 420914 w 1306285"/>
                <a:gd name="connsiteY1" fmla="*/ 1233715 h 1381277"/>
                <a:gd name="connsiteX2" fmla="*/ 1306285 w 1306285"/>
                <a:gd name="connsiteY2" fmla="*/ 0 h 1381277"/>
              </a:gdLst>
              <a:ahLst/>
              <a:cxnLst>
                <a:cxn ang="0">
                  <a:pos x="connsiteX0" y="connsiteY0"/>
                </a:cxn>
                <a:cxn ang="0">
                  <a:pos x="connsiteX1" y="connsiteY1"/>
                </a:cxn>
                <a:cxn ang="0">
                  <a:pos x="connsiteX2" y="connsiteY2"/>
                </a:cxn>
              </a:cxnLst>
              <a:rect l="l" t="t" r="r" b="b"/>
              <a:pathLst>
                <a:path w="1306285" h="1381277">
                  <a:moveTo>
                    <a:pt x="0" y="885372"/>
                  </a:moveTo>
                  <a:cubicBezTo>
                    <a:pt x="101600" y="1133324"/>
                    <a:pt x="203200" y="1381277"/>
                    <a:pt x="420914" y="1233715"/>
                  </a:cubicBezTo>
                  <a:cubicBezTo>
                    <a:pt x="638628" y="1086153"/>
                    <a:pt x="972456" y="543076"/>
                    <a:pt x="1306285" y="0"/>
                  </a:cubicBezTo>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cxnSp>
          <p:nvCxnSpPr>
            <p:cNvPr id="61" name="60 Conector recto de flecha"/>
            <p:cNvCxnSpPr/>
            <p:nvPr/>
          </p:nvCxnSpPr>
          <p:spPr bwMode="auto">
            <a:xfrm rot="10800000">
              <a:off x="2123728" y="2708920"/>
              <a:ext cx="432048" cy="216024"/>
            </a:xfrm>
            <a:prstGeom prst="straightConnector1">
              <a:avLst/>
            </a:prstGeom>
            <a:noFill/>
            <a:ln w="12700" cap="flat" cmpd="sng" algn="ctr">
              <a:solidFill>
                <a:schemeClr val="tx1"/>
              </a:solidFill>
              <a:prstDash val="solid"/>
              <a:round/>
              <a:headEnd type="triangle" w="med" len="med"/>
              <a:tailEnd type="none"/>
            </a:ln>
            <a:effectLst/>
          </p:spPr>
        </p:cxnSp>
        <p:sp>
          <p:nvSpPr>
            <p:cNvPr id="62" name="61 CuadroTexto"/>
            <p:cNvSpPr txBox="1"/>
            <p:nvPr/>
          </p:nvSpPr>
          <p:spPr>
            <a:xfrm>
              <a:off x="1570656" y="2492138"/>
              <a:ext cx="644728" cy="338554"/>
            </a:xfrm>
            <a:prstGeom prst="rect">
              <a:avLst/>
            </a:prstGeom>
            <a:noFill/>
          </p:spPr>
          <p:txBody>
            <a:bodyPr wrap="none" rtlCol="0">
              <a:spAutoFit/>
            </a:bodyPr>
            <a:lstStyle/>
            <a:p>
              <a:r>
                <a:rPr lang="es-ES" dirty="0" smtClean="0"/>
                <a:t>P</a:t>
              </a:r>
              <a:r>
                <a:rPr lang="es-ES" baseline="-25000" dirty="0" smtClean="0"/>
                <a:t>2</a:t>
              </a:r>
              <a:r>
                <a:rPr lang="es-ES" dirty="0" smtClean="0"/>
                <a:t>(x)</a:t>
              </a:r>
              <a:endParaRPr lang="es-ES" dirty="0"/>
            </a:p>
          </p:txBody>
        </p:sp>
      </p:grpSp>
      <p:grpSp>
        <p:nvGrpSpPr>
          <p:cNvPr id="112" name="111 Grupo"/>
          <p:cNvGrpSpPr/>
          <p:nvPr/>
        </p:nvGrpSpPr>
        <p:grpSpPr>
          <a:xfrm>
            <a:off x="4583875" y="2426691"/>
            <a:ext cx="2868445" cy="2442469"/>
            <a:chOff x="4511867" y="2132856"/>
            <a:chExt cx="2868445" cy="2442469"/>
          </a:xfrm>
        </p:grpSpPr>
        <p:grpSp>
          <p:nvGrpSpPr>
            <p:cNvPr id="70" name="69 Grupo"/>
            <p:cNvGrpSpPr/>
            <p:nvPr/>
          </p:nvGrpSpPr>
          <p:grpSpPr>
            <a:xfrm>
              <a:off x="4513944" y="2132856"/>
              <a:ext cx="2866368" cy="2442469"/>
              <a:chOff x="899592" y="2132856"/>
              <a:chExt cx="2866368" cy="2442469"/>
            </a:xfrm>
          </p:grpSpPr>
          <p:grpSp>
            <p:nvGrpSpPr>
              <p:cNvPr id="71" name="21 Grupo"/>
              <p:cNvGrpSpPr/>
              <p:nvPr/>
            </p:nvGrpSpPr>
            <p:grpSpPr>
              <a:xfrm>
                <a:off x="1245680" y="2132856"/>
                <a:ext cx="2520280" cy="1880304"/>
                <a:chOff x="6444208" y="2340784"/>
                <a:chExt cx="2520280" cy="1880304"/>
              </a:xfrm>
            </p:grpSpPr>
            <p:cxnSp>
              <p:nvCxnSpPr>
                <p:cNvPr id="85" name="84 Conector recto de flecha"/>
                <p:cNvCxnSpPr/>
                <p:nvPr/>
              </p:nvCxnSpPr>
              <p:spPr bwMode="auto">
                <a:xfrm flipV="1">
                  <a:off x="6444208" y="4212992"/>
                  <a:ext cx="2520280" cy="8096"/>
                </a:xfrm>
                <a:prstGeom prst="straightConnector1">
                  <a:avLst/>
                </a:prstGeom>
                <a:noFill/>
                <a:ln w="25400" cap="flat" cmpd="sng" algn="ctr">
                  <a:solidFill>
                    <a:srgbClr val="333399"/>
                  </a:solidFill>
                  <a:prstDash val="solid"/>
                  <a:round/>
                  <a:headEnd type="none" w="med" len="med"/>
                  <a:tailEnd type="arrow"/>
                </a:ln>
                <a:effectLst/>
              </p:spPr>
            </p:cxnSp>
            <p:cxnSp>
              <p:nvCxnSpPr>
                <p:cNvPr id="86" name="85 Conector recto de flecha"/>
                <p:cNvCxnSpPr/>
                <p:nvPr/>
              </p:nvCxnSpPr>
              <p:spPr bwMode="auto">
                <a:xfrm rot="16200000" flipV="1">
                  <a:off x="5511875" y="3273117"/>
                  <a:ext cx="1873050" cy="8384"/>
                </a:xfrm>
                <a:prstGeom prst="straightConnector1">
                  <a:avLst/>
                </a:prstGeom>
                <a:noFill/>
                <a:ln w="25400" cap="flat" cmpd="sng" algn="ctr">
                  <a:solidFill>
                    <a:srgbClr val="333399"/>
                  </a:solidFill>
                  <a:prstDash val="solid"/>
                  <a:round/>
                  <a:headEnd type="none" w="med" len="med"/>
                  <a:tailEnd type="arrow"/>
                </a:ln>
                <a:effectLst/>
              </p:spPr>
            </p:cxnSp>
            <p:cxnSp>
              <p:nvCxnSpPr>
                <p:cNvPr id="87" name="86 Conector recto"/>
                <p:cNvCxnSpPr/>
                <p:nvPr/>
              </p:nvCxnSpPr>
              <p:spPr bwMode="auto">
                <a:xfrm flipH="1">
                  <a:off x="6807449" y="3444614"/>
                  <a:ext cx="2165" cy="776474"/>
                </a:xfrm>
                <a:prstGeom prst="line">
                  <a:avLst/>
                </a:prstGeom>
                <a:noFill/>
                <a:ln w="9525" cap="flat" cmpd="sng" algn="ctr">
                  <a:solidFill>
                    <a:srgbClr val="333399"/>
                  </a:solidFill>
                  <a:prstDash val="sysDot"/>
                  <a:round/>
                  <a:headEnd type="none" w="med" len="med"/>
                  <a:tailEnd type="none" w="med" len="med"/>
                </a:ln>
                <a:effectLst/>
              </p:spPr>
            </p:cxnSp>
            <p:cxnSp>
              <p:nvCxnSpPr>
                <p:cNvPr id="88" name="87 Conector recto"/>
                <p:cNvCxnSpPr>
                  <a:stCxn id="92" idx="4"/>
                </p:cNvCxnSpPr>
                <p:nvPr/>
              </p:nvCxnSpPr>
              <p:spPr bwMode="auto">
                <a:xfrm>
                  <a:off x="8507490" y="3010505"/>
                  <a:ext cx="1200" cy="1210583"/>
                </a:xfrm>
                <a:prstGeom prst="line">
                  <a:avLst/>
                </a:prstGeom>
                <a:noFill/>
                <a:ln w="9525" cap="flat" cmpd="sng" algn="ctr">
                  <a:solidFill>
                    <a:srgbClr val="333399"/>
                  </a:solidFill>
                  <a:prstDash val="sysDot"/>
                  <a:round/>
                  <a:headEnd type="none" w="med" len="med"/>
                  <a:tailEnd type="none" w="med" len="med"/>
                </a:ln>
                <a:effectLst/>
              </p:spPr>
            </p:cxnSp>
            <p:cxnSp>
              <p:nvCxnSpPr>
                <p:cNvPr id="89" name="88 Conector recto"/>
                <p:cNvCxnSpPr/>
                <p:nvPr/>
              </p:nvCxnSpPr>
              <p:spPr bwMode="auto">
                <a:xfrm flipV="1">
                  <a:off x="6444208" y="3444614"/>
                  <a:ext cx="365406" cy="11915"/>
                </a:xfrm>
                <a:prstGeom prst="line">
                  <a:avLst/>
                </a:prstGeom>
                <a:noFill/>
                <a:ln w="9525" cap="flat" cmpd="sng" algn="ctr">
                  <a:solidFill>
                    <a:srgbClr val="333399"/>
                  </a:solidFill>
                  <a:prstDash val="sysDot"/>
                  <a:round/>
                  <a:headEnd type="none" w="med" len="med"/>
                  <a:tailEnd type="none" w="med" len="med"/>
                </a:ln>
                <a:effectLst/>
              </p:spPr>
            </p:cxnSp>
            <p:cxnSp>
              <p:nvCxnSpPr>
                <p:cNvPr id="90" name="89 Conector recto"/>
                <p:cNvCxnSpPr/>
                <p:nvPr/>
              </p:nvCxnSpPr>
              <p:spPr bwMode="auto">
                <a:xfrm flipV="1">
                  <a:off x="6444208" y="3636928"/>
                  <a:ext cx="950056" cy="31846"/>
                </a:xfrm>
                <a:prstGeom prst="line">
                  <a:avLst/>
                </a:prstGeom>
                <a:noFill/>
                <a:ln w="9525" cap="flat" cmpd="sng" algn="ctr">
                  <a:solidFill>
                    <a:srgbClr val="333399"/>
                  </a:solidFill>
                  <a:prstDash val="sysDot"/>
                  <a:round/>
                  <a:headEnd type="none" w="med" len="med"/>
                  <a:tailEnd type="none" w="med" len="med"/>
                </a:ln>
                <a:effectLst/>
              </p:spPr>
            </p:cxnSp>
          </p:grpSp>
          <p:sp>
            <p:nvSpPr>
              <p:cNvPr id="74" name="73 CuadroTexto"/>
              <p:cNvSpPr txBox="1"/>
              <p:nvPr/>
            </p:nvSpPr>
            <p:spPr>
              <a:xfrm>
                <a:off x="899592" y="3356992"/>
                <a:ext cx="300082" cy="338554"/>
              </a:xfrm>
              <a:prstGeom prst="rect">
                <a:avLst/>
              </a:prstGeom>
              <a:noFill/>
            </p:spPr>
            <p:txBody>
              <a:bodyPr wrap="none" rtlCol="0">
                <a:spAutoFit/>
              </a:bodyPr>
              <a:lstStyle/>
              <a:p>
                <a:r>
                  <a:rPr lang="es-ES" dirty="0" smtClean="0"/>
                  <a:t>f</a:t>
                </a:r>
                <a:r>
                  <a:rPr lang="es-ES" baseline="-25000" dirty="0" smtClean="0"/>
                  <a:t>1</a:t>
                </a:r>
                <a:endParaRPr lang="es-ES" baseline="-25000" dirty="0"/>
              </a:p>
            </p:txBody>
          </p:sp>
          <p:sp>
            <p:nvSpPr>
              <p:cNvPr id="75" name="74 CuadroTexto"/>
              <p:cNvSpPr txBox="1"/>
              <p:nvPr/>
            </p:nvSpPr>
            <p:spPr>
              <a:xfrm>
                <a:off x="899592" y="3090446"/>
                <a:ext cx="340158" cy="338554"/>
              </a:xfrm>
              <a:prstGeom prst="rect">
                <a:avLst/>
              </a:prstGeom>
              <a:noFill/>
            </p:spPr>
            <p:txBody>
              <a:bodyPr wrap="none" rtlCol="0">
                <a:spAutoFit/>
              </a:bodyPr>
              <a:lstStyle/>
              <a:p>
                <a:r>
                  <a:rPr lang="es-ES" dirty="0" smtClean="0"/>
                  <a:t>f</a:t>
                </a:r>
                <a:r>
                  <a:rPr lang="es-ES" baseline="-25000" dirty="0" smtClean="0"/>
                  <a:t>0</a:t>
                </a:r>
                <a:endParaRPr lang="es-ES" baseline="-25000" dirty="0"/>
              </a:p>
            </p:txBody>
          </p:sp>
          <p:sp>
            <p:nvSpPr>
              <p:cNvPr id="76" name="75 CuadroTexto"/>
              <p:cNvSpPr txBox="1"/>
              <p:nvPr/>
            </p:nvSpPr>
            <p:spPr>
              <a:xfrm>
                <a:off x="1452732" y="3990550"/>
                <a:ext cx="369012" cy="584775"/>
              </a:xfrm>
              <a:prstGeom prst="rect">
                <a:avLst/>
              </a:prstGeom>
              <a:noFill/>
            </p:spPr>
            <p:txBody>
              <a:bodyPr wrap="none" rtlCol="0">
                <a:spAutoFit/>
              </a:bodyPr>
              <a:lstStyle/>
              <a:p>
                <a:r>
                  <a:rPr lang="es-ES" dirty="0" smtClean="0"/>
                  <a:t>x</a:t>
                </a:r>
                <a:r>
                  <a:rPr lang="es-ES" baseline="-25000" dirty="0" smtClean="0"/>
                  <a:t>0</a:t>
                </a:r>
              </a:p>
              <a:p>
                <a:pPr algn="ctr"/>
                <a:r>
                  <a:rPr lang="es-ES" dirty="0" smtClean="0"/>
                  <a:t>a</a:t>
                </a:r>
                <a:endParaRPr lang="es-ES" dirty="0"/>
              </a:p>
            </p:txBody>
          </p:sp>
          <p:sp>
            <p:nvSpPr>
              <p:cNvPr id="77" name="76 CuadroTexto"/>
              <p:cNvSpPr txBox="1"/>
              <p:nvPr/>
            </p:nvSpPr>
            <p:spPr>
              <a:xfrm>
                <a:off x="2058316" y="3990550"/>
                <a:ext cx="328936" cy="338554"/>
              </a:xfrm>
              <a:prstGeom prst="rect">
                <a:avLst/>
              </a:prstGeom>
              <a:noFill/>
            </p:spPr>
            <p:txBody>
              <a:bodyPr wrap="none" rtlCol="0">
                <a:spAutoFit/>
              </a:bodyPr>
              <a:lstStyle/>
              <a:p>
                <a:r>
                  <a:rPr lang="es-ES" dirty="0" smtClean="0"/>
                  <a:t>x</a:t>
                </a:r>
                <a:r>
                  <a:rPr lang="es-ES" baseline="-25000" dirty="0" smtClean="0"/>
                  <a:t>1</a:t>
                </a:r>
                <a:endParaRPr lang="es-ES" baseline="-25000" dirty="0"/>
              </a:p>
            </p:txBody>
          </p:sp>
          <p:cxnSp>
            <p:nvCxnSpPr>
              <p:cNvPr id="78" name="77 Conector recto"/>
              <p:cNvCxnSpPr/>
              <p:nvPr/>
            </p:nvCxnSpPr>
            <p:spPr bwMode="auto">
              <a:xfrm rot="16200000" flipH="1">
                <a:off x="1903893" y="3706891"/>
                <a:ext cx="576064" cy="20282"/>
              </a:xfrm>
              <a:prstGeom prst="line">
                <a:avLst/>
              </a:prstGeom>
              <a:noFill/>
              <a:ln w="9525" cap="flat" cmpd="sng" algn="ctr">
                <a:solidFill>
                  <a:srgbClr val="333399"/>
                </a:solidFill>
                <a:prstDash val="sysDot"/>
                <a:round/>
                <a:headEnd type="none" w="med" len="med"/>
                <a:tailEnd type="none" w="med" len="med"/>
              </a:ln>
              <a:effectLst/>
            </p:spPr>
          </p:cxnSp>
          <p:sp>
            <p:nvSpPr>
              <p:cNvPr id="80" name="79 CuadroTexto"/>
              <p:cNvSpPr txBox="1"/>
              <p:nvPr/>
            </p:nvSpPr>
            <p:spPr>
              <a:xfrm>
                <a:off x="3134564" y="3990550"/>
                <a:ext cx="343364" cy="584775"/>
              </a:xfrm>
              <a:prstGeom prst="rect">
                <a:avLst/>
              </a:prstGeom>
              <a:noFill/>
            </p:spPr>
            <p:txBody>
              <a:bodyPr wrap="none" rtlCol="0">
                <a:spAutoFit/>
              </a:bodyPr>
              <a:lstStyle/>
              <a:p>
                <a:r>
                  <a:rPr lang="es-ES" dirty="0" smtClean="0"/>
                  <a:t>x</a:t>
                </a:r>
                <a:r>
                  <a:rPr lang="es-ES" baseline="-25000" smtClean="0"/>
                  <a:t>3</a:t>
                </a:r>
                <a:endParaRPr lang="es-ES" baseline="-25000" dirty="0" smtClean="0"/>
              </a:p>
              <a:p>
                <a:pPr algn="ctr"/>
                <a:r>
                  <a:rPr lang="es-ES" dirty="0" smtClean="0"/>
                  <a:t>b</a:t>
                </a:r>
                <a:endParaRPr lang="es-ES" dirty="0"/>
              </a:p>
            </p:txBody>
          </p:sp>
          <p:sp>
            <p:nvSpPr>
              <p:cNvPr id="81" name="80 CuadroTexto"/>
              <p:cNvSpPr txBox="1"/>
              <p:nvPr/>
            </p:nvSpPr>
            <p:spPr>
              <a:xfrm>
                <a:off x="899592" y="2204864"/>
                <a:ext cx="314510" cy="338554"/>
              </a:xfrm>
              <a:prstGeom prst="rect">
                <a:avLst/>
              </a:prstGeom>
              <a:noFill/>
            </p:spPr>
            <p:txBody>
              <a:bodyPr wrap="none" rtlCol="0">
                <a:spAutoFit/>
              </a:bodyPr>
              <a:lstStyle/>
              <a:p>
                <a:r>
                  <a:rPr lang="es-ES" dirty="0" smtClean="0"/>
                  <a:t>f</a:t>
                </a:r>
                <a:r>
                  <a:rPr lang="es-ES" baseline="-25000" dirty="0" smtClean="0"/>
                  <a:t>3</a:t>
                </a:r>
                <a:endParaRPr lang="es-ES" baseline="-25000" dirty="0"/>
              </a:p>
            </p:txBody>
          </p:sp>
          <p:cxnSp>
            <p:nvCxnSpPr>
              <p:cNvPr id="83" name="82 Conector recto de flecha"/>
              <p:cNvCxnSpPr/>
              <p:nvPr/>
            </p:nvCxnSpPr>
            <p:spPr bwMode="auto">
              <a:xfrm rot="10800000">
                <a:off x="2181784" y="2564904"/>
                <a:ext cx="350242" cy="336290"/>
              </a:xfrm>
              <a:prstGeom prst="straightConnector1">
                <a:avLst/>
              </a:prstGeom>
              <a:noFill/>
              <a:ln w="12700" cap="flat" cmpd="sng" algn="ctr">
                <a:solidFill>
                  <a:schemeClr val="tx1"/>
                </a:solidFill>
                <a:prstDash val="solid"/>
                <a:round/>
                <a:headEnd type="triangle" w="med" len="med"/>
                <a:tailEnd type="none"/>
              </a:ln>
              <a:effectLst/>
            </p:spPr>
          </p:cxnSp>
          <p:sp>
            <p:nvSpPr>
              <p:cNvPr id="84" name="83 CuadroTexto"/>
              <p:cNvSpPr txBox="1"/>
              <p:nvPr/>
            </p:nvSpPr>
            <p:spPr>
              <a:xfrm>
                <a:off x="1764301" y="2276872"/>
                <a:ext cx="633507" cy="338554"/>
              </a:xfrm>
              <a:prstGeom prst="rect">
                <a:avLst/>
              </a:prstGeom>
              <a:noFill/>
            </p:spPr>
            <p:txBody>
              <a:bodyPr wrap="none" rtlCol="0">
                <a:spAutoFit/>
              </a:bodyPr>
              <a:lstStyle/>
              <a:p>
                <a:r>
                  <a:rPr lang="es-ES" dirty="0" smtClean="0"/>
                  <a:t>P</a:t>
                </a:r>
                <a:r>
                  <a:rPr lang="es-ES" baseline="-25000" dirty="0" smtClean="0"/>
                  <a:t>3</a:t>
                </a:r>
                <a:r>
                  <a:rPr lang="es-ES" dirty="0" smtClean="0"/>
                  <a:t>(x)</a:t>
                </a:r>
                <a:endParaRPr lang="es-ES" dirty="0"/>
              </a:p>
            </p:txBody>
          </p:sp>
        </p:grpSp>
        <p:sp>
          <p:nvSpPr>
            <p:cNvPr id="92" name="91 Forma libre"/>
            <p:cNvSpPr/>
            <p:nvPr/>
          </p:nvSpPr>
          <p:spPr bwMode="auto">
            <a:xfrm>
              <a:off x="5225143" y="2210790"/>
              <a:ext cx="1698171" cy="1601189"/>
            </a:xfrm>
            <a:custGeom>
              <a:avLst/>
              <a:gdLst>
                <a:gd name="connsiteX0" fmla="*/ 0 w 1698171"/>
                <a:gd name="connsiteY0" fmla="*/ 1031174 h 1601189"/>
                <a:gd name="connsiteX1" fmla="*/ 320634 w 1698171"/>
                <a:gd name="connsiteY1" fmla="*/ 1518062 h 1601189"/>
                <a:gd name="connsiteX2" fmla="*/ 1045028 w 1698171"/>
                <a:gd name="connsiteY2" fmla="*/ 532410 h 1601189"/>
                <a:gd name="connsiteX3" fmla="*/ 1413163 w 1698171"/>
                <a:gd name="connsiteY3" fmla="*/ 9896 h 1601189"/>
                <a:gd name="connsiteX4" fmla="*/ 1698171 w 1698171"/>
                <a:gd name="connsiteY4" fmla="*/ 591787 h 160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171" h="1601189">
                  <a:moveTo>
                    <a:pt x="0" y="1031174"/>
                  </a:moveTo>
                  <a:cubicBezTo>
                    <a:pt x="73231" y="1316181"/>
                    <a:pt x="146463" y="1601189"/>
                    <a:pt x="320634" y="1518062"/>
                  </a:cubicBezTo>
                  <a:cubicBezTo>
                    <a:pt x="494805" y="1434935"/>
                    <a:pt x="862940" y="783771"/>
                    <a:pt x="1045028" y="532410"/>
                  </a:cubicBezTo>
                  <a:cubicBezTo>
                    <a:pt x="1227116" y="281049"/>
                    <a:pt x="1304306" y="0"/>
                    <a:pt x="1413163" y="9896"/>
                  </a:cubicBezTo>
                  <a:cubicBezTo>
                    <a:pt x="1522020" y="19792"/>
                    <a:pt x="1610095" y="305789"/>
                    <a:pt x="1698171" y="591787"/>
                  </a:cubicBezTo>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cxnSp>
          <p:nvCxnSpPr>
            <p:cNvPr id="99" name="98 Conector recto"/>
            <p:cNvCxnSpPr/>
            <p:nvPr/>
          </p:nvCxnSpPr>
          <p:spPr bwMode="auto">
            <a:xfrm rot="5400000">
              <a:off x="5658897" y="3278207"/>
              <a:ext cx="1426606" cy="0"/>
            </a:xfrm>
            <a:prstGeom prst="line">
              <a:avLst/>
            </a:prstGeom>
            <a:noFill/>
            <a:ln w="9525" cap="flat" cmpd="sng" algn="ctr">
              <a:solidFill>
                <a:srgbClr val="333399"/>
              </a:solidFill>
              <a:prstDash val="sysDot"/>
              <a:round/>
              <a:headEnd type="none" w="med" len="med"/>
              <a:tailEnd type="none" w="med" len="med"/>
            </a:ln>
            <a:effectLst/>
          </p:spPr>
        </p:cxnSp>
        <p:cxnSp>
          <p:nvCxnSpPr>
            <p:cNvPr id="104" name="103 Conector recto"/>
            <p:cNvCxnSpPr/>
            <p:nvPr/>
          </p:nvCxnSpPr>
          <p:spPr bwMode="auto">
            <a:xfrm flipV="1">
              <a:off x="4860032" y="2602046"/>
              <a:ext cx="1487660" cy="34866"/>
            </a:xfrm>
            <a:prstGeom prst="line">
              <a:avLst/>
            </a:prstGeom>
            <a:noFill/>
            <a:ln w="9525" cap="flat" cmpd="sng" algn="ctr">
              <a:solidFill>
                <a:srgbClr val="333399"/>
              </a:solidFill>
              <a:prstDash val="sysDot"/>
              <a:round/>
              <a:headEnd type="none" w="med" len="med"/>
              <a:tailEnd type="none" w="med" len="med"/>
            </a:ln>
            <a:effectLst/>
          </p:spPr>
        </p:cxnSp>
        <p:sp>
          <p:nvSpPr>
            <p:cNvPr id="101" name="100 CuadroTexto"/>
            <p:cNvSpPr txBox="1"/>
            <p:nvPr/>
          </p:nvSpPr>
          <p:spPr>
            <a:xfrm>
              <a:off x="6360325" y="3990925"/>
              <a:ext cx="354584" cy="338554"/>
            </a:xfrm>
            <a:prstGeom prst="rect">
              <a:avLst/>
            </a:prstGeom>
            <a:noFill/>
          </p:spPr>
          <p:txBody>
            <a:bodyPr wrap="none" rtlCol="0">
              <a:spAutoFit/>
            </a:bodyPr>
            <a:lstStyle/>
            <a:p>
              <a:r>
                <a:rPr lang="es-ES" dirty="0" smtClean="0"/>
                <a:t>x</a:t>
              </a:r>
              <a:r>
                <a:rPr lang="es-ES" baseline="-25000" dirty="0" smtClean="0"/>
                <a:t>2</a:t>
              </a:r>
              <a:endParaRPr lang="es-ES" baseline="-25000" dirty="0"/>
            </a:p>
          </p:txBody>
        </p:sp>
        <p:cxnSp>
          <p:nvCxnSpPr>
            <p:cNvPr id="106" name="105 Conector recto"/>
            <p:cNvCxnSpPr/>
            <p:nvPr/>
          </p:nvCxnSpPr>
          <p:spPr bwMode="auto">
            <a:xfrm flipV="1">
              <a:off x="4860032" y="2806195"/>
              <a:ext cx="2063724" cy="46741"/>
            </a:xfrm>
            <a:prstGeom prst="line">
              <a:avLst/>
            </a:prstGeom>
            <a:noFill/>
            <a:ln w="9525" cap="flat" cmpd="sng" algn="ctr">
              <a:solidFill>
                <a:srgbClr val="333399"/>
              </a:solidFill>
              <a:prstDash val="sysDot"/>
              <a:round/>
              <a:headEnd type="none" w="med" len="med"/>
              <a:tailEnd type="none" w="med" len="med"/>
            </a:ln>
            <a:effectLst/>
          </p:spPr>
        </p:cxnSp>
        <p:sp>
          <p:nvSpPr>
            <p:cNvPr id="107" name="106 CuadroTexto"/>
            <p:cNvSpPr txBox="1"/>
            <p:nvPr/>
          </p:nvSpPr>
          <p:spPr>
            <a:xfrm>
              <a:off x="4511867" y="2636912"/>
              <a:ext cx="325730" cy="338554"/>
            </a:xfrm>
            <a:prstGeom prst="rect">
              <a:avLst/>
            </a:prstGeom>
            <a:noFill/>
          </p:spPr>
          <p:txBody>
            <a:bodyPr wrap="none" rtlCol="0">
              <a:spAutoFit/>
            </a:bodyPr>
            <a:lstStyle/>
            <a:p>
              <a:r>
                <a:rPr lang="es-ES" dirty="0" smtClean="0"/>
                <a:t>f</a:t>
              </a:r>
              <a:r>
                <a:rPr lang="es-ES" baseline="-25000" dirty="0" smtClean="0"/>
                <a:t>2</a:t>
              </a:r>
              <a:endParaRPr lang="es-ES" baseline="-25000" dirty="0"/>
            </a:p>
          </p:txBody>
        </p:sp>
      </p:grpSp>
      <p:graphicFrame>
        <p:nvGraphicFramePr>
          <p:cNvPr id="49156" name="Object 4"/>
          <p:cNvGraphicFramePr>
            <a:graphicFrameLocks noChangeAspect="1"/>
          </p:cNvGraphicFramePr>
          <p:nvPr/>
        </p:nvGraphicFramePr>
        <p:xfrm>
          <a:off x="2627784" y="5227276"/>
          <a:ext cx="3490913" cy="749300"/>
        </p:xfrm>
        <a:graphic>
          <a:graphicData uri="http://schemas.openxmlformats.org/presentationml/2006/ole">
            <mc:AlternateContent xmlns:mc="http://schemas.openxmlformats.org/markup-compatibility/2006">
              <mc:Choice xmlns:v="urn:schemas-microsoft-com:vml" Requires="v">
                <p:oleObj spid="_x0000_s49230" name="Ecuación" r:id="rId6" imgW="2247900" imgH="482600" progId="Equation.3">
                  <p:embed/>
                </p:oleObj>
              </mc:Choice>
              <mc:Fallback>
                <p:oleObj name="Ecuación" r:id="rId6" imgW="2247900" imgH="482600" progId="Equation.3">
                  <p:embed/>
                  <p:pic>
                    <p:nvPicPr>
                      <p:cNvPr id="0" name="Picture 7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4" y="5227276"/>
                        <a:ext cx="3490913"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35</a:t>
            </a:fld>
            <a:endParaRPr lang="es-ES_tradnl"/>
          </a:p>
        </p:txBody>
      </p:sp>
      <p:sp>
        <p:nvSpPr>
          <p:cNvPr id="2052" name="Rectangle 2"/>
          <p:cNvSpPr>
            <a:spLocks noGrp="1" noChangeArrowheads="1"/>
          </p:cNvSpPr>
          <p:nvPr>
            <p:ph type="title"/>
          </p:nvPr>
        </p:nvSpPr>
        <p:spPr/>
        <p:txBody>
          <a:bodyPr/>
          <a:lstStyle/>
          <a:p>
            <a:r>
              <a:rPr lang="es-ES_tradnl" dirty="0" smtClean="0"/>
              <a:t>Fórmulas de Simpson (Newton-Cotes de grado 2 y 3)</a:t>
            </a:r>
            <a:endParaRPr lang="es-ES" dirty="0" smtClean="0"/>
          </a:p>
        </p:txBody>
      </p:sp>
      <p:sp>
        <p:nvSpPr>
          <p:cNvPr id="4" name="Rectangle 3"/>
          <p:cNvSpPr>
            <a:spLocks noGrp="1" noChangeArrowheads="1"/>
          </p:cNvSpPr>
          <p:nvPr>
            <p:ph type="body" sz="half" idx="1"/>
          </p:nvPr>
        </p:nvSpPr>
        <p:spPr>
          <a:xfrm>
            <a:off x="467545" y="836712"/>
            <a:ext cx="8208911" cy="1224136"/>
          </a:xfrm>
        </p:spPr>
        <p:txBody>
          <a:bodyPr/>
          <a:lstStyle/>
          <a:p>
            <a:pPr>
              <a:lnSpc>
                <a:spcPct val="80000"/>
              </a:lnSpc>
              <a:buNone/>
            </a:pPr>
            <a:r>
              <a:rPr lang="es-ES_tradnl" sz="1600" b="1" dirty="0" smtClean="0">
                <a:solidFill>
                  <a:srgbClr val="FF0000"/>
                </a:solidFill>
              </a:rPr>
              <a:t>Fórmula de Simpson</a:t>
            </a:r>
            <a:r>
              <a:rPr lang="es-ES_tradnl" sz="1600" dirty="0" smtClean="0"/>
              <a:t>:</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p:txBody>
      </p:sp>
      <p:graphicFrame>
        <p:nvGraphicFramePr>
          <p:cNvPr id="48133" name="Object 5"/>
          <p:cNvGraphicFramePr>
            <a:graphicFrameLocks noChangeAspect="1"/>
          </p:cNvGraphicFramePr>
          <p:nvPr/>
        </p:nvGraphicFramePr>
        <p:xfrm>
          <a:off x="1331640" y="1196752"/>
          <a:ext cx="5700712" cy="749300"/>
        </p:xfrm>
        <a:graphic>
          <a:graphicData uri="http://schemas.openxmlformats.org/presentationml/2006/ole">
            <mc:AlternateContent xmlns:mc="http://schemas.openxmlformats.org/markup-compatibility/2006">
              <mc:Choice xmlns:v="urn:schemas-microsoft-com:vml" Requires="v">
                <p:oleObj spid="_x0000_s88093" name="Ecuación" r:id="rId4" imgW="3670300" imgH="482600" progId="Equation.3">
                  <p:embed/>
                </p:oleObj>
              </mc:Choice>
              <mc:Fallback>
                <p:oleObj name="Ecuación" r:id="rId4" imgW="3670300" imgH="482600" progId="Equation.3">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1196752"/>
                        <a:ext cx="5700712" cy="749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3" name="62 Grupo"/>
          <p:cNvGrpSpPr/>
          <p:nvPr/>
        </p:nvGrpSpPr>
        <p:grpSpPr>
          <a:xfrm>
            <a:off x="361760" y="1889532"/>
            <a:ext cx="2866368" cy="2442469"/>
            <a:chOff x="899592" y="2132856"/>
            <a:chExt cx="2866368" cy="2442469"/>
          </a:xfrm>
        </p:grpSpPr>
        <p:grpSp>
          <p:nvGrpSpPr>
            <p:cNvPr id="3" name="21 Grupo"/>
            <p:cNvGrpSpPr/>
            <p:nvPr/>
          </p:nvGrpSpPr>
          <p:grpSpPr>
            <a:xfrm>
              <a:off x="1245680" y="2132856"/>
              <a:ext cx="2520280" cy="1880304"/>
              <a:chOff x="6444208" y="2340784"/>
              <a:chExt cx="2520280" cy="1880304"/>
            </a:xfrm>
          </p:grpSpPr>
          <p:cxnSp>
            <p:nvCxnSpPr>
              <p:cNvPr id="39" name="38 Conector recto de flecha"/>
              <p:cNvCxnSpPr/>
              <p:nvPr/>
            </p:nvCxnSpPr>
            <p:spPr bwMode="auto">
              <a:xfrm flipV="1">
                <a:off x="6444208" y="4212992"/>
                <a:ext cx="2520280" cy="8096"/>
              </a:xfrm>
              <a:prstGeom prst="straightConnector1">
                <a:avLst/>
              </a:prstGeom>
              <a:noFill/>
              <a:ln w="25400" cap="flat" cmpd="sng" algn="ctr">
                <a:solidFill>
                  <a:srgbClr val="333399"/>
                </a:solidFill>
                <a:prstDash val="solid"/>
                <a:round/>
                <a:headEnd type="none" w="med" len="med"/>
                <a:tailEnd type="arrow"/>
              </a:ln>
              <a:effectLst/>
            </p:spPr>
          </p:cxnSp>
          <p:cxnSp>
            <p:nvCxnSpPr>
              <p:cNvPr id="40" name="39 Conector recto de flecha"/>
              <p:cNvCxnSpPr/>
              <p:nvPr/>
            </p:nvCxnSpPr>
            <p:spPr bwMode="auto">
              <a:xfrm rot="16200000" flipV="1">
                <a:off x="5511875" y="3273117"/>
                <a:ext cx="1873050" cy="8384"/>
              </a:xfrm>
              <a:prstGeom prst="straightConnector1">
                <a:avLst/>
              </a:prstGeom>
              <a:noFill/>
              <a:ln w="25400" cap="flat" cmpd="sng" algn="ctr">
                <a:solidFill>
                  <a:srgbClr val="333399"/>
                </a:solidFill>
                <a:prstDash val="solid"/>
                <a:round/>
                <a:headEnd type="none" w="med" len="med"/>
                <a:tailEnd type="arrow"/>
              </a:ln>
              <a:effectLst/>
            </p:spPr>
          </p:cxnSp>
          <p:cxnSp>
            <p:nvCxnSpPr>
              <p:cNvPr id="42" name="41 Conector recto"/>
              <p:cNvCxnSpPr>
                <a:stCxn id="34" idx="0"/>
              </p:cNvCxnSpPr>
              <p:nvPr/>
            </p:nvCxnSpPr>
            <p:spPr bwMode="auto">
              <a:xfrm flipH="1">
                <a:off x="6807449" y="3444614"/>
                <a:ext cx="2165" cy="776474"/>
              </a:xfrm>
              <a:prstGeom prst="line">
                <a:avLst/>
              </a:prstGeom>
              <a:noFill/>
              <a:ln w="9525" cap="flat" cmpd="sng" algn="ctr">
                <a:solidFill>
                  <a:srgbClr val="333399"/>
                </a:solidFill>
                <a:prstDash val="sysDot"/>
                <a:round/>
                <a:headEnd type="none" w="med" len="med"/>
                <a:tailEnd type="none" w="med" len="med"/>
              </a:ln>
              <a:effectLst/>
            </p:spPr>
          </p:cxnSp>
          <p:cxnSp>
            <p:nvCxnSpPr>
              <p:cNvPr id="43" name="42 Conector recto"/>
              <p:cNvCxnSpPr>
                <a:stCxn id="34" idx="2"/>
              </p:cNvCxnSpPr>
              <p:nvPr/>
            </p:nvCxnSpPr>
            <p:spPr bwMode="auto">
              <a:xfrm>
                <a:off x="8115899" y="2559242"/>
                <a:ext cx="10881" cy="1661846"/>
              </a:xfrm>
              <a:prstGeom prst="line">
                <a:avLst/>
              </a:prstGeom>
              <a:noFill/>
              <a:ln w="9525" cap="flat" cmpd="sng" algn="ctr">
                <a:solidFill>
                  <a:srgbClr val="333399"/>
                </a:solidFill>
                <a:prstDash val="sysDot"/>
                <a:round/>
                <a:headEnd type="none" w="med" len="med"/>
                <a:tailEnd type="none" w="med" len="med"/>
              </a:ln>
              <a:effectLst/>
            </p:spPr>
          </p:cxnSp>
          <p:cxnSp>
            <p:nvCxnSpPr>
              <p:cNvPr id="44" name="43 Conector recto"/>
              <p:cNvCxnSpPr>
                <a:endCxn id="34" idx="0"/>
              </p:cNvCxnSpPr>
              <p:nvPr/>
            </p:nvCxnSpPr>
            <p:spPr bwMode="auto">
              <a:xfrm flipV="1">
                <a:off x="6444208" y="3444614"/>
                <a:ext cx="365406" cy="11915"/>
              </a:xfrm>
              <a:prstGeom prst="line">
                <a:avLst/>
              </a:prstGeom>
              <a:noFill/>
              <a:ln w="9525" cap="flat" cmpd="sng" algn="ctr">
                <a:solidFill>
                  <a:srgbClr val="333399"/>
                </a:solidFill>
                <a:prstDash val="sysDot"/>
                <a:round/>
                <a:headEnd type="none" w="med" len="med"/>
                <a:tailEnd type="none" w="med" len="med"/>
              </a:ln>
              <a:effectLst/>
            </p:spPr>
          </p:cxnSp>
          <p:cxnSp>
            <p:nvCxnSpPr>
              <p:cNvPr id="45" name="44 Conector recto"/>
              <p:cNvCxnSpPr/>
              <p:nvPr/>
            </p:nvCxnSpPr>
            <p:spPr bwMode="auto">
              <a:xfrm flipV="1">
                <a:off x="6444208" y="3636928"/>
                <a:ext cx="950056" cy="31846"/>
              </a:xfrm>
              <a:prstGeom prst="line">
                <a:avLst/>
              </a:prstGeom>
              <a:noFill/>
              <a:ln w="9525" cap="flat" cmpd="sng" algn="ctr">
                <a:solidFill>
                  <a:srgbClr val="333399"/>
                </a:solidFill>
                <a:prstDash val="sysDot"/>
                <a:round/>
                <a:headEnd type="none" w="med" len="med"/>
                <a:tailEnd type="none" w="med" len="med"/>
              </a:ln>
              <a:effectLst/>
            </p:spPr>
          </p:cxnSp>
        </p:grpSp>
        <p:sp>
          <p:nvSpPr>
            <p:cNvPr id="35" name="34 CuadroTexto"/>
            <p:cNvSpPr txBox="1"/>
            <p:nvPr/>
          </p:nvSpPr>
          <p:spPr>
            <a:xfrm>
              <a:off x="899592" y="3356992"/>
              <a:ext cx="300082" cy="338554"/>
            </a:xfrm>
            <a:prstGeom prst="rect">
              <a:avLst/>
            </a:prstGeom>
            <a:noFill/>
          </p:spPr>
          <p:txBody>
            <a:bodyPr wrap="none" rtlCol="0">
              <a:spAutoFit/>
            </a:bodyPr>
            <a:lstStyle/>
            <a:p>
              <a:r>
                <a:rPr lang="es-ES" dirty="0" smtClean="0"/>
                <a:t>f</a:t>
              </a:r>
              <a:r>
                <a:rPr lang="es-ES" baseline="-25000" dirty="0" smtClean="0"/>
                <a:t>1</a:t>
              </a:r>
              <a:endParaRPr lang="es-ES" baseline="-25000" dirty="0"/>
            </a:p>
          </p:txBody>
        </p:sp>
        <p:sp>
          <p:nvSpPr>
            <p:cNvPr id="36" name="35 CuadroTexto"/>
            <p:cNvSpPr txBox="1"/>
            <p:nvPr/>
          </p:nvSpPr>
          <p:spPr>
            <a:xfrm>
              <a:off x="899592" y="3090446"/>
              <a:ext cx="340158" cy="338554"/>
            </a:xfrm>
            <a:prstGeom prst="rect">
              <a:avLst/>
            </a:prstGeom>
            <a:noFill/>
          </p:spPr>
          <p:txBody>
            <a:bodyPr wrap="none" rtlCol="0">
              <a:spAutoFit/>
            </a:bodyPr>
            <a:lstStyle/>
            <a:p>
              <a:r>
                <a:rPr lang="es-ES" dirty="0" smtClean="0"/>
                <a:t>f</a:t>
              </a:r>
              <a:r>
                <a:rPr lang="es-ES" baseline="-25000" dirty="0" smtClean="0"/>
                <a:t>0</a:t>
              </a:r>
              <a:endParaRPr lang="es-ES" baseline="-25000" dirty="0"/>
            </a:p>
          </p:txBody>
        </p:sp>
        <p:sp>
          <p:nvSpPr>
            <p:cNvPr id="37" name="36 CuadroTexto"/>
            <p:cNvSpPr txBox="1"/>
            <p:nvPr/>
          </p:nvSpPr>
          <p:spPr>
            <a:xfrm>
              <a:off x="1348618" y="3990550"/>
              <a:ext cx="369012" cy="584775"/>
            </a:xfrm>
            <a:prstGeom prst="rect">
              <a:avLst/>
            </a:prstGeom>
            <a:noFill/>
          </p:spPr>
          <p:txBody>
            <a:bodyPr wrap="none" rtlCol="0">
              <a:spAutoFit/>
            </a:bodyPr>
            <a:lstStyle/>
            <a:p>
              <a:r>
                <a:rPr lang="es-ES" dirty="0" smtClean="0"/>
                <a:t>x</a:t>
              </a:r>
              <a:r>
                <a:rPr lang="es-ES" baseline="-25000" dirty="0" smtClean="0"/>
                <a:t>0</a:t>
              </a:r>
            </a:p>
            <a:p>
              <a:pPr algn="ctr"/>
              <a:r>
                <a:rPr lang="es-ES" dirty="0" smtClean="0"/>
                <a:t>a</a:t>
              </a:r>
              <a:endParaRPr lang="es-ES" dirty="0"/>
            </a:p>
          </p:txBody>
        </p:sp>
        <p:sp>
          <p:nvSpPr>
            <p:cNvPr id="38" name="37 CuadroTexto"/>
            <p:cNvSpPr txBox="1"/>
            <p:nvPr/>
          </p:nvSpPr>
          <p:spPr>
            <a:xfrm>
              <a:off x="2058316" y="3990550"/>
              <a:ext cx="328936" cy="338554"/>
            </a:xfrm>
            <a:prstGeom prst="rect">
              <a:avLst/>
            </a:prstGeom>
            <a:noFill/>
          </p:spPr>
          <p:txBody>
            <a:bodyPr wrap="none" rtlCol="0">
              <a:spAutoFit/>
            </a:bodyPr>
            <a:lstStyle/>
            <a:p>
              <a:r>
                <a:rPr lang="es-ES" dirty="0" smtClean="0"/>
                <a:t>x</a:t>
              </a:r>
              <a:r>
                <a:rPr lang="es-ES" baseline="-25000" dirty="0" smtClean="0"/>
                <a:t>1</a:t>
              </a:r>
              <a:endParaRPr lang="es-ES" baseline="-25000" dirty="0"/>
            </a:p>
          </p:txBody>
        </p:sp>
        <p:cxnSp>
          <p:nvCxnSpPr>
            <p:cNvPr id="55" name="54 Conector recto"/>
            <p:cNvCxnSpPr/>
            <p:nvPr/>
          </p:nvCxnSpPr>
          <p:spPr bwMode="auto">
            <a:xfrm rot="16200000" flipH="1">
              <a:off x="1917845" y="3706891"/>
              <a:ext cx="576064" cy="20282"/>
            </a:xfrm>
            <a:prstGeom prst="line">
              <a:avLst/>
            </a:prstGeom>
            <a:noFill/>
            <a:ln w="9525" cap="flat" cmpd="sng" algn="ctr">
              <a:solidFill>
                <a:srgbClr val="333399"/>
              </a:solidFill>
              <a:prstDash val="sysDot"/>
              <a:round/>
              <a:headEnd type="none" w="med" len="med"/>
              <a:tailEnd type="none" w="med" len="med"/>
            </a:ln>
            <a:effectLst/>
          </p:spPr>
        </p:cxnSp>
        <p:cxnSp>
          <p:nvCxnSpPr>
            <p:cNvPr id="60" name="59 Conector recto"/>
            <p:cNvCxnSpPr>
              <a:endCxn id="34" idx="2"/>
            </p:cNvCxnSpPr>
            <p:nvPr/>
          </p:nvCxnSpPr>
          <p:spPr bwMode="auto">
            <a:xfrm flipV="1">
              <a:off x="1245680" y="2351314"/>
              <a:ext cx="1671691" cy="21316"/>
            </a:xfrm>
            <a:prstGeom prst="line">
              <a:avLst/>
            </a:prstGeom>
            <a:noFill/>
            <a:ln w="9525" cap="flat" cmpd="sng" algn="ctr">
              <a:solidFill>
                <a:srgbClr val="333399"/>
              </a:solidFill>
              <a:prstDash val="sysDot"/>
              <a:round/>
              <a:headEnd type="none" w="med" len="med"/>
              <a:tailEnd type="none" w="med" len="med"/>
            </a:ln>
            <a:effectLst/>
          </p:spPr>
        </p:cxnSp>
        <p:sp>
          <p:nvSpPr>
            <p:cNvPr id="67" name="66 CuadroTexto"/>
            <p:cNvSpPr txBox="1"/>
            <p:nvPr/>
          </p:nvSpPr>
          <p:spPr>
            <a:xfrm>
              <a:off x="2771800" y="3990550"/>
              <a:ext cx="354584" cy="584775"/>
            </a:xfrm>
            <a:prstGeom prst="rect">
              <a:avLst/>
            </a:prstGeom>
            <a:noFill/>
          </p:spPr>
          <p:txBody>
            <a:bodyPr wrap="none" rtlCol="0">
              <a:spAutoFit/>
            </a:bodyPr>
            <a:lstStyle/>
            <a:p>
              <a:r>
                <a:rPr lang="es-ES" dirty="0" smtClean="0"/>
                <a:t>x</a:t>
              </a:r>
              <a:r>
                <a:rPr lang="es-ES" baseline="-25000" dirty="0" smtClean="0"/>
                <a:t>2</a:t>
              </a:r>
            </a:p>
            <a:p>
              <a:pPr algn="ctr"/>
              <a:r>
                <a:rPr lang="es-ES" dirty="0" smtClean="0"/>
                <a:t>b</a:t>
              </a:r>
              <a:endParaRPr lang="es-ES" dirty="0"/>
            </a:p>
          </p:txBody>
        </p:sp>
        <p:sp>
          <p:nvSpPr>
            <p:cNvPr id="69" name="68 CuadroTexto"/>
            <p:cNvSpPr txBox="1"/>
            <p:nvPr/>
          </p:nvSpPr>
          <p:spPr>
            <a:xfrm>
              <a:off x="899592" y="2204864"/>
              <a:ext cx="314510" cy="338554"/>
            </a:xfrm>
            <a:prstGeom prst="rect">
              <a:avLst/>
            </a:prstGeom>
            <a:noFill/>
          </p:spPr>
          <p:txBody>
            <a:bodyPr wrap="none" rtlCol="0">
              <a:spAutoFit/>
            </a:bodyPr>
            <a:lstStyle/>
            <a:p>
              <a:r>
                <a:rPr lang="es-ES" dirty="0" smtClean="0"/>
                <a:t>f</a:t>
              </a:r>
              <a:r>
                <a:rPr lang="es-ES" baseline="-25000" dirty="0" smtClean="0"/>
                <a:t>3</a:t>
              </a:r>
              <a:endParaRPr lang="es-ES" baseline="-25000" dirty="0"/>
            </a:p>
          </p:txBody>
        </p:sp>
        <p:sp>
          <p:nvSpPr>
            <p:cNvPr id="34" name="33 Forma libre"/>
            <p:cNvSpPr/>
            <p:nvPr/>
          </p:nvSpPr>
          <p:spPr bwMode="auto">
            <a:xfrm>
              <a:off x="1611086" y="2351314"/>
              <a:ext cx="1306285" cy="1381277"/>
            </a:xfrm>
            <a:custGeom>
              <a:avLst/>
              <a:gdLst>
                <a:gd name="connsiteX0" fmla="*/ 0 w 1306285"/>
                <a:gd name="connsiteY0" fmla="*/ 885372 h 1381277"/>
                <a:gd name="connsiteX1" fmla="*/ 420914 w 1306285"/>
                <a:gd name="connsiteY1" fmla="*/ 1233715 h 1381277"/>
                <a:gd name="connsiteX2" fmla="*/ 1306285 w 1306285"/>
                <a:gd name="connsiteY2" fmla="*/ 0 h 1381277"/>
              </a:gdLst>
              <a:ahLst/>
              <a:cxnLst>
                <a:cxn ang="0">
                  <a:pos x="connsiteX0" y="connsiteY0"/>
                </a:cxn>
                <a:cxn ang="0">
                  <a:pos x="connsiteX1" y="connsiteY1"/>
                </a:cxn>
                <a:cxn ang="0">
                  <a:pos x="connsiteX2" y="connsiteY2"/>
                </a:cxn>
              </a:cxnLst>
              <a:rect l="l" t="t" r="r" b="b"/>
              <a:pathLst>
                <a:path w="1306285" h="1381277">
                  <a:moveTo>
                    <a:pt x="0" y="885372"/>
                  </a:moveTo>
                  <a:cubicBezTo>
                    <a:pt x="101600" y="1133324"/>
                    <a:pt x="203200" y="1381277"/>
                    <a:pt x="420914" y="1233715"/>
                  </a:cubicBezTo>
                  <a:cubicBezTo>
                    <a:pt x="638628" y="1086153"/>
                    <a:pt x="972456" y="543076"/>
                    <a:pt x="1306285" y="0"/>
                  </a:cubicBezTo>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cxnSp>
          <p:nvCxnSpPr>
            <p:cNvPr id="61" name="60 Conector recto de flecha"/>
            <p:cNvCxnSpPr/>
            <p:nvPr/>
          </p:nvCxnSpPr>
          <p:spPr bwMode="auto">
            <a:xfrm rot="10800000">
              <a:off x="2123728" y="2708920"/>
              <a:ext cx="432048" cy="216024"/>
            </a:xfrm>
            <a:prstGeom prst="straightConnector1">
              <a:avLst/>
            </a:prstGeom>
            <a:noFill/>
            <a:ln w="12700" cap="flat" cmpd="sng" algn="ctr">
              <a:solidFill>
                <a:schemeClr val="tx1"/>
              </a:solidFill>
              <a:prstDash val="solid"/>
              <a:round/>
              <a:headEnd type="triangle" w="med" len="med"/>
              <a:tailEnd type="none"/>
            </a:ln>
            <a:effectLst/>
          </p:spPr>
        </p:cxnSp>
        <p:sp>
          <p:nvSpPr>
            <p:cNvPr id="62" name="61 CuadroTexto"/>
            <p:cNvSpPr txBox="1"/>
            <p:nvPr/>
          </p:nvSpPr>
          <p:spPr>
            <a:xfrm>
              <a:off x="1570656" y="2492138"/>
              <a:ext cx="644728" cy="338554"/>
            </a:xfrm>
            <a:prstGeom prst="rect">
              <a:avLst/>
            </a:prstGeom>
            <a:noFill/>
          </p:spPr>
          <p:txBody>
            <a:bodyPr wrap="none" rtlCol="0">
              <a:spAutoFit/>
            </a:bodyPr>
            <a:lstStyle/>
            <a:p>
              <a:r>
                <a:rPr lang="es-ES" dirty="0" smtClean="0"/>
                <a:t>P</a:t>
              </a:r>
              <a:r>
                <a:rPr lang="es-ES" baseline="-25000" dirty="0" smtClean="0"/>
                <a:t>2</a:t>
              </a:r>
              <a:r>
                <a:rPr lang="es-ES" dirty="0" smtClean="0"/>
                <a:t>(x)</a:t>
              </a:r>
              <a:endParaRPr lang="es-ES" dirty="0"/>
            </a:p>
          </p:txBody>
        </p:sp>
      </p:grpSp>
      <p:grpSp>
        <p:nvGrpSpPr>
          <p:cNvPr id="112" name="111 Grupo"/>
          <p:cNvGrpSpPr/>
          <p:nvPr/>
        </p:nvGrpSpPr>
        <p:grpSpPr>
          <a:xfrm>
            <a:off x="5386701" y="1925536"/>
            <a:ext cx="2868445" cy="2442469"/>
            <a:chOff x="4511867" y="2132856"/>
            <a:chExt cx="2868445" cy="2442469"/>
          </a:xfrm>
        </p:grpSpPr>
        <p:grpSp>
          <p:nvGrpSpPr>
            <p:cNvPr id="70" name="69 Grupo"/>
            <p:cNvGrpSpPr/>
            <p:nvPr/>
          </p:nvGrpSpPr>
          <p:grpSpPr>
            <a:xfrm>
              <a:off x="4513944" y="2132856"/>
              <a:ext cx="2866368" cy="2442469"/>
              <a:chOff x="899592" y="2132856"/>
              <a:chExt cx="2866368" cy="2442469"/>
            </a:xfrm>
          </p:grpSpPr>
          <p:grpSp>
            <p:nvGrpSpPr>
              <p:cNvPr id="71" name="21 Grupo"/>
              <p:cNvGrpSpPr/>
              <p:nvPr/>
            </p:nvGrpSpPr>
            <p:grpSpPr>
              <a:xfrm>
                <a:off x="1245680" y="2132856"/>
                <a:ext cx="2520280" cy="1880304"/>
                <a:chOff x="6444208" y="2340784"/>
                <a:chExt cx="2520280" cy="1880304"/>
              </a:xfrm>
            </p:grpSpPr>
            <p:cxnSp>
              <p:nvCxnSpPr>
                <p:cNvPr id="85" name="84 Conector recto de flecha"/>
                <p:cNvCxnSpPr/>
                <p:nvPr/>
              </p:nvCxnSpPr>
              <p:spPr bwMode="auto">
                <a:xfrm flipV="1">
                  <a:off x="6444208" y="4212992"/>
                  <a:ext cx="2520280" cy="8096"/>
                </a:xfrm>
                <a:prstGeom prst="straightConnector1">
                  <a:avLst/>
                </a:prstGeom>
                <a:noFill/>
                <a:ln w="25400" cap="flat" cmpd="sng" algn="ctr">
                  <a:solidFill>
                    <a:srgbClr val="333399"/>
                  </a:solidFill>
                  <a:prstDash val="solid"/>
                  <a:round/>
                  <a:headEnd type="none" w="med" len="med"/>
                  <a:tailEnd type="arrow"/>
                </a:ln>
                <a:effectLst/>
              </p:spPr>
            </p:cxnSp>
            <p:cxnSp>
              <p:nvCxnSpPr>
                <p:cNvPr id="86" name="85 Conector recto de flecha"/>
                <p:cNvCxnSpPr/>
                <p:nvPr/>
              </p:nvCxnSpPr>
              <p:spPr bwMode="auto">
                <a:xfrm rot="16200000" flipV="1">
                  <a:off x="5511875" y="3273117"/>
                  <a:ext cx="1873050" cy="8384"/>
                </a:xfrm>
                <a:prstGeom prst="straightConnector1">
                  <a:avLst/>
                </a:prstGeom>
                <a:noFill/>
                <a:ln w="25400" cap="flat" cmpd="sng" algn="ctr">
                  <a:solidFill>
                    <a:srgbClr val="333399"/>
                  </a:solidFill>
                  <a:prstDash val="solid"/>
                  <a:round/>
                  <a:headEnd type="none" w="med" len="med"/>
                  <a:tailEnd type="arrow"/>
                </a:ln>
                <a:effectLst/>
              </p:spPr>
            </p:cxnSp>
            <p:cxnSp>
              <p:nvCxnSpPr>
                <p:cNvPr id="87" name="86 Conector recto"/>
                <p:cNvCxnSpPr/>
                <p:nvPr/>
              </p:nvCxnSpPr>
              <p:spPr bwMode="auto">
                <a:xfrm flipH="1">
                  <a:off x="6807449" y="3444614"/>
                  <a:ext cx="2165" cy="776474"/>
                </a:xfrm>
                <a:prstGeom prst="line">
                  <a:avLst/>
                </a:prstGeom>
                <a:noFill/>
                <a:ln w="9525" cap="flat" cmpd="sng" algn="ctr">
                  <a:solidFill>
                    <a:srgbClr val="333399"/>
                  </a:solidFill>
                  <a:prstDash val="sysDot"/>
                  <a:round/>
                  <a:headEnd type="none" w="med" len="med"/>
                  <a:tailEnd type="none" w="med" len="med"/>
                </a:ln>
                <a:effectLst/>
              </p:spPr>
            </p:cxnSp>
            <p:cxnSp>
              <p:nvCxnSpPr>
                <p:cNvPr id="88" name="87 Conector recto"/>
                <p:cNvCxnSpPr>
                  <a:stCxn id="92" idx="4"/>
                </p:cNvCxnSpPr>
                <p:nvPr/>
              </p:nvCxnSpPr>
              <p:spPr bwMode="auto">
                <a:xfrm>
                  <a:off x="8507490" y="3010505"/>
                  <a:ext cx="1200" cy="1210583"/>
                </a:xfrm>
                <a:prstGeom prst="line">
                  <a:avLst/>
                </a:prstGeom>
                <a:noFill/>
                <a:ln w="9525" cap="flat" cmpd="sng" algn="ctr">
                  <a:solidFill>
                    <a:srgbClr val="333399"/>
                  </a:solidFill>
                  <a:prstDash val="sysDot"/>
                  <a:round/>
                  <a:headEnd type="none" w="med" len="med"/>
                  <a:tailEnd type="none" w="med" len="med"/>
                </a:ln>
                <a:effectLst/>
              </p:spPr>
            </p:cxnSp>
            <p:cxnSp>
              <p:nvCxnSpPr>
                <p:cNvPr id="89" name="88 Conector recto"/>
                <p:cNvCxnSpPr/>
                <p:nvPr/>
              </p:nvCxnSpPr>
              <p:spPr bwMode="auto">
                <a:xfrm flipV="1">
                  <a:off x="6444208" y="3444614"/>
                  <a:ext cx="365406" cy="11915"/>
                </a:xfrm>
                <a:prstGeom prst="line">
                  <a:avLst/>
                </a:prstGeom>
                <a:noFill/>
                <a:ln w="9525" cap="flat" cmpd="sng" algn="ctr">
                  <a:solidFill>
                    <a:srgbClr val="333399"/>
                  </a:solidFill>
                  <a:prstDash val="sysDot"/>
                  <a:round/>
                  <a:headEnd type="none" w="med" len="med"/>
                  <a:tailEnd type="none" w="med" len="med"/>
                </a:ln>
                <a:effectLst/>
              </p:spPr>
            </p:cxnSp>
            <p:cxnSp>
              <p:nvCxnSpPr>
                <p:cNvPr id="90" name="89 Conector recto"/>
                <p:cNvCxnSpPr/>
                <p:nvPr/>
              </p:nvCxnSpPr>
              <p:spPr bwMode="auto">
                <a:xfrm flipV="1">
                  <a:off x="6444208" y="3636928"/>
                  <a:ext cx="950056" cy="31846"/>
                </a:xfrm>
                <a:prstGeom prst="line">
                  <a:avLst/>
                </a:prstGeom>
                <a:noFill/>
                <a:ln w="9525" cap="flat" cmpd="sng" algn="ctr">
                  <a:solidFill>
                    <a:srgbClr val="333399"/>
                  </a:solidFill>
                  <a:prstDash val="sysDot"/>
                  <a:round/>
                  <a:headEnd type="none" w="med" len="med"/>
                  <a:tailEnd type="none" w="med" len="med"/>
                </a:ln>
                <a:effectLst/>
              </p:spPr>
            </p:cxnSp>
          </p:grpSp>
          <p:sp>
            <p:nvSpPr>
              <p:cNvPr id="74" name="73 CuadroTexto"/>
              <p:cNvSpPr txBox="1"/>
              <p:nvPr/>
            </p:nvSpPr>
            <p:spPr>
              <a:xfrm>
                <a:off x="899592" y="3356992"/>
                <a:ext cx="300082" cy="338554"/>
              </a:xfrm>
              <a:prstGeom prst="rect">
                <a:avLst/>
              </a:prstGeom>
              <a:noFill/>
            </p:spPr>
            <p:txBody>
              <a:bodyPr wrap="none" rtlCol="0">
                <a:spAutoFit/>
              </a:bodyPr>
              <a:lstStyle/>
              <a:p>
                <a:r>
                  <a:rPr lang="es-ES" dirty="0" smtClean="0"/>
                  <a:t>f</a:t>
                </a:r>
                <a:r>
                  <a:rPr lang="es-ES" baseline="-25000" dirty="0" smtClean="0"/>
                  <a:t>1</a:t>
                </a:r>
                <a:endParaRPr lang="es-ES" baseline="-25000" dirty="0"/>
              </a:p>
            </p:txBody>
          </p:sp>
          <p:sp>
            <p:nvSpPr>
              <p:cNvPr id="75" name="74 CuadroTexto"/>
              <p:cNvSpPr txBox="1"/>
              <p:nvPr/>
            </p:nvSpPr>
            <p:spPr>
              <a:xfrm>
                <a:off x="899592" y="3090446"/>
                <a:ext cx="340158" cy="338554"/>
              </a:xfrm>
              <a:prstGeom prst="rect">
                <a:avLst/>
              </a:prstGeom>
              <a:noFill/>
            </p:spPr>
            <p:txBody>
              <a:bodyPr wrap="none" rtlCol="0">
                <a:spAutoFit/>
              </a:bodyPr>
              <a:lstStyle/>
              <a:p>
                <a:r>
                  <a:rPr lang="es-ES" dirty="0" smtClean="0"/>
                  <a:t>f</a:t>
                </a:r>
                <a:r>
                  <a:rPr lang="es-ES" baseline="-25000" dirty="0" smtClean="0"/>
                  <a:t>0</a:t>
                </a:r>
                <a:endParaRPr lang="es-ES" baseline="-25000" dirty="0"/>
              </a:p>
            </p:txBody>
          </p:sp>
          <p:sp>
            <p:nvSpPr>
              <p:cNvPr id="76" name="75 CuadroTexto"/>
              <p:cNvSpPr txBox="1"/>
              <p:nvPr/>
            </p:nvSpPr>
            <p:spPr>
              <a:xfrm>
                <a:off x="1452732" y="3990550"/>
                <a:ext cx="369012" cy="584775"/>
              </a:xfrm>
              <a:prstGeom prst="rect">
                <a:avLst/>
              </a:prstGeom>
              <a:noFill/>
            </p:spPr>
            <p:txBody>
              <a:bodyPr wrap="none" rtlCol="0">
                <a:spAutoFit/>
              </a:bodyPr>
              <a:lstStyle/>
              <a:p>
                <a:r>
                  <a:rPr lang="es-ES" dirty="0" smtClean="0"/>
                  <a:t>x</a:t>
                </a:r>
                <a:r>
                  <a:rPr lang="es-ES" baseline="-25000" dirty="0" smtClean="0"/>
                  <a:t>0</a:t>
                </a:r>
              </a:p>
              <a:p>
                <a:pPr algn="ctr"/>
                <a:r>
                  <a:rPr lang="es-ES" dirty="0" smtClean="0"/>
                  <a:t>a</a:t>
                </a:r>
                <a:endParaRPr lang="es-ES" dirty="0"/>
              </a:p>
            </p:txBody>
          </p:sp>
          <p:sp>
            <p:nvSpPr>
              <p:cNvPr id="77" name="76 CuadroTexto"/>
              <p:cNvSpPr txBox="1"/>
              <p:nvPr/>
            </p:nvSpPr>
            <p:spPr>
              <a:xfrm>
                <a:off x="2058316" y="3990550"/>
                <a:ext cx="328936" cy="338554"/>
              </a:xfrm>
              <a:prstGeom prst="rect">
                <a:avLst/>
              </a:prstGeom>
              <a:noFill/>
            </p:spPr>
            <p:txBody>
              <a:bodyPr wrap="none" rtlCol="0">
                <a:spAutoFit/>
              </a:bodyPr>
              <a:lstStyle/>
              <a:p>
                <a:r>
                  <a:rPr lang="es-ES" dirty="0" smtClean="0"/>
                  <a:t>x</a:t>
                </a:r>
                <a:r>
                  <a:rPr lang="es-ES" baseline="-25000" dirty="0" smtClean="0"/>
                  <a:t>1</a:t>
                </a:r>
                <a:endParaRPr lang="es-ES" baseline="-25000" dirty="0"/>
              </a:p>
            </p:txBody>
          </p:sp>
          <p:cxnSp>
            <p:nvCxnSpPr>
              <p:cNvPr id="78" name="77 Conector recto"/>
              <p:cNvCxnSpPr/>
              <p:nvPr/>
            </p:nvCxnSpPr>
            <p:spPr bwMode="auto">
              <a:xfrm rot="16200000" flipH="1">
                <a:off x="1903893" y="3706891"/>
                <a:ext cx="576064" cy="20282"/>
              </a:xfrm>
              <a:prstGeom prst="line">
                <a:avLst/>
              </a:prstGeom>
              <a:noFill/>
              <a:ln w="9525" cap="flat" cmpd="sng" algn="ctr">
                <a:solidFill>
                  <a:srgbClr val="333399"/>
                </a:solidFill>
                <a:prstDash val="sysDot"/>
                <a:round/>
                <a:headEnd type="none" w="med" len="med"/>
                <a:tailEnd type="none" w="med" len="med"/>
              </a:ln>
              <a:effectLst/>
            </p:spPr>
          </p:cxnSp>
          <p:sp>
            <p:nvSpPr>
              <p:cNvPr id="80" name="79 CuadroTexto"/>
              <p:cNvSpPr txBox="1"/>
              <p:nvPr/>
            </p:nvSpPr>
            <p:spPr>
              <a:xfrm>
                <a:off x="3134564" y="3990550"/>
                <a:ext cx="343364" cy="584775"/>
              </a:xfrm>
              <a:prstGeom prst="rect">
                <a:avLst/>
              </a:prstGeom>
              <a:noFill/>
            </p:spPr>
            <p:txBody>
              <a:bodyPr wrap="none" rtlCol="0">
                <a:spAutoFit/>
              </a:bodyPr>
              <a:lstStyle/>
              <a:p>
                <a:r>
                  <a:rPr lang="es-ES" dirty="0" smtClean="0"/>
                  <a:t>x</a:t>
                </a:r>
                <a:r>
                  <a:rPr lang="es-ES" baseline="-25000" smtClean="0"/>
                  <a:t>3</a:t>
                </a:r>
                <a:endParaRPr lang="es-ES" baseline="-25000" dirty="0" smtClean="0"/>
              </a:p>
              <a:p>
                <a:pPr algn="ctr"/>
                <a:r>
                  <a:rPr lang="es-ES" dirty="0" smtClean="0"/>
                  <a:t>b</a:t>
                </a:r>
                <a:endParaRPr lang="es-ES" dirty="0"/>
              </a:p>
            </p:txBody>
          </p:sp>
          <p:sp>
            <p:nvSpPr>
              <p:cNvPr id="81" name="80 CuadroTexto"/>
              <p:cNvSpPr txBox="1"/>
              <p:nvPr/>
            </p:nvSpPr>
            <p:spPr>
              <a:xfrm>
                <a:off x="899592" y="2204864"/>
                <a:ext cx="314510" cy="338554"/>
              </a:xfrm>
              <a:prstGeom prst="rect">
                <a:avLst/>
              </a:prstGeom>
              <a:noFill/>
            </p:spPr>
            <p:txBody>
              <a:bodyPr wrap="none" rtlCol="0">
                <a:spAutoFit/>
              </a:bodyPr>
              <a:lstStyle/>
              <a:p>
                <a:r>
                  <a:rPr lang="es-ES" dirty="0" smtClean="0"/>
                  <a:t>f</a:t>
                </a:r>
                <a:r>
                  <a:rPr lang="es-ES" baseline="-25000" dirty="0" smtClean="0"/>
                  <a:t>3</a:t>
                </a:r>
                <a:endParaRPr lang="es-ES" baseline="-25000" dirty="0"/>
              </a:p>
            </p:txBody>
          </p:sp>
          <p:cxnSp>
            <p:nvCxnSpPr>
              <p:cNvPr id="83" name="82 Conector recto de flecha"/>
              <p:cNvCxnSpPr/>
              <p:nvPr/>
            </p:nvCxnSpPr>
            <p:spPr bwMode="auto">
              <a:xfrm rot="10800000">
                <a:off x="2181784" y="2564904"/>
                <a:ext cx="350242" cy="336290"/>
              </a:xfrm>
              <a:prstGeom prst="straightConnector1">
                <a:avLst/>
              </a:prstGeom>
              <a:noFill/>
              <a:ln w="12700" cap="flat" cmpd="sng" algn="ctr">
                <a:solidFill>
                  <a:schemeClr val="tx1"/>
                </a:solidFill>
                <a:prstDash val="solid"/>
                <a:round/>
                <a:headEnd type="triangle" w="med" len="med"/>
                <a:tailEnd type="none"/>
              </a:ln>
              <a:effectLst/>
            </p:spPr>
          </p:cxnSp>
          <p:sp>
            <p:nvSpPr>
              <p:cNvPr id="84" name="83 CuadroTexto"/>
              <p:cNvSpPr txBox="1"/>
              <p:nvPr/>
            </p:nvSpPr>
            <p:spPr>
              <a:xfrm>
                <a:off x="1764301" y="2276872"/>
                <a:ext cx="633507" cy="338554"/>
              </a:xfrm>
              <a:prstGeom prst="rect">
                <a:avLst/>
              </a:prstGeom>
              <a:noFill/>
            </p:spPr>
            <p:txBody>
              <a:bodyPr wrap="none" rtlCol="0">
                <a:spAutoFit/>
              </a:bodyPr>
              <a:lstStyle/>
              <a:p>
                <a:r>
                  <a:rPr lang="es-ES" dirty="0" smtClean="0"/>
                  <a:t>P</a:t>
                </a:r>
                <a:r>
                  <a:rPr lang="es-ES" baseline="-25000" dirty="0" smtClean="0"/>
                  <a:t>3</a:t>
                </a:r>
                <a:r>
                  <a:rPr lang="es-ES" dirty="0" smtClean="0"/>
                  <a:t>(x)</a:t>
                </a:r>
                <a:endParaRPr lang="es-ES" dirty="0"/>
              </a:p>
            </p:txBody>
          </p:sp>
        </p:grpSp>
        <p:sp>
          <p:nvSpPr>
            <p:cNvPr id="92" name="91 Forma libre"/>
            <p:cNvSpPr/>
            <p:nvPr/>
          </p:nvSpPr>
          <p:spPr bwMode="auto">
            <a:xfrm>
              <a:off x="5225143" y="2210790"/>
              <a:ext cx="1698171" cy="1601189"/>
            </a:xfrm>
            <a:custGeom>
              <a:avLst/>
              <a:gdLst>
                <a:gd name="connsiteX0" fmla="*/ 0 w 1698171"/>
                <a:gd name="connsiteY0" fmla="*/ 1031174 h 1601189"/>
                <a:gd name="connsiteX1" fmla="*/ 320634 w 1698171"/>
                <a:gd name="connsiteY1" fmla="*/ 1518062 h 1601189"/>
                <a:gd name="connsiteX2" fmla="*/ 1045028 w 1698171"/>
                <a:gd name="connsiteY2" fmla="*/ 532410 h 1601189"/>
                <a:gd name="connsiteX3" fmla="*/ 1413163 w 1698171"/>
                <a:gd name="connsiteY3" fmla="*/ 9896 h 1601189"/>
                <a:gd name="connsiteX4" fmla="*/ 1698171 w 1698171"/>
                <a:gd name="connsiteY4" fmla="*/ 591787 h 1601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8171" h="1601189">
                  <a:moveTo>
                    <a:pt x="0" y="1031174"/>
                  </a:moveTo>
                  <a:cubicBezTo>
                    <a:pt x="73231" y="1316181"/>
                    <a:pt x="146463" y="1601189"/>
                    <a:pt x="320634" y="1518062"/>
                  </a:cubicBezTo>
                  <a:cubicBezTo>
                    <a:pt x="494805" y="1434935"/>
                    <a:pt x="862940" y="783771"/>
                    <a:pt x="1045028" y="532410"/>
                  </a:cubicBezTo>
                  <a:cubicBezTo>
                    <a:pt x="1227116" y="281049"/>
                    <a:pt x="1304306" y="0"/>
                    <a:pt x="1413163" y="9896"/>
                  </a:cubicBezTo>
                  <a:cubicBezTo>
                    <a:pt x="1522020" y="19792"/>
                    <a:pt x="1610095" y="305789"/>
                    <a:pt x="1698171" y="591787"/>
                  </a:cubicBezTo>
                </a:path>
              </a:pathLst>
            </a:custGeom>
            <a:noFill/>
            <a:ln w="254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cxnSp>
          <p:nvCxnSpPr>
            <p:cNvPr id="99" name="98 Conector recto"/>
            <p:cNvCxnSpPr/>
            <p:nvPr/>
          </p:nvCxnSpPr>
          <p:spPr bwMode="auto">
            <a:xfrm rot="5400000">
              <a:off x="5658897" y="3278207"/>
              <a:ext cx="1426606" cy="0"/>
            </a:xfrm>
            <a:prstGeom prst="line">
              <a:avLst/>
            </a:prstGeom>
            <a:noFill/>
            <a:ln w="9525" cap="flat" cmpd="sng" algn="ctr">
              <a:solidFill>
                <a:srgbClr val="333399"/>
              </a:solidFill>
              <a:prstDash val="sysDot"/>
              <a:round/>
              <a:headEnd type="none" w="med" len="med"/>
              <a:tailEnd type="none" w="med" len="med"/>
            </a:ln>
            <a:effectLst/>
          </p:spPr>
        </p:cxnSp>
        <p:cxnSp>
          <p:nvCxnSpPr>
            <p:cNvPr id="104" name="103 Conector recto"/>
            <p:cNvCxnSpPr/>
            <p:nvPr/>
          </p:nvCxnSpPr>
          <p:spPr bwMode="auto">
            <a:xfrm flipV="1">
              <a:off x="4860032" y="2602046"/>
              <a:ext cx="1487660" cy="34866"/>
            </a:xfrm>
            <a:prstGeom prst="line">
              <a:avLst/>
            </a:prstGeom>
            <a:noFill/>
            <a:ln w="9525" cap="flat" cmpd="sng" algn="ctr">
              <a:solidFill>
                <a:srgbClr val="333399"/>
              </a:solidFill>
              <a:prstDash val="sysDot"/>
              <a:round/>
              <a:headEnd type="none" w="med" len="med"/>
              <a:tailEnd type="none" w="med" len="med"/>
            </a:ln>
            <a:effectLst/>
          </p:spPr>
        </p:cxnSp>
        <p:sp>
          <p:nvSpPr>
            <p:cNvPr id="101" name="100 CuadroTexto"/>
            <p:cNvSpPr txBox="1"/>
            <p:nvPr/>
          </p:nvSpPr>
          <p:spPr>
            <a:xfrm>
              <a:off x="6360325" y="3990925"/>
              <a:ext cx="354584" cy="338554"/>
            </a:xfrm>
            <a:prstGeom prst="rect">
              <a:avLst/>
            </a:prstGeom>
            <a:noFill/>
          </p:spPr>
          <p:txBody>
            <a:bodyPr wrap="none" rtlCol="0">
              <a:spAutoFit/>
            </a:bodyPr>
            <a:lstStyle/>
            <a:p>
              <a:r>
                <a:rPr lang="es-ES" dirty="0" smtClean="0"/>
                <a:t>x</a:t>
              </a:r>
              <a:r>
                <a:rPr lang="es-ES" baseline="-25000" dirty="0" smtClean="0"/>
                <a:t>2</a:t>
              </a:r>
              <a:endParaRPr lang="es-ES" baseline="-25000" dirty="0"/>
            </a:p>
          </p:txBody>
        </p:sp>
        <p:cxnSp>
          <p:nvCxnSpPr>
            <p:cNvPr id="106" name="105 Conector recto"/>
            <p:cNvCxnSpPr/>
            <p:nvPr/>
          </p:nvCxnSpPr>
          <p:spPr bwMode="auto">
            <a:xfrm flipV="1">
              <a:off x="4860032" y="2806195"/>
              <a:ext cx="2063724" cy="46741"/>
            </a:xfrm>
            <a:prstGeom prst="line">
              <a:avLst/>
            </a:prstGeom>
            <a:noFill/>
            <a:ln w="9525" cap="flat" cmpd="sng" algn="ctr">
              <a:solidFill>
                <a:srgbClr val="333399"/>
              </a:solidFill>
              <a:prstDash val="sysDot"/>
              <a:round/>
              <a:headEnd type="none" w="med" len="med"/>
              <a:tailEnd type="none" w="med" len="med"/>
            </a:ln>
            <a:effectLst/>
          </p:spPr>
        </p:cxnSp>
        <p:sp>
          <p:nvSpPr>
            <p:cNvPr id="107" name="106 CuadroTexto"/>
            <p:cNvSpPr txBox="1"/>
            <p:nvPr/>
          </p:nvSpPr>
          <p:spPr>
            <a:xfrm>
              <a:off x="4511867" y="2636912"/>
              <a:ext cx="325730" cy="338554"/>
            </a:xfrm>
            <a:prstGeom prst="rect">
              <a:avLst/>
            </a:prstGeom>
            <a:noFill/>
          </p:spPr>
          <p:txBody>
            <a:bodyPr wrap="none" rtlCol="0">
              <a:spAutoFit/>
            </a:bodyPr>
            <a:lstStyle/>
            <a:p>
              <a:r>
                <a:rPr lang="es-ES" dirty="0" smtClean="0"/>
                <a:t>f</a:t>
              </a:r>
              <a:r>
                <a:rPr lang="es-ES" baseline="-25000" dirty="0" smtClean="0"/>
                <a:t>2</a:t>
              </a:r>
              <a:endParaRPr lang="es-ES" baseline="-25000" dirty="0"/>
            </a:p>
          </p:txBody>
        </p:sp>
      </p:grpSp>
      <p:sp>
        <p:nvSpPr>
          <p:cNvPr id="2" name="1 CuadroTexto"/>
          <p:cNvSpPr txBox="1"/>
          <p:nvPr/>
        </p:nvSpPr>
        <p:spPr>
          <a:xfrm>
            <a:off x="396926" y="4400360"/>
            <a:ext cx="4028667" cy="861774"/>
          </a:xfrm>
          <a:prstGeom prst="rect">
            <a:avLst/>
          </a:prstGeom>
          <a:noFill/>
        </p:spPr>
        <p:txBody>
          <a:bodyPr wrap="none" rtlCol="0">
            <a:spAutoFit/>
          </a:bodyPr>
          <a:lstStyle/>
          <a:p>
            <a:r>
              <a:rPr lang="es-ES" sz="1800" b="1" dirty="0" smtClean="0">
                <a:solidFill>
                  <a:srgbClr val="00B050"/>
                </a:solidFill>
              </a:rPr>
              <a:t>¿Cuánto vale  h?</a:t>
            </a:r>
          </a:p>
          <a:p>
            <a:r>
              <a:rPr lang="es-ES" b="1" dirty="0" smtClean="0"/>
              <a:t>h=(b-a)/2 </a:t>
            </a:r>
          </a:p>
          <a:p>
            <a:r>
              <a:rPr lang="es-ES" dirty="0" smtClean="0"/>
              <a:t>Es la </a:t>
            </a:r>
            <a:r>
              <a:rPr lang="es-ES" dirty="0" err="1" smtClean="0"/>
              <a:t>semianchura</a:t>
            </a:r>
            <a:r>
              <a:rPr lang="es-ES" dirty="0" smtClean="0"/>
              <a:t> del intervalo (a=</a:t>
            </a:r>
            <a:r>
              <a:rPr lang="es-ES" dirty="0" err="1" smtClean="0"/>
              <a:t>xo,b</a:t>
            </a:r>
            <a:r>
              <a:rPr lang="es-ES" dirty="0" smtClean="0"/>
              <a:t>=x2)  </a:t>
            </a:r>
            <a:endParaRPr lang="es-ES" dirty="0"/>
          </a:p>
        </p:txBody>
      </p:sp>
      <p:sp>
        <p:nvSpPr>
          <p:cNvPr id="51" name="50 CuadroTexto"/>
          <p:cNvSpPr txBox="1"/>
          <p:nvPr/>
        </p:nvSpPr>
        <p:spPr>
          <a:xfrm>
            <a:off x="5183506" y="4400359"/>
            <a:ext cx="3385863" cy="861774"/>
          </a:xfrm>
          <a:prstGeom prst="rect">
            <a:avLst/>
          </a:prstGeom>
          <a:noFill/>
        </p:spPr>
        <p:txBody>
          <a:bodyPr wrap="none" rtlCol="0">
            <a:spAutoFit/>
          </a:bodyPr>
          <a:lstStyle/>
          <a:p>
            <a:r>
              <a:rPr lang="es-ES" sz="1800" b="1" dirty="0" smtClean="0">
                <a:solidFill>
                  <a:srgbClr val="00B050"/>
                </a:solidFill>
              </a:rPr>
              <a:t>¿Cuánto vale  h?</a:t>
            </a:r>
          </a:p>
          <a:p>
            <a:r>
              <a:rPr lang="es-ES" b="1" dirty="0" smtClean="0"/>
              <a:t>h=(b-a)/3 </a:t>
            </a:r>
          </a:p>
          <a:p>
            <a:r>
              <a:rPr lang="es-ES" dirty="0" smtClean="0"/>
              <a:t>Es la tercera parte del intervalo (</a:t>
            </a:r>
            <a:r>
              <a:rPr lang="es-ES" dirty="0" err="1" smtClean="0"/>
              <a:t>a,b</a:t>
            </a:r>
            <a:r>
              <a:rPr lang="es-ES" dirty="0" smtClean="0"/>
              <a:t>)  </a:t>
            </a:r>
            <a:endParaRPr lang="es-ES" dirty="0"/>
          </a:p>
        </p:txBody>
      </p:sp>
      <p:sp>
        <p:nvSpPr>
          <p:cNvPr id="5" name="4 CuadroTexto"/>
          <p:cNvSpPr txBox="1"/>
          <p:nvPr/>
        </p:nvSpPr>
        <p:spPr>
          <a:xfrm>
            <a:off x="676270" y="5285712"/>
            <a:ext cx="7703301" cy="1323439"/>
          </a:xfrm>
          <a:prstGeom prst="rect">
            <a:avLst/>
          </a:prstGeom>
          <a:noFill/>
        </p:spPr>
        <p:txBody>
          <a:bodyPr wrap="square" rtlCol="0">
            <a:spAutoFit/>
          </a:bodyPr>
          <a:lstStyle/>
          <a:p>
            <a:r>
              <a:rPr lang="es-ES" dirty="0" smtClean="0"/>
              <a:t>Si no dispongo de 3  o de 4 puntos no puedo aplicar Simpson 1/3 o Simpson 3/8</a:t>
            </a:r>
          </a:p>
          <a:p>
            <a:r>
              <a:rPr lang="es-ES" dirty="0" smtClean="0"/>
              <a:t>Si deseo integrar numéricamente una </a:t>
            </a:r>
            <a:r>
              <a:rPr lang="es-ES" dirty="0" smtClean="0">
                <a:effectLst>
                  <a:outerShdw blurRad="38100" dist="38100" dir="2700000" algn="tl">
                    <a:srgbClr val="000000">
                      <a:alpha val="43137"/>
                    </a:srgbClr>
                  </a:outerShdw>
                </a:effectLst>
              </a:rPr>
              <a:t>función matemática </a:t>
            </a:r>
            <a:r>
              <a:rPr lang="es-ES" dirty="0" smtClean="0"/>
              <a:t>f(x) debo saber su valor en los 3 o 4 puntos para poder usar las metodologías de Simpson. Todos ellos equidistantes.</a:t>
            </a:r>
          </a:p>
          <a:p>
            <a:r>
              <a:rPr lang="es-ES" dirty="0" smtClean="0"/>
              <a:t>Si tengo pares de </a:t>
            </a:r>
            <a:r>
              <a:rPr lang="es-ES" dirty="0" smtClean="0">
                <a:effectLst>
                  <a:outerShdw blurRad="38100" dist="38100" dir="2700000" algn="tl">
                    <a:srgbClr val="000000">
                      <a:alpha val="43137"/>
                    </a:srgbClr>
                  </a:outerShdw>
                </a:effectLst>
              </a:rPr>
              <a:t>datos experimentales </a:t>
            </a:r>
            <a:r>
              <a:rPr lang="es-ES" dirty="0" smtClean="0"/>
              <a:t>(</a:t>
            </a:r>
            <a:r>
              <a:rPr lang="es-ES" dirty="0" err="1" smtClean="0"/>
              <a:t>x,f</a:t>
            </a:r>
            <a:r>
              <a:rPr lang="es-ES" dirty="0" smtClean="0"/>
              <a:t>)</a:t>
            </a:r>
            <a:r>
              <a:rPr lang="es-ES" baseline="-25000" dirty="0" smtClean="0"/>
              <a:t>i ,</a:t>
            </a:r>
            <a:r>
              <a:rPr lang="es-ES" dirty="0" smtClean="0"/>
              <a:t> i debe ser como mínimo igual a 3 o a 4 donde las distancias entre los valores de </a:t>
            </a:r>
            <a:r>
              <a:rPr lang="es-ES" dirty="0" err="1" smtClean="0"/>
              <a:t>x’s</a:t>
            </a:r>
            <a:r>
              <a:rPr lang="es-ES" dirty="0" smtClean="0"/>
              <a:t> deben ser las mismas.</a:t>
            </a:r>
            <a:endParaRPr lang="es-ES" baseline="-25000" dirty="0"/>
          </a:p>
        </p:txBody>
      </p:sp>
      <p:cxnSp>
        <p:nvCxnSpPr>
          <p:cNvPr id="7" name="6 Conector recto de flecha"/>
          <p:cNvCxnSpPr/>
          <p:nvPr/>
        </p:nvCxnSpPr>
        <p:spPr bwMode="auto">
          <a:xfrm>
            <a:off x="1801919" y="4122159"/>
            <a:ext cx="577620" cy="0"/>
          </a:xfrm>
          <a:prstGeom prst="straightConnector1">
            <a:avLst/>
          </a:prstGeom>
          <a:noFill/>
          <a:ln w="25400" cap="flat" cmpd="sng" algn="ctr">
            <a:solidFill>
              <a:srgbClr val="00B050"/>
            </a:solidFill>
            <a:prstDash val="solid"/>
            <a:round/>
            <a:headEnd type="triangle" w="med" len="med"/>
            <a:tailEnd type="triangle" w="med" len="med"/>
          </a:ln>
          <a:effectLst/>
        </p:spPr>
      </p:cxnSp>
      <p:cxnSp>
        <p:nvCxnSpPr>
          <p:cNvPr id="56" name="55 Conector recto de flecha"/>
          <p:cNvCxnSpPr/>
          <p:nvPr/>
        </p:nvCxnSpPr>
        <p:spPr bwMode="auto">
          <a:xfrm>
            <a:off x="6766728" y="4122159"/>
            <a:ext cx="577620" cy="0"/>
          </a:xfrm>
          <a:prstGeom prst="straightConnector1">
            <a:avLst/>
          </a:prstGeom>
          <a:noFill/>
          <a:ln w="25400" cap="flat" cmpd="sng" algn="ctr">
            <a:solidFill>
              <a:srgbClr val="00B050"/>
            </a:solidFill>
            <a:prstDash val="solid"/>
            <a:round/>
            <a:headEnd type="triangle" w="med" len="med"/>
            <a:tailEnd type="triangle" w="med" len="med"/>
          </a:ln>
          <a:effectLst/>
        </p:spPr>
      </p:cxnSp>
    </p:spTree>
    <p:extLst>
      <p:ext uri="{BB962C8B-B14F-4D97-AF65-F5344CB8AC3E}">
        <p14:creationId xmlns:p14="http://schemas.microsoft.com/office/powerpoint/2010/main" val="793691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36</a:t>
            </a:fld>
            <a:endParaRPr lang="es-ES_tradnl"/>
          </a:p>
        </p:txBody>
      </p:sp>
      <p:sp>
        <p:nvSpPr>
          <p:cNvPr id="2052" name="Rectangle 2"/>
          <p:cNvSpPr>
            <a:spLocks noGrp="1" noChangeArrowheads="1"/>
          </p:cNvSpPr>
          <p:nvPr>
            <p:ph type="title"/>
          </p:nvPr>
        </p:nvSpPr>
        <p:spPr/>
        <p:txBody>
          <a:bodyPr/>
          <a:lstStyle/>
          <a:p>
            <a:r>
              <a:rPr lang="es-ES_tradnl" dirty="0" smtClean="0"/>
              <a:t>Fórmulas de Simpson (Newton-Cotes de grado 2 y 3)</a:t>
            </a:r>
            <a:endParaRPr lang="es-ES" dirty="0" smtClean="0"/>
          </a:p>
        </p:txBody>
      </p:sp>
      <p:sp>
        <p:nvSpPr>
          <p:cNvPr id="4" name="Rectangle 3"/>
          <p:cNvSpPr>
            <a:spLocks noGrp="1" noChangeArrowheads="1"/>
          </p:cNvSpPr>
          <p:nvPr>
            <p:ph type="body" sz="half" idx="1"/>
          </p:nvPr>
        </p:nvSpPr>
        <p:spPr>
          <a:xfrm>
            <a:off x="467544" y="836712"/>
            <a:ext cx="8207375" cy="4824536"/>
          </a:xfrm>
        </p:spPr>
        <p:txBody>
          <a:bodyPr/>
          <a:lstStyle/>
          <a:p>
            <a:pPr>
              <a:lnSpc>
                <a:spcPct val="80000"/>
              </a:lnSpc>
              <a:buNone/>
            </a:pPr>
            <a:r>
              <a:rPr lang="es-ES_tradnl" sz="1600" b="1" dirty="0" smtClean="0">
                <a:solidFill>
                  <a:srgbClr val="FF0000"/>
                </a:solidFill>
              </a:rPr>
              <a:t>Fórmula de Simpson 1/3</a:t>
            </a:r>
            <a:r>
              <a:rPr lang="es-ES_tradnl" sz="1600" dirty="0" smtClean="0"/>
              <a:t>:</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r>
              <a:rPr lang="es-ES_tradnl" sz="1600" b="1" dirty="0" smtClean="0">
                <a:solidFill>
                  <a:srgbClr val="FF0000"/>
                </a:solidFill>
              </a:rPr>
              <a:t>Fórmula de Simpson 3/8</a:t>
            </a:r>
            <a:r>
              <a:rPr lang="es-ES_tradnl" sz="1600" dirty="0" smtClean="0"/>
              <a:t>:</a:t>
            </a:r>
          </a:p>
        </p:txBody>
      </p:sp>
      <p:graphicFrame>
        <p:nvGraphicFramePr>
          <p:cNvPr id="48134" name="Object 6"/>
          <p:cNvGraphicFramePr>
            <a:graphicFrameLocks noChangeAspect="1"/>
          </p:cNvGraphicFramePr>
          <p:nvPr/>
        </p:nvGraphicFramePr>
        <p:xfrm>
          <a:off x="1022820" y="1322016"/>
          <a:ext cx="6213476" cy="1458912"/>
        </p:xfrm>
        <a:graphic>
          <a:graphicData uri="http://schemas.openxmlformats.org/presentationml/2006/ole">
            <mc:AlternateContent xmlns:mc="http://schemas.openxmlformats.org/markup-compatibility/2006">
              <mc:Choice xmlns:v="urn:schemas-microsoft-com:vml" Requires="v">
                <p:oleObj spid="_x0000_s50309" name="Ecuación" r:id="rId4" imgW="4000500" imgH="939800" progId="Equation.3">
                  <p:embed/>
                </p:oleObj>
              </mc:Choice>
              <mc:Fallback>
                <p:oleObj name="Ecuación" r:id="rId4" imgW="4000500" imgH="939800" progId="Equation.3">
                  <p:embed/>
                  <p:pic>
                    <p:nvPicPr>
                      <p:cNvPr id="0" name="Picture 1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2820" y="1322016"/>
                        <a:ext cx="6213476" cy="1458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50 Rectángulo"/>
          <p:cNvSpPr/>
          <p:nvPr/>
        </p:nvSpPr>
        <p:spPr bwMode="auto">
          <a:xfrm>
            <a:off x="1705328" y="2163920"/>
            <a:ext cx="1656184" cy="648072"/>
          </a:xfrm>
          <a:prstGeom prst="rect">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graphicFrame>
        <p:nvGraphicFramePr>
          <p:cNvPr id="52" name="Object 6"/>
          <p:cNvGraphicFramePr>
            <a:graphicFrameLocks noChangeAspect="1"/>
          </p:cNvGraphicFramePr>
          <p:nvPr/>
        </p:nvGraphicFramePr>
        <p:xfrm>
          <a:off x="121095" y="3883025"/>
          <a:ext cx="8915401" cy="1458913"/>
        </p:xfrm>
        <a:graphic>
          <a:graphicData uri="http://schemas.openxmlformats.org/presentationml/2006/ole">
            <mc:AlternateContent xmlns:mc="http://schemas.openxmlformats.org/markup-compatibility/2006">
              <mc:Choice xmlns:v="urn:schemas-microsoft-com:vml" Requires="v">
                <p:oleObj spid="_x0000_s50310" name="Ecuación" r:id="rId6" imgW="5740400" imgH="939800" progId="Equation.3">
                  <p:embed/>
                </p:oleObj>
              </mc:Choice>
              <mc:Fallback>
                <p:oleObj name="Ecuación" r:id="rId6" imgW="5740400" imgH="939800" progId="Equation.3">
                  <p:embed/>
                  <p:pic>
                    <p:nvPicPr>
                      <p:cNvPr id="0" name="Picture 1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095" y="3883025"/>
                        <a:ext cx="8915401" cy="1458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 name="52 Rectángulo"/>
          <p:cNvSpPr/>
          <p:nvPr/>
        </p:nvSpPr>
        <p:spPr bwMode="auto">
          <a:xfrm>
            <a:off x="813936" y="4725144"/>
            <a:ext cx="2232248" cy="648072"/>
          </a:xfrm>
          <a:prstGeom prst="rect">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cxnSp>
        <p:nvCxnSpPr>
          <p:cNvPr id="56" name="55 Conector recto de flecha"/>
          <p:cNvCxnSpPr/>
          <p:nvPr/>
        </p:nvCxnSpPr>
        <p:spPr bwMode="auto">
          <a:xfrm rot="5400000">
            <a:off x="4463988" y="1232756"/>
            <a:ext cx="504056" cy="1588"/>
          </a:xfrm>
          <a:prstGeom prst="straightConnector1">
            <a:avLst/>
          </a:prstGeom>
          <a:noFill/>
          <a:ln w="25400" cap="flat" cmpd="sng" algn="ctr">
            <a:solidFill>
              <a:srgbClr val="333399"/>
            </a:solidFill>
            <a:prstDash val="solid"/>
            <a:round/>
            <a:headEnd type="none" w="med" len="med"/>
            <a:tailEnd type="arrow"/>
          </a:ln>
          <a:effectLst/>
        </p:spPr>
      </p:cxnSp>
      <p:sp>
        <p:nvSpPr>
          <p:cNvPr id="57" name="56 CuadroTexto"/>
          <p:cNvSpPr txBox="1"/>
          <p:nvPr/>
        </p:nvSpPr>
        <p:spPr>
          <a:xfrm>
            <a:off x="3851920" y="692696"/>
            <a:ext cx="1696298" cy="338554"/>
          </a:xfrm>
          <a:prstGeom prst="rect">
            <a:avLst/>
          </a:prstGeom>
          <a:noFill/>
        </p:spPr>
        <p:txBody>
          <a:bodyPr wrap="none" rtlCol="0">
            <a:spAutoFit/>
          </a:bodyPr>
          <a:lstStyle/>
          <a:p>
            <a:r>
              <a:rPr lang="es-ES" dirty="0" smtClean="0"/>
              <a:t>Newton-Gregory</a:t>
            </a:r>
            <a:endParaRPr lang="es-ES" dirty="0"/>
          </a:p>
        </p:txBody>
      </p:sp>
      <p:graphicFrame>
        <p:nvGraphicFramePr>
          <p:cNvPr id="2" name="1 Objeto"/>
          <p:cNvGraphicFramePr>
            <a:graphicFrameLocks noChangeAspect="1"/>
          </p:cNvGraphicFramePr>
          <p:nvPr>
            <p:extLst>
              <p:ext uri="{D42A27DB-BD31-4B8C-83A1-F6EECF244321}">
                <p14:modId xmlns:p14="http://schemas.microsoft.com/office/powerpoint/2010/main" val="1760629397"/>
              </p:ext>
            </p:extLst>
          </p:nvPr>
        </p:nvGraphicFramePr>
        <p:xfrm>
          <a:off x="4641850" y="4724400"/>
          <a:ext cx="2246313" cy="790575"/>
        </p:xfrm>
        <a:graphic>
          <a:graphicData uri="http://schemas.openxmlformats.org/presentationml/2006/ole">
            <mc:AlternateContent xmlns:mc="http://schemas.openxmlformats.org/markup-compatibility/2006">
              <mc:Choice xmlns:v="urn:schemas-microsoft-com:vml" Requires="v">
                <p:oleObj spid="_x0000_s50311" name="Ecuación" r:id="rId8" imgW="1447560" imgH="507960" progId="Equation.3">
                  <p:embed/>
                </p:oleObj>
              </mc:Choice>
              <mc:Fallback>
                <p:oleObj name="Ecuación" r:id="rId8" imgW="1447560" imgH="507960" progId="Equation.3">
                  <p:embed/>
                  <p:pic>
                    <p:nvPicPr>
                      <p:cNvPr id="0" name="Picture 1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1850" y="4724400"/>
                        <a:ext cx="2246313"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2 Objeto"/>
          <p:cNvGraphicFramePr>
            <a:graphicFrameLocks noChangeAspect="1"/>
          </p:cNvGraphicFramePr>
          <p:nvPr>
            <p:extLst>
              <p:ext uri="{D42A27DB-BD31-4B8C-83A1-F6EECF244321}">
                <p14:modId xmlns:p14="http://schemas.microsoft.com/office/powerpoint/2010/main" val="3905907398"/>
              </p:ext>
            </p:extLst>
          </p:nvPr>
        </p:nvGraphicFramePr>
        <p:xfrm>
          <a:off x="4848225" y="2314575"/>
          <a:ext cx="2149475" cy="790575"/>
        </p:xfrm>
        <a:graphic>
          <a:graphicData uri="http://schemas.openxmlformats.org/presentationml/2006/ole">
            <mc:AlternateContent xmlns:mc="http://schemas.openxmlformats.org/markup-compatibility/2006">
              <mc:Choice xmlns:v="urn:schemas-microsoft-com:vml" Requires="v">
                <p:oleObj spid="_x0000_s50312" name="Ecuación" r:id="rId10" imgW="1384200" imgH="507960" progId="Equation.3">
                  <p:embed/>
                </p:oleObj>
              </mc:Choice>
              <mc:Fallback>
                <p:oleObj name="Ecuación" r:id="rId10" imgW="1384200" imgH="507960" progId="Equation.3">
                  <p:embed/>
                  <p:pic>
                    <p:nvPicPr>
                      <p:cNvPr id="0" name="Picture 1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8225" y="2314575"/>
                        <a:ext cx="214947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37</a:t>
            </a:fld>
            <a:endParaRPr lang="es-ES_tradnl"/>
          </a:p>
        </p:txBody>
      </p:sp>
      <p:sp>
        <p:nvSpPr>
          <p:cNvPr id="2052" name="Rectangle 2"/>
          <p:cNvSpPr>
            <a:spLocks noGrp="1" noChangeArrowheads="1"/>
          </p:cNvSpPr>
          <p:nvPr>
            <p:ph type="title"/>
          </p:nvPr>
        </p:nvSpPr>
        <p:spPr/>
        <p:txBody>
          <a:bodyPr/>
          <a:lstStyle/>
          <a:p>
            <a:r>
              <a:rPr lang="es-ES_tradnl" dirty="0" smtClean="0"/>
              <a:t>Fórmulas de Simpson (Newton-Cotes de grado 2 y 3)</a:t>
            </a:r>
            <a:endParaRPr lang="es-ES" dirty="0" smtClean="0"/>
          </a:p>
        </p:txBody>
      </p:sp>
      <p:sp>
        <p:nvSpPr>
          <p:cNvPr id="4" name="Rectangle 3"/>
          <p:cNvSpPr>
            <a:spLocks noGrp="1" noChangeArrowheads="1"/>
          </p:cNvSpPr>
          <p:nvPr>
            <p:ph type="body" sz="half" idx="1"/>
          </p:nvPr>
        </p:nvSpPr>
        <p:spPr>
          <a:xfrm>
            <a:off x="467544" y="836712"/>
            <a:ext cx="8207375" cy="4824536"/>
          </a:xfrm>
        </p:spPr>
        <p:txBody>
          <a:bodyPr/>
          <a:lstStyle/>
          <a:p>
            <a:pPr marL="0">
              <a:lnSpc>
                <a:spcPct val="80000"/>
              </a:lnSpc>
              <a:buNone/>
            </a:pPr>
            <a:r>
              <a:rPr lang="es-ES_tradnl" sz="1600" b="1" dirty="0" smtClean="0">
                <a:solidFill>
                  <a:srgbClr val="FF0000"/>
                </a:solidFill>
              </a:rPr>
              <a:t>Si [a, b] es grande</a:t>
            </a:r>
            <a:r>
              <a:rPr lang="es-ES_tradnl" sz="1600" dirty="0" smtClean="0"/>
              <a:t>: Aplicar alguna de las formulas de Simpson en sólo dos o tres </a:t>
            </a:r>
            <a:r>
              <a:rPr lang="es-ES_tradnl" sz="1600" dirty="0" err="1" smtClean="0"/>
              <a:t>subintervalos</a:t>
            </a:r>
            <a:r>
              <a:rPr lang="es-ES_tradnl" sz="1600" dirty="0" smtClean="0"/>
              <a:t> de longitud </a:t>
            </a:r>
            <a:r>
              <a:rPr lang="es-ES_tradnl" sz="1600" i="1" dirty="0" smtClean="0"/>
              <a:t>h</a:t>
            </a:r>
            <a:r>
              <a:rPr lang="es-ES_tradnl" sz="1600" dirty="0" smtClean="0"/>
              <a:t> no muy pequeño, cubriendo todo el intervalo [a, b] </a:t>
            </a:r>
            <a:r>
              <a:rPr lang="es-ES_tradnl" sz="1600" dirty="0" smtClean="0">
                <a:sym typeface="Symbol"/>
              </a:rPr>
              <a:t> un error en la integración numérica grande  conviene subdividir [a, b] en </a:t>
            </a:r>
            <a:r>
              <a:rPr lang="es-ES_tradnl" sz="1600" i="1" dirty="0" smtClean="0">
                <a:sym typeface="Symbol"/>
              </a:rPr>
              <a:t>n </a:t>
            </a:r>
            <a:r>
              <a:rPr lang="es-ES_tradnl" sz="1600" dirty="0" err="1" smtClean="0">
                <a:sym typeface="Symbol"/>
              </a:rPr>
              <a:t>subintervalos</a:t>
            </a:r>
            <a:r>
              <a:rPr lang="es-ES_tradnl" sz="1600" dirty="0" smtClean="0">
                <a:sym typeface="Symbol"/>
              </a:rPr>
              <a:t> pequeños (es decir, </a:t>
            </a:r>
            <a:r>
              <a:rPr lang="es-ES_tradnl" sz="1600" i="1" dirty="0" smtClean="0">
                <a:sym typeface="Symbol"/>
              </a:rPr>
              <a:t>h </a:t>
            </a:r>
            <a:r>
              <a:rPr lang="es-ES_tradnl" sz="1600" dirty="0" smtClean="0">
                <a:sym typeface="Symbol"/>
              </a:rPr>
              <a:t>pequeño) y aplicar las fórmulas de Simpson cada 2 y/o 3 </a:t>
            </a:r>
            <a:r>
              <a:rPr lang="es-ES_tradnl" sz="1600" dirty="0" err="1" smtClean="0">
                <a:sym typeface="Symbol"/>
              </a:rPr>
              <a:t>subintervalos</a:t>
            </a:r>
            <a:r>
              <a:rPr lang="es-ES_tradnl" sz="1600" dirty="0" smtClean="0">
                <a:sym typeface="Symbol"/>
              </a:rPr>
              <a:t>.</a:t>
            </a:r>
          </a:p>
          <a:p>
            <a:pPr marL="0">
              <a:lnSpc>
                <a:spcPct val="80000"/>
              </a:lnSpc>
              <a:buNone/>
            </a:pPr>
            <a:endParaRPr lang="es-ES_tradnl" sz="1600" dirty="0" smtClean="0">
              <a:sym typeface="Symbol"/>
            </a:endParaRPr>
          </a:p>
          <a:p>
            <a:pPr>
              <a:lnSpc>
                <a:spcPct val="80000"/>
              </a:lnSpc>
              <a:buNone/>
            </a:pPr>
            <a:r>
              <a:rPr lang="es-ES_tradnl" sz="1600" b="1" dirty="0" smtClean="0">
                <a:solidFill>
                  <a:srgbClr val="FF0000"/>
                </a:solidFill>
              </a:rPr>
              <a:t>Fórmula de Simpson 1/3 extendida (cada 2 </a:t>
            </a:r>
            <a:r>
              <a:rPr lang="es-ES_tradnl" sz="1600" b="1" dirty="0" err="1" smtClean="0">
                <a:solidFill>
                  <a:srgbClr val="FF0000"/>
                </a:solidFill>
              </a:rPr>
              <a:t>subintervalos</a:t>
            </a:r>
            <a:r>
              <a:rPr lang="es-ES_tradnl" sz="1600" b="1" dirty="0" smtClean="0">
                <a:solidFill>
                  <a:srgbClr val="FF0000"/>
                </a:solidFill>
              </a:rPr>
              <a:t>)</a:t>
            </a:r>
            <a:r>
              <a:rPr lang="es-ES_tradnl" sz="1600" dirty="0" smtClean="0"/>
              <a:t>:</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r>
              <a:rPr lang="es-ES_tradnl" sz="1600" b="1" dirty="0" smtClean="0">
                <a:solidFill>
                  <a:srgbClr val="FF0000"/>
                </a:solidFill>
              </a:rPr>
              <a:t>Fórmula de Simpson 3/8 extendida (cada 3 </a:t>
            </a:r>
            <a:r>
              <a:rPr lang="es-ES_tradnl" sz="1600" b="1" dirty="0" err="1" smtClean="0">
                <a:solidFill>
                  <a:srgbClr val="FF0000"/>
                </a:solidFill>
              </a:rPr>
              <a:t>subintervalos</a:t>
            </a:r>
            <a:r>
              <a:rPr lang="es-ES_tradnl" sz="1600" b="1" dirty="0" smtClean="0">
                <a:solidFill>
                  <a:srgbClr val="FF0000"/>
                </a:solidFill>
              </a:rPr>
              <a:t>)</a:t>
            </a:r>
            <a:r>
              <a:rPr lang="es-ES_tradnl" sz="1600" dirty="0" smtClean="0"/>
              <a:t>:</a:t>
            </a:r>
          </a:p>
          <a:p>
            <a:pPr>
              <a:lnSpc>
                <a:spcPct val="80000"/>
              </a:lnSpc>
              <a:buNone/>
            </a:pPr>
            <a:endParaRPr lang="es-ES_tradnl" sz="1600" dirty="0" smtClean="0"/>
          </a:p>
        </p:txBody>
      </p:sp>
      <p:graphicFrame>
        <p:nvGraphicFramePr>
          <p:cNvPr id="48134" name="Object 6"/>
          <p:cNvGraphicFramePr>
            <a:graphicFrameLocks noChangeAspect="1"/>
          </p:cNvGraphicFramePr>
          <p:nvPr/>
        </p:nvGraphicFramePr>
        <p:xfrm>
          <a:off x="1101725" y="2416175"/>
          <a:ext cx="6054725" cy="1655763"/>
        </p:xfrm>
        <a:graphic>
          <a:graphicData uri="http://schemas.openxmlformats.org/presentationml/2006/ole">
            <mc:AlternateContent xmlns:mc="http://schemas.openxmlformats.org/markup-compatibility/2006">
              <mc:Choice xmlns:v="urn:schemas-microsoft-com:vml" Requires="v">
                <p:oleObj spid="_x0000_s51275" name="Ecuación" r:id="rId4" imgW="3898900" imgH="1066800" progId="Equation.3">
                  <p:embed/>
                </p:oleObj>
              </mc:Choice>
              <mc:Fallback>
                <p:oleObj name="Ecuación" r:id="rId4" imgW="3898900" imgH="1066800" progId="Equation.3">
                  <p:embed/>
                  <p:pic>
                    <p:nvPicPr>
                      <p:cNvPr id="0" name="Picture 7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1725" y="2416175"/>
                        <a:ext cx="6054725" cy="1655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50 Rectángulo"/>
          <p:cNvSpPr/>
          <p:nvPr/>
        </p:nvSpPr>
        <p:spPr bwMode="auto">
          <a:xfrm>
            <a:off x="2182088" y="3356992"/>
            <a:ext cx="4982200" cy="648072"/>
          </a:xfrm>
          <a:prstGeom prst="rect">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graphicFrame>
        <p:nvGraphicFramePr>
          <p:cNvPr id="11" name="Object 6"/>
          <p:cNvGraphicFramePr>
            <a:graphicFrameLocks noChangeAspect="1"/>
          </p:cNvGraphicFramePr>
          <p:nvPr/>
        </p:nvGraphicFramePr>
        <p:xfrm>
          <a:off x="611560" y="4725988"/>
          <a:ext cx="7869237" cy="1655762"/>
        </p:xfrm>
        <a:graphic>
          <a:graphicData uri="http://schemas.openxmlformats.org/presentationml/2006/ole">
            <mc:AlternateContent xmlns:mc="http://schemas.openxmlformats.org/markup-compatibility/2006">
              <mc:Choice xmlns:v="urn:schemas-microsoft-com:vml" Requires="v">
                <p:oleObj spid="_x0000_s51276" name="Ecuación" r:id="rId6" imgW="5067300" imgH="1066800" progId="Equation.3">
                  <p:embed/>
                </p:oleObj>
              </mc:Choice>
              <mc:Fallback>
                <p:oleObj name="Ecuación" r:id="rId6" imgW="5067300" imgH="1066800" progId="Equation.3">
                  <p:embed/>
                  <p:pic>
                    <p:nvPicPr>
                      <p:cNvPr id="0"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0" y="4725988"/>
                        <a:ext cx="7869237" cy="165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11 Rectángulo"/>
          <p:cNvSpPr/>
          <p:nvPr/>
        </p:nvSpPr>
        <p:spPr bwMode="auto">
          <a:xfrm>
            <a:off x="1691680" y="5666382"/>
            <a:ext cx="6840760" cy="648072"/>
          </a:xfrm>
          <a:prstGeom prst="rect">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38</a:t>
            </a:fld>
            <a:endParaRPr lang="es-ES_tradnl"/>
          </a:p>
        </p:txBody>
      </p:sp>
      <p:sp>
        <p:nvSpPr>
          <p:cNvPr id="2052" name="Rectangle 2"/>
          <p:cNvSpPr>
            <a:spLocks noGrp="1" noChangeArrowheads="1"/>
          </p:cNvSpPr>
          <p:nvPr>
            <p:ph type="title"/>
          </p:nvPr>
        </p:nvSpPr>
        <p:spPr>
          <a:xfrm>
            <a:off x="287240" y="152400"/>
            <a:ext cx="8749256" cy="396280"/>
          </a:xfrm>
        </p:spPr>
        <p:txBody>
          <a:bodyPr/>
          <a:lstStyle/>
          <a:p>
            <a:r>
              <a:rPr lang="es-ES_tradnl" dirty="0" smtClean="0"/>
              <a:t>Fórmula de Simpson (Newton-Cotes de grado 2 o grado par)</a:t>
            </a:r>
            <a:endParaRPr lang="es-ES" dirty="0" smtClean="0"/>
          </a:p>
        </p:txBody>
      </p:sp>
      <p:sp>
        <p:nvSpPr>
          <p:cNvPr id="4" name="Rectangle 3"/>
          <p:cNvSpPr>
            <a:spLocks noGrp="1" noChangeArrowheads="1"/>
          </p:cNvSpPr>
          <p:nvPr>
            <p:ph type="body" sz="half" idx="1"/>
          </p:nvPr>
        </p:nvSpPr>
        <p:spPr>
          <a:xfrm>
            <a:off x="467544" y="836712"/>
            <a:ext cx="8207375" cy="4824536"/>
          </a:xfrm>
        </p:spPr>
        <p:txBody>
          <a:bodyPr/>
          <a:lstStyle/>
          <a:p>
            <a:pPr>
              <a:lnSpc>
                <a:spcPct val="80000"/>
              </a:lnSpc>
              <a:buNone/>
            </a:pPr>
            <a:r>
              <a:rPr lang="es-ES_tradnl" sz="1600" b="1" dirty="0" smtClean="0">
                <a:solidFill>
                  <a:srgbClr val="FF0000"/>
                </a:solidFill>
              </a:rPr>
              <a:t>Fórmula de Simpson 1/3</a:t>
            </a:r>
            <a:r>
              <a:rPr lang="es-ES_tradnl" sz="1600" dirty="0" smtClean="0"/>
              <a:t>:</a:t>
            </a:r>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a:p>
            <a:pPr>
              <a:lnSpc>
                <a:spcPct val="80000"/>
              </a:lnSpc>
              <a:buNone/>
            </a:pPr>
            <a:endParaRPr lang="es-ES_tradnl" sz="1600" dirty="0" smtClean="0"/>
          </a:p>
        </p:txBody>
      </p:sp>
      <p:graphicFrame>
        <p:nvGraphicFramePr>
          <p:cNvPr id="48134" name="Object 6"/>
          <p:cNvGraphicFramePr>
            <a:graphicFrameLocks noChangeAspect="1"/>
          </p:cNvGraphicFramePr>
          <p:nvPr>
            <p:extLst>
              <p:ext uri="{D42A27DB-BD31-4B8C-83A1-F6EECF244321}">
                <p14:modId xmlns:p14="http://schemas.microsoft.com/office/powerpoint/2010/main" val="2684922117"/>
              </p:ext>
            </p:extLst>
          </p:nvPr>
        </p:nvGraphicFramePr>
        <p:xfrm>
          <a:off x="719286" y="1063873"/>
          <a:ext cx="2268538" cy="985837"/>
        </p:xfrm>
        <a:graphic>
          <a:graphicData uri="http://schemas.openxmlformats.org/presentationml/2006/ole">
            <mc:AlternateContent xmlns:mc="http://schemas.openxmlformats.org/markup-compatibility/2006">
              <mc:Choice xmlns:v="urn:schemas-microsoft-com:vml" Requires="v">
                <p:oleObj spid="_x0000_s96286" name="Ecuación" r:id="rId4" imgW="1460160" imgH="634680" progId="Equation.3">
                  <p:embed/>
                </p:oleObj>
              </mc:Choice>
              <mc:Fallback>
                <p:oleObj name="Ecuación" r:id="rId4" imgW="1460160" imgH="634680" progId="Equation.3">
                  <p:embed/>
                  <p:pic>
                    <p:nvPicPr>
                      <p:cNvPr id="0" name="Picture 2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286" y="1063873"/>
                        <a:ext cx="2268538" cy="985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 name="50 Rectángulo"/>
          <p:cNvSpPr/>
          <p:nvPr/>
        </p:nvSpPr>
        <p:spPr bwMode="auto">
          <a:xfrm>
            <a:off x="683568" y="1412776"/>
            <a:ext cx="2448272" cy="648072"/>
          </a:xfrm>
          <a:prstGeom prst="rect">
            <a:avLst/>
          </a:prstGeom>
          <a:noFill/>
          <a:ln w="25400" cap="flat" cmpd="sng" algn="ctr">
            <a:solidFill>
              <a:srgbClr val="33339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tx1"/>
              </a:solidFill>
              <a:effectLst/>
              <a:latin typeface="Tempus Sans ITC" pitchFamily="82" charset="0"/>
            </a:endParaRPr>
          </a:p>
        </p:txBody>
      </p:sp>
      <p:graphicFrame>
        <p:nvGraphicFramePr>
          <p:cNvPr id="3" name="2 Objeto"/>
          <p:cNvGraphicFramePr>
            <a:graphicFrameLocks noChangeAspect="1"/>
          </p:cNvGraphicFramePr>
          <p:nvPr>
            <p:extLst>
              <p:ext uri="{D42A27DB-BD31-4B8C-83A1-F6EECF244321}">
                <p14:modId xmlns:p14="http://schemas.microsoft.com/office/powerpoint/2010/main" val="3006958741"/>
              </p:ext>
            </p:extLst>
          </p:nvPr>
        </p:nvGraphicFramePr>
        <p:xfrm>
          <a:off x="4228039" y="1484784"/>
          <a:ext cx="2149475" cy="790575"/>
        </p:xfrm>
        <a:graphic>
          <a:graphicData uri="http://schemas.openxmlformats.org/presentationml/2006/ole">
            <mc:AlternateContent xmlns:mc="http://schemas.openxmlformats.org/markup-compatibility/2006">
              <mc:Choice xmlns:v="urn:schemas-microsoft-com:vml" Requires="v">
                <p:oleObj spid="_x0000_s96287" name="Ecuación" r:id="rId6" imgW="1384200" imgH="507960" progId="Equation.3">
                  <p:embed/>
                </p:oleObj>
              </mc:Choice>
              <mc:Fallback>
                <p:oleObj name="Ecuación" r:id="rId6" imgW="1384200" imgH="507960" progId="Equation.3">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8039" y="1484784"/>
                        <a:ext cx="214947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CuadroTexto"/>
          <p:cNvSpPr txBox="1"/>
          <p:nvPr/>
        </p:nvSpPr>
        <p:spPr>
          <a:xfrm>
            <a:off x="683568" y="2420888"/>
            <a:ext cx="6833922" cy="615553"/>
          </a:xfrm>
          <a:prstGeom prst="rect">
            <a:avLst/>
          </a:prstGeom>
          <a:noFill/>
        </p:spPr>
        <p:txBody>
          <a:bodyPr wrap="none" rtlCol="0">
            <a:spAutoFit/>
          </a:bodyPr>
          <a:lstStyle/>
          <a:p>
            <a:r>
              <a:rPr lang="es-ES" dirty="0" smtClean="0"/>
              <a:t>Otra forma generalizada de expresarla en n intervalos cuando </a:t>
            </a:r>
            <a:r>
              <a:rPr lang="es-ES" sz="1800" b="1" u="sng" dirty="0" smtClean="0">
                <a:effectLst>
                  <a:outerShdw blurRad="38100" dist="38100" dir="2700000" algn="tl">
                    <a:srgbClr val="000000">
                      <a:alpha val="43137"/>
                    </a:srgbClr>
                  </a:outerShdw>
                </a:effectLst>
              </a:rPr>
              <a:t>n </a:t>
            </a:r>
            <a:r>
              <a:rPr lang="es-ES" sz="1800" u="sng" dirty="0" smtClean="0">
                <a:effectLst>
                  <a:outerShdw blurRad="38100" dist="38100" dir="2700000" algn="tl">
                    <a:srgbClr val="000000">
                      <a:alpha val="43137"/>
                    </a:srgbClr>
                  </a:outerShdw>
                </a:effectLst>
              </a:rPr>
              <a:t>sea</a:t>
            </a:r>
            <a:r>
              <a:rPr lang="es-ES" sz="1800" b="1" u="sng" dirty="0" smtClean="0">
                <a:effectLst>
                  <a:outerShdw blurRad="38100" dist="38100" dir="2700000" algn="tl">
                    <a:srgbClr val="000000">
                      <a:alpha val="43137"/>
                    </a:srgbClr>
                  </a:outerShdw>
                </a:effectLst>
              </a:rPr>
              <a:t> par </a:t>
            </a:r>
            <a:r>
              <a:rPr lang="es-ES" sz="1800" dirty="0" smtClean="0"/>
              <a:t> </a:t>
            </a:r>
            <a:r>
              <a:rPr lang="es-ES" dirty="0" smtClean="0"/>
              <a:t>sería:</a:t>
            </a:r>
          </a:p>
          <a:p>
            <a:endParaRPr lang="es-ES" dirty="0"/>
          </a:p>
        </p:txBody>
      </p:sp>
      <mc:AlternateContent xmlns:mc="http://schemas.openxmlformats.org/markup-compatibility/2006" xmlns:a14="http://schemas.microsoft.com/office/drawing/2010/main">
        <mc:Choice Requires="a14">
          <p:sp>
            <p:nvSpPr>
              <p:cNvPr id="7" name="6 CuadroTexto"/>
              <p:cNvSpPr txBox="1"/>
              <p:nvPr/>
            </p:nvSpPr>
            <p:spPr>
              <a:xfrm>
                <a:off x="287240" y="2924944"/>
                <a:ext cx="8478026" cy="8223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𝐼</m:t>
                      </m:r>
                      <m:d>
                        <m:dPr>
                          <m:ctrlPr>
                            <a:rPr lang="es-ES" b="0" i="1" smtClean="0">
                              <a:latin typeface="Cambria Math" panose="02040503050406030204" pitchFamily="18" charset="0"/>
                            </a:rPr>
                          </m:ctrlPr>
                        </m:dPr>
                        <m:e>
                          <m:r>
                            <a:rPr lang="es-ES" b="0" i="1" smtClean="0">
                              <a:latin typeface="Cambria Math"/>
                            </a:rPr>
                            <m:t>𝑓</m:t>
                          </m:r>
                        </m:e>
                      </m:d>
                      <m:r>
                        <a:rPr lang="es-ES" b="0" i="1" smtClean="0">
                          <a:latin typeface="Cambria Math"/>
                        </a:rPr>
                        <m:t>=</m:t>
                      </m:r>
                      <m:nary>
                        <m:naryPr>
                          <m:ctrlPr>
                            <a:rPr lang="es-ES" i="1">
                              <a:latin typeface="Cambria Math" panose="02040503050406030204" pitchFamily="18" charset="0"/>
                            </a:rPr>
                          </m:ctrlPr>
                        </m:naryPr>
                        <m:sub>
                          <m:r>
                            <m:rPr>
                              <m:brk m:alnAt="23"/>
                            </m:rPr>
                            <a:rPr lang="es-ES" i="1">
                              <a:latin typeface="Cambria Math"/>
                            </a:rPr>
                            <m:t>𝑎</m:t>
                          </m:r>
                        </m:sub>
                        <m:sup>
                          <m:r>
                            <a:rPr lang="es-ES" i="1">
                              <a:latin typeface="Cambria Math"/>
                            </a:rPr>
                            <m:t>𝑏</m:t>
                          </m:r>
                        </m:sup>
                        <m:e>
                          <m:r>
                            <a:rPr lang="es-ES" i="1">
                              <a:latin typeface="Cambria Math"/>
                            </a:rPr>
                            <m:t>𝑓</m:t>
                          </m:r>
                          <m:d>
                            <m:dPr>
                              <m:ctrlPr>
                                <a:rPr lang="es-ES" i="1">
                                  <a:latin typeface="Cambria Math" panose="02040503050406030204" pitchFamily="18" charset="0"/>
                                </a:rPr>
                              </m:ctrlPr>
                            </m:dPr>
                            <m:e>
                              <m:r>
                                <a:rPr lang="es-ES" i="1">
                                  <a:latin typeface="Cambria Math"/>
                                </a:rPr>
                                <m:t>𝑥</m:t>
                              </m:r>
                            </m:e>
                          </m:d>
                          <m:r>
                            <a:rPr lang="es-ES" i="1">
                              <a:latin typeface="Cambria Math"/>
                            </a:rPr>
                            <m:t>.</m:t>
                          </m:r>
                          <m:r>
                            <a:rPr lang="es-ES" i="1">
                              <a:latin typeface="Cambria Math"/>
                            </a:rPr>
                            <m:t>𝑑𝑥</m:t>
                          </m:r>
                        </m:e>
                      </m:nary>
                      <m:r>
                        <a:rPr lang="es-ES" b="0" i="1" smtClean="0">
                          <a:latin typeface="Cambria Math"/>
                        </a:rPr>
                        <m:t>=</m:t>
                      </m:r>
                      <m:nary>
                        <m:naryPr>
                          <m:chr m:val="∑"/>
                          <m:ctrlPr>
                            <a:rPr lang="es-ES" b="0" i="1" smtClean="0">
                              <a:latin typeface="Cambria Math" panose="02040503050406030204" pitchFamily="18" charset="0"/>
                            </a:rPr>
                          </m:ctrlPr>
                        </m:naryPr>
                        <m:sub>
                          <m:r>
                            <m:rPr>
                              <m:brk m:alnAt="23"/>
                            </m:rPr>
                            <a:rPr lang="es-ES" b="0" i="1" smtClean="0">
                              <a:latin typeface="Cambria Math"/>
                            </a:rPr>
                            <m:t>𝑗</m:t>
                          </m:r>
                          <m:r>
                            <a:rPr lang="es-ES" b="0" i="1" smtClean="0">
                              <a:latin typeface="Cambria Math"/>
                            </a:rPr>
                            <m:t>=1</m:t>
                          </m:r>
                        </m:sub>
                        <m:sup>
                          <m:r>
                            <a:rPr lang="es-ES" b="0" i="1" smtClean="0">
                              <a:latin typeface="Cambria Math"/>
                            </a:rPr>
                            <m:t>𝑛</m:t>
                          </m:r>
                          <m:r>
                            <a:rPr lang="es-ES" b="0" i="1" smtClean="0">
                              <a:latin typeface="Cambria Math"/>
                            </a:rPr>
                            <m:t>/2</m:t>
                          </m:r>
                        </m:sup>
                        <m:e>
                          <m:nary>
                            <m:naryPr>
                              <m:ctrlPr>
                                <a:rPr lang="es-ES" i="1">
                                  <a:latin typeface="Cambria Math" panose="02040503050406030204" pitchFamily="18" charset="0"/>
                                </a:rPr>
                              </m:ctrlPr>
                            </m:naryPr>
                            <m:sub>
                              <m:sSub>
                                <m:sSubPr>
                                  <m:ctrlPr>
                                    <a:rPr lang="es-ES" b="0" i="1" smtClean="0">
                                      <a:latin typeface="Cambria Math" panose="02040503050406030204" pitchFamily="18" charset="0"/>
                                    </a:rPr>
                                  </m:ctrlPr>
                                </m:sSubPr>
                                <m:e>
                                  <m:r>
                                    <a:rPr lang="es-ES" b="0" i="1" smtClean="0">
                                      <a:latin typeface="Cambria Math"/>
                                    </a:rPr>
                                    <m:t>𝑥</m:t>
                                  </m:r>
                                </m:e>
                                <m:sub>
                                  <m:r>
                                    <a:rPr lang="es-ES" b="0" i="1" smtClean="0">
                                      <a:latin typeface="Cambria Math"/>
                                    </a:rPr>
                                    <m:t>2</m:t>
                                  </m:r>
                                  <m:r>
                                    <a:rPr lang="es-ES" b="0" i="1" smtClean="0">
                                      <a:latin typeface="Cambria Math"/>
                                    </a:rPr>
                                    <m:t>𝑗</m:t>
                                  </m:r>
                                  <m:r>
                                    <a:rPr lang="es-ES" b="0" i="1" smtClean="0">
                                      <a:latin typeface="Cambria Math"/>
                                    </a:rPr>
                                    <m:t>−2</m:t>
                                  </m:r>
                                </m:sub>
                              </m:sSub>
                            </m:sub>
                            <m:sup>
                              <m:sSub>
                                <m:sSubPr>
                                  <m:ctrlPr>
                                    <a:rPr lang="es-ES" i="1">
                                      <a:latin typeface="Cambria Math" panose="02040503050406030204" pitchFamily="18" charset="0"/>
                                    </a:rPr>
                                  </m:ctrlPr>
                                </m:sSubPr>
                                <m:e>
                                  <m:r>
                                    <a:rPr lang="es-ES" i="1">
                                      <a:latin typeface="Cambria Math"/>
                                    </a:rPr>
                                    <m:t>𝑥</m:t>
                                  </m:r>
                                </m:e>
                                <m:sub>
                                  <m:r>
                                    <a:rPr lang="es-ES" i="1">
                                      <a:latin typeface="Cambria Math"/>
                                    </a:rPr>
                                    <m:t>2</m:t>
                                  </m:r>
                                  <m:r>
                                    <a:rPr lang="es-ES" i="1">
                                      <a:latin typeface="Cambria Math"/>
                                    </a:rPr>
                                    <m:t>𝑗</m:t>
                                  </m:r>
                                </m:sub>
                              </m:sSub>
                            </m:sup>
                            <m:e>
                              <m:r>
                                <a:rPr lang="es-ES" i="1">
                                  <a:latin typeface="Cambria Math"/>
                                </a:rPr>
                                <m:t>𝑓</m:t>
                              </m:r>
                              <m:d>
                                <m:dPr>
                                  <m:ctrlPr>
                                    <a:rPr lang="es-ES" i="1">
                                      <a:latin typeface="Cambria Math" panose="02040503050406030204" pitchFamily="18" charset="0"/>
                                    </a:rPr>
                                  </m:ctrlPr>
                                </m:dPr>
                                <m:e>
                                  <m:r>
                                    <a:rPr lang="es-ES" i="1">
                                      <a:latin typeface="Cambria Math"/>
                                    </a:rPr>
                                    <m:t>𝑥</m:t>
                                  </m:r>
                                </m:e>
                              </m:d>
                              <m:r>
                                <a:rPr lang="es-ES" i="1">
                                  <a:latin typeface="Cambria Math"/>
                                </a:rPr>
                                <m:t>.</m:t>
                              </m:r>
                              <m:r>
                                <a:rPr lang="es-ES" i="1">
                                  <a:latin typeface="Cambria Math"/>
                                </a:rPr>
                                <m:t>𝑑𝑥</m:t>
                              </m:r>
                            </m:e>
                          </m:nary>
                          <m:r>
                            <a:rPr lang="es-ES" b="0" i="1" smtClean="0">
                              <a:latin typeface="Cambria Math"/>
                            </a:rPr>
                            <m:t>=</m:t>
                          </m:r>
                        </m:e>
                      </m:nary>
                      <m:nary>
                        <m:naryPr>
                          <m:chr m:val="∑"/>
                          <m:ctrlPr>
                            <a:rPr lang="es-ES" i="1" smtClean="0">
                              <a:latin typeface="Cambria Math" panose="02040503050406030204" pitchFamily="18" charset="0"/>
                            </a:rPr>
                          </m:ctrlPr>
                        </m:naryPr>
                        <m:sub>
                          <m:r>
                            <m:rPr>
                              <m:brk m:alnAt="23"/>
                            </m:rPr>
                            <a:rPr lang="es-ES" i="1">
                              <a:latin typeface="Cambria Math"/>
                            </a:rPr>
                            <m:t>𝑗</m:t>
                          </m:r>
                          <m:r>
                            <a:rPr lang="es-ES" i="1">
                              <a:latin typeface="Cambria Math"/>
                            </a:rPr>
                            <m:t>=1</m:t>
                          </m:r>
                        </m:sub>
                        <m:sup>
                          <m:r>
                            <a:rPr lang="es-ES" i="1">
                              <a:latin typeface="Cambria Math"/>
                            </a:rPr>
                            <m:t>𝑛</m:t>
                          </m:r>
                          <m:r>
                            <a:rPr lang="es-ES" i="1">
                              <a:latin typeface="Cambria Math"/>
                            </a:rPr>
                            <m:t>/2</m:t>
                          </m:r>
                        </m:sup>
                        <m:e>
                          <m:d>
                            <m:dPr>
                              <m:begChr m:val="{"/>
                              <m:endChr m:val="}"/>
                              <m:ctrlPr>
                                <a:rPr lang="es-ES" i="1" smtClean="0">
                                  <a:latin typeface="Cambria Math" panose="02040503050406030204" pitchFamily="18" charset="0"/>
                                </a:rPr>
                              </m:ctrlPr>
                            </m:dPr>
                            <m:e>
                              <m:f>
                                <m:fPr>
                                  <m:ctrlPr>
                                    <a:rPr lang="es-ES" i="1" smtClean="0">
                                      <a:latin typeface="Cambria Math" panose="02040503050406030204" pitchFamily="18" charset="0"/>
                                    </a:rPr>
                                  </m:ctrlPr>
                                </m:fPr>
                                <m:num>
                                  <m:r>
                                    <a:rPr lang="es-ES" b="0" i="1" smtClean="0">
                                      <a:latin typeface="Cambria Math"/>
                                    </a:rPr>
                                    <m:t>h</m:t>
                                  </m:r>
                                </m:num>
                                <m:den>
                                  <m:r>
                                    <a:rPr lang="es-ES" b="0" i="1" smtClean="0">
                                      <a:latin typeface="Cambria Math"/>
                                    </a:rPr>
                                    <m:t>3</m:t>
                                  </m:r>
                                </m:den>
                              </m:f>
                              <m:d>
                                <m:dPr>
                                  <m:begChr m:val="["/>
                                  <m:endChr m:val="]"/>
                                  <m:ctrlPr>
                                    <a:rPr lang="es-ES" i="1" smtClean="0">
                                      <a:latin typeface="Cambria Math" panose="02040503050406030204" pitchFamily="18" charset="0"/>
                                    </a:rPr>
                                  </m:ctrlPr>
                                </m:dPr>
                                <m:e>
                                  <m:r>
                                    <a:rPr lang="es-ES" b="0" i="1" smtClean="0">
                                      <a:latin typeface="Cambria Math"/>
                                    </a:rPr>
                                    <m:t>𝑓</m:t>
                                  </m:r>
                                  <m:d>
                                    <m:dPr>
                                      <m:ctrlPr>
                                        <a:rPr lang="es-ES" b="0" i="1" smtClean="0">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a:rPr>
                                            <m:t>𝑥</m:t>
                                          </m:r>
                                        </m:e>
                                        <m:sub>
                                          <m:r>
                                            <a:rPr lang="es-ES" i="1">
                                              <a:latin typeface="Cambria Math"/>
                                            </a:rPr>
                                            <m:t>2</m:t>
                                          </m:r>
                                          <m:r>
                                            <a:rPr lang="es-ES" i="1">
                                              <a:latin typeface="Cambria Math"/>
                                            </a:rPr>
                                            <m:t>𝑗</m:t>
                                          </m:r>
                                          <m:r>
                                            <a:rPr lang="es-ES" i="1">
                                              <a:latin typeface="Cambria Math"/>
                                            </a:rPr>
                                            <m:t>−2</m:t>
                                          </m:r>
                                        </m:sub>
                                      </m:sSub>
                                    </m:e>
                                  </m:d>
                                  <m:r>
                                    <a:rPr lang="es-ES" b="0" i="1" smtClean="0">
                                      <a:latin typeface="Cambria Math"/>
                                    </a:rPr>
                                    <m:t>+4</m:t>
                                  </m:r>
                                  <m:r>
                                    <a:rPr lang="es-ES" b="0" i="1" smtClean="0">
                                      <a:latin typeface="Cambria Math"/>
                                    </a:rPr>
                                    <m:t>𝑓</m:t>
                                  </m:r>
                                  <m:d>
                                    <m:dPr>
                                      <m:ctrlPr>
                                        <a:rPr lang="es-ES" b="0" i="1" smtClean="0">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a:rPr>
                                            <m:t>𝑥</m:t>
                                          </m:r>
                                        </m:e>
                                        <m:sub>
                                          <m:r>
                                            <a:rPr lang="es-ES" i="1">
                                              <a:latin typeface="Cambria Math"/>
                                            </a:rPr>
                                            <m:t>2</m:t>
                                          </m:r>
                                          <m:r>
                                            <a:rPr lang="es-ES" i="1">
                                              <a:latin typeface="Cambria Math"/>
                                            </a:rPr>
                                            <m:t>𝑗</m:t>
                                          </m:r>
                                          <m:r>
                                            <a:rPr lang="es-ES" i="1">
                                              <a:latin typeface="Cambria Math"/>
                                            </a:rPr>
                                            <m:t>−1</m:t>
                                          </m:r>
                                        </m:sub>
                                      </m:sSub>
                                    </m:e>
                                  </m:d>
                                  <m:r>
                                    <a:rPr lang="es-ES" b="0" i="1" smtClean="0">
                                      <a:latin typeface="Cambria Math"/>
                                    </a:rPr>
                                    <m:t>+</m:t>
                                  </m:r>
                                  <m:r>
                                    <a:rPr lang="es-ES" i="1">
                                      <a:latin typeface="Cambria Math"/>
                                    </a:rPr>
                                    <m:t>(</m:t>
                                  </m:r>
                                  <m:sSub>
                                    <m:sSubPr>
                                      <m:ctrlPr>
                                        <a:rPr lang="es-ES" i="1">
                                          <a:latin typeface="Cambria Math" panose="02040503050406030204" pitchFamily="18" charset="0"/>
                                        </a:rPr>
                                      </m:ctrlPr>
                                    </m:sSubPr>
                                    <m:e>
                                      <m:r>
                                        <a:rPr lang="es-ES" i="1">
                                          <a:latin typeface="Cambria Math"/>
                                        </a:rPr>
                                        <m:t>𝑥</m:t>
                                      </m:r>
                                    </m:e>
                                    <m:sub>
                                      <m:r>
                                        <a:rPr lang="es-ES" i="1">
                                          <a:latin typeface="Cambria Math"/>
                                        </a:rPr>
                                        <m:t>2</m:t>
                                      </m:r>
                                      <m:r>
                                        <a:rPr lang="es-ES" i="1">
                                          <a:latin typeface="Cambria Math"/>
                                        </a:rPr>
                                        <m:t>𝑗</m:t>
                                      </m:r>
                                    </m:sub>
                                  </m:sSub>
                                  <m:r>
                                    <a:rPr lang="es-ES" b="0" i="1" smtClean="0">
                                      <a:latin typeface="Cambria Math"/>
                                    </a:rPr>
                                    <m:t>)</m:t>
                                  </m:r>
                                </m:e>
                              </m:d>
                              <m:r>
                                <a:rPr lang="es-ES" b="0" i="1" smtClean="0">
                                  <a:latin typeface="Cambria Math"/>
                                </a:rPr>
                                <m:t>−</m:t>
                              </m:r>
                              <m:f>
                                <m:fPr>
                                  <m:ctrlPr>
                                    <a:rPr lang="es-ES" b="0" i="1" smtClean="0">
                                      <a:latin typeface="Cambria Math" panose="02040503050406030204" pitchFamily="18" charset="0"/>
                                    </a:rPr>
                                  </m:ctrlPr>
                                </m:fPr>
                                <m:num>
                                  <m:sSup>
                                    <m:sSupPr>
                                      <m:ctrlPr>
                                        <a:rPr lang="es-ES" b="0" i="1" smtClean="0">
                                          <a:latin typeface="Cambria Math" panose="02040503050406030204" pitchFamily="18" charset="0"/>
                                        </a:rPr>
                                      </m:ctrlPr>
                                    </m:sSupPr>
                                    <m:e>
                                      <m:r>
                                        <a:rPr lang="es-ES" b="0" i="1" smtClean="0">
                                          <a:latin typeface="Cambria Math"/>
                                        </a:rPr>
                                        <m:t>h</m:t>
                                      </m:r>
                                    </m:e>
                                    <m:sup>
                                      <m:r>
                                        <a:rPr lang="es-ES" b="0" i="1" smtClean="0">
                                          <a:latin typeface="Cambria Math"/>
                                        </a:rPr>
                                        <m:t>5</m:t>
                                      </m:r>
                                    </m:sup>
                                  </m:sSup>
                                </m:num>
                                <m:den>
                                  <m:r>
                                    <a:rPr lang="es-ES" b="0" i="1" smtClean="0">
                                      <a:latin typeface="Cambria Math"/>
                                    </a:rPr>
                                    <m:t>90</m:t>
                                  </m:r>
                                </m:den>
                              </m:f>
                              <m:sSup>
                                <m:sSupPr>
                                  <m:ctrlPr>
                                    <a:rPr lang="es-ES" b="0" i="1" smtClean="0">
                                      <a:latin typeface="Cambria Math" panose="02040503050406030204" pitchFamily="18" charset="0"/>
                                    </a:rPr>
                                  </m:ctrlPr>
                                </m:sSupPr>
                                <m:e>
                                  <m:r>
                                    <a:rPr lang="es-ES" b="0" i="1" smtClean="0">
                                      <a:latin typeface="Cambria Math"/>
                                    </a:rPr>
                                    <m:t>𝑓</m:t>
                                  </m:r>
                                </m:e>
                                <m:sup>
                                  <m:d>
                                    <m:dPr>
                                      <m:ctrlPr>
                                        <a:rPr lang="es-ES" b="0" i="1" smtClean="0">
                                          <a:latin typeface="Cambria Math" panose="02040503050406030204" pitchFamily="18" charset="0"/>
                                        </a:rPr>
                                      </m:ctrlPr>
                                    </m:dPr>
                                    <m:e>
                                      <m:r>
                                        <a:rPr lang="es-ES" b="0" i="1" smtClean="0">
                                          <a:latin typeface="Cambria Math"/>
                                        </a:rPr>
                                        <m:t>4</m:t>
                                      </m:r>
                                    </m:e>
                                  </m:d>
                                </m:sup>
                              </m:sSup>
                              <m:r>
                                <a:rPr lang="es-ES" b="0" i="1" smtClean="0">
                                  <a:latin typeface="Cambria Math"/>
                                </a:rPr>
                                <m:t>(</m:t>
                              </m:r>
                              <m:sSub>
                                <m:sSubPr>
                                  <m:ctrlPr>
                                    <a:rPr lang="es-ES" b="0" i="1" smtClean="0">
                                      <a:latin typeface="Cambria Math" panose="02040503050406030204" pitchFamily="18" charset="0"/>
                                    </a:rPr>
                                  </m:ctrlPr>
                                </m:sSubPr>
                                <m:e>
                                  <m:r>
                                    <a:rPr lang="es-ES" b="0" i="1" smtClean="0">
                                      <a:latin typeface="Cambria Math"/>
                                      <a:ea typeface="Cambria Math"/>
                                    </a:rPr>
                                    <m:t>𝜉</m:t>
                                  </m:r>
                                </m:e>
                                <m:sub>
                                  <m:r>
                                    <a:rPr lang="es-ES" b="0" i="1" smtClean="0">
                                      <a:latin typeface="Cambria Math"/>
                                    </a:rPr>
                                    <m:t>𝑗</m:t>
                                  </m:r>
                                </m:sub>
                              </m:sSub>
                              <m:r>
                                <a:rPr lang="es-ES" b="0" i="1" smtClean="0">
                                  <a:latin typeface="Cambria Math"/>
                                </a:rPr>
                                <m:t>)</m:t>
                              </m:r>
                            </m:e>
                          </m:d>
                        </m:e>
                      </m:nary>
                    </m:oMath>
                  </m:oMathPara>
                </a14:m>
                <a:endParaRPr lang="es-ES" dirty="0"/>
              </a:p>
            </p:txBody>
          </p:sp>
        </mc:Choice>
        <mc:Fallback xmlns="">
          <p:sp>
            <p:nvSpPr>
              <p:cNvPr id="7" name="6 CuadroTexto"/>
              <p:cNvSpPr txBox="1">
                <a:spLocks noRot="1" noChangeAspect="1" noMove="1" noResize="1" noEditPoints="1" noAdjustHandles="1" noChangeArrowheads="1" noChangeShapeType="1" noTextEdit="1"/>
              </p:cNvSpPr>
              <p:nvPr/>
            </p:nvSpPr>
            <p:spPr>
              <a:xfrm>
                <a:off x="287240" y="2924944"/>
                <a:ext cx="8478026" cy="822341"/>
              </a:xfrm>
              <a:prstGeom prst="rect">
                <a:avLst/>
              </a:prstGeom>
              <a:blipFill rotWithShape="1">
                <a:blip r:embed="rId8" cstate="print"/>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15 CuadroTexto"/>
              <p:cNvSpPr txBox="1"/>
              <p:nvPr/>
            </p:nvSpPr>
            <p:spPr>
              <a:xfrm>
                <a:off x="287240" y="4149080"/>
                <a:ext cx="8141588" cy="9279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𝐼</m:t>
                      </m:r>
                      <m:d>
                        <m:dPr>
                          <m:ctrlPr>
                            <a:rPr lang="es-ES" b="0" i="1" smtClean="0">
                              <a:latin typeface="Cambria Math" panose="02040503050406030204" pitchFamily="18" charset="0"/>
                            </a:rPr>
                          </m:ctrlPr>
                        </m:dPr>
                        <m:e>
                          <m:r>
                            <a:rPr lang="es-ES" b="0" i="1" smtClean="0">
                              <a:latin typeface="Cambria Math"/>
                            </a:rPr>
                            <m:t>𝑓</m:t>
                          </m:r>
                        </m:e>
                      </m:d>
                      <m:r>
                        <a:rPr lang="es-ES" b="0" i="1" smtClean="0">
                          <a:latin typeface="Cambria Math"/>
                        </a:rPr>
                        <m:t>=</m:t>
                      </m:r>
                      <m:nary>
                        <m:naryPr>
                          <m:ctrlPr>
                            <a:rPr lang="es-ES" i="1">
                              <a:latin typeface="Cambria Math" panose="02040503050406030204" pitchFamily="18" charset="0"/>
                            </a:rPr>
                          </m:ctrlPr>
                        </m:naryPr>
                        <m:sub>
                          <m:r>
                            <m:rPr>
                              <m:brk m:alnAt="23"/>
                            </m:rPr>
                            <a:rPr lang="es-ES" i="1">
                              <a:latin typeface="Cambria Math"/>
                            </a:rPr>
                            <m:t>𝑎</m:t>
                          </m:r>
                        </m:sub>
                        <m:sup>
                          <m:r>
                            <a:rPr lang="es-ES" i="1">
                              <a:latin typeface="Cambria Math"/>
                            </a:rPr>
                            <m:t>𝑏</m:t>
                          </m:r>
                        </m:sup>
                        <m:e>
                          <m:r>
                            <a:rPr lang="es-ES" i="1">
                              <a:latin typeface="Cambria Math"/>
                            </a:rPr>
                            <m:t>𝑓</m:t>
                          </m:r>
                          <m:d>
                            <m:dPr>
                              <m:ctrlPr>
                                <a:rPr lang="es-ES" i="1">
                                  <a:latin typeface="Cambria Math" panose="02040503050406030204" pitchFamily="18" charset="0"/>
                                </a:rPr>
                              </m:ctrlPr>
                            </m:dPr>
                            <m:e>
                              <m:r>
                                <a:rPr lang="es-ES" i="1">
                                  <a:latin typeface="Cambria Math"/>
                                </a:rPr>
                                <m:t>𝑥</m:t>
                              </m:r>
                            </m:e>
                          </m:d>
                          <m:r>
                            <a:rPr lang="es-ES" i="1">
                              <a:latin typeface="Cambria Math"/>
                            </a:rPr>
                            <m:t>.</m:t>
                          </m:r>
                          <m:r>
                            <a:rPr lang="es-ES" i="1">
                              <a:latin typeface="Cambria Math"/>
                            </a:rPr>
                            <m:t>𝑑𝑥</m:t>
                          </m:r>
                        </m:e>
                      </m:nary>
                      <m:r>
                        <a:rPr lang="es-ES" b="0" i="1" smtClean="0">
                          <a:latin typeface="Cambria Math"/>
                        </a:rPr>
                        <m:t>=</m:t>
                      </m:r>
                      <m:f>
                        <m:fPr>
                          <m:ctrlPr>
                            <a:rPr lang="es-ES" i="1">
                              <a:latin typeface="Cambria Math" panose="02040503050406030204" pitchFamily="18" charset="0"/>
                            </a:rPr>
                          </m:ctrlPr>
                        </m:fPr>
                        <m:num>
                          <m:r>
                            <a:rPr lang="es-ES" i="1">
                              <a:latin typeface="Cambria Math"/>
                            </a:rPr>
                            <m:t>h</m:t>
                          </m:r>
                        </m:num>
                        <m:den>
                          <m:r>
                            <a:rPr lang="es-ES" i="1">
                              <a:latin typeface="Cambria Math"/>
                            </a:rPr>
                            <m:t>3</m:t>
                          </m:r>
                        </m:den>
                      </m:f>
                      <m:d>
                        <m:dPr>
                          <m:begChr m:val="["/>
                          <m:endChr m:val="]"/>
                          <m:ctrlPr>
                            <a:rPr lang="es-ES" i="1">
                              <a:latin typeface="Cambria Math" panose="02040503050406030204" pitchFamily="18" charset="0"/>
                            </a:rPr>
                          </m:ctrlPr>
                        </m:dPr>
                        <m:e>
                          <m:r>
                            <a:rPr lang="es-ES" i="1">
                              <a:latin typeface="Cambria Math"/>
                            </a:rPr>
                            <m:t>𝑓</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a:rPr>
                                    <m:t>𝑥</m:t>
                                  </m:r>
                                </m:e>
                                <m:sub>
                                  <m:r>
                                    <a:rPr lang="es-ES" b="0" i="1" smtClean="0">
                                      <a:latin typeface="Cambria Math"/>
                                    </a:rPr>
                                    <m:t>0</m:t>
                                  </m:r>
                                </m:sub>
                              </m:sSub>
                            </m:e>
                          </m:d>
                          <m:r>
                            <a:rPr lang="es-ES" i="1">
                              <a:latin typeface="Cambria Math"/>
                            </a:rPr>
                            <m:t>+</m:t>
                          </m:r>
                          <m:r>
                            <a:rPr lang="es-ES" b="0" i="1" smtClean="0">
                              <a:latin typeface="Cambria Math"/>
                            </a:rPr>
                            <m:t>2</m:t>
                          </m:r>
                          <m:nary>
                            <m:naryPr>
                              <m:chr m:val="∑"/>
                              <m:ctrlPr>
                                <a:rPr lang="es-ES" b="0" i="1" smtClean="0">
                                  <a:latin typeface="Cambria Math" panose="02040503050406030204" pitchFamily="18" charset="0"/>
                                </a:rPr>
                              </m:ctrlPr>
                            </m:naryPr>
                            <m:sub>
                              <m:r>
                                <m:rPr>
                                  <m:brk m:alnAt="23"/>
                                </m:rPr>
                                <a:rPr lang="es-ES" b="0" i="1" smtClean="0">
                                  <a:latin typeface="Cambria Math"/>
                                </a:rPr>
                                <m:t>𝑗</m:t>
                              </m:r>
                              <m:r>
                                <a:rPr lang="es-ES" b="0" i="1" smtClean="0">
                                  <a:latin typeface="Cambria Math"/>
                                </a:rPr>
                                <m:t>=1</m:t>
                              </m:r>
                            </m:sub>
                            <m:sup>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a:rPr>
                                        <m:t>𝑛</m:t>
                                      </m:r>
                                    </m:num>
                                    <m:den>
                                      <m:r>
                                        <a:rPr lang="es-ES" b="0" i="1" smtClean="0">
                                          <a:latin typeface="Cambria Math"/>
                                        </a:rPr>
                                        <m:t>2</m:t>
                                      </m:r>
                                    </m:den>
                                  </m:f>
                                </m:e>
                              </m:d>
                              <m:r>
                                <a:rPr lang="es-ES" b="0" i="1" smtClean="0">
                                  <a:latin typeface="Cambria Math"/>
                                </a:rPr>
                                <m:t>−1</m:t>
                              </m:r>
                            </m:sup>
                            <m:e>
                              <m:r>
                                <a:rPr lang="es-ES" i="1">
                                  <a:latin typeface="Cambria Math"/>
                                </a:rPr>
                                <m:t>𝑓</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a:rPr>
                                        <m:t>𝑥</m:t>
                                      </m:r>
                                    </m:e>
                                    <m:sub>
                                      <m:r>
                                        <a:rPr lang="es-ES" i="1">
                                          <a:latin typeface="Cambria Math"/>
                                        </a:rPr>
                                        <m:t>2</m:t>
                                      </m:r>
                                      <m:r>
                                        <a:rPr lang="es-ES" i="1">
                                          <a:latin typeface="Cambria Math"/>
                                        </a:rPr>
                                        <m:t>𝑗</m:t>
                                      </m:r>
                                    </m:sub>
                                  </m:sSub>
                                </m:e>
                              </m:d>
                            </m:e>
                          </m:nary>
                          <m:r>
                            <a:rPr lang="es-ES" i="1">
                              <a:latin typeface="Cambria Math"/>
                            </a:rPr>
                            <m:t>+</m:t>
                          </m:r>
                          <m:r>
                            <a:rPr lang="es-ES" b="0" i="1" smtClean="0">
                              <a:latin typeface="Cambria Math"/>
                            </a:rPr>
                            <m:t>4</m:t>
                          </m:r>
                          <m:nary>
                            <m:naryPr>
                              <m:chr m:val="∑"/>
                              <m:ctrlPr>
                                <a:rPr lang="es-ES" i="1" smtClean="0">
                                  <a:latin typeface="Cambria Math" panose="02040503050406030204" pitchFamily="18" charset="0"/>
                                </a:rPr>
                              </m:ctrlPr>
                            </m:naryPr>
                            <m:sub>
                              <m:r>
                                <m:rPr>
                                  <m:brk m:alnAt="23"/>
                                </m:rPr>
                                <a:rPr lang="es-ES" b="0" i="1" smtClean="0">
                                  <a:latin typeface="Cambria Math"/>
                                </a:rPr>
                                <m:t>𝑗</m:t>
                              </m:r>
                              <m:r>
                                <a:rPr lang="es-ES" b="0" i="1" smtClean="0">
                                  <a:latin typeface="Cambria Math"/>
                                </a:rPr>
                                <m:t>=1</m:t>
                              </m:r>
                            </m:sub>
                            <m:sup>
                              <m:r>
                                <a:rPr lang="es-ES" b="0" i="1" smtClean="0">
                                  <a:latin typeface="Cambria Math"/>
                                </a:rPr>
                                <m:t>𝑛</m:t>
                              </m:r>
                              <m:r>
                                <a:rPr lang="es-ES" b="0" i="1" smtClean="0">
                                  <a:latin typeface="Cambria Math"/>
                                </a:rPr>
                                <m:t>/2</m:t>
                              </m:r>
                            </m:sup>
                            <m:e>
                              <m:r>
                                <a:rPr lang="es-ES" i="1">
                                  <a:latin typeface="Cambria Math"/>
                                </a:rPr>
                                <m:t>𝑓</m:t>
                              </m:r>
                              <m:d>
                                <m:dPr>
                                  <m:ctrlPr>
                                    <a:rPr lang="es-ES" i="1">
                                      <a:latin typeface="Cambria Math" panose="02040503050406030204" pitchFamily="18" charset="0"/>
                                    </a:rPr>
                                  </m:ctrlPr>
                                </m:dPr>
                                <m:e>
                                  <m:sSub>
                                    <m:sSubPr>
                                      <m:ctrlPr>
                                        <a:rPr lang="es-ES" i="1">
                                          <a:latin typeface="Cambria Math" panose="02040503050406030204" pitchFamily="18" charset="0"/>
                                        </a:rPr>
                                      </m:ctrlPr>
                                    </m:sSubPr>
                                    <m:e>
                                      <m:r>
                                        <a:rPr lang="es-ES" i="1">
                                          <a:latin typeface="Cambria Math"/>
                                        </a:rPr>
                                        <m:t>𝑥</m:t>
                                      </m:r>
                                    </m:e>
                                    <m:sub>
                                      <m:r>
                                        <a:rPr lang="es-ES" i="1">
                                          <a:latin typeface="Cambria Math"/>
                                        </a:rPr>
                                        <m:t>2</m:t>
                                      </m:r>
                                      <m:r>
                                        <a:rPr lang="es-ES" i="1">
                                          <a:latin typeface="Cambria Math"/>
                                        </a:rPr>
                                        <m:t>𝑗</m:t>
                                      </m:r>
                                      <m:r>
                                        <a:rPr lang="es-ES" i="1">
                                          <a:latin typeface="Cambria Math"/>
                                        </a:rPr>
                                        <m:t>−1</m:t>
                                      </m:r>
                                    </m:sub>
                                  </m:sSub>
                                </m:e>
                              </m:d>
                              <m:r>
                                <a:rPr lang="es-ES" b="0" i="1" smtClean="0">
                                  <a:latin typeface="Cambria Math"/>
                                </a:rPr>
                                <m:t>+</m:t>
                              </m:r>
                            </m:e>
                          </m:nary>
                          <m:r>
                            <a:rPr lang="es-ES" i="1" smtClean="0">
                              <a:latin typeface="Cambria Math"/>
                            </a:rPr>
                            <m:t>𝑓</m:t>
                          </m:r>
                          <m:r>
                            <a:rPr lang="es-ES" i="1" smtClean="0">
                              <a:latin typeface="Cambria Math"/>
                            </a:rPr>
                            <m:t> (</m:t>
                          </m:r>
                          <m:sSub>
                            <m:sSubPr>
                              <m:ctrlPr>
                                <a:rPr lang="es-ES" i="1">
                                  <a:latin typeface="Cambria Math" panose="02040503050406030204" pitchFamily="18" charset="0"/>
                                </a:rPr>
                              </m:ctrlPr>
                            </m:sSubPr>
                            <m:e>
                              <m:r>
                                <a:rPr lang="es-ES" i="1">
                                  <a:latin typeface="Cambria Math"/>
                                </a:rPr>
                                <m:t>𝑥</m:t>
                              </m:r>
                            </m:e>
                            <m:sub>
                              <m:r>
                                <a:rPr lang="es-ES" b="0" i="1" smtClean="0">
                                  <a:latin typeface="Cambria Math"/>
                                </a:rPr>
                                <m:t>𝑛</m:t>
                              </m:r>
                            </m:sub>
                          </m:sSub>
                          <m:r>
                            <a:rPr lang="es-ES" i="1">
                              <a:latin typeface="Cambria Math"/>
                            </a:rPr>
                            <m:t>)</m:t>
                          </m:r>
                        </m:e>
                      </m:d>
                      <m:r>
                        <a:rPr lang="es-ES" i="1">
                          <a:latin typeface="Cambria Math"/>
                        </a:rPr>
                        <m:t>−</m:t>
                      </m:r>
                      <m:f>
                        <m:fPr>
                          <m:ctrlPr>
                            <a:rPr lang="es-ES" i="1">
                              <a:latin typeface="Cambria Math" panose="02040503050406030204" pitchFamily="18" charset="0"/>
                            </a:rPr>
                          </m:ctrlPr>
                        </m:fPr>
                        <m:num>
                          <m:sSup>
                            <m:sSupPr>
                              <m:ctrlPr>
                                <a:rPr lang="es-ES" i="1">
                                  <a:latin typeface="Cambria Math" panose="02040503050406030204" pitchFamily="18" charset="0"/>
                                </a:rPr>
                              </m:ctrlPr>
                            </m:sSupPr>
                            <m:e>
                              <m:r>
                                <a:rPr lang="es-ES" i="1">
                                  <a:latin typeface="Cambria Math"/>
                                </a:rPr>
                                <m:t>h</m:t>
                              </m:r>
                            </m:e>
                            <m:sup>
                              <m:r>
                                <a:rPr lang="es-ES" i="1">
                                  <a:latin typeface="Cambria Math"/>
                                </a:rPr>
                                <m:t>5</m:t>
                              </m:r>
                            </m:sup>
                          </m:sSup>
                        </m:num>
                        <m:den>
                          <m:r>
                            <a:rPr lang="es-ES" i="1">
                              <a:latin typeface="Cambria Math"/>
                            </a:rPr>
                            <m:t>90</m:t>
                          </m:r>
                        </m:den>
                      </m:f>
                      <m:nary>
                        <m:naryPr>
                          <m:chr m:val="∑"/>
                          <m:ctrlPr>
                            <a:rPr lang="es-ES" b="0" i="1" smtClean="0">
                              <a:latin typeface="Cambria Math" panose="02040503050406030204" pitchFamily="18" charset="0"/>
                            </a:rPr>
                          </m:ctrlPr>
                        </m:naryPr>
                        <m:sub>
                          <m:r>
                            <m:rPr>
                              <m:brk m:alnAt="23"/>
                            </m:rPr>
                            <a:rPr lang="es-ES" b="0" i="1" smtClean="0">
                              <a:latin typeface="Cambria Math"/>
                            </a:rPr>
                            <m:t>𝑗</m:t>
                          </m:r>
                          <m:r>
                            <a:rPr lang="es-ES" b="0" i="1" smtClean="0">
                              <a:latin typeface="Cambria Math"/>
                            </a:rPr>
                            <m:t>=1</m:t>
                          </m:r>
                        </m:sub>
                        <m:sup>
                          <m:r>
                            <a:rPr lang="es-ES" b="0" i="1" smtClean="0">
                              <a:latin typeface="Cambria Math"/>
                            </a:rPr>
                            <m:t>𝑛</m:t>
                          </m:r>
                          <m:r>
                            <a:rPr lang="es-ES" b="0" i="1" smtClean="0">
                              <a:latin typeface="Cambria Math"/>
                            </a:rPr>
                            <m:t>/2</m:t>
                          </m:r>
                        </m:sup>
                        <m:e>
                          <m:sSup>
                            <m:sSupPr>
                              <m:ctrlPr>
                                <a:rPr lang="es-ES" i="1">
                                  <a:latin typeface="Cambria Math" panose="02040503050406030204" pitchFamily="18" charset="0"/>
                                </a:rPr>
                              </m:ctrlPr>
                            </m:sSupPr>
                            <m:e>
                              <m:r>
                                <a:rPr lang="es-ES" i="1">
                                  <a:latin typeface="Cambria Math"/>
                                </a:rPr>
                                <m:t>𝑓</m:t>
                              </m:r>
                            </m:e>
                            <m:sup>
                              <m:d>
                                <m:dPr>
                                  <m:ctrlPr>
                                    <a:rPr lang="es-ES" i="1">
                                      <a:latin typeface="Cambria Math" panose="02040503050406030204" pitchFamily="18" charset="0"/>
                                    </a:rPr>
                                  </m:ctrlPr>
                                </m:dPr>
                                <m:e>
                                  <m:r>
                                    <a:rPr lang="es-ES" i="1">
                                      <a:latin typeface="Cambria Math"/>
                                    </a:rPr>
                                    <m:t>4</m:t>
                                  </m:r>
                                </m:e>
                              </m:d>
                            </m:sup>
                          </m:sSup>
                          <m:r>
                            <a:rPr lang="es-ES" i="1">
                              <a:latin typeface="Cambria Math"/>
                            </a:rPr>
                            <m:t>(</m:t>
                          </m:r>
                          <m:sSub>
                            <m:sSubPr>
                              <m:ctrlPr>
                                <a:rPr lang="es-ES" i="1">
                                  <a:latin typeface="Cambria Math" panose="02040503050406030204" pitchFamily="18" charset="0"/>
                                </a:rPr>
                              </m:ctrlPr>
                            </m:sSubPr>
                            <m:e>
                              <m:r>
                                <a:rPr lang="es-ES" i="1">
                                  <a:latin typeface="Cambria Math"/>
                                  <a:ea typeface="Cambria Math"/>
                                </a:rPr>
                                <m:t>𝜉</m:t>
                              </m:r>
                            </m:e>
                            <m:sub>
                              <m:r>
                                <a:rPr lang="es-ES" i="1">
                                  <a:latin typeface="Cambria Math"/>
                                </a:rPr>
                                <m:t>𝑗</m:t>
                              </m:r>
                            </m:sub>
                          </m:sSub>
                          <m:r>
                            <a:rPr lang="es-ES" b="0" i="1" smtClean="0">
                              <a:latin typeface="Cambria Math"/>
                            </a:rPr>
                            <m:t>)</m:t>
                          </m:r>
                        </m:e>
                      </m:nary>
                    </m:oMath>
                  </m:oMathPara>
                </a14:m>
                <a:endParaRPr lang="es-ES" dirty="0"/>
              </a:p>
            </p:txBody>
          </p:sp>
        </mc:Choice>
        <mc:Fallback xmlns="">
          <p:sp>
            <p:nvSpPr>
              <p:cNvPr id="16" name="15 CuadroTexto"/>
              <p:cNvSpPr txBox="1">
                <a:spLocks noRot="1" noChangeAspect="1" noMove="1" noResize="1" noEditPoints="1" noAdjustHandles="1" noChangeArrowheads="1" noChangeShapeType="1" noTextEdit="1"/>
              </p:cNvSpPr>
              <p:nvPr/>
            </p:nvSpPr>
            <p:spPr>
              <a:xfrm>
                <a:off x="287240" y="4149080"/>
                <a:ext cx="8141588" cy="927946"/>
              </a:xfrm>
              <a:prstGeom prst="rect">
                <a:avLst/>
              </a:prstGeom>
              <a:blipFill rotWithShape="1">
                <a:blip r:embed="rId9" cstate="print"/>
                <a:stretch>
                  <a:fillRect/>
                </a:stretch>
              </a:blipFill>
            </p:spPr>
            <p:txBody>
              <a:bodyPr/>
              <a:lstStyle/>
              <a:p>
                <a:r>
                  <a:rPr lang="es-ES">
                    <a:noFill/>
                  </a:rPr>
                  <a:t> </a:t>
                </a:r>
              </a:p>
            </p:txBody>
          </p:sp>
        </mc:Fallback>
      </mc:AlternateContent>
      <p:sp>
        <p:nvSpPr>
          <p:cNvPr id="8" name="7 CuadroTexto"/>
          <p:cNvSpPr txBox="1"/>
          <p:nvPr/>
        </p:nvSpPr>
        <p:spPr>
          <a:xfrm>
            <a:off x="539552" y="5301208"/>
            <a:ext cx="5253361" cy="338554"/>
          </a:xfrm>
          <a:prstGeom prst="rect">
            <a:avLst/>
          </a:prstGeom>
          <a:noFill/>
        </p:spPr>
        <p:txBody>
          <a:bodyPr wrap="none" rtlCol="0">
            <a:spAutoFit/>
          </a:bodyPr>
          <a:lstStyle/>
          <a:p>
            <a:r>
              <a:rPr lang="es-ES" dirty="0" smtClean="0"/>
              <a:t>Por el Teorema del Valor Intermedio, el </a:t>
            </a:r>
            <a:r>
              <a:rPr lang="es-ES" b="1" dirty="0" smtClean="0">
                <a:solidFill>
                  <a:srgbClr val="00B050"/>
                </a:solidFill>
              </a:rPr>
              <a:t>error</a:t>
            </a:r>
            <a:r>
              <a:rPr lang="es-ES" dirty="0" smtClean="0"/>
              <a:t> queda como:</a:t>
            </a:r>
            <a:endParaRPr lang="es-ES" dirty="0"/>
          </a:p>
        </p:txBody>
      </p:sp>
      <p:graphicFrame>
        <p:nvGraphicFramePr>
          <p:cNvPr id="9" name="8 Objeto"/>
          <p:cNvGraphicFramePr>
            <a:graphicFrameLocks noChangeAspect="1"/>
          </p:cNvGraphicFramePr>
          <p:nvPr>
            <p:extLst>
              <p:ext uri="{D42A27DB-BD31-4B8C-83A1-F6EECF244321}">
                <p14:modId xmlns:p14="http://schemas.microsoft.com/office/powerpoint/2010/main" val="2539551903"/>
              </p:ext>
            </p:extLst>
          </p:nvPr>
        </p:nvGraphicFramePr>
        <p:xfrm>
          <a:off x="976313" y="5656263"/>
          <a:ext cx="6765925" cy="790575"/>
        </p:xfrm>
        <a:graphic>
          <a:graphicData uri="http://schemas.openxmlformats.org/presentationml/2006/ole">
            <mc:AlternateContent xmlns:mc="http://schemas.openxmlformats.org/markup-compatibility/2006">
              <mc:Choice xmlns:v="urn:schemas-microsoft-com:vml" Requires="v">
                <p:oleObj spid="_x0000_s96288" name="Ecuación" r:id="rId10" imgW="4356000" imgH="507960" progId="Equation.3">
                  <p:embed/>
                </p:oleObj>
              </mc:Choice>
              <mc:Fallback>
                <p:oleObj name="Ecuación" r:id="rId10" imgW="4356000" imgH="507960" progId="Equation.3">
                  <p:embed/>
                  <p:pic>
                    <p:nvPicPr>
                      <p:cNvPr id="0" name="Picture 2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76313" y="5656263"/>
                        <a:ext cx="6765925" cy="7905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1" name="10 Conector recto"/>
          <p:cNvCxnSpPr/>
          <p:nvPr/>
        </p:nvCxnSpPr>
        <p:spPr bwMode="auto">
          <a:xfrm>
            <a:off x="6948264" y="5229200"/>
            <a:ext cx="1296144" cy="0"/>
          </a:xfrm>
          <a:prstGeom prst="line">
            <a:avLst/>
          </a:prstGeom>
          <a:noFill/>
          <a:ln w="57150" cap="flat" cmpd="sng" algn="ctr">
            <a:solidFill>
              <a:schemeClr val="accent1"/>
            </a:solidFill>
            <a:prstDash val="solid"/>
            <a:round/>
            <a:headEnd type="none" w="med" len="med"/>
            <a:tailEnd type="none" w="med" len="med"/>
          </a:ln>
          <a:effectLst/>
        </p:spPr>
      </p:cxnSp>
      <p:sp>
        <p:nvSpPr>
          <p:cNvPr id="14" name="13 CuadroTexto"/>
          <p:cNvSpPr txBox="1"/>
          <p:nvPr/>
        </p:nvSpPr>
        <p:spPr>
          <a:xfrm>
            <a:off x="6420177" y="6519446"/>
            <a:ext cx="2723823" cy="338554"/>
          </a:xfrm>
          <a:prstGeom prst="rect">
            <a:avLst/>
          </a:prstGeom>
          <a:solidFill>
            <a:schemeClr val="bg1"/>
          </a:solidFill>
        </p:spPr>
        <p:txBody>
          <a:bodyPr wrap="none" rtlCol="0">
            <a:spAutoFit/>
          </a:bodyPr>
          <a:lstStyle/>
          <a:p>
            <a:r>
              <a:rPr lang="es-ES" b="1" i="1" dirty="0" smtClean="0">
                <a:solidFill>
                  <a:srgbClr val="FF0000"/>
                </a:solidFill>
                <a:effectLst>
                  <a:outerShdw blurRad="38100" dist="38100" dir="2700000" algn="tl">
                    <a:srgbClr val="000000">
                      <a:alpha val="43137"/>
                    </a:srgbClr>
                  </a:outerShdw>
                </a:effectLst>
              </a:rPr>
              <a:t>Hazlo para cuando n es impar</a:t>
            </a:r>
            <a:endParaRPr lang="en-US"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95314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39</a:t>
            </a:fld>
            <a:endParaRPr lang="es-ES_tradnl"/>
          </a:p>
        </p:txBody>
      </p:sp>
      <p:sp>
        <p:nvSpPr>
          <p:cNvPr id="3" name="1 Marcador de número de diapositiva"/>
          <p:cNvSpPr txBox="1">
            <a:spLocks/>
          </p:cNvSpPr>
          <p:nvPr/>
        </p:nvSpPr>
        <p:spPr bwMode="auto">
          <a:xfrm>
            <a:off x="8229600" y="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16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Tempus Sans ITC" pitchFamily="82" charset="0"/>
                <a:ea typeface="+mn-ea"/>
                <a:cs typeface="+mn-cs"/>
              </a:defRPr>
            </a:lvl5pPr>
            <a:lvl6pPr marL="2286000" algn="l" defTabSz="914400" rtl="0" eaLnBrk="1" latinLnBrk="0" hangingPunct="1">
              <a:defRPr sz="1600" kern="1200">
                <a:solidFill>
                  <a:schemeClr val="tx1"/>
                </a:solidFill>
                <a:latin typeface="Tempus Sans ITC" pitchFamily="82" charset="0"/>
                <a:ea typeface="+mn-ea"/>
                <a:cs typeface="+mn-cs"/>
              </a:defRPr>
            </a:lvl6pPr>
            <a:lvl7pPr marL="2743200" algn="l" defTabSz="914400" rtl="0" eaLnBrk="1" latinLnBrk="0" hangingPunct="1">
              <a:defRPr sz="1600" kern="1200">
                <a:solidFill>
                  <a:schemeClr val="tx1"/>
                </a:solidFill>
                <a:latin typeface="Tempus Sans ITC" pitchFamily="82" charset="0"/>
                <a:ea typeface="+mn-ea"/>
                <a:cs typeface="+mn-cs"/>
              </a:defRPr>
            </a:lvl7pPr>
            <a:lvl8pPr marL="3200400" algn="l" defTabSz="914400" rtl="0" eaLnBrk="1" latinLnBrk="0" hangingPunct="1">
              <a:defRPr sz="1600" kern="1200">
                <a:solidFill>
                  <a:schemeClr val="tx1"/>
                </a:solidFill>
                <a:latin typeface="Tempus Sans ITC" pitchFamily="82" charset="0"/>
                <a:ea typeface="+mn-ea"/>
                <a:cs typeface="+mn-cs"/>
              </a:defRPr>
            </a:lvl8pPr>
            <a:lvl9pPr marL="3657600" algn="l" defTabSz="914400" rtl="0" eaLnBrk="1" latinLnBrk="0" hangingPunct="1">
              <a:defRPr sz="1600" kern="1200">
                <a:solidFill>
                  <a:schemeClr val="tx1"/>
                </a:solidFill>
                <a:latin typeface="Tempus Sans ITC" pitchFamily="82" charset="0"/>
                <a:ea typeface="+mn-ea"/>
                <a:cs typeface="+mn-cs"/>
              </a:defRPr>
            </a:lvl9pPr>
          </a:lstStyle>
          <a:p>
            <a:pPr>
              <a:defRPr/>
            </a:pPr>
            <a:fld id="{7ADC8C5A-5C89-44AB-9765-AE9775FE0EF9}" type="slidenum">
              <a:rPr lang="es-ES_tradnl" smtClean="0"/>
              <a:pPr>
                <a:defRPr/>
              </a:pPr>
              <a:t>39</a:t>
            </a:fld>
            <a:endParaRPr lang="es-ES_tradnl"/>
          </a:p>
        </p:txBody>
      </p:sp>
      <mc:AlternateContent xmlns:mc="http://schemas.openxmlformats.org/markup-compatibility/2006" xmlns:a14="http://schemas.microsoft.com/office/drawing/2010/main">
        <mc:Choice Requires="a14">
          <p:sp>
            <p:nvSpPr>
              <p:cNvPr id="4" name="3 Rectángulo"/>
              <p:cNvSpPr/>
              <p:nvPr/>
            </p:nvSpPr>
            <p:spPr>
              <a:xfrm>
                <a:off x="395536" y="917545"/>
                <a:ext cx="4032448" cy="677493"/>
              </a:xfrm>
              <a:prstGeom prst="rect">
                <a:avLst/>
              </a:prstGeom>
            </p:spPr>
            <p:txBody>
              <a:bodyPr wrap="square">
                <a:spAutoFit/>
              </a:bodyPr>
              <a:lstStyle/>
              <a:p>
                <a14:m>
                  <m:oMath xmlns:m="http://schemas.openxmlformats.org/officeDocument/2006/math">
                    <m:nary>
                      <m:naryPr>
                        <m:ctrlPr>
                          <a:rPr lang="es-ES" sz="2800" i="1" smtClean="0">
                            <a:latin typeface="Cambria Math" panose="02040503050406030204" pitchFamily="18" charset="0"/>
                          </a:rPr>
                        </m:ctrlPr>
                      </m:naryPr>
                      <m:sub>
                        <m:r>
                          <m:rPr>
                            <m:brk m:alnAt="23"/>
                          </m:rPr>
                          <a:rPr lang="es-ES" sz="2800" i="1">
                            <a:latin typeface="Cambria Math"/>
                          </a:rPr>
                          <m:t>0</m:t>
                        </m:r>
                      </m:sub>
                      <m:sup>
                        <m:r>
                          <a:rPr lang="es-ES" sz="2800" b="0" i="1" smtClean="0">
                            <a:latin typeface="Cambria Math"/>
                          </a:rPr>
                          <m:t>2</m:t>
                        </m:r>
                      </m:sup>
                      <m:e>
                        <m:sSup>
                          <m:sSupPr>
                            <m:ctrlPr>
                              <a:rPr lang="es-ES" sz="2800" i="1">
                                <a:latin typeface="Cambria Math" panose="02040503050406030204" pitchFamily="18" charset="0"/>
                              </a:rPr>
                            </m:ctrlPr>
                          </m:sSupPr>
                          <m:e>
                            <m:r>
                              <a:rPr lang="es-ES" sz="2800" b="0" i="1" smtClean="0">
                                <a:latin typeface="Cambria Math"/>
                              </a:rPr>
                              <m:t>(1+</m:t>
                            </m:r>
                            <m:sSup>
                              <m:sSupPr>
                                <m:ctrlPr>
                                  <a:rPr lang="es-ES" sz="2800" b="0" i="1" smtClean="0">
                                    <a:latin typeface="Cambria Math" panose="02040503050406030204" pitchFamily="18" charset="0"/>
                                  </a:rPr>
                                </m:ctrlPr>
                              </m:sSupPr>
                              <m:e>
                                <m:r>
                                  <a:rPr lang="es-ES" sz="2800" b="0" i="1" smtClean="0">
                                    <a:latin typeface="Cambria Math"/>
                                  </a:rPr>
                                  <m:t>𝑥</m:t>
                                </m:r>
                              </m:e>
                              <m:sup>
                                <m:r>
                                  <a:rPr lang="es-ES" sz="2800" b="0" i="1" smtClean="0">
                                    <a:latin typeface="Cambria Math"/>
                                  </a:rPr>
                                  <m:t>2</m:t>
                                </m:r>
                              </m:sup>
                            </m:sSup>
                            <m:r>
                              <a:rPr lang="es-ES" sz="2800" b="0" i="1" smtClean="0">
                                <a:latin typeface="Cambria Math"/>
                              </a:rPr>
                              <m:t>)</m:t>
                            </m:r>
                          </m:e>
                          <m:sup>
                            <m:r>
                              <a:rPr lang="es-ES" sz="2800" b="0" i="1" smtClean="0">
                                <a:latin typeface="Cambria Math"/>
                              </a:rPr>
                              <m:t>1/2</m:t>
                            </m:r>
                          </m:sup>
                        </m:sSup>
                      </m:e>
                    </m:nary>
                  </m:oMath>
                </a14:m>
                <a:r>
                  <a:rPr lang="es-ES" sz="3600" dirty="0" smtClean="0"/>
                  <a:t> = 2.958</a:t>
                </a:r>
                <a:endParaRPr lang="es-ES" sz="3600" dirty="0"/>
              </a:p>
            </p:txBody>
          </p:sp>
        </mc:Choice>
        <mc:Fallback xmlns="">
          <p:sp>
            <p:nvSpPr>
              <p:cNvPr id="4" name="3 Rectángulo"/>
              <p:cNvSpPr>
                <a:spLocks noRot="1" noChangeAspect="1" noMove="1" noResize="1" noEditPoints="1" noAdjustHandles="1" noChangeArrowheads="1" noChangeShapeType="1" noTextEdit="1"/>
              </p:cNvSpPr>
              <p:nvPr/>
            </p:nvSpPr>
            <p:spPr>
              <a:xfrm>
                <a:off x="395536" y="917545"/>
                <a:ext cx="4032448" cy="677493"/>
              </a:xfrm>
              <a:prstGeom prst="rect">
                <a:avLst/>
              </a:prstGeom>
              <a:blipFill rotWithShape="1">
                <a:blip r:embed="rId3" cstate="print"/>
                <a:stretch>
                  <a:fillRect t="-9009" b="-33333"/>
                </a:stretch>
              </a:blipFill>
            </p:spPr>
            <p:txBody>
              <a:bodyPr/>
              <a:lstStyle/>
              <a:p>
                <a:r>
                  <a:rPr lang="es-ES">
                    <a:noFill/>
                  </a:rPr>
                  <a:t> </a:t>
                </a:r>
              </a:p>
            </p:txBody>
          </p:sp>
        </mc:Fallback>
      </mc:AlternateContent>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743" y="691632"/>
            <a:ext cx="1510593" cy="113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25760" y="1810008"/>
            <a:ext cx="5310336" cy="1200329"/>
          </a:xfrm>
          <a:prstGeom prst="rect">
            <a:avLst/>
          </a:prstGeom>
        </p:spPr>
        <p:txBody>
          <a:bodyPr wrap="square">
            <a:spAutoFit/>
          </a:bodyPr>
          <a:lstStyle/>
          <a:p>
            <a:r>
              <a:rPr lang="es-ES" dirty="0"/>
              <a:t>&gt;&gt; x=[0 </a:t>
            </a:r>
            <a:r>
              <a:rPr lang="es-ES" dirty="0" smtClean="0"/>
              <a:t>1 2</a:t>
            </a:r>
            <a:r>
              <a:rPr lang="es-ES" dirty="0"/>
              <a:t>]; </a:t>
            </a:r>
            <a:r>
              <a:rPr lang="es-ES" dirty="0" smtClean="0"/>
              <a:t>h=1; y=</a:t>
            </a:r>
            <a:r>
              <a:rPr lang="es-ES" dirty="0" err="1" smtClean="0"/>
              <a:t>feval</a:t>
            </a:r>
            <a:r>
              <a:rPr lang="es-ES" dirty="0" smtClean="0"/>
              <a:t>(</a:t>
            </a:r>
            <a:r>
              <a:rPr lang="es-ES" dirty="0" err="1" smtClean="0"/>
              <a:t>f,x</a:t>
            </a:r>
            <a:r>
              <a:rPr lang="es-ES" dirty="0"/>
              <a:t>); </a:t>
            </a:r>
            <a:r>
              <a:rPr lang="es-ES" dirty="0" smtClean="0"/>
              <a:t> %Simpson 1/3  </a:t>
            </a:r>
            <a:endParaRPr lang="es-ES" dirty="0"/>
          </a:p>
          <a:p>
            <a:r>
              <a:rPr lang="es-ES" dirty="0" smtClean="0"/>
              <a:t>&gt;&gt; </a:t>
            </a:r>
            <a:r>
              <a:rPr lang="es-ES" dirty="0"/>
              <a:t>Q1 = (h/3</a:t>
            </a:r>
            <a:r>
              <a:rPr lang="es-ES" dirty="0" smtClean="0"/>
              <a:t>)*(y(1) </a:t>
            </a:r>
            <a:r>
              <a:rPr lang="es-ES" dirty="0"/>
              <a:t>+ </a:t>
            </a:r>
            <a:r>
              <a:rPr lang="es-ES" dirty="0" smtClean="0"/>
              <a:t>4*f(2) </a:t>
            </a:r>
            <a:r>
              <a:rPr lang="es-ES" dirty="0"/>
              <a:t>+ </a:t>
            </a:r>
            <a:r>
              <a:rPr lang="es-ES" dirty="0" smtClean="0"/>
              <a:t>f(3))</a:t>
            </a:r>
            <a:endParaRPr lang="es-ES" dirty="0"/>
          </a:p>
          <a:p>
            <a:endParaRPr lang="es-ES" dirty="0"/>
          </a:p>
          <a:p>
            <a:r>
              <a:rPr lang="es-ES" sz="2400" b="1" dirty="0"/>
              <a:t>Q1 </a:t>
            </a:r>
            <a:r>
              <a:rPr lang="es-ES" sz="2400" b="1" dirty="0" smtClean="0"/>
              <a:t>=   2.96431</a:t>
            </a:r>
            <a:endParaRPr lang="es-ES" sz="2400" b="1" dirty="0"/>
          </a:p>
        </p:txBody>
      </p:sp>
      <p:sp>
        <p:nvSpPr>
          <p:cNvPr id="7" name="6 Rectángulo"/>
          <p:cNvSpPr/>
          <p:nvPr/>
        </p:nvSpPr>
        <p:spPr>
          <a:xfrm>
            <a:off x="6804248" y="2422301"/>
            <a:ext cx="3643110" cy="492443"/>
          </a:xfrm>
          <a:prstGeom prst="rect">
            <a:avLst/>
          </a:prstGeom>
        </p:spPr>
        <p:txBody>
          <a:bodyPr wrap="square">
            <a:spAutoFit/>
          </a:bodyPr>
          <a:lstStyle/>
          <a:p>
            <a:r>
              <a:rPr lang="es-ES" sz="1400" u="sng" dirty="0" smtClean="0">
                <a:effectLst>
                  <a:outerShdw blurRad="38100" dist="38100" dir="2700000" algn="tl">
                    <a:srgbClr val="000000">
                      <a:alpha val="43137"/>
                    </a:srgbClr>
                  </a:outerShdw>
                </a:effectLst>
              </a:rPr>
              <a:t>Cuarta derivada</a:t>
            </a:r>
          </a:p>
          <a:p>
            <a:r>
              <a:rPr lang="es-ES" sz="1200" dirty="0" smtClean="0"/>
              <a:t>&gt;&gt; x=</a:t>
            </a:r>
            <a:r>
              <a:rPr lang="es-ES" sz="1200" dirty="0" err="1" smtClean="0"/>
              <a:t>linspace</a:t>
            </a:r>
            <a:r>
              <a:rPr lang="es-ES" sz="1200" dirty="0" smtClean="0"/>
              <a:t>(0,2);</a:t>
            </a:r>
          </a:p>
        </p:txBody>
      </p:sp>
      <p:sp>
        <p:nvSpPr>
          <p:cNvPr id="10" name="9 Rectángulo"/>
          <p:cNvSpPr/>
          <p:nvPr/>
        </p:nvSpPr>
        <p:spPr>
          <a:xfrm>
            <a:off x="125760" y="4606690"/>
            <a:ext cx="8911414" cy="1015663"/>
          </a:xfrm>
          <a:prstGeom prst="rect">
            <a:avLst/>
          </a:prstGeom>
          <a:solidFill>
            <a:schemeClr val="bg1"/>
          </a:solidFill>
        </p:spPr>
        <p:txBody>
          <a:bodyPr wrap="none">
            <a:spAutoFit/>
          </a:bodyPr>
          <a:lstStyle/>
          <a:p>
            <a:r>
              <a:rPr lang="fr-FR" sz="2000" b="1" dirty="0" err="1" smtClean="0">
                <a:solidFill>
                  <a:srgbClr val="FF0000"/>
                </a:solidFill>
              </a:rPr>
              <a:t>Determinar</a:t>
            </a:r>
            <a:r>
              <a:rPr lang="fr-FR" sz="2000" b="1" dirty="0" smtClean="0">
                <a:solidFill>
                  <a:srgbClr val="FF0000"/>
                </a:solidFill>
              </a:rPr>
              <a:t> </a:t>
            </a:r>
            <a:r>
              <a:rPr lang="fr-FR" sz="2000" b="1" dirty="0" err="1" smtClean="0">
                <a:solidFill>
                  <a:srgbClr val="FF0000"/>
                </a:solidFill>
              </a:rPr>
              <a:t>por</a:t>
            </a:r>
            <a:r>
              <a:rPr lang="fr-FR" sz="2000" b="1" dirty="0" smtClean="0">
                <a:solidFill>
                  <a:srgbClr val="FF0000"/>
                </a:solidFill>
              </a:rPr>
              <a:t> el </a:t>
            </a:r>
            <a:r>
              <a:rPr lang="fr-FR" sz="2000" b="1" dirty="0" err="1" smtClean="0">
                <a:solidFill>
                  <a:srgbClr val="FF0000"/>
                </a:solidFill>
              </a:rPr>
              <a:t>método</a:t>
            </a:r>
            <a:r>
              <a:rPr lang="fr-FR" sz="2000" b="1" dirty="0" smtClean="0">
                <a:solidFill>
                  <a:srgbClr val="FF0000"/>
                </a:solidFill>
              </a:rPr>
              <a:t> de Simpson 1/3 el </a:t>
            </a:r>
            <a:r>
              <a:rPr lang="fr-FR" sz="2000" b="1" dirty="0" err="1" smtClean="0">
                <a:solidFill>
                  <a:srgbClr val="FF0000"/>
                </a:solidFill>
              </a:rPr>
              <a:t>valor</a:t>
            </a:r>
            <a:r>
              <a:rPr lang="fr-FR" sz="2000" b="1" dirty="0" smtClean="0">
                <a:solidFill>
                  <a:srgbClr val="FF0000"/>
                </a:solidFill>
              </a:rPr>
              <a:t> de la </a:t>
            </a:r>
            <a:r>
              <a:rPr lang="fr-FR" sz="2000" b="1" dirty="0" err="1" smtClean="0">
                <a:solidFill>
                  <a:srgbClr val="FF0000"/>
                </a:solidFill>
              </a:rPr>
              <a:t>integral</a:t>
            </a:r>
            <a:r>
              <a:rPr lang="fr-FR" sz="2000" b="1" dirty="0" smtClean="0">
                <a:solidFill>
                  <a:srgbClr val="FF0000"/>
                </a:solidFill>
              </a:rPr>
              <a:t> con 10 </a:t>
            </a:r>
            <a:r>
              <a:rPr lang="fr-FR" sz="2000" b="1" dirty="0" err="1" smtClean="0">
                <a:solidFill>
                  <a:srgbClr val="FF0000"/>
                </a:solidFill>
              </a:rPr>
              <a:t>intervalos</a:t>
            </a:r>
            <a:endParaRPr lang="fr-FR" sz="2000" b="1" dirty="0" smtClean="0">
              <a:solidFill>
                <a:srgbClr val="FF0000"/>
              </a:solidFill>
            </a:endParaRPr>
          </a:p>
          <a:p>
            <a:endParaRPr lang="fr-FR" sz="2000" b="1" dirty="0"/>
          </a:p>
          <a:p>
            <a:r>
              <a:rPr lang="fr-FR" sz="2000" dirty="0" smtClean="0"/>
              <a:t>La cota de </a:t>
            </a:r>
            <a:r>
              <a:rPr lang="fr-FR" sz="2000" dirty="0" err="1" smtClean="0"/>
              <a:t>error</a:t>
            </a:r>
            <a:r>
              <a:rPr lang="fr-FR" sz="2000" dirty="0" smtClean="0"/>
              <a:t> </a:t>
            </a:r>
            <a:r>
              <a:rPr lang="fr-FR" sz="2000" dirty="0" err="1" smtClean="0"/>
              <a:t>máxima</a:t>
            </a:r>
            <a:r>
              <a:rPr lang="fr-FR" sz="2000" dirty="0" smtClean="0"/>
              <a:t> </a:t>
            </a:r>
            <a:r>
              <a:rPr lang="fr-FR" sz="2000" dirty="0" err="1" smtClean="0"/>
              <a:t>bajo</a:t>
            </a:r>
            <a:r>
              <a:rPr lang="fr-FR" sz="2000" dirty="0" smtClean="0"/>
              <a:t> </a:t>
            </a:r>
            <a:r>
              <a:rPr lang="fr-FR" sz="2000" dirty="0" err="1" smtClean="0"/>
              <a:t>esta</a:t>
            </a:r>
            <a:r>
              <a:rPr lang="fr-FR" sz="2000" dirty="0" smtClean="0"/>
              <a:t> </a:t>
            </a:r>
            <a:r>
              <a:rPr lang="fr-FR" sz="2000" dirty="0" err="1" smtClean="0"/>
              <a:t>aproximación</a:t>
            </a:r>
            <a:r>
              <a:rPr lang="fr-FR" sz="2000" dirty="0" smtClean="0"/>
              <a:t> es:</a:t>
            </a:r>
            <a:endParaRPr lang="fr-FR" sz="1800" dirty="0" smtClean="0"/>
          </a:p>
        </p:txBody>
      </p:sp>
      <p:pic>
        <p:nvPicPr>
          <p:cNvPr id="9421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68144" y="138199"/>
            <a:ext cx="3384645" cy="253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5875358" y="2851260"/>
            <a:ext cx="4572000" cy="646331"/>
          </a:xfrm>
          <a:prstGeom prst="rect">
            <a:avLst/>
          </a:prstGeom>
        </p:spPr>
        <p:txBody>
          <a:bodyPr>
            <a:spAutoFit/>
          </a:bodyPr>
          <a:lstStyle/>
          <a:p>
            <a:r>
              <a:rPr lang="es-ES" sz="1200" dirty="0" smtClean="0"/>
              <a:t>f4=</a:t>
            </a:r>
            <a:r>
              <a:rPr lang="es-ES" sz="1200" dirty="0" err="1" smtClean="0"/>
              <a:t>inline</a:t>
            </a:r>
            <a:r>
              <a:rPr lang="es-ES" sz="1200" dirty="0"/>
              <a:t>('(12*x.^</a:t>
            </a:r>
            <a:r>
              <a:rPr lang="es-ES" sz="1200" dirty="0" smtClean="0"/>
              <a:t>2-3)./((</a:t>
            </a:r>
            <a:r>
              <a:rPr lang="es-ES" sz="1200" dirty="0"/>
              <a:t>1+x.^2).^(7/2</a:t>
            </a:r>
            <a:r>
              <a:rPr lang="es-ES" sz="1200" dirty="0" smtClean="0"/>
              <a:t>))'); x=</a:t>
            </a:r>
            <a:r>
              <a:rPr lang="es-ES" sz="1200" dirty="0" err="1" smtClean="0"/>
              <a:t>linspace</a:t>
            </a:r>
            <a:r>
              <a:rPr lang="es-ES" sz="1200" dirty="0" smtClean="0"/>
              <a:t>(0,2,1000</a:t>
            </a:r>
            <a:r>
              <a:rPr lang="es-ES" sz="1200" dirty="0"/>
              <a:t>);</a:t>
            </a:r>
            <a:r>
              <a:rPr lang="es-ES" sz="1200" dirty="0" smtClean="0"/>
              <a:t>y=</a:t>
            </a:r>
            <a:r>
              <a:rPr lang="es-ES" sz="1200" dirty="0" err="1" smtClean="0"/>
              <a:t>feval</a:t>
            </a:r>
            <a:r>
              <a:rPr lang="es-ES" sz="1200" dirty="0" smtClean="0"/>
              <a:t>(f4,x</a:t>
            </a:r>
            <a:r>
              <a:rPr lang="es-ES" sz="1200" dirty="0"/>
              <a:t>);</a:t>
            </a:r>
            <a:r>
              <a:rPr lang="es-ES" sz="1200" dirty="0" err="1"/>
              <a:t>plot</a:t>
            </a:r>
            <a:r>
              <a:rPr lang="es-ES" sz="1200" dirty="0"/>
              <a:t>(</a:t>
            </a:r>
            <a:r>
              <a:rPr lang="es-ES" sz="1200" dirty="0" err="1"/>
              <a:t>x,y</a:t>
            </a:r>
            <a:r>
              <a:rPr lang="es-ES" sz="1200" dirty="0" smtClean="0"/>
              <a:t>);</a:t>
            </a:r>
          </a:p>
          <a:p>
            <a:r>
              <a:rPr lang="es-ES" sz="1200" dirty="0" err="1" smtClean="0"/>
              <a:t>title</a:t>
            </a:r>
            <a:r>
              <a:rPr lang="es-ES" sz="1200" dirty="0"/>
              <a:t>('Derivada cuarta de f</a:t>
            </a:r>
            <a:r>
              <a:rPr lang="es-ES" sz="1200" dirty="0" smtClean="0"/>
              <a:t>');</a:t>
            </a:r>
            <a:r>
              <a:rPr lang="es-ES" sz="1200" dirty="0" err="1" smtClean="0"/>
              <a:t>aprox_max</a:t>
            </a:r>
            <a:r>
              <a:rPr lang="es-ES" sz="1200" dirty="0" smtClean="0"/>
              <a:t>=</a:t>
            </a:r>
            <a:r>
              <a:rPr lang="es-ES" sz="1200" dirty="0" err="1" smtClean="0"/>
              <a:t>max</a:t>
            </a:r>
            <a:r>
              <a:rPr lang="es-ES" sz="1200" dirty="0" smtClean="0"/>
              <a:t>(y</a:t>
            </a:r>
            <a:r>
              <a:rPr lang="es-ES" sz="1200" dirty="0"/>
              <a:t>)</a:t>
            </a:r>
          </a:p>
        </p:txBody>
      </p:sp>
      <p:graphicFrame>
        <p:nvGraphicFramePr>
          <p:cNvPr id="15" name="14 Objeto"/>
          <p:cNvGraphicFramePr>
            <a:graphicFrameLocks noChangeAspect="1"/>
          </p:cNvGraphicFramePr>
          <p:nvPr>
            <p:extLst>
              <p:ext uri="{D42A27DB-BD31-4B8C-83A1-F6EECF244321}">
                <p14:modId xmlns:p14="http://schemas.microsoft.com/office/powerpoint/2010/main" val="4273865120"/>
              </p:ext>
            </p:extLst>
          </p:nvPr>
        </p:nvGraphicFramePr>
        <p:xfrm>
          <a:off x="251520" y="3356992"/>
          <a:ext cx="5876925" cy="790575"/>
        </p:xfrm>
        <a:graphic>
          <a:graphicData uri="http://schemas.openxmlformats.org/presentationml/2006/ole">
            <mc:AlternateContent xmlns:mc="http://schemas.openxmlformats.org/markup-compatibility/2006">
              <mc:Choice xmlns:v="urn:schemas-microsoft-com:vml" Requires="v">
                <p:oleObj spid="_x0000_s97284" name="Ecuación" r:id="rId6" imgW="3784320" imgH="507960" progId="Equation.3">
                  <p:embed/>
                </p:oleObj>
              </mc:Choice>
              <mc:Fallback>
                <p:oleObj name="Ecuación" r:id="rId6" imgW="3784320" imgH="50796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520" y="3356992"/>
                        <a:ext cx="587692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1395617512"/>
              </p:ext>
            </p:extLst>
          </p:nvPr>
        </p:nvGraphicFramePr>
        <p:xfrm>
          <a:off x="2043113" y="5724525"/>
          <a:ext cx="4633912" cy="652463"/>
        </p:xfrm>
        <a:graphic>
          <a:graphicData uri="http://schemas.openxmlformats.org/presentationml/2006/ole">
            <mc:AlternateContent xmlns:mc="http://schemas.openxmlformats.org/markup-compatibility/2006">
              <mc:Choice xmlns:v="urn:schemas-microsoft-com:vml" Requires="v">
                <p:oleObj spid="_x0000_s97285" name="Ecuación" r:id="rId8" imgW="2984400" imgH="419040" progId="Equation.3">
                  <p:embed/>
                </p:oleObj>
              </mc:Choice>
              <mc:Fallback>
                <p:oleObj name="Ecuación" r:id="rId8" imgW="2984400" imgH="41904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43113" y="5724525"/>
                        <a:ext cx="4633912" cy="6524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 name="13 Conector recto"/>
          <p:cNvCxnSpPr/>
          <p:nvPr/>
        </p:nvCxnSpPr>
        <p:spPr bwMode="auto">
          <a:xfrm>
            <a:off x="125760" y="4437112"/>
            <a:ext cx="8694712" cy="0"/>
          </a:xfrm>
          <a:prstGeom prst="line">
            <a:avLst/>
          </a:prstGeom>
          <a:noFill/>
          <a:ln w="25400" cap="flat" cmpd="sng" algn="ctr">
            <a:solidFill>
              <a:srgbClr val="333399"/>
            </a:solidFill>
            <a:prstDash val="dash"/>
            <a:round/>
            <a:headEnd type="none" w="med" len="med"/>
            <a:tailEnd type="none" w="med" len="med"/>
          </a:ln>
          <a:effectLst/>
        </p:spPr>
      </p:cxnSp>
      <p:sp>
        <p:nvSpPr>
          <p:cNvPr id="16" name="Rectangle 2"/>
          <p:cNvSpPr txBox="1">
            <a:spLocks noChangeArrowheads="1"/>
          </p:cNvSpPr>
          <p:nvPr/>
        </p:nvSpPr>
        <p:spPr>
          <a:xfrm>
            <a:off x="685800" y="152400"/>
            <a:ext cx="7772400" cy="304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2400" b="0" i="0" u="none" strike="noStrike" kern="0" cap="none" spc="0" normalizeH="0" baseline="0" noProof="0" dirty="0" smtClean="0">
                <a:ln>
                  <a:noFill/>
                </a:ln>
                <a:solidFill>
                  <a:srgbClr val="FF0000"/>
                </a:solidFill>
                <a:effectLst/>
                <a:uLnTx/>
                <a:uFillTx/>
                <a:latin typeface="+mj-lt"/>
                <a:ea typeface="+mj-ea"/>
                <a:cs typeface="+mj-cs"/>
              </a:rPr>
              <a:t>Ejemplos Fórmulas</a:t>
            </a:r>
            <a:r>
              <a:rPr kumimoji="0" lang="es-ES_tradnl" sz="2400" b="0" i="0" u="none" strike="noStrike" kern="0" cap="none" spc="0" normalizeH="0" noProof="0" dirty="0" smtClean="0">
                <a:ln>
                  <a:noFill/>
                </a:ln>
                <a:solidFill>
                  <a:srgbClr val="FF0000"/>
                </a:solidFill>
                <a:effectLst/>
                <a:uLnTx/>
                <a:uFillTx/>
                <a:latin typeface="+mj-lt"/>
                <a:ea typeface="+mj-ea"/>
                <a:cs typeface="+mj-cs"/>
              </a:rPr>
              <a:t> de Simpson</a:t>
            </a:r>
            <a:endParaRPr kumimoji="0" lang="es-ES" sz="2400" b="0" i="0" u="none" strike="noStrike" kern="0" cap="none" spc="0" normalizeH="0" baseline="0" noProof="0" dirty="0" smtClean="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493855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número de diapositiva"/>
          <p:cNvSpPr>
            <a:spLocks noGrp="1"/>
          </p:cNvSpPr>
          <p:nvPr>
            <p:ph type="sldNum" sz="quarter" idx="12"/>
          </p:nvPr>
        </p:nvSpPr>
        <p:spPr/>
        <p:txBody>
          <a:bodyPr/>
          <a:lstStyle/>
          <a:p>
            <a:fld id="{8E7144BC-F9D0-4888-9F33-3FA57F73F6AB}" type="slidenum">
              <a:rPr lang="es-ES_tradnl"/>
              <a:pPr/>
              <a:t>4</a:t>
            </a:fld>
            <a:endParaRPr lang="es-ES_tradnl"/>
          </a:p>
        </p:txBody>
      </p:sp>
      <p:sp>
        <p:nvSpPr>
          <p:cNvPr id="273411" name="Rectangle 3"/>
          <p:cNvSpPr>
            <a:spLocks noGrp="1" noChangeArrowheads="1"/>
          </p:cNvSpPr>
          <p:nvPr>
            <p:ph type="body" sz="half" idx="1"/>
          </p:nvPr>
        </p:nvSpPr>
        <p:spPr>
          <a:xfrm>
            <a:off x="395288" y="727075"/>
            <a:ext cx="8137525" cy="5797550"/>
          </a:xfrm>
          <a:noFill/>
          <a:ln/>
        </p:spPr>
        <p:txBody>
          <a:bodyPr/>
          <a:lstStyle/>
          <a:p>
            <a:pPr>
              <a:lnSpc>
                <a:spcPct val="90000"/>
              </a:lnSpc>
            </a:pPr>
            <a:r>
              <a:rPr lang="es-ES_tradnl" sz="1800" dirty="0"/>
              <a:t>En general, existen dos modos de resolver el problema de la diferenciación numérica:</a:t>
            </a:r>
          </a:p>
          <a:p>
            <a:pPr marL="762000" lvl="1" indent="-304800">
              <a:lnSpc>
                <a:spcPct val="90000"/>
              </a:lnSpc>
              <a:buFontTx/>
              <a:buAutoNum type="arabicPeriod"/>
            </a:pPr>
            <a:r>
              <a:rPr lang="es-ES_tradnl" sz="1800" dirty="0"/>
              <a:t>Estimando la derivada como una </a:t>
            </a:r>
            <a:r>
              <a:rPr lang="es-ES_tradnl" sz="1800" dirty="0">
                <a:solidFill>
                  <a:srgbClr val="FF0000"/>
                </a:solidFill>
              </a:rPr>
              <a:t>fórmulas de diferencias finitas</a:t>
            </a:r>
            <a:r>
              <a:rPr lang="es-ES_tradnl" sz="1800" dirty="0"/>
              <a:t> obtenida a partir de la aproximación de Taylor.</a:t>
            </a:r>
          </a:p>
          <a:p>
            <a:pPr marL="762000" lvl="1" indent="-304800">
              <a:lnSpc>
                <a:spcPct val="90000"/>
              </a:lnSpc>
              <a:buFontTx/>
              <a:buAutoNum type="arabicPeriod"/>
            </a:pPr>
            <a:endParaRPr lang="es-ES_tradnl" sz="1800" dirty="0"/>
          </a:p>
          <a:p>
            <a:pPr marL="762000" lvl="1" indent="-304800">
              <a:lnSpc>
                <a:spcPct val="90000"/>
              </a:lnSpc>
              <a:buFontTx/>
              <a:buAutoNum type="arabicPeriod"/>
            </a:pPr>
            <a:endParaRPr lang="es-ES_tradnl" sz="1800" dirty="0"/>
          </a:p>
          <a:p>
            <a:pPr marL="762000" lvl="1" indent="-304800">
              <a:lnSpc>
                <a:spcPct val="90000"/>
              </a:lnSpc>
              <a:buFontTx/>
              <a:buAutoNum type="arabicPeriod"/>
            </a:pPr>
            <a:endParaRPr lang="es-ES_tradnl" sz="1800" dirty="0"/>
          </a:p>
          <a:p>
            <a:pPr marL="762000" lvl="1" indent="-304800">
              <a:lnSpc>
                <a:spcPct val="90000"/>
              </a:lnSpc>
              <a:buFontTx/>
              <a:buAutoNum type="arabicPeriod"/>
            </a:pPr>
            <a:endParaRPr lang="es-ES_tradnl" sz="1800" dirty="0"/>
          </a:p>
          <a:p>
            <a:pPr marL="762000" lvl="1" indent="-304800">
              <a:lnSpc>
                <a:spcPct val="90000"/>
              </a:lnSpc>
              <a:buFontTx/>
              <a:buAutoNum type="arabicPeriod"/>
            </a:pPr>
            <a:r>
              <a:rPr lang="es-ES_tradnl" sz="1800" dirty="0"/>
              <a:t>D</a:t>
            </a:r>
            <a:r>
              <a:rPr lang="es-ES_tradnl" sz="1800" dirty="0">
                <a:solidFill>
                  <a:srgbClr val="FF0000"/>
                </a:solidFill>
              </a:rPr>
              <a:t>erivando el polinomio de interpolación</a:t>
            </a:r>
            <a:r>
              <a:rPr lang="es-ES_tradnl" sz="1800" dirty="0"/>
              <a:t> obtenemos otro polinomio que aproxima la derivada de la función en toda la región de interpolación. </a:t>
            </a:r>
          </a:p>
          <a:p>
            <a:pPr marL="762000" lvl="1" indent="-304800">
              <a:lnSpc>
                <a:spcPct val="90000"/>
              </a:lnSpc>
              <a:buFontTx/>
              <a:buAutoNum type="arabicPeriod"/>
            </a:pPr>
            <a:endParaRPr lang="es-ES_tradnl" sz="1800" dirty="0"/>
          </a:p>
          <a:p>
            <a:pPr>
              <a:lnSpc>
                <a:spcPct val="90000"/>
              </a:lnSpc>
            </a:pPr>
            <a:endParaRPr lang="es-ES_tradnl" sz="2000" dirty="0" smtClean="0"/>
          </a:p>
          <a:p>
            <a:pPr marL="0" indent="0">
              <a:lnSpc>
                <a:spcPct val="90000"/>
              </a:lnSpc>
              <a:buNone/>
            </a:pPr>
            <a:r>
              <a:rPr lang="es-ES_tradnl" sz="2000" i="1" dirty="0" smtClean="0">
                <a:sym typeface="Wingdings" pitchFamily="2" charset="2"/>
              </a:rPr>
              <a:t>			</a:t>
            </a:r>
            <a:r>
              <a:rPr lang="es-ES_tradnl" sz="1600" i="1" dirty="0" smtClean="0">
                <a:sym typeface="Wingdings" pitchFamily="2" charset="2"/>
              </a:rPr>
              <a:t>donde </a:t>
            </a:r>
            <a:r>
              <a:rPr lang="es-ES_tradnl" sz="1600" i="1" dirty="0" err="1" smtClean="0">
                <a:sym typeface="Wingdings" pitchFamily="2" charset="2"/>
              </a:rPr>
              <a:t>E’</a:t>
            </a:r>
            <a:r>
              <a:rPr lang="es-ES_tradnl" sz="1600" i="1" baseline="-25000" dirty="0" err="1" smtClean="0">
                <a:sym typeface="Wingdings" pitchFamily="2" charset="2"/>
              </a:rPr>
              <a:t>n</a:t>
            </a:r>
            <a:r>
              <a:rPr lang="es-ES_tradnl" sz="1600" i="1" dirty="0" smtClean="0">
                <a:sym typeface="Wingdings" pitchFamily="2" charset="2"/>
              </a:rPr>
              <a:t>(x</a:t>
            </a:r>
            <a:r>
              <a:rPr lang="es-ES_tradnl" sz="1600" i="1" dirty="0">
                <a:sym typeface="Wingdings" pitchFamily="2" charset="2"/>
              </a:rPr>
              <a:t>)</a:t>
            </a:r>
            <a:r>
              <a:rPr lang="es-ES_tradnl" sz="1600" dirty="0">
                <a:sym typeface="Wingdings" pitchFamily="2" charset="2"/>
              </a:rPr>
              <a:t> &gt; </a:t>
            </a:r>
            <a:r>
              <a:rPr lang="es-ES_tradnl" sz="1600" i="1" dirty="0">
                <a:sym typeface="Wingdings" pitchFamily="2" charset="2"/>
              </a:rPr>
              <a:t>E</a:t>
            </a:r>
            <a:r>
              <a:rPr lang="es-ES_tradnl" sz="1600" i="1" baseline="-25000" dirty="0">
                <a:sym typeface="Wingdings" pitchFamily="2" charset="2"/>
              </a:rPr>
              <a:t>n</a:t>
            </a:r>
            <a:r>
              <a:rPr lang="es-ES_tradnl" sz="1600" i="1" dirty="0">
                <a:sym typeface="Wingdings" pitchFamily="2" charset="2"/>
              </a:rPr>
              <a:t>(x</a:t>
            </a:r>
            <a:r>
              <a:rPr lang="es-ES_tradnl" sz="1600" i="1" dirty="0" smtClean="0">
                <a:sym typeface="Wingdings" pitchFamily="2" charset="2"/>
              </a:rPr>
              <a:t>).</a:t>
            </a:r>
          </a:p>
          <a:p>
            <a:pPr marL="0" indent="0">
              <a:lnSpc>
                <a:spcPct val="90000"/>
              </a:lnSpc>
              <a:buNone/>
            </a:pPr>
            <a:r>
              <a:rPr lang="es-ES_tradnl" sz="1600" dirty="0" smtClean="0"/>
              <a:t>	Por </a:t>
            </a:r>
            <a:r>
              <a:rPr lang="es-ES_tradnl" sz="1600" dirty="0"/>
              <a:t>ello es preferible que </a:t>
            </a:r>
            <a:r>
              <a:rPr lang="es-ES_tradnl" sz="1600" i="1" dirty="0" err="1"/>
              <a:t>x</a:t>
            </a:r>
            <a:r>
              <a:rPr lang="es-ES_tradnl" sz="1600" i="1" baseline="-25000" dirty="0" err="1"/>
              <a:t>k</a:t>
            </a:r>
            <a:r>
              <a:rPr lang="es-ES_tradnl" sz="1600" i="1" dirty="0"/>
              <a:t>=x</a:t>
            </a:r>
            <a:r>
              <a:rPr lang="es-ES_tradnl" sz="1600" i="1" baseline="-25000" dirty="0"/>
              <a:t>i</a:t>
            </a:r>
            <a:r>
              <a:rPr lang="es-ES_tradnl" sz="1600" dirty="0"/>
              <a:t> para algún i=0,1,…,n. </a:t>
            </a:r>
            <a:endParaRPr lang="es-ES_tradnl" sz="1600" i="1" dirty="0"/>
          </a:p>
          <a:p>
            <a:pPr marL="0" indent="0">
              <a:lnSpc>
                <a:spcPct val="90000"/>
              </a:lnSpc>
              <a:buNone/>
            </a:pPr>
            <a:endParaRPr lang="es-ES_tradnl" sz="2000" dirty="0"/>
          </a:p>
          <a:p>
            <a:pPr>
              <a:lnSpc>
                <a:spcPct val="90000"/>
              </a:lnSpc>
            </a:pPr>
            <a:r>
              <a:rPr lang="es-ES_tradnl" sz="2000" dirty="0">
                <a:solidFill>
                  <a:srgbClr val="FF0000"/>
                </a:solidFill>
              </a:rPr>
              <a:t>El algoritmo de diferenciación numérica es </a:t>
            </a:r>
            <a:r>
              <a:rPr lang="es-ES_tradnl" sz="2000" dirty="0" smtClean="0">
                <a:solidFill>
                  <a:srgbClr val="FF0000"/>
                </a:solidFill>
              </a:rPr>
              <a:t>inestable: no es útil cuando se desean conocer derivadas de orden alto. </a:t>
            </a:r>
            <a:r>
              <a:rPr lang="es-ES_tradnl" sz="2000" dirty="0">
                <a:solidFill>
                  <a:srgbClr val="FF0000"/>
                </a:solidFill>
              </a:rPr>
              <a:t/>
            </a:r>
            <a:br>
              <a:rPr lang="es-ES_tradnl" sz="2000" dirty="0">
                <a:solidFill>
                  <a:srgbClr val="FF0000"/>
                </a:solidFill>
              </a:rPr>
            </a:br>
            <a:r>
              <a:rPr lang="es-ES_tradnl" sz="1800" dirty="0"/>
              <a:t>Los errores iniciales, experimentales de los datos o los de redondeo del computador, aumentan en el proceso de  diferenciación. Por tanto no se pueden calcular derivadas de orden alto.</a:t>
            </a:r>
          </a:p>
        </p:txBody>
      </p:sp>
      <p:sp>
        <p:nvSpPr>
          <p:cNvPr id="273410" name="Rectangle 2"/>
          <p:cNvSpPr>
            <a:spLocks noGrp="1" noChangeArrowheads="1"/>
          </p:cNvSpPr>
          <p:nvPr>
            <p:ph type="title"/>
          </p:nvPr>
        </p:nvSpPr>
        <p:spPr/>
        <p:txBody>
          <a:bodyPr/>
          <a:lstStyle/>
          <a:p>
            <a:r>
              <a:rPr lang="es-ES_tradnl"/>
              <a:t>Diferenciación numérica</a:t>
            </a:r>
            <a:endParaRPr lang="es-ES"/>
          </a:p>
        </p:txBody>
      </p:sp>
      <p:graphicFrame>
        <p:nvGraphicFramePr>
          <p:cNvPr id="273437" name="Object 29"/>
          <p:cNvGraphicFramePr>
            <a:graphicFrameLocks noChangeAspect="1"/>
          </p:cNvGraphicFramePr>
          <p:nvPr/>
        </p:nvGraphicFramePr>
        <p:xfrm>
          <a:off x="2051050" y="4005263"/>
          <a:ext cx="4746625" cy="376237"/>
        </p:xfrm>
        <a:graphic>
          <a:graphicData uri="http://schemas.openxmlformats.org/presentationml/2006/ole">
            <mc:AlternateContent xmlns:mc="http://schemas.openxmlformats.org/markup-compatibility/2006">
              <mc:Choice xmlns:v="urn:schemas-microsoft-com:vml" Requires="v">
                <p:oleObj spid="_x0000_s76878" name="Equation" r:id="rId4" imgW="2870200" imgH="228600" progId="">
                  <p:embed/>
                </p:oleObj>
              </mc:Choice>
              <mc:Fallback>
                <p:oleObj name="Equation" r:id="rId4" imgW="2870200" imgH="228600" progId="">
                  <p:embed/>
                  <p:pic>
                    <p:nvPicPr>
                      <p:cNvPr id="0"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4005263"/>
                        <a:ext cx="4746625"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38" name="Object 30"/>
          <p:cNvGraphicFramePr>
            <a:graphicFrameLocks noChangeAspect="1"/>
          </p:cNvGraphicFramePr>
          <p:nvPr/>
        </p:nvGraphicFramePr>
        <p:xfrm>
          <a:off x="1766888" y="2060575"/>
          <a:ext cx="5326062" cy="738188"/>
        </p:xfrm>
        <a:graphic>
          <a:graphicData uri="http://schemas.openxmlformats.org/presentationml/2006/ole">
            <mc:AlternateContent xmlns:mc="http://schemas.openxmlformats.org/markup-compatibility/2006">
              <mc:Choice xmlns:v="urn:schemas-microsoft-com:vml" Requires="v">
                <p:oleObj spid="_x0000_s76879" name="Equation" r:id="rId6" imgW="2819400" imgH="393700" progId="">
                  <p:embed/>
                </p:oleObj>
              </mc:Choice>
              <mc:Fallback>
                <p:oleObj name="Equation" r:id="rId6" imgW="2819400" imgH="393700" progId="">
                  <p:embed/>
                  <p:pic>
                    <p:nvPicPr>
                      <p:cNvPr id="0"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6888" y="2060575"/>
                        <a:ext cx="5326062" cy="738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40</a:t>
            </a:fld>
            <a:endParaRPr lang="es-ES_tradnl"/>
          </a:p>
        </p:txBody>
      </p:sp>
      <p:sp>
        <p:nvSpPr>
          <p:cNvPr id="3" name="1 Marcador de número de diapositiva"/>
          <p:cNvSpPr txBox="1">
            <a:spLocks/>
          </p:cNvSpPr>
          <p:nvPr/>
        </p:nvSpPr>
        <p:spPr bwMode="auto">
          <a:xfrm>
            <a:off x="8229600" y="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16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Tempus Sans ITC" pitchFamily="82" charset="0"/>
                <a:ea typeface="+mn-ea"/>
                <a:cs typeface="+mn-cs"/>
              </a:defRPr>
            </a:lvl5pPr>
            <a:lvl6pPr marL="2286000" algn="l" defTabSz="914400" rtl="0" eaLnBrk="1" latinLnBrk="0" hangingPunct="1">
              <a:defRPr sz="1600" kern="1200">
                <a:solidFill>
                  <a:schemeClr val="tx1"/>
                </a:solidFill>
                <a:latin typeface="Tempus Sans ITC" pitchFamily="82" charset="0"/>
                <a:ea typeface="+mn-ea"/>
                <a:cs typeface="+mn-cs"/>
              </a:defRPr>
            </a:lvl6pPr>
            <a:lvl7pPr marL="2743200" algn="l" defTabSz="914400" rtl="0" eaLnBrk="1" latinLnBrk="0" hangingPunct="1">
              <a:defRPr sz="1600" kern="1200">
                <a:solidFill>
                  <a:schemeClr val="tx1"/>
                </a:solidFill>
                <a:latin typeface="Tempus Sans ITC" pitchFamily="82" charset="0"/>
                <a:ea typeface="+mn-ea"/>
                <a:cs typeface="+mn-cs"/>
              </a:defRPr>
            </a:lvl7pPr>
            <a:lvl8pPr marL="3200400" algn="l" defTabSz="914400" rtl="0" eaLnBrk="1" latinLnBrk="0" hangingPunct="1">
              <a:defRPr sz="1600" kern="1200">
                <a:solidFill>
                  <a:schemeClr val="tx1"/>
                </a:solidFill>
                <a:latin typeface="Tempus Sans ITC" pitchFamily="82" charset="0"/>
                <a:ea typeface="+mn-ea"/>
                <a:cs typeface="+mn-cs"/>
              </a:defRPr>
            </a:lvl8pPr>
            <a:lvl9pPr marL="3657600" algn="l" defTabSz="914400" rtl="0" eaLnBrk="1" latinLnBrk="0" hangingPunct="1">
              <a:defRPr sz="1600" kern="1200">
                <a:solidFill>
                  <a:schemeClr val="tx1"/>
                </a:solidFill>
                <a:latin typeface="Tempus Sans ITC" pitchFamily="82" charset="0"/>
                <a:ea typeface="+mn-ea"/>
                <a:cs typeface="+mn-cs"/>
              </a:defRPr>
            </a:lvl9pPr>
          </a:lstStyle>
          <a:p>
            <a:pPr>
              <a:defRPr/>
            </a:pPr>
            <a:fld id="{7ADC8C5A-5C89-44AB-9765-AE9775FE0EF9}" type="slidenum">
              <a:rPr lang="es-ES_tradnl" smtClean="0"/>
              <a:pPr>
                <a:defRPr/>
              </a:pPr>
              <a:t>40</a:t>
            </a:fld>
            <a:endParaRPr lang="es-ES_tradnl"/>
          </a:p>
        </p:txBody>
      </p:sp>
      <mc:AlternateContent xmlns:mc="http://schemas.openxmlformats.org/markup-compatibility/2006" xmlns:a14="http://schemas.microsoft.com/office/drawing/2010/main">
        <mc:Choice Requires="a14">
          <p:sp>
            <p:nvSpPr>
              <p:cNvPr id="4" name="3 Rectángulo"/>
              <p:cNvSpPr/>
              <p:nvPr/>
            </p:nvSpPr>
            <p:spPr>
              <a:xfrm>
                <a:off x="395536" y="917545"/>
                <a:ext cx="4032448" cy="677493"/>
              </a:xfrm>
              <a:prstGeom prst="rect">
                <a:avLst/>
              </a:prstGeom>
            </p:spPr>
            <p:txBody>
              <a:bodyPr wrap="square">
                <a:spAutoFit/>
              </a:bodyPr>
              <a:lstStyle/>
              <a:p>
                <a14:m>
                  <m:oMath xmlns:m="http://schemas.openxmlformats.org/officeDocument/2006/math">
                    <m:nary>
                      <m:naryPr>
                        <m:ctrlPr>
                          <a:rPr lang="es-ES" sz="2800" i="1" smtClean="0">
                            <a:latin typeface="Cambria Math" panose="02040503050406030204" pitchFamily="18" charset="0"/>
                          </a:rPr>
                        </m:ctrlPr>
                      </m:naryPr>
                      <m:sub>
                        <m:r>
                          <m:rPr>
                            <m:brk m:alnAt="23"/>
                          </m:rPr>
                          <a:rPr lang="es-ES" sz="2800" i="1">
                            <a:latin typeface="Cambria Math"/>
                          </a:rPr>
                          <m:t>0</m:t>
                        </m:r>
                      </m:sub>
                      <m:sup>
                        <m:r>
                          <a:rPr lang="es-ES" sz="2800" b="0" i="1" smtClean="0">
                            <a:latin typeface="Cambria Math"/>
                          </a:rPr>
                          <m:t>2</m:t>
                        </m:r>
                      </m:sup>
                      <m:e>
                        <m:sSup>
                          <m:sSupPr>
                            <m:ctrlPr>
                              <a:rPr lang="es-ES" sz="2800" i="1">
                                <a:latin typeface="Cambria Math" panose="02040503050406030204" pitchFamily="18" charset="0"/>
                              </a:rPr>
                            </m:ctrlPr>
                          </m:sSupPr>
                          <m:e>
                            <m:r>
                              <a:rPr lang="es-ES" sz="2800" b="0" i="1" smtClean="0">
                                <a:latin typeface="Cambria Math"/>
                              </a:rPr>
                              <m:t>(1+</m:t>
                            </m:r>
                            <m:sSup>
                              <m:sSupPr>
                                <m:ctrlPr>
                                  <a:rPr lang="es-ES" sz="2800" b="0" i="1" smtClean="0">
                                    <a:latin typeface="Cambria Math" panose="02040503050406030204" pitchFamily="18" charset="0"/>
                                  </a:rPr>
                                </m:ctrlPr>
                              </m:sSupPr>
                              <m:e>
                                <m:r>
                                  <a:rPr lang="es-ES" sz="2800" b="0" i="1" smtClean="0">
                                    <a:latin typeface="Cambria Math"/>
                                  </a:rPr>
                                  <m:t>𝑥</m:t>
                                </m:r>
                              </m:e>
                              <m:sup>
                                <m:r>
                                  <a:rPr lang="es-ES" sz="2800" b="0" i="1" smtClean="0">
                                    <a:latin typeface="Cambria Math"/>
                                  </a:rPr>
                                  <m:t>2</m:t>
                                </m:r>
                              </m:sup>
                            </m:sSup>
                            <m:r>
                              <a:rPr lang="es-ES" sz="2800" b="0" i="1" smtClean="0">
                                <a:latin typeface="Cambria Math"/>
                              </a:rPr>
                              <m:t>)</m:t>
                            </m:r>
                          </m:e>
                          <m:sup>
                            <m:r>
                              <a:rPr lang="es-ES" sz="2800" b="0" i="1" smtClean="0">
                                <a:latin typeface="Cambria Math"/>
                              </a:rPr>
                              <m:t>1/2</m:t>
                            </m:r>
                          </m:sup>
                        </m:sSup>
                      </m:e>
                    </m:nary>
                  </m:oMath>
                </a14:m>
                <a:r>
                  <a:rPr lang="es-ES" sz="3600" dirty="0" smtClean="0"/>
                  <a:t> = 2.958</a:t>
                </a:r>
                <a:endParaRPr lang="es-ES" sz="3600" dirty="0"/>
              </a:p>
            </p:txBody>
          </p:sp>
        </mc:Choice>
        <mc:Fallback xmlns="">
          <p:sp>
            <p:nvSpPr>
              <p:cNvPr id="4" name="3 Rectángulo"/>
              <p:cNvSpPr>
                <a:spLocks noRot="1" noChangeAspect="1" noMove="1" noResize="1" noEditPoints="1" noAdjustHandles="1" noChangeArrowheads="1" noChangeShapeType="1" noTextEdit="1"/>
              </p:cNvSpPr>
              <p:nvPr/>
            </p:nvSpPr>
            <p:spPr>
              <a:xfrm>
                <a:off x="395536" y="917545"/>
                <a:ext cx="4032448" cy="677493"/>
              </a:xfrm>
              <a:prstGeom prst="rect">
                <a:avLst/>
              </a:prstGeom>
              <a:blipFill rotWithShape="1">
                <a:blip r:embed="rId2" cstate="print"/>
                <a:stretch>
                  <a:fillRect t="-9009" b="-33333"/>
                </a:stretch>
              </a:blipFill>
            </p:spPr>
            <p:txBody>
              <a:bodyPr/>
              <a:lstStyle/>
              <a:p>
                <a:r>
                  <a:rPr lang="es-ES">
                    <a:noFill/>
                  </a:rPr>
                  <a:t> </a:t>
                </a:r>
              </a:p>
            </p:txBody>
          </p:sp>
        </mc:Fallback>
      </mc:AlternateContent>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743" y="691632"/>
            <a:ext cx="1510593" cy="1132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683568" y="2348880"/>
            <a:ext cx="6957311" cy="1323439"/>
          </a:xfrm>
          <a:prstGeom prst="rect">
            <a:avLst/>
          </a:prstGeom>
          <a:solidFill>
            <a:schemeClr val="bg1"/>
          </a:solidFill>
        </p:spPr>
        <p:txBody>
          <a:bodyPr wrap="square">
            <a:spAutoFit/>
          </a:bodyPr>
          <a:lstStyle/>
          <a:p>
            <a:r>
              <a:rPr lang="fr-FR" sz="2000" b="1" dirty="0" err="1" smtClean="0">
                <a:solidFill>
                  <a:srgbClr val="FF0000"/>
                </a:solidFill>
              </a:rPr>
              <a:t>Determinar</a:t>
            </a:r>
            <a:r>
              <a:rPr lang="fr-FR" sz="2000" b="1" dirty="0" smtClean="0">
                <a:solidFill>
                  <a:srgbClr val="FF0000"/>
                </a:solidFill>
              </a:rPr>
              <a:t> </a:t>
            </a:r>
            <a:r>
              <a:rPr lang="fr-FR" sz="2000" b="1" dirty="0" err="1" smtClean="0">
                <a:solidFill>
                  <a:srgbClr val="FF0000"/>
                </a:solidFill>
              </a:rPr>
              <a:t>por</a:t>
            </a:r>
            <a:r>
              <a:rPr lang="fr-FR" sz="2000" b="1" dirty="0" smtClean="0">
                <a:solidFill>
                  <a:srgbClr val="FF0000"/>
                </a:solidFill>
              </a:rPr>
              <a:t> el </a:t>
            </a:r>
            <a:r>
              <a:rPr lang="fr-FR" sz="2000" b="1" dirty="0" err="1" smtClean="0">
                <a:solidFill>
                  <a:srgbClr val="FF0000"/>
                </a:solidFill>
              </a:rPr>
              <a:t>método</a:t>
            </a:r>
            <a:r>
              <a:rPr lang="fr-FR" sz="2000" b="1" dirty="0" smtClean="0">
                <a:solidFill>
                  <a:srgbClr val="FF0000"/>
                </a:solidFill>
              </a:rPr>
              <a:t> de Simpson 3/8  con 3 </a:t>
            </a:r>
            <a:r>
              <a:rPr lang="fr-FR" sz="2000" b="1" dirty="0" err="1" smtClean="0">
                <a:solidFill>
                  <a:srgbClr val="FF0000"/>
                </a:solidFill>
              </a:rPr>
              <a:t>intervalos</a:t>
            </a:r>
            <a:r>
              <a:rPr lang="fr-FR" sz="2000" b="1" dirty="0" smtClean="0">
                <a:solidFill>
                  <a:srgbClr val="FF0000"/>
                </a:solidFill>
              </a:rPr>
              <a:t>:</a:t>
            </a:r>
          </a:p>
          <a:p>
            <a:pPr>
              <a:buFont typeface="Arial" pitchFamily="34" charset="0"/>
              <a:buChar char="•"/>
            </a:pPr>
            <a:r>
              <a:rPr lang="fr-FR" sz="2000" b="1" dirty="0" smtClean="0">
                <a:solidFill>
                  <a:srgbClr val="FF0000"/>
                </a:solidFill>
              </a:rPr>
              <a:t>el </a:t>
            </a:r>
            <a:r>
              <a:rPr lang="fr-FR" sz="2000" b="1" dirty="0" err="1" smtClean="0">
                <a:solidFill>
                  <a:srgbClr val="FF0000"/>
                </a:solidFill>
              </a:rPr>
              <a:t>valor</a:t>
            </a:r>
            <a:r>
              <a:rPr lang="fr-FR" sz="2000" b="1" dirty="0" smtClean="0">
                <a:solidFill>
                  <a:srgbClr val="FF0000"/>
                </a:solidFill>
              </a:rPr>
              <a:t> de la </a:t>
            </a:r>
            <a:r>
              <a:rPr lang="fr-FR" sz="2000" b="1" dirty="0" err="1" smtClean="0">
                <a:solidFill>
                  <a:srgbClr val="FF0000"/>
                </a:solidFill>
              </a:rPr>
              <a:t>integral</a:t>
            </a:r>
            <a:r>
              <a:rPr lang="fr-FR" sz="2000" b="1" dirty="0" smtClean="0">
                <a:solidFill>
                  <a:srgbClr val="FF0000"/>
                </a:solidFill>
              </a:rPr>
              <a:t>  </a:t>
            </a:r>
          </a:p>
          <a:p>
            <a:pPr>
              <a:buFont typeface="Arial" pitchFamily="34" charset="0"/>
              <a:buChar char="•"/>
            </a:pPr>
            <a:r>
              <a:rPr lang="fr-FR" sz="2000" b="1" dirty="0" smtClean="0">
                <a:solidFill>
                  <a:srgbClr val="FF0000"/>
                </a:solidFill>
              </a:rPr>
              <a:t>la cota de </a:t>
            </a:r>
            <a:r>
              <a:rPr lang="fr-FR" sz="2000" b="1" dirty="0" err="1" smtClean="0">
                <a:solidFill>
                  <a:srgbClr val="FF0000"/>
                </a:solidFill>
              </a:rPr>
              <a:t>error</a:t>
            </a:r>
            <a:r>
              <a:rPr lang="fr-FR" sz="2000" b="1" dirty="0" smtClean="0">
                <a:solidFill>
                  <a:srgbClr val="FF0000"/>
                </a:solidFill>
              </a:rPr>
              <a:t> </a:t>
            </a:r>
          </a:p>
          <a:p>
            <a:endParaRPr lang="fr-FR" sz="2000" b="1" dirty="0"/>
          </a:p>
        </p:txBody>
      </p:sp>
      <p:sp>
        <p:nvSpPr>
          <p:cNvPr id="7" name="6 Rectángulo"/>
          <p:cNvSpPr/>
          <p:nvPr/>
        </p:nvSpPr>
        <p:spPr>
          <a:xfrm>
            <a:off x="827584" y="3789040"/>
            <a:ext cx="6957311" cy="1323439"/>
          </a:xfrm>
          <a:prstGeom prst="rect">
            <a:avLst/>
          </a:prstGeom>
          <a:solidFill>
            <a:schemeClr val="bg1"/>
          </a:solidFill>
        </p:spPr>
        <p:txBody>
          <a:bodyPr wrap="square">
            <a:spAutoFit/>
          </a:bodyPr>
          <a:lstStyle/>
          <a:p>
            <a:r>
              <a:rPr lang="fr-FR" sz="2000" b="1" dirty="0" err="1" smtClean="0">
                <a:solidFill>
                  <a:srgbClr val="FF0000"/>
                </a:solidFill>
              </a:rPr>
              <a:t>Determinar</a:t>
            </a:r>
            <a:r>
              <a:rPr lang="fr-FR" sz="2000" b="1" dirty="0" smtClean="0">
                <a:solidFill>
                  <a:srgbClr val="FF0000"/>
                </a:solidFill>
              </a:rPr>
              <a:t> </a:t>
            </a:r>
            <a:r>
              <a:rPr lang="fr-FR" sz="2000" b="1" dirty="0" err="1" smtClean="0">
                <a:solidFill>
                  <a:srgbClr val="FF0000"/>
                </a:solidFill>
              </a:rPr>
              <a:t>por</a:t>
            </a:r>
            <a:r>
              <a:rPr lang="fr-FR" sz="2000" b="1" dirty="0" smtClean="0">
                <a:solidFill>
                  <a:srgbClr val="FF0000"/>
                </a:solidFill>
              </a:rPr>
              <a:t> el </a:t>
            </a:r>
            <a:r>
              <a:rPr lang="fr-FR" sz="2000" b="1" dirty="0" err="1" smtClean="0">
                <a:solidFill>
                  <a:srgbClr val="FF0000"/>
                </a:solidFill>
              </a:rPr>
              <a:t>método</a:t>
            </a:r>
            <a:r>
              <a:rPr lang="fr-FR" sz="2000" b="1" dirty="0" smtClean="0">
                <a:solidFill>
                  <a:srgbClr val="FF0000"/>
                </a:solidFill>
              </a:rPr>
              <a:t> de Simpson 3/8  con 9 </a:t>
            </a:r>
            <a:r>
              <a:rPr lang="fr-FR" sz="2000" b="1" dirty="0" err="1" smtClean="0">
                <a:solidFill>
                  <a:srgbClr val="FF0000"/>
                </a:solidFill>
              </a:rPr>
              <a:t>intervalos</a:t>
            </a:r>
            <a:r>
              <a:rPr lang="fr-FR" sz="2000" b="1" dirty="0" smtClean="0">
                <a:solidFill>
                  <a:srgbClr val="FF0000"/>
                </a:solidFill>
              </a:rPr>
              <a:t>:</a:t>
            </a:r>
          </a:p>
          <a:p>
            <a:pPr>
              <a:buFont typeface="Arial" pitchFamily="34" charset="0"/>
              <a:buChar char="•"/>
            </a:pPr>
            <a:r>
              <a:rPr lang="fr-FR" sz="2000" b="1" dirty="0" smtClean="0">
                <a:solidFill>
                  <a:srgbClr val="FF0000"/>
                </a:solidFill>
              </a:rPr>
              <a:t>el </a:t>
            </a:r>
            <a:r>
              <a:rPr lang="fr-FR" sz="2000" b="1" dirty="0" err="1" smtClean="0">
                <a:solidFill>
                  <a:srgbClr val="FF0000"/>
                </a:solidFill>
              </a:rPr>
              <a:t>valor</a:t>
            </a:r>
            <a:r>
              <a:rPr lang="fr-FR" sz="2000" b="1" dirty="0" smtClean="0">
                <a:solidFill>
                  <a:srgbClr val="FF0000"/>
                </a:solidFill>
              </a:rPr>
              <a:t> de la </a:t>
            </a:r>
            <a:r>
              <a:rPr lang="fr-FR" sz="2000" b="1" dirty="0" err="1" smtClean="0">
                <a:solidFill>
                  <a:srgbClr val="FF0000"/>
                </a:solidFill>
              </a:rPr>
              <a:t>integral</a:t>
            </a:r>
            <a:r>
              <a:rPr lang="fr-FR" sz="2000" b="1" dirty="0" smtClean="0">
                <a:solidFill>
                  <a:srgbClr val="FF0000"/>
                </a:solidFill>
              </a:rPr>
              <a:t>  </a:t>
            </a:r>
          </a:p>
          <a:p>
            <a:pPr>
              <a:buFont typeface="Arial" pitchFamily="34" charset="0"/>
              <a:buChar char="•"/>
            </a:pPr>
            <a:r>
              <a:rPr lang="fr-FR" sz="2000" b="1" dirty="0" smtClean="0">
                <a:solidFill>
                  <a:srgbClr val="FF0000"/>
                </a:solidFill>
              </a:rPr>
              <a:t>la cota de </a:t>
            </a:r>
            <a:r>
              <a:rPr lang="fr-FR" sz="2000" b="1" dirty="0" err="1" smtClean="0">
                <a:solidFill>
                  <a:srgbClr val="FF0000"/>
                </a:solidFill>
              </a:rPr>
              <a:t>error</a:t>
            </a:r>
            <a:r>
              <a:rPr lang="fr-FR" sz="2000" b="1" dirty="0" smtClean="0">
                <a:solidFill>
                  <a:srgbClr val="FF0000"/>
                </a:solidFill>
              </a:rPr>
              <a:t> </a:t>
            </a:r>
          </a:p>
          <a:p>
            <a:endParaRPr lang="fr-FR" sz="2000" b="1" dirty="0"/>
          </a:p>
        </p:txBody>
      </p:sp>
      <p:sp>
        <p:nvSpPr>
          <p:cNvPr id="8" name="Rectangle 2"/>
          <p:cNvSpPr txBox="1">
            <a:spLocks noChangeArrowheads="1"/>
          </p:cNvSpPr>
          <p:nvPr/>
        </p:nvSpPr>
        <p:spPr>
          <a:xfrm>
            <a:off x="685800" y="152400"/>
            <a:ext cx="7772400" cy="304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2400" b="0" i="0" u="none" strike="noStrike" kern="0" cap="none" spc="0" normalizeH="0" baseline="0" noProof="0" dirty="0" smtClean="0">
                <a:ln>
                  <a:noFill/>
                </a:ln>
                <a:solidFill>
                  <a:srgbClr val="FF0000"/>
                </a:solidFill>
                <a:effectLst/>
                <a:uLnTx/>
                <a:uFillTx/>
                <a:latin typeface="+mj-lt"/>
                <a:ea typeface="+mj-ea"/>
                <a:cs typeface="+mj-cs"/>
              </a:rPr>
              <a:t>Ejercicios</a:t>
            </a:r>
            <a:r>
              <a:rPr kumimoji="0" lang="es-ES_tradnl" sz="2400" b="0" i="0" u="none" strike="noStrike" kern="0" cap="none" spc="0" normalizeH="0" noProof="0" dirty="0" smtClean="0">
                <a:ln>
                  <a:noFill/>
                </a:ln>
                <a:solidFill>
                  <a:srgbClr val="FF0000"/>
                </a:solidFill>
                <a:effectLst/>
                <a:uLnTx/>
                <a:uFillTx/>
                <a:latin typeface="+mj-lt"/>
                <a:ea typeface="+mj-ea"/>
                <a:cs typeface="+mj-cs"/>
              </a:rPr>
              <a:t> con</a:t>
            </a:r>
            <a:r>
              <a:rPr kumimoji="0" lang="es-ES_tradnl" sz="2400" b="0" i="0" u="none" strike="noStrike" kern="0" cap="none" spc="0" normalizeH="0" baseline="0" noProof="0" dirty="0" smtClean="0">
                <a:ln>
                  <a:noFill/>
                </a:ln>
                <a:solidFill>
                  <a:srgbClr val="FF0000"/>
                </a:solidFill>
                <a:effectLst/>
                <a:uLnTx/>
                <a:uFillTx/>
                <a:latin typeface="+mj-lt"/>
                <a:ea typeface="+mj-ea"/>
                <a:cs typeface="+mj-cs"/>
              </a:rPr>
              <a:t> Fórmulas</a:t>
            </a:r>
            <a:r>
              <a:rPr kumimoji="0" lang="es-ES_tradnl" sz="2400" b="0" i="0" u="none" strike="noStrike" kern="0" cap="none" spc="0" normalizeH="0" noProof="0" dirty="0" smtClean="0">
                <a:ln>
                  <a:noFill/>
                </a:ln>
                <a:solidFill>
                  <a:srgbClr val="FF0000"/>
                </a:solidFill>
                <a:effectLst/>
                <a:uLnTx/>
                <a:uFillTx/>
                <a:latin typeface="+mj-lt"/>
                <a:ea typeface="+mj-ea"/>
                <a:cs typeface="+mj-cs"/>
              </a:rPr>
              <a:t> de Simpson</a:t>
            </a:r>
            <a:endParaRPr kumimoji="0" lang="es-ES" sz="2400" b="0" i="0" u="none" strike="noStrike" kern="0" cap="none" spc="0" normalizeH="0" baseline="0" noProof="0" dirty="0" smtClean="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838459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41</a:t>
            </a:fld>
            <a:endParaRPr lang="es-ES_tradnl"/>
          </a:p>
        </p:txBody>
      </p:sp>
      <p:sp>
        <p:nvSpPr>
          <p:cNvPr id="3" name="1 Marcador de número de diapositiva"/>
          <p:cNvSpPr txBox="1">
            <a:spLocks/>
          </p:cNvSpPr>
          <p:nvPr/>
        </p:nvSpPr>
        <p:spPr bwMode="auto">
          <a:xfrm>
            <a:off x="8229600" y="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16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Tempus Sans ITC" pitchFamily="82" charset="0"/>
                <a:ea typeface="+mn-ea"/>
                <a:cs typeface="+mn-cs"/>
              </a:defRPr>
            </a:lvl5pPr>
            <a:lvl6pPr marL="2286000" algn="l" defTabSz="914400" rtl="0" eaLnBrk="1" latinLnBrk="0" hangingPunct="1">
              <a:defRPr sz="1600" kern="1200">
                <a:solidFill>
                  <a:schemeClr val="tx1"/>
                </a:solidFill>
                <a:latin typeface="Tempus Sans ITC" pitchFamily="82" charset="0"/>
                <a:ea typeface="+mn-ea"/>
                <a:cs typeface="+mn-cs"/>
              </a:defRPr>
            </a:lvl6pPr>
            <a:lvl7pPr marL="2743200" algn="l" defTabSz="914400" rtl="0" eaLnBrk="1" latinLnBrk="0" hangingPunct="1">
              <a:defRPr sz="1600" kern="1200">
                <a:solidFill>
                  <a:schemeClr val="tx1"/>
                </a:solidFill>
                <a:latin typeface="Tempus Sans ITC" pitchFamily="82" charset="0"/>
                <a:ea typeface="+mn-ea"/>
                <a:cs typeface="+mn-cs"/>
              </a:defRPr>
            </a:lvl7pPr>
            <a:lvl8pPr marL="3200400" algn="l" defTabSz="914400" rtl="0" eaLnBrk="1" latinLnBrk="0" hangingPunct="1">
              <a:defRPr sz="1600" kern="1200">
                <a:solidFill>
                  <a:schemeClr val="tx1"/>
                </a:solidFill>
                <a:latin typeface="Tempus Sans ITC" pitchFamily="82" charset="0"/>
                <a:ea typeface="+mn-ea"/>
                <a:cs typeface="+mn-cs"/>
              </a:defRPr>
            </a:lvl8pPr>
            <a:lvl9pPr marL="3657600" algn="l" defTabSz="914400" rtl="0" eaLnBrk="1" latinLnBrk="0" hangingPunct="1">
              <a:defRPr sz="1600" kern="1200">
                <a:solidFill>
                  <a:schemeClr val="tx1"/>
                </a:solidFill>
                <a:latin typeface="Tempus Sans ITC" pitchFamily="82" charset="0"/>
                <a:ea typeface="+mn-ea"/>
                <a:cs typeface="+mn-cs"/>
              </a:defRPr>
            </a:lvl9pPr>
          </a:lstStyle>
          <a:p>
            <a:pPr>
              <a:defRPr/>
            </a:pPr>
            <a:fld id="{7ADC8C5A-5C89-44AB-9765-AE9775FE0EF9}" type="slidenum">
              <a:rPr lang="es-ES_tradnl" smtClean="0"/>
              <a:pPr>
                <a:defRPr/>
              </a:pPr>
              <a:t>41</a:t>
            </a:fld>
            <a:endParaRPr lang="es-ES_tradnl"/>
          </a:p>
        </p:txBody>
      </p:sp>
      <p:sp>
        <p:nvSpPr>
          <p:cNvPr id="8" name="Rectangle 2"/>
          <p:cNvSpPr txBox="1">
            <a:spLocks noChangeArrowheads="1"/>
          </p:cNvSpPr>
          <p:nvPr/>
        </p:nvSpPr>
        <p:spPr>
          <a:xfrm>
            <a:off x="0" y="152400"/>
            <a:ext cx="8458200" cy="540296"/>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_tradnl" sz="2400" b="0" i="0" u="none" strike="noStrike" kern="0" cap="none" spc="0" normalizeH="0" baseline="0" noProof="0" dirty="0" smtClean="0">
                <a:ln>
                  <a:noFill/>
                </a:ln>
                <a:solidFill>
                  <a:srgbClr val="FF0000"/>
                </a:solidFill>
                <a:effectLst/>
                <a:uLnTx/>
                <a:uFillTx/>
                <a:latin typeface="+mj-lt"/>
                <a:ea typeface="+mj-ea"/>
                <a:cs typeface="+mj-cs"/>
              </a:rPr>
              <a:t>Ejercicio</a:t>
            </a:r>
            <a:r>
              <a:rPr kumimoji="0" lang="es-ES_tradnl" sz="2400" b="0" i="0" u="none" strike="noStrike" kern="0" cap="none" spc="0" normalizeH="0" noProof="0" dirty="0" smtClean="0">
                <a:ln>
                  <a:noFill/>
                </a:ln>
                <a:solidFill>
                  <a:srgbClr val="FF0000"/>
                </a:solidFill>
                <a:effectLst/>
                <a:uLnTx/>
                <a:uFillTx/>
                <a:latin typeface="+mj-lt"/>
                <a:ea typeface="+mj-ea"/>
                <a:cs typeface="+mj-cs"/>
              </a:rPr>
              <a:t> propuesto para realizar con diferentes métodos</a:t>
            </a:r>
            <a:endParaRPr kumimoji="0" lang="es-ES" sz="2400" b="0" i="0" u="none" strike="noStrike" kern="0" cap="none" spc="0" normalizeH="0" baseline="0" noProof="0" dirty="0" smtClean="0">
              <a:ln>
                <a:noFill/>
              </a:ln>
              <a:solidFill>
                <a:srgbClr val="FF0000"/>
              </a:solidFill>
              <a:effectLst/>
              <a:uLnTx/>
              <a:uFillTx/>
              <a:latin typeface="+mj-lt"/>
              <a:ea typeface="+mj-ea"/>
              <a:cs typeface="+mj-cs"/>
            </a:endParaRPr>
          </a:p>
        </p:txBody>
      </p:sp>
      <p:graphicFrame>
        <p:nvGraphicFramePr>
          <p:cNvPr id="11" name="10 Tabla"/>
          <p:cNvGraphicFramePr>
            <a:graphicFrameLocks noGrp="1"/>
          </p:cNvGraphicFramePr>
          <p:nvPr/>
        </p:nvGraphicFramePr>
        <p:xfrm>
          <a:off x="683568" y="1916832"/>
          <a:ext cx="7952822" cy="741680"/>
        </p:xfrm>
        <a:graphic>
          <a:graphicData uri="http://schemas.openxmlformats.org/drawingml/2006/table">
            <a:tbl>
              <a:tblPr firstRow="1" bandRow="1">
                <a:effectLst>
                  <a:innerShdw blurRad="63500" dist="50800" dir="2700000">
                    <a:prstClr val="black">
                      <a:alpha val="50000"/>
                    </a:prstClr>
                  </a:innerShdw>
                </a:effectLst>
                <a:tableStyleId>{5C22544A-7EE6-4342-B048-85BDC9FD1C3A}</a:tableStyleId>
              </a:tblPr>
              <a:tblGrid>
                <a:gridCol w="853282"/>
                <a:gridCol w="709954"/>
                <a:gridCol w="709954"/>
                <a:gridCol w="709954"/>
                <a:gridCol w="709954"/>
                <a:gridCol w="709954"/>
                <a:gridCol w="709954"/>
                <a:gridCol w="709954"/>
                <a:gridCol w="709954"/>
                <a:gridCol w="709954"/>
                <a:gridCol w="709954"/>
              </a:tblGrid>
              <a:tr h="370840">
                <a:tc>
                  <a:txBody>
                    <a:bodyPr/>
                    <a:lstStyle/>
                    <a:p>
                      <a:r>
                        <a:rPr lang="es-MX" b="0" dirty="0" smtClean="0">
                          <a:solidFill>
                            <a:schemeClr val="tx1"/>
                          </a:solidFill>
                        </a:rPr>
                        <a:t>t min</a:t>
                      </a:r>
                      <a:endParaRPr lang="es-MX" b="0" dirty="0">
                        <a:solidFill>
                          <a:schemeClr val="tx1"/>
                        </a:solidFill>
                      </a:endParaRPr>
                    </a:p>
                  </a:txBody>
                  <a:tcPr>
                    <a:noFill/>
                  </a:tcPr>
                </a:tc>
                <a:tc>
                  <a:txBody>
                    <a:bodyPr/>
                    <a:lstStyle/>
                    <a:p>
                      <a:r>
                        <a:rPr lang="es-MX" b="0" dirty="0" smtClean="0">
                          <a:solidFill>
                            <a:schemeClr val="tx1"/>
                          </a:solidFill>
                        </a:rPr>
                        <a:t>1</a:t>
                      </a:r>
                      <a:endParaRPr lang="es-MX" b="0" dirty="0">
                        <a:solidFill>
                          <a:schemeClr val="tx1"/>
                        </a:solidFill>
                      </a:endParaRPr>
                    </a:p>
                  </a:txBody>
                  <a:tcPr>
                    <a:noFill/>
                  </a:tcPr>
                </a:tc>
                <a:tc>
                  <a:txBody>
                    <a:bodyPr/>
                    <a:lstStyle/>
                    <a:p>
                      <a:r>
                        <a:rPr lang="es-MX" b="0" dirty="0" smtClean="0">
                          <a:solidFill>
                            <a:schemeClr val="tx1"/>
                          </a:solidFill>
                        </a:rPr>
                        <a:t>2</a:t>
                      </a:r>
                      <a:endParaRPr lang="es-MX" b="0" dirty="0">
                        <a:solidFill>
                          <a:schemeClr val="tx1"/>
                        </a:solidFill>
                      </a:endParaRPr>
                    </a:p>
                  </a:txBody>
                  <a:tcPr>
                    <a:noFill/>
                  </a:tcPr>
                </a:tc>
                <a:tc>
                  <a:txBody>
                    <a:bodyPr/>
                    <a:lstStyle/>
                    <a:p>
                      <a:r>
                        <a:rPr lang="es-MX" b="0" dirty="0" smtClean="0">
                          <a:solidFill>
                            <a:schemeClr val="tx1"/>
                          </a:solidFill>
                        </a:rPr>
                        <a:t>3.25</a:t>
                      </a:r>
                      <a:endParaRPr lang="es-MX" b="0" dirty="0">
                        <a:solidFill>
                          <a:schemeClr val="tx1"/>
                        </a:solidFill>
                      </a:endParaRPr>
                    </a:p>
                  </a:txBody>
                  <a:tcPr>
                    <a:noFill/>
                  </a:tcPr>
                </a:tc>
                <a:tc>
                  <a:txBody>
                    <a:bodyPr/>
                    <a:lstStyle/>
                    <a:p>
                      <a:r>
                        <a:rPr lang="es-MX" b="0" dirty="0" smtClean="0">
                          <a:solidFill>
                            <a:schemeClr val="tx1"/>
                          </a:solidFill>
                        </a:rPr>
                        <a:t>4.5</a:t>
                      </a:r>
                      <a:endParaRPr lang="es-MX" b="0" dirty="0">
                        <a:solidFill>
                          <a:schemeClr val="tx1"/>
                        </a:solidFill>
                      </a:endParaRPr>
                    </a:p>
                  </a:txBody>
                  <a:tcPr>
                    <a:noFill/>
                  </a:tcPr>
                </a:tc>
                <a:tc>
                  <a:txBody>
                    <a:bodyPr/>
                    <a:lstStyle/>
                    <a:p>
                      <a:r>
                        <a:rPr lang="es-MX" b="0" dirty="0" smtClean="0">
                          <a:solidFill>
                            <a:schemeClr val="tx1"/>
                          </a:solidFill>
                        </a:rPr>
                        <a:t>6</a:t>
                      </a:r>
                      <a:endParaRPr lang="es-MX" b="0" dirty="0">
                        <a:solidFill>
                          <a:schemeClr val="tx1"/>
                        </a:solidFill>
                      </a:endParaRPr>
                    </a:p>
                  </a:txBody>
                  <a:tcPr>
                    <a:noFill/>
                  </a:tcPr>
                </a:tc>
                <a:tc>
                  <a:txBody>
                    <a:bodyPr/>
                    <a:lstStyle/>
                    <a:p>
                      <a:r>
                        <a:rPr lang="es-MX" b="0" dirty="0" smtClean="0">
                          <a:solidFill>
                            <a:schemeClr val="tx1"/>
                          </a:solidFill>
                        </a:rPr>
                        <a:t>7</a:t>
                      </a:r>
                      <a:endParaRPr lang="es-MX" b="0" dirty="0">
                        <a:solidFill>
                          <a:schemeClr val="tx1"/>
                        </a:solidFill>
                      </a:endParaRPr>
                    </a:p>
                  </a:txBody>
                  <a:tcPr>
                    <a:noFill/>
                  </a:tcPr>
                </a:tc>
                <a:tc>
                  <a:txBody>
                    <a:bodyPr/>
                    <a:lstStyle/>
                    <a:p>
                      <a:r>
                        <a:rPr lang="es-MX" b="0" dirty="0" smtClean="0">
                          <a:solidFill>
                            <a:schemeClr val="tx1"/>
                          </a:solidFill>
                        </a:rPr>
                        <a:t>8</a:t>
                      </a:r>
                      <a:endParaRPr lang="es-MX" b="0" dirty="0">
                        <a:solidFill>
                          <a:schemeClr val="tx1"/>
                        </a:solidFill>
                      </a:endParaRPr>
                    </a:p>
                  </a:txBody>
                  <a:tcPr>
                    <a:noFill/>
                  </a:tcPr>
                </a:tc>
                <a:tc>
                  <a:txBody>
                    <a:bodyPr/>
                    <a:lstStyle/>
                    <a:p>
                      <a:r>
                        <a:rPr lang="es-MX" b="0" dirty="0" smtClean="0">
                          <a:solidFill>
                            <a:schemeClr val="tx1"/>
                          </a:solidFill>
                        </a:rPr>
                        <a:t>9</a:t>
                      </a:r>
                      <a:endParaRPr lang="es-MX" b="0" dirty="0">
                        <a:solidFill>
                          <a:schemeClr val="tx1"/>
                        </a:solidFill>
                      </a:endParaRPr>
                    </a:p>
                  </a:txBody>
                  <a:tcPr>
                    <a:noFill/>
                  </a:tcPr>
                </a:tc>
                <a:tc>
                  <a:txBody>
                    <a:bodyPr/>
                    <a:lstStyle/>
                    <a:p>
                      <a:r>
                        <a:rPr lang="es-MX" b="0" dirty="0" smtClean="0">
                          <a:solidFill>
                            <a:schemeClr val="tx1"/>
                          </a:solidFill>
                        </a:rPr>
                        <a:t>9.5</a:t>
                      </a:r>
                      <a:endParaRPr lang="es-MX" b="0" dirty="0">
                        <a:solidFill>
                          <a:schemeClr val="tx1"/>
                        </a:solidFill>
                      </a:endParaRPr>
                    </a:p>
                  </a:txBody>
                  <a:tcPr>
                    <a:noFill/>
                  </a:tcPr>
                </a:tc>
                <a:tc>
                  <a:txBody>
                    <a:bodyPr/>
                    <a:lstStyle/>
                    <a:p>
                      <a:r>
                        <a:rPr lang="es-MX" b="0" dirty="0" smtClean="0">
                          <a:solidFill>
                            <a:schemeClr val="tx1"/>
                          </a:solidFill>
                        </a:rPr>
                        <a:t>10</a:t>
                      </a:r>
                      <a:endParaRPr lang="es-MX" b="0" dirty="0">
                        <a:solidFill>
                          <a:schemeClr val="tx1"/>
                        </a:solidFill>
                      </a:endParaRPr>
                    </a:p>
                  </a:txBody>
                  <a:tcPr>
                    <a:noFill/>
                  </a:tcPr>
                </a:tc>
              </a:tr>
              <a:tr h="370840">
                <a:tc>
                  <a:txBody>
                    <a:bodyPr/>
                    <a:lstStyle/>
                    <a:p>
                      <a:r>
                        <a:rPr lang="es-MX" b="0" dirty="0" smtClean="0">
                          <a:solidFill>
                            <a:schemeClr val="tx1"/>
                          </a:solidFill>
                        </a:rPr>
                        <a:t>V m/s</a:t>
                      </a:r>
                      <a:endParaRPr lang="es-MX" b="0" dirty="0">
                        <a:solidFill>
                          <a:schemeClr val="tx1"/>
                        </a:solidFill>
                      </a:endParaRPr>
                    </a:p>
                  </a:txBody>
                  <a:tcPr>
                    <a:noFill/>
                  </a:tcPr>
                </a:tc>
                <a:tc>
                  <a:txBody>
                    <a:bodyPr/>
                    <a:lstStyle/>
                    <a:p>
                      <a:r>
                        <a:rPr lang="es-MX" b="0" dirty="0" smtClean="0">
                          <a:solidFill>
                            <a:schemeClr val="tx1"/>
                          </a:solidFill>
                        </a:rPr>
                        <a:t>5</a:t>
                      </a:r>
                      <a:endParaRPr lang="es-MX" b="0" dirty="0">
                        <a:solidFill>
                          <a:schemeClr val="tx1"/>
                        </a:solidFill>
                      </a:endParaRPr>
                    </a:p>
                  </a:txBody>
                  <a:tcPr>
                    <a:noFill/>
                  </a:tcPr>
                </a:tc>
                <a:tc>
                  <a:txBody>
                    <a:bodyPr/>
                    <a:lstStyle/>
                    <a:p>
                      <a:r>
                        <a:rPr lang="es-MX" b="0" dirty="0" smtClean="0">
                          <a:solidFill>
                            <a:schemeClr val="tx1"/>
                          </a:solidFill>
                        </a:rPr>
                        <a:t>6</a:t>
                      </a:r>
                      <a:endParaRPr lang="es-MX" b="0" dirty="0">
                        <a:solidFill>
                          <a:schemeClr val="tx1"/>
                        </a:solidFill>
                      </a:endParaRPr>
                    </a:p>
                  </a:txBody>
                  <a:tcPr>
                    <a:noFill/>
                  </a:tcPr>
                </a:tc>
                <a:tc>
                  <a:txBody>
                    <a:bodyPr/>
                    <a:lstStyle/>
                    <a:p>
                      <a:r>
                        <a:rPr lang="es-MX" b="0" dirty="0" smtClean="0">
                          <a:solidFill>
                            <a:schemeClr val="tx1"/>
                          </a:solidFill>
                        </a:rPr>
                        <a:t>5.5</a:t>
                      </a:r>
                      <a:endParaRPr lang="es-MX" b="0" dirty="0">
                        <a:solidFill>
                          <a:schemeClr val="tx1"/>
                        </a:solidFill>
                      </a:endParaRPr>
                    </a:p>
                  </a:txBody>
                  <a:tcPr>
                    <a:noFill/>
                  </a:tcPr>
                </a:tc>
                <a:tc>
                  <a:txBody>
                    <a:bodyPr/>
                    <a:lstStyle/>
                    <a:p>
                      <a:r>
                        <a:rPr lang="es-MX" b="0" dirty="0" smtClean="0">
                          <a:solidFill>
                            <a:schemeClr val="tx1"/>
                          </a:solidFill>
                        </a:rPr>
                        <a:t>7</a:t>
                      </a:r>
                      <a:endParaRPr lang="es-MX" b="0" dirty="0">
                        <a:solidFill>
                          <a:schemeClr val="tx1"/>
                        </a:solidFill>
                      </a:endParaRPr>
                    </a:p>
                  </a:txBody>
                  <a:tcPr>
                    <a:noFill/>
                  </a:tcPr>
                </a:tc>
                <a:tc>
                  <a:txBody>
                    <a:bodyPr/>
                    <a:lstStyle/>
                    <a:p>
                      <a:r>
                        <a:rPr lang="es-MX" b="0" dirty="0" smtClean="0">
                          <a:solidFill>
                            <a:schemeClr val="tx1"/>
                          </a:solidFill>
                        </a:rPr>
                        <a:t>8.5</a:t>
                      </a:r>
                      <a:endParaRPr lang="es-MX" b="0" dirty="0">
                        <a:solidFill>
                          <a:schemeClr val="tx1"/>
                        </a:solidFill>
                      </a:endParaRPr>
                    </a:p>
                  </a:txBody>
                  <a:tcPr>
                    <a:noFill/>
                  </a:tcPr>
                </a:tc>
                <a:tc>
                  <a:txBody>
                    <a:bodyPr/>
                    <a:lstStyle/>
                    <a:p>
                      <a:r>
                        <a:rPr lang="es-MX" b="0" dirty="0" smtClean="0">
                          <a:solidFill>
                            <a:schemeClr val="tx1"/>
                          </a:solidFill>
                        </a:rPr>
                        <a:t>8</a:t>
                      </a:r>
                      <a:endParaRPr lang="es-MX" b="0" dirty="0">
                        <a:solidFill>
                          <a:schemeClr val="tx1"/>
                        </a:solidFill>
                      </a:endParaRPr>
                    </a:p>
                  </a:txBody>
                  <a:tcPr>
                    <a:noFill/>
                  </a:tcPr>
                </a:tc>
                <a:tc>
                  <a:txBody>
                    <a:bodyPr/>
                    <a:lstStyle/>
                    <a:p>
                      <a:r>
                        <a:rPr lang="es-MX" b="0" dirty="0" smtClean="0">
                          <a:solidFill>
                            <a:schemeClr val="tx1"/>
                          </a:solidFill>
                        </a:rPr>
                        <a:t>6</a:t>
                      </a:r>
                      <a:endParaRPr lang="es-MX" b="0" dirty="0">
                        <a:solidFill>
                          <a:schemeClr val="tx1"/>
                        </a:solidFill>
                      </a:endParaRPr>
                    </a:p>
                  </a:txBody>
                  <a:tcPr>
                    <a:noFill/>
                  </a:tcPr>
                </a:tc>
                <a:tc>
                  <a:txBody>
                    <a:bodyPr/>
                    <a:lstStyle/>
                    <a:p>
                      <a:r>
                        <a:rPr lang="es-MX" b="0" dirty="0" smtClean="0">
                          <a:solidFill>
                            <a:schemeClr val="tx1"/>
                          </a:solidFill>
                        </a:rPr>
                        <a:t>7</a:t>
                      </a:r>
                      <a:endParaRPr lang="es-MX" b="0" dirty="0">
                        <a:solidFill>
                          <a:schemeClr val="tx1"/>
                        </a:solidFill>
                      </a:endParaRPr>
                    </a:p>
                  </a:txBody>
                  <a:tcPr>
                    <a:noFill/>
                  </a:tcPr>
                </a:tc>
                <a:tc>
                  <a:txBody>
                    <a:bodyPr/>
                    <a:lstStyle/>
                    <a:p>
                      <a:r>
                        <a:rPr lang="es-MX" b="0" dirty="0" smtClean="0">
                          <a:solidFill>
                            <a:schemeClr val="tx1"/>
                          </a:solidFill>
                        </a:rPr>
                        <a:t>7</a:t>
                      </a:r>
                      <a:endParaRPr lang="es-MX" b="0" dirty="0">
                        <a:solidFill>
                          <a:schemeClr val="tx1"/>
                        </a:solidFill>
                      </a:endParaRPr>
                    </a:p>
                  </a:txBody>
                  <a:tcPr>
                    <a:noFill/>
                  </a:tcPr>
                </a:tc>
                <a:tc>
                  <a:txBody>
                    <a:bodyPr/>
                    <a:lstStyle/>
                    <a:p>
                      <a:r>
                        <a:rPr lang="es-MX" b="0" dirty="0" smtClean="0">
                          <a:solidFill>
                            <a:schemeClr val="tx1"/>
                          </a:solidFill>
                        </a:rPr>
                        <a:t>5</a:t>
                      </a:r>
                      <a:endParaRPr lang="es-MX" b="0" dirty="0">
                        <a:solidFill>
                          <a:schemeClr val="tx1"/>
                        </a:solidFill>
                      </a:endParaRPr>
                    </a:p>
                  </a:txBody>
                  <a:tcPr>
                    <a:noFill/>
                  </a:tcPr>
                </a:tc>
              </a:tr>
            </a:tbl>
          </a:graphicData>
        </a:graphic>
      </p:graphicFrame>
      <p:sp>
        <p:nvSpPr>
          <p:cNvPr id="12" name="3 CuadroTexto"/>
          <p:cNvSpPr txBox="1">
            <a:spLocks noChangeArrowheads="1"/>
          </p:cNvSpPr>
          <p:nvPr/>
        </p:nvSpPr>
        <p:spPr bwMode="auto">
          <a:xfrm>
            <a:off x="539552" y="1052736"/>
            <a:ext cx="7143750" cy="707886"/>
          </a:xfrm>
          <a:prstGeom prst="rect">
            <a:avLst/>
          </a:prstGeom>
          <a:noFill/>
          <a:ln w="9525">
            <a:noFill/>
            <a:miter lim="800000"/>
            <a:headEnd/>
            <a:tailEnd/>
          </a:ln>
        </p:spPr>
        <p:txBody>
          <a:bodyPr>
            <a:spAutoFit/>
          </a:bodyPr>
          <a:lstStyle/>
          <a:p>
            <a:r>
              <a:rPr lang="es-MX" sz="2000" b="1" dirty="0"/>
              <a:t>Determinar la distancia recorrida para los </a:t>
            </a:r>
            <a:r>
              <a:rPr lang="es-MX" sz="2000" b="1" dirty="0" smtClean="0"/>
              <a:t>siguientes pares de datos  experimentales:</a:t>
            </a:r>
            <a:endParaRPr lang="es-MX" sz="2000" b="1" dirty="0"/>
          </a:p>
        </p:txBody>
      </p:sp>
    </p:spTree>
    <p:extLst>
      <p:ext uri="{BB962C8B-B14F-4D97-AF65-F5344CB8AC3E}">
        <p14:creationId xmlns:p14="http://schemas.microsoft.com/office/powerpoint/2010/main" val="838459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42</a:t>
            </a:fld>
            <a:endParaRPr lang="es-ES_tradnl"/>
          </a:p>
        </p:txBody>
      </p:sp>
      <p:sp>
        <p:nvSpPr>
          <p:cNvPr id="3" name="Rectangle 2"/>
          <p:cNvSpPr txBox="1">
            <a:spLocks noChangeArrowheads="1"/>
          </p:cNvSpPr>
          <p:nvPr/>
        </p:nvSpPr>
        <p:spPr>
          <a:xfrm>
            <a:off x="611560" y="0"/>
            <a:ext cx="7772400" cy="5151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MX" sz="2400" b="0" i="0" u="none" strike="noStrike" kern="0" cap="none" spc="0" normalizeH="0" baseline="0" noProof="0" dirty="0" smtClean="0">
                <a:ln>
                  <a:noFill/>
                </a:ln>
                <a:solidFill>
                  <a:srgbClr val="0000FF"/>
                </a:solidFill>
                <a:effectLst/>
                <a:uLnTx/>
                <a:uFillTx/>
                <a:latin typeface="+mj-lt"/>
                <a:ea typeface="+mj-ea"/>
                <a:cs typeface="+mj-cs"/>
              </a:rPr>
              <a:t>Comparación m</a:t>
            </a:r>
            <a:r>
              <a:rPr kumimoji="0" lang="es-ES" sz="2400" b="0" i="0" u="none" strike="noStrike" kern="0" cap="none" spc="0" normalizeH="0" baseline="0" noProof="0" dirty="0" err="1" smtClean="0">
                <a:ln>
                  <a:noFill/>
                </a:ln>
                <a:solidFill>
                  <a:srgbClr val="0000FF"/>
                </a:solidFill>
                <a:effectLst/>
                <a:uLnTx/>
                <a:uFillTx/>
                <a:latin typeface="+mj-lt"/>
                <a:ea typeface="+mj-ea"/>
                <a:cs typeface="+mj-cs"/>
              </a:rPr>
              <a:t>étodos</a:t>
            </a:r>
            <a:r>
              <a:rPr kumimoji="0" lang="es-ES" sz="2400" b="0" i="0" u="none" strike="noStrike" kern="0" cap="none" spc="0" normalizeH="0" noProof="0" dirty="0" smtClean="0">
                <a:ln>
                  <a:noFill/>
                </a:ln>
                <a:solidFill>
                  <a:srgbClr val="0000FF"/>
                </a:solidFill>
                <a:effectLst/>
                <a:uLnTx/>
                <a:uFillTx/>
                <a:latin typeface="+mj-lt"/>
                <a:ea typeface="+mj-ea"/>
                <a:cs typeface="+mj-cs"/>
              </a:rPr>
              <a:t> para varias funciones</a:t>
            </a:r>
            <a:endParaRPr kumimoji="0" lang="es-ES" sz="2400" b="0" i="0" u="none" strike="noStrike" kern="0" cap="none" spc="0" normalizeH="0" baseline="0" noProof="0" dirty="0" smtClean="0">
              <a:ln>
                <a:noFill/>
              </a:ln>
              <a:solidFill>
                <a:srgbClr val="0000FF"/>
              </a:solidFill>
              <a:effectLst/>
              <a:uLnTx/>
              <a:uFillTx/>
              <a:latin typeface="+mj-lt"/>
              <a:ea typeface="+mj-ea"/>
              <a:cs typeface="+mj-cs"/>
            </a:endParaRPr>
          </a:p>
        </p:txBody>
      </p:sp>
      <p:graphicFrame>
        <p:nvGraphicFramePr>
          <p:cNvPr id="4" name="Object 3"/>
          <p:cNvGraphicFramePr>
            <a:graphicFrameLocks noChangeAspect="1"/>
          </p:cNvGraphicFramePr>
          <p:nvPr/>
        </p:nvGraphicFramePr>
        <p:xfrm>
          <a:off x="1043608" y="3212976"/>
          <a:ext cx="7410450" cy="1019175"/>
        </p:xfrm>
        <a:graphic>
          <a:graphicData uri="http://schemas.openxmlformats.org/presentationml/2006/ole">
            <mc:AlternateContent xmlns:mc="http://schemas.openxmlformats.org/markup-compatibility/2006">
              <mc:Choice xmlns:v="urn:schemas-microsoft-com:vml" Requires="v">
                <p:oleObj spid="_x0000_s215043" name="Worksheet" r:id="rId4" imgW="4914813" imgH="676184" progId="Excel.Sheet.8">
                  <p:embed/>
                </p:oleObj>
              </mc:Choice>
              <mc:Fallback>
                <p:oleObj name="Worksheet" r:id="rId4" imgW="4914813" imgH="67618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3212976"/>
                        <a:ext cx="7410450"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5"/>
          <p:cNvSpPr txBox="1">
            <a:spLocks noChangeArrowheads="1"/>
          </p:cNvSpPr>
          <p:nvPr/>
        </p:nvSpPr>
        <p:spPr bwMode="auto">
          <a:xfrm>
            <a:off x="1219200" y="1905000"/>
            <a:ext cx="7315200" cy="1200329"/>
          </a:xfrm>
          <a:prstGeom prst="rect">
            <a:avLst/>
          </a:prstGeom>
          <a:noFill/>
          <a:ln w="9525">
            <a:noFill/>
            <a:miter lim="800000"/>
            <a:headEnd/>
            <a:tailEnd/>
          </a:ln>
        </p:spPr>
        <p:txBody>
          <a:bodyPr>
            <a:spAutoFit/>
          </a:bodyPr>
          <a:lstStyle/>
          <a:p>
            <a:pPr>
              <a:spcBef>
                <a:spcPct val="50000"/>
              </a:spcBef>
            </a:pPr>
            <a:r>
              <a:rPr lang="es-MX" sz="2400" dirty="0"/>
              <a:t>Comparación entre el valor exacto, la regla del trapecio y la regla de Simpson </a:t>
            </a:r>
            <a:r>
              <a:rPr lang="es-MX" sz="2400" dirty="0" smtClean="0"/>
              <a:t>1</a:t>
            </a:r>
            <a:r>
              <a:rPr lang="en-US" sz="2400" dirty="0" smtClean="0"/>
              <a:t>/3 </a:t>
            </a:r>
            <a:r>
              <a:rPr lang="es-MX" sz="2400" dirty="0" smtClean="0"/>
              <a:t>para </a:t>
            </a:r>
            <a:r>
              <a:rPr lang="es-MX" sz="2400" dirty="0"/>
              <a:t>diferentes funciones en el intervalo [0 , 2].</a:t>
            </a:r>
            <a:endParaRPr lang="es-E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6 Marcador de número de diapositiva"/>
          <p:cNvSpPr>
            <a:spLocks noGrp="1"/>
          </p:cNvSpPr>
          <p:nvPr>
            <p:ph type="sldNum" sz="quarter" idx="12"/>
          </p:nvPr>
        </p:nvSpPr>
        <p:spPr/>
        <p:txBody>
          <a:bodyPr/>
          <a:lstStyle/>
          <a:p>
            <a:fld id="{3833F463-2F76-4551-A169-92507B095FB5}" type="slidenum">
              <a:rPr lang="es-ES_tradnl"/>
              <a:pPr/>
              <a:t>43</a:t>
            </a:fld>
            <a:endParaRPr lang="es-ES_tradnl"/>
          </a:p>
        </p:txBody>
      </p:sp>
      <p:sp>
        <p:nvSpPr>
          <p:cNvPr id="363523" name="Rectangle 3"/>
          <p:cNvSpPr>
            <a:spLocks noGrp="1" noChangeArrowheads="1"/>
          </p:cNvSpPr>
          <p:nvPr>
            <p:ph type="title"/>
          </p:nvPr>
        </p:nvSpPr>
        <p:spPr/>
        <p:txBody>
          <a:bodyPr/>
          <a:lstStyle/>
          <a:p>
            <a:pPr marL="457200" indent="-457200"/>
            <a:r>
              <a:rPr lang="es-ES_tradnl" dirty="0" smtClean="0">
                <a:solidFill>
                  <a:srgbClr val="99CCFF"/>
                </a:solidFill>
              </a:rPr>
              <a:t>Anexo: Fórmulas </a:t>
            </a:r>
            <a:r>
              <a:rPr lang="es-ES_tradnl" dirty="0">
                <a:solidFill>
                  <a:srgbClr val="99CCFF"/>
                </a:solidFill>
              </a:rPr>
              <a:t>de integración de Newton-Cotes</a:t>
            </a:r>
            <a:endParaRPr lang="es-ES" dirty="0">
              <a:solidFill>
                <a:srgbClr val="99CCFF"/>
              </a:solidFill>
            </a:endParaRPr>
          </a:p>
        </p:txBody>
      </p:sp>
      <p:sp>
        <p:nvSpPr>
          <p:cNvPr id="363525" name="Rectangle 5"/>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63526" name="Rectangle 6"/>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63527" name="Rectangle 7"/>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s-ES"/>
          </a:p>
        </p:txBody>
      </p:sp>
      <p:sp>
        <p:nvSpPr>
          <p:cNvPr id="363532" name="Rectangle 12"/>
          <p:cNvSpPr>
            <a:spLocks noChangeArrowheads="1"/>
          </p:cNvSpPr>
          <p:nvPr/>
        </p:nvSpPr>
        <p:spPr bwMode="auto">
          <a:xfrm>
            <a:off x="179388" y="765175"/>
            <a:ext cx="8640762" cy="1584325"/>
          </a:xfrm>
          <a:prstGeom prst="rect">
            <a:avLst/>
          </a:prstGeom>
          <a:noFill/>
          <a:ln w="9525" algn="ctr">
            <a:noFill/>
            <a:miter lim="800000"/>
            <a:headEnd/>
            <a:tailEnd/>
          </a:ln>
          <a:effectLst/>
        </p:spPr>
        <p:txBody>
          <a:bodyPr/>
          <a:lstStyle/>
          <a:p>
            <a:pPr marL="533400" indent="-533400"/>
            <a:r>
              <a:rPr lang="es-ES_tradnl" sz="1800" dirty="0"/>
              <a:t>Grados superiores suelen producir soluciones menos exactas debido a:</a:t>
            </a:r>
          </a:p>
          <a:p>
            <a:pPr marL="914400" lvl="1" indent="-457200">
              <a:buFontTx/>
              <a:buAutoNum type="arabicPeriod"/>
            </a:pPr>
            <a:r>
              <a:rPr lang="es-ES_tradnl" dirty="0"/>
              <a:t> Los errores de </a:t>
            </a:r>
            <a:r>
              <a:rPr lang="es-ES_tradnl" dirty="0" smtClean="0"/>
              <a:t>redondeo que son inversamente proporcionales a h.</a:t>
            </a:r>
            <a:endParaRPr lang="es-ES_tradnl" dirty="0"/>
          </a:p>
          <a:p>
            <a:pPr marL="914400" lvl="1" indent="-457200">
              <a:buFontTx/>
              <a:buAutoNum type="arabicPeriod"/>
            </a:pPr>
            <a:r>
              <a:rPr lang="es-ES_tradnl" dirty="0"/>
              <a:t> Las irregularidades locales del polinomio por tener un orden excesivo</a:t>
            </a:r>
          </a:p>
        </p:txBody>
      </p:sp>
      <p:pic>
        <p:nvPicPr>
          <p:cNvPr id="363534" name="Picture 14"/>
          <p:cNvPicPr>
            <a:picLocks noChangeAspect="1" noChangeArrowheads="1"/>
          </p:cNvPicPr>
          <p:nvPr/>
        </p:nvPicPr>
        <p:blipFill>
          <a:blip r:embed="rId3" cstate="print"/>
          <a:srcRect/>
          <a:stretch>
            <a:fillRect/>
          </a:stretch>
        </p:blipFill>
        <p:spPr bwMode="auto">
          <a:xfrm>
            <a:off x="395288" y="1844675"/>
            <a:ext cx="8459787" cy="38068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44</a:t>
            </a:fld>
            <a:endParaRPr lang="es-ES_tradnl"/>
          </a:p>
        </p:txBody>
      </p:sp>
      <p:sp>
        <p:nvSpPr>
          <p:cNvPr id="2052" name="Rectangle 2"/>
          <p:cNvSpPr>
            <a:spLocks noGrp="1" noChangeArrowheads="1"/>
          </p:cNvSpPr>
          <p:nvPr>
            <p:ph type="title"/>
          </p:nvPr>
        </p:nvSpPr>
        <p:spPr/>
        <p:txBody>
          <a:bodyPr/>
          <a:lstStyle/>
          <a:p>
            <a:r>
              <a:rPr lang="es-ES_tradnl" dirty="0" smtClean="0"/>
              <a:t>Integración numérica con </a:t>
            </a:r>
            <a:r>
              <a:rPr lang="es-ES_tradnl" dirty="0" err="1" smtClean="0"/>
              <a:t>MatLab</a:t>
            </a:r>
            <a:endParaRPr lang="es-ES" dirty="0" smtClean="0"/>
          </a:p>
        </p:txBody>
      </p:sp>
      <p:sp>
        <p:nvSpPr>
          <p:cNvPr id="6" name="5 CuadroTexto"/>
          <p:cNvSpPr txBox="1"/>
          <p:nvPr/>
        </p:nvSpPr>
        <p:spPr>
          <a:xfrm>
            <a:off x="755576" y="836712"/>
            <a:ext cx="7848872" cy="4985980"/>
          </a:xfrm>
          <a:prstGeom prst="rect">
            <a:avLst/>
          </a:prstGeom>
          <a:solidFill>
            <a:srgbClr val="FFE181"/>
          </a:solidFill>
          <a:ln>
            <a:solidFill>
              <a:schemeClr val="bg2">
                <a:lumMod val="40000"/>
                <a:lumOff val="60000"/>
              </a:schemeClr>
            </a:solidFill>
          </a:ln>
        </p:spPr>
        <p:txBody>
          <a:bodyPr wrap="square" rtlCol="0">
            <a:spAutoFit/>
          </a:bodyPr>
          <a:lstStyle/>
          <a:p>
            <a:r>
              <a:rPr lang="en-US" sz="1800" b="1" dirty="0" smtClean="0"/>
              <a:t>QUAD</a:t>
            </a:r>
            <a:r>
              <a:rPr lang="en-US" sz="1800" dirty="0" smtClean="0"/>
              <a:t>  </a:t>
            </a:r>
          </a:p>
          <a:p>
            <a:r>
              <a:rPr lang="en-US" sz="1800" dirty="0" smtClean="0"/>
              <a:t> </a:t>
            </a:r>
            <a:br>
              <a:rPr lang="en-US" sz="1800" dirty="0" smtClean="0"/>
            </a:br>
            <a:r>
              <a:rPr lang="en-US" sz="1800" dirty="0" err="1" smtClean="0"/>
              <a:t>Resuelve</a:t>
            </a:r>
            <a:r>
              <a:rPr lang="en-US" sz="1800" dirty="0" smtClean="0"/>
              <a:t> </a:t>
            </a:r>
            <a:r>
              <a:rPr lang="en-US" sz="1800" dirty="0" err="1" smtClean="0"/>
              <a:t>numéricamente</a:t>
            </a:r>
            <a:r>
              <a:rPr lang="en-US" sz="1800" dirty="0" smtClean="0"/>
              <a:t> la integral </a:t>
            </a:r>
            <a:r>
              <a:rPr lang="en-US" sz="1800" dirty="0" err="1" smtClean="0"/>
              <a:t>por</a:t>
            </a:r>
            <a:r>
              <a:rPr lang="en-US" sz="1800" dirty="0" smtClean="0"/>
              <a:t> </a:t>
            </a:r>
            <a:r>
              <a:rPr lang="en-US" sz="1800" dirty="0" err="1" smtClean="0"/>
              <a:t>combinación</a:t>
            </a:r>
            <a:r>
              <a:rPr lang="en-US" sz="1800" dirty="0" smtClean="0"/>
              <a:t> de </a:t>
            </a:r>
            <a:r>
              <a:rPr lang="en-US" sz="1800" dirty="0" err="1" smtClean="0"/>
              <a:t>las</a:t>
            </a:r>
            <a:r>
              <a:rPr lang="en-US" sz="1800" dirty="0" smtClean="0"/>
              <a:t> </a:t>
            </a:r>
            <a:r>
              <a:rPr lang="en-US" sz="1800" dirty="0" err="1" smtClean="0"/>
              <a:t>reglas</a:t>
            </a:r>
            <a:r>
              <a:rPr lang="en-US" sz="1800" dirty="0" smtClean="0"/>
              <a:t> de Simpson con 3 y 5 </a:t>
            </a:r>
            <a:r>
              <a:rPr lang="en-US" sz="1800" dirty="0" err="1" smtClean="0"/>
              <a:t>puntos</a:t>
            </a:r>
            <a:r>
              <a:rPr lang="en-US" sz="1800" dirty="0" smtClean="0"/>
              <a:t> y </a:t>
            </a:r>
            <a:r>
              <a:rPr lang="en-US" sz="1800" dirty="0" err="1" smtClean="0"/>
              <a:t>otra</a:t>
            </a:r>
            <a:r>
              <a:rPr lang="en-US" sz="1800" dirty="0" smtClean="0"/>
              <a:t> </a:t>
            </a:r>
            <a:r>
              <a:rPr lang="en-US" sz="1800" dirty="0" err="1" smtClean="0"/>
              <a:t>metodología</a:t>
            </a:r>
            <a:r>
              <a:rPr lang="en-US" sz="1800" dirty="0" smtClean="0"/>
              <a:t>. </a:t>
            </a:r>
            <a:r>
              <a:rPr lang="es-ES" sz="1800" dirty="0" smtClean="0"/>
              <a:t>Haz </a:t>
            </a:r>
            <a:r>
              <a:rPr lang="es-ES" sz="1800" dirty="0" err="1" smtClean="0"/>
              <a:t>edit</a:t>
            </a:r>
            <a:r>
              <a:rPr lang="es-ES" sz="1800" dirty="0" smtClean="0"/>
              <a:t> </a:t>
            </a:r>
            <a:r>
              <a:rPr lang="es-ES" sz="1800" dirty="0" err="1" smtClean="0"/>
              <a:t>quad.m</a:t>
            </a:r>
            <a:r>
              <a:rPr lang="es-ES" sz="1800" dirty="0" smtClean="0"/>
              <a:t> para ver cómo lo hace.</a:t>
            </a:r>
          </a:p>
          <a:p>
            <a:r>
              <a:rPr lang="en-US" dirty="0" smtClean="0"/>
              <a:t>    Q = QUAD(FUN,A,B) </a:t>
            </a:r>
            <a:r>
              <a:rPr lang="en-US" dirty="0" err="1" smtClean="0"/>
              <a:t>aproxima</a:t>
            </a:r>
            <a:r>
              <a:rPr lang="en-US" dirty="0" smtClean="0"/>
              <a:t> la integral de </a:t>
            </a:r>
            <a:r>
              <a:rPr lang="en-US" dirty="0" err="1" smtClean="0"/>
              <a:t>una</a:t>
            </a:r>
            <a:r>
              <a:rPr lang="en-US" dirty="0" smtClean="0"/>
              <a:t> </a:t>
            </a:r>
            <a:r>
              <a:rPr lang="en-US" dirty="0" err="1" smtClean="0"/>
              <a:t>función</a:t>
            </a:r>
            <a:r>
              <a:rPr lang="en-US" dirty="0" smtClean="0"/>
              <a:t> en un </a:t>
            </a:r>
            <a:r>
              <a:rPr lang="en-US" dirty="0" err="1" smtClean="0"/>
              <a:t>intervalo</a:t>
            </a:r>
            <a:r>
              <a:rPr lang="en-US" dirty="0" smtClean="0"/>
              <a:t> </a:t>
            </a:r>
            <a:r>
              <a:rPr lang="en-US" dirty="0" err="1" smtClean="0"/>
              <a:t>hasta</a:t>
            </a:r>
            <a:r>
              <a:rPr lang="en-US" dirty="0" smtClean="0"/>
              <a:t> un error de 1.e-6. </a:t>
            </a:r>
          </a:p>
          <a:p>
            <a:r>
              <a:rPr lang="en-US" dirty="0" smtClean="0"/>
              <a:t>    </a:t>
            </a:r>
          </a:p>
          <a:p>
            <a:endParaRPr lang="en-US" sz="1800" i="1" dirty="0" smtClean="0"/>
          </a:p>
          <a:p>
            <a:r>
              <a:rPr lang="en-US" sz="1800" b="1" i="1" dirty="0" err="1" smtClean="0"/>
              <a:t>Ejemplo</a:t>
            </a:r>
            <a:r>
              <a:rPr lang="en-US" sz="1800" dirty="0" smtClean="0"/>
              <a:t>: </a:t>
            </a:r>
          </a:p>
          <a:p>
            <a:endParaRPr lang="en-US" sz="1800" dirty="0" smtClean="0"/>
          </a:p>
          <a:p>
            <a:r>
              <a:rPr lang="es-ES" sz="1800" dirty="0" smtClean="0"/>
              <a:t>%-------------------%</a:t>
            </a:r>
          </a:p>
          <a:p>
            <a:r>
              <a:rPr lang="es-ES" sz="1800" dirty="0" smtClean="0"/>
              <a:t>  </a:t>
            </a:r>
            <a:r>
              <a:rPr lang="es-ES" sz="1800" dirty="0" err="1" smtClean="0"/>
              <a:t>function</a:t>
            </a:r>
            <a:r>
              <a:rPr lang="es-ES" sz="1800" dirty="0" smtClean="0"/>
              <a:t> y = </a:t>
            </a:r>
            <a:r>
              <a:rPr lang="es-ES" sz="1800" dirty="0" err="1" smtClean="0"/>
              <a:t>myfun</a:t>
            </a:r>
            <a:r>
              <a:rPr lang="es-ES" sz="1800" dirty="0" smtClean="0"/>
              <a:t>(x)</a:t>
            </a:r>
          </a:p>
          <a:p>
            <a:r>
              <a:rPr lang="es-ES" sz="1800" dirty="0" smtClean="0"/>
              <a:t>   y = 1./(x.^3-2*x-5);</a:t>
            </a:r>
          </a:p>
          <a:p>
            <a:r>
              <a:rPr lang="es-ES" sz="1800" dirty="0" smtClean="0"/>
              <a:t>%-------------------%</a:t>
            </a:r>
          </a:p>
          <a:p>
            <a:endParaRPr lang="es-ES" sz="1800" dirty="0" smtClean="0"/>
          </a:p>
          <a:p>
            <a:r>
              <a:rPr lang="es-ES" sz="1800" dirty="0" smtClean="0"/>
              <a:t>&gt;&gt; Q = </a:t>
            </a:r>
            <a:r>
              <a:rPr lang="es-ES" sz="1800" b="1" dirty="0" err="1" smtClean="0"/>
              <a:t>quad</a:t>
            </a:r>
            <a:r>
              <a:rPr lang="es-ES" sz="1800" dirty="0" smtClean="0"/>
              <a:t>('myfun',0,2)</a:t>
            </a:r>
          </a:p>
          <a:p>
            <a:endParaRPr lang="es-ES" sz="1800" dirty="0" smtClean="0"/>
          </a:p>
          <a:p>
            <a:r>
              <a:rPr lang="es-ES" sz="1800" dirty="0" smtClean="0"/>
              <a:t>Q =   </a:t>
            </a:r>
            <a:r>
              <a:rPr lang="es-ES" sz="1800" b="1" dirty="0" smtClean="0"/>
              <a:t>-0.4605</a:t>
            </a:r>
          </a:p>
        </p:txBody>
      </p:sp>
      <p:graphicFrame>
        <p:nvGraphicFramePr>
          <p:cNvPr id="52226" name="Object 2"/>
          <p:cNvGraphicFramePr>
            <a:graphicFrameLocks noChangeAspect="1"/>
          </p:cNvGraphicFramePr>
          <p:nvPr>
            <p:extLst>
              <p:ext uri="{D42A27DB-BD31-4B8C-83A1-F6EECF244321}">
                <p14:modId xmlns:p14="http://schemas.microsoft.com/office/powerpoint/2010/main" val="3824101233"/>
              </p:ext>
            </p:extLst>
          </p:nvPr>
        </p:nvGraphicFramePr>
        <p:xfrm>
          <a:off x="3995936" y="3645024"/>
          <a:ext cx="3209068" cy="900758"/>
        </p:xfrm>
        <a:graphic>
          <a:graphicData uri="http://schemas.openxmlformats.org/presentationml/2006/ole">
            <mc:AlternateContent xmlns:mc="http://schemas.openxmlformats.org/markup-compatibility/2006">
              <mc:Choice xmlns:v="urn:schemas-microsoft-com:vml" Requires="v">
                <p:oleObj spid="_x0000_s52263" name="Ecuación" r:id="rId4" imgW="1714320" imgH="482400" progId="Equation.3">
                  <p:embed/>
                </p:oleObj>
              </mc:Choice>
              <mc:Fallback>
                <p:oleObj name="Ecuación" r:id="rId4" imgW="1714320" imgH="482400" progId="Equation.3">
                  <p:embed/>
                  <p:pic>
                    <p:nvPicPr>
                      <p:cNvPr id="0" name="Picture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936" y="3645024"/>
                        <a:ext cx="3209068" cy="9007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45</a:t>
            </a:fld>
            <a:endParaRPr lang="es-ES_tradnl"/>
          </a:p>
        </p:txBody>
      </p:sp>
      <p:sp>
        <p:nvSpPr>
          <p:cNvPr id="2052" name="Rectangle 2"/>
          <p:cNvSpPr>
            <a:spLocks noGrp="1" noChangeArrowheads="1"/>
          </p:cNvSpPr>
          <p:nvPr>
            <p:ph type="title"/>
          </p:nvPr>
        </p:nvSpPr>
        <p:spPr/>
        <p:txBody>
          <a:bodyPr/>
          <a:lstStyle/>
          <a:p>
            <a:r>
              <a:rPr lang="es-ES_tradnl" dirty="0" smtClean="0"/>
              <a:t>Integración numérica con </a:t>
            </a:r>
            <a:r>
              <a:rPr lang="es-ES_tradnl" dirty="0" err="1" smtClean="0"/>
              <a:t>MatLab</a:t>
            </a:r>
            <a:endParaRPr lang="es-ES" dirty="0" smtClean="0"/>
          </a:p>
        </p:txBody>
      </p:sp>
      <p:sp>
        <p:nvSpPr>
          <p:cNvPr id="6" name="5 CuadroTexto"/>
          <p:cNvSpPr txBox="1"/>
          <p:nvPr/>
        </p:nvSpPr>
        <p:spPr>
          <a:xfrm>
            <a:off x="683569" y="1075958"/>
            <a:ext cx="7704856" cy="4524315"/>
          </a:xfrm>
          <a:prstGeom prst="rect">
            <a:avLst/>
          </a:prstGeom>
          <a:solidFill>
            <a:srgbClr val="FFE181"/>
          </a:solidFill>
          <a:ln>
            <a:solidFill>
              <a:schemeClr val="bg2">
                <a:lumMod val="40000"/>
                <a:lumOff val="60000"/>
              </a:schemeClr>
            </a:solidFill>
          </a:ln>
        </p:spPr>
        <p:txBody>
          <a:bodyPr wrap="square" rtlCol="0">
            <a:spAutoFit/>
          </a:bodyPr>
          <a:lstStyle/>
          <a:p>
            <a:r>
              <a:rPr lang="en-US" sz="1800" dirty="0" smtClean="0"/>
              <a:t> </a:t>
            </a:r>
            <a:r>
              <a:rPr lang="en-US" sz="1800" b="1" dirty="0" smtClean="0"/>
              <a:t>TRAPZ</a:t>
            </a:r>
            <a:r>
              <a:rPr lang="en-US" sz="1800" dirty="0" smtClean="0"/>
              <a:t>   </a:t>
            </a:r>
            <a:r>
              <a:rPr lang="en-US" sz="1800" dirty="0" err="1" smtClean="0"/>
              <a:t>Integración</a:t>
            </a:r>
            <a:r>
              <a:rPr lang="en-US" sz="1800" dirty="0" smtClean="0"/>
              <a:t> </a:t>
            </a:r>
            <a:r>
              <a:rPr lang="en-US" sz="1800" dirty="0" err="1" smtClean="0"/>
              <a:t>por</a:t>
            </a:r>
            <a:r>
              <a:rPr lang="en-US" sz="1800" dirty="0" smtClean="0"/>
              <a:t> la </a:t>
            </a:r>
            <a:r>
              <a:rPr lang="en-US" sz="1800" dirty="0" err="1" smtClean="0"/>
              <a:t>regla</a:t>
            </a:r>
            <a:r>
              <a:rPr lang="en-US" sz="1800" dirty="0" smtClean="0"/>
              <a:t> del </a:t>
            </a:r>
            <a:r>
              <a:rPr lang="en-US" sz="1800" dirty="0" err="1" smtClean="0"/>
              <a:t>trapecio</a:t>
            </a:r>
            <a:r>
              <a:rPr lang="en-US" sz="1800" dirty="0" smtClean="0"/>
              <a:t>.</a:t>
            </a:r>
          </a:p>
          <a:p>
            <a:endParaRPr lang="en-US" sz="1800" dirty="0" smtClean="0"/>
          </a:p>
          <a:p>
            <a:endParaRPr lang="es-ES" sz="1800" i="1" dirty="0" smtClean="0"/>
          </a:p>
          <a:p>
            <a:endParaRPr lang="en-US" sz="1800" i="1" dirty="0" smtClean="0"/>
          </a:p>
          <a:p>
            <a:r>
              <a:rPr lang="en-US" sz="1800" b="1" i="1" dirty="0" err="1" smtClean="0"/>
              <a:t>Ejemplo</a:t>
            </a:r>
            <a:r>
              <a:rPr lang="en-US" sz="1800" dirty="0" smtClean="0"/>
              <a:t>: </a:t>
            </a:r>
          </a:p>
          <a:p>
            <a:endParaRPr lang="en-US" sz="1800" dirty="0" smtClean="0"/>
          </a:p>
          <a:p>
            <a:endParaRPr lang="es-ES" sz="1800" dirty="0" smtClean="0"/>
          </a:p>
          <a:p>
            <a:endParaRPr lang="en-US" sz="1800" dirty="0" smtClean="0"/>
          </a:p>
          <a:p>
            <a:r>
              <a:rPr lang="en-US" sz="1800" dirty="0" smtClean="0"/>
              <a:t>&gt;&gt; </a:t>
            </a:r>
            <a:r>
              <a:rPr lang="es-ES" sz="1800" dirty="0" smtClean="0"/>
              <a:t>X = 0:pi/100:pi; </a:t>
            </a:r>
          </a:p>
          <a:p>
            <a:r>
              <a:rPr lang="en-US" sz="1800" dirty="0" smtClean="0"/>
              <a:t>&gt;&gt; </a:t>
            </a:r>
            <a:r>
              <a:rPr lang="es-ES" sz="1800" dirty="0" smtClean="0"/>
              <a:t>Y = sin(X);</a:t>
            </a:r>
            <a:endParaRPr lang="en-US" sz="1800" dirty="0" smtClean="0"/>
          </a:p>
          <a:p>
            <a:r>
              <a:rPr lang="en-US" sz="1800" dirty="0" smtClean="0"/>
              <a:t>&gt;&gt; Z = </a:t>
            </a:r>
            <a:r>
              <a:rPr lang="en-US" sz="1800" b="1" dirty="0" err="1" smtClean="0"/>
              <a:t>trapz</a:t>
            </a:r>
            <a:r>
              <a:rPr lang="en-US" sz="1800" dirty="0" smtClean="0"/>
              <a:t>(X,Y)</a:t>
            </a:r>
          </a:p>
          <a:p>
            <a:endParaRPr lang="en-US" sz="1800" dirty="0" smtClean="0"/>
          </a:p>
          <a:p>
            <a:r>
              <a:rPr lang="en-US" sz="1800" dirty="0" smtClean="0"/>
              <a:t>Z =   </a:t>
            </a:r>
            <a:r>
              <a:rPr lang="en-US" sz="1800" b="1" dirty="0" smtClean="0"/>
              <a:t> 1.9998</a:t>
            </a:r>
          </a:p>
          <a:p>
            <a:endParaRPr lang="en-US" sz="1800" dirty="0" smtClean="0"/>
          </a:p>
          <a:p>
            <a:endParaRPr lang="en-US" sz="1800" dirty="0" smtClean="0"/>
          </a:p>
          <a:p>
            <a:endParaRPr lang="es-ES" sz="1800" dirty="0" smtClean="0"/>
          </a:p>
        </p:txBody>
      </p:sp>
      <p:graphicFrame>
        <p:nvGraphicFramePr>
          <p:cNvPr id="52226" name="Object 2"/>
          <p:cNvGraphicFramePr>
            <a:graphicFrameLocks noChangeAspect="1"/>
          </p:cNvGraphicFramePr>
          <p:nvPr/>
        </p:nvGraphicFramePr>
        <p:xfrm>
          <a:off x="1691680" y="2276872"/>
          <a:ext cx="1568450" cy="900113"/>
        </p:xfrm>
        <a:graphic>
          <a:graphicData uri="http://schemas.openxmlformats.org/presentationml/2006/ole">
            <mc:AlternateContent xmlns:mc="http://schemas.openxmlformats.org/markup-compatibility/2006">
              <mc:Choice xmlns:v="urn:schemas-microsoft-com:vml" Requires="v">
                <p:oleObj spid="_x0000_s53286" name="Ecuación" r:id="rId4" imgW="837836" imgH="482391" progId="Equation.3">
                  <p:embed/>
                </p:oleObj>
              </mc:Choice>
              <mc:Fallback>
                <p:oleObj name="Ecuación" r:id="rId4" imgW="837836" imgH="482391" progId="Equation.3">
                  <p:embed/>
                  <p:pic>
                    <p:nvPicPr>
                      <p:cNvPr id="0" name="Picture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2276872"/>
                        <a:ext cx="1568450" cy="900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46</a:t>
            </a:fld>
            <a:endParaRPr lang="es-ES_tradnl"/>
          </a:p>
        </p:txBody>
      </p:sp>
      <p:sp>
        <p:nvSpPr>
          <p:cNvPr id="3" name="6 Marcador de número de diapositiva"/>
          <p:cNvSpPr txBox="1">
            <a:spLocks/>
          </p:cNvSpPr>
          <p:nvPr/>
        </p:nvSpPr>
        <p:spPr bwMode="auto">
          <a:xfrm>
            <a:off x="8229600" y="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s-ES_tradnl"/>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600" kern="1200">
                <a:solidFill>
                  <a:schemeClr val="tx1"/>
                </a:solidFill>
                <a:latin typeface="Tempus Sans ITC" pitchFamily="82" charset="0"/>
                <a:ea typeface="+mn-ea"/>
                <a:cs typeface="+mn-cs"/>
              </a:defRPr>
            </a:lvl2pPr>
            <a:lvl3pPr marL="914400" algn="l" rtl="0" eaLnBrk="0" fontAlgn="base" hangingPunct="0">
              <a:spcBef>
                <a:spcPct val="0"/>
              </a:spcBef>
              <a:spcAft>
                <a:spcPct val="0"/>
              </a:spcAft>
              <a:defRPr sz="1600" kern="1200">
                <a:solidFill>
                  <a:schemeClr val="tx1"/>
                </a:solidFill>
                <a:latin typeface="Tempus Sans ITC" pitchFamily="82" charset="0"/>
                <a:ea typeface="+mn-ea"/>
                <a:cs typeface="+mn-cs"/>
              </a:defRPr>
            </a:lvl3pPr>
            <a:lvl4pPr marL="1371600" algn="l" rtl="0" eaLnBrk="0" fontAlgn="base" hangingPunct="0">
              <a:spcBef>
                <a:spcPct val="0"/>
              </a:spcBef>
              <a:spcAft>
                <a:spcPct val="0"/>
              </a:spcAft>
              <a:defRPr sz="1600" kern="1200">
                <a:solidFill>
                  <a:schemeClr val="tx1"/>
                </a:solidFill>
                <a:latin typeface="Tempus Sans ITC" pitchFamily="82" charset="0"/>
                <a:ea typeface="+mn-ea"/>
                <a:cs typeface="+mn-cs"/>
              </a:defRPr>
            </a:lvl4pPr>
            <a:lvl5pPr marL="1828800" algn="l" rtl="0" eaLnBrk="0" fontAlgn="base" hangingPunct="0">
              <a:spcBef>
                <a:spcPct val="0"/>
              </a:spcBef>
              <a:spcAft>
                <a:spcPct val="0"/>
              </a:spcAft>
              <a:defRPr sz="1600" kern="1200">
                <a:solidFill>
                  <a:schemeClr val="tx1"/>
                </a:solidFill>
                <a:latin typeface="Tempus Sans ITC" pitchFamily="82" charset="0"/>
                <a:ea typeface="+mn-ea"/>
                <a:cs typeface="+mn-cs"/>
              </a:defRPr>
            </a:lvl5pPr>
            <a:lvl6pPr marL="2286000" algn="l" defTabSz="914400" rtl="0" eaLnBrk="1" latinLnBrk="0" hangingPunct="1">
              <a:defRPr sz="1600" kern="1200">
                <a:solidFill>
                  <a:schemeClr val="tx1"/>
                </a:solidFill>
                <a:latin typeface="Tempus Sans ITC" pitchFamily="82" charset="0"/>
                <a:ea typeface="+mn-ea"/>
                <a:cs typeface="+mn-cs"/>
              </a:defRPr>
            </a:lvl6pPr>
            <a:lvl7pPr marL="2743200" algn="l" defTabSz="914400" rtl="0" eaLnBrk="1" latinLnBrk="0" hangingPunct="1">
              <a:defRPr sz="1600" kern="1200">
                <a:solidFill>
                  <a:schemeClr val="tx1"/>
                </a:solidFill>
                <a:latin typeface="Tempus Sans ITC" pitchFamily="82" charset="0"/>
                <a:ea typeface="+mn-ea"/>
                <a:cs typeface="+mn-cs"/>
              </a:defRPr>
            </a:lvl7pPr>
            <a:lvl8pPr marL="3200400" algn="l" defTabSz="914400" rtl="0" eaLnBrk="1" latinLnBrk="0" hangingPunct="1">
              <a:defRPr sz="1600" kern="1200">
                <a:solidFill>
                  <a:schemeClr val="tx1"/>
                </a:solidFill>
                <a:latin typeface="Tempus Sans ITC" pitchFamily="82" charset="0"/>
                <a:ea typeface="+mn-ea"/>
                <a:cs typeface="+mn-cs"/>
              </a:defRPr>
            </a:lvl8pPr>
            <a:lvl9pPr marL="3657600" algn="l" defTabSz="914400" rtl="0" eaLnBrk="1" latinLnBrk="0" hangingPunct="1">
              <a:defRPr sz="1600" kern="1200">
                <a:solidFill>
                  <a:schemeClr val="tx1"/>
                </a:solidFill>
                <a:latin typeface="Tempus Sans ITC" pitchFamily="82" charset="0"/>
                <a:ea typeface="+mn-ea"/>
                <a:cs typeface="+mn-cs"/>
              </a:defRPr>
            </a:lvl9pPr>
          </a:lstStyle>
          <a:p>
            <a:fld id="{FAFBB000-5461-476C-BD9A-9BB0DBEF9B58}" type="slidenum">
              <a:rPr lang="es-ES_tradnl" smtClean="0"/>
              <a:pPr/>
              <a:t>46</a:t>
            </a:fld>
            <a:endParaRPr lang="es-ES_tradnl"/>
          </a:p>
        </p:txBody>
      </p:sp>
      <p:sp>
        <p:nvSpPr>
          <p:cNvPr id="4" name="Rectangle 2"/>
          <p:cNvSpPr txBox="1">
            <a:spLocks noChangeArrowheads="1"/>
          </p:cNvSpPr>
          <p:nvPr/>
        </p:nvSpPr>
        <p:spPr>
          <a:xfrm>
            <a:off x="685800" y="152400"/>
            <a:ext cx="8278688" cy="324272"/>
          </a:xfrm>
          <a:prstGeom prst="rect">
            <a:avLst/>
          </a:prstGeom>
        </p:spPr>
        <p:txBody>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omic Sans MS" pitchFamily="66" charset="0"/>
              </a:defRPr>
            </a:lvl2pPr>
            <a:lvl3pPr algn="l" rtl="0" eaLnBrk="0" fontAlgn="base" hangingPunct="0">
              <a:spcBef>
                <a:spcPct val="0"/>
              </a:spcBef>
              <a:spcAft>
                <a:spcPct val="0"/>
              </a:spcAft>
              <a:defRPr sz="2400">
                <a:solidFill>
                  <a:schemeClr val="accent2"/>
                </a:solidFill>
                <a:latin typeface="Comic Sans MS" pitchFamily="66" charset="0"/>
              </a:defRPr>
            </a:lvl3pPr>
            <a:lvl4pPr algn="l" rtl="0" eaLnBrk="0" fontAlgn="base" hangingPunct="0">
              <a:spcBef>
                <a:spcPct val="0"/>
              </a:spcBef>
              <a:spcAft>
                <a:spcPct val="0"/>
              </a:spcAft>
              <a:defRPr sz="2400">
                <a:solidFill>
                  <a:schemeClr val="accent2"/>
                </a:solidFill>
                <a:latin typeface="Comic Sans MS" pitchFamily="66" charset="0"/>
              </a:defRPr>
            </a:lvl4pPr>
            <a:lvl5pPr algn="l" rtl="0" eaLnBrk="0" fontAlgn="base" hangingPunct="0">
              <a:spcBef>
                <a:spcPct val="0"/>
              </a:spcBef>
              <a:spcAft>
                <a:spcPct val="0"/>
              </a:spcAft>
              <a:defRPr sz="2400">
                <a:solidFill>
                  <a:schemeClr val="accent2"/>
                </a:solidFill>
                <a:latin typeface="Comic Sans MS" pitchFamily="66" charset="0"/>
              </a:defRPr>
            </a:lvl5pPr>
            <a:lvl6pPr marL="457200" algn="l" rtl="0" eaLnBrk="0" fontAlgn="base" hangingPunct="0">
              <a:spcBef>
                <a:spcPct val="0"/>
              </a:spcBef>
              <a:spcAft>
                <a:spcPct val="0"/>
              </a:spcAft>
              <a:defRPr sz="2400">
                <a:solidFill>
                  <a:schemeClr val="accent2"/>
                </a:solidFill>
                <a:latin typeface="Comic Sans MS" pitchFamily="66" charset="0"/>
              </a:defRPr>
            </a:lvl6pPr>
            <a:lvl7pPr marL="914400" algn="l" rtl="0" eaLnBrk="0" fontAlgn="base" hangingPunct="0">
              <a:spcBef>
                <a:spcPct val="0"/>
              </a:spcBef>
              <a:spcAft>
                <a:spcPct val="0"/>
              </a:spcAft>
              <a:defRPr sz="2400">
                <a:solidFill>
                  <a:schemeClr val="accent2"/>
                </a:solidFill>
                <a:latin typeface="Comic Sans MS" pitchFamily="66" charset="0"/>
              </a:defRPr>
            </a:lvl7pPr>
            <a:lvl8pPr marL="1371600" algn="l" rtl="0" eaLnBrk="0" fontAlgn="base" hangingPunct="0">
              <a:spcBef>
                <a:spcPct val="0"/>
              </a:spcBef>
              <a:spcAft>
                <a:spcPct val="0"/>
              </a:spcAft>
              <a:defRPr sz="2400">
                <a:solidFill>
                  <a:schemeClr val="accent2"/>
                </a:solidFill>
                <a:latin typeface="Comic Sans MS" pitchFamily="66" charset="0"/>
              </a:defRPr>
            </a:lvl8pPr>
            <a:lvl9pPr marL="1828800" algn="l" rtl="0" eaLnBrk="0" fontAlgn="base" hangingPunct="0">
              <a:spcBef>
                <a:spcPct val="0"/>
              </a:spcBef>
              <a:spcAft>
                <a:spcPct val="0"/>
              </a:spcAft>
              <a:defRPr sz="2400">
                <a:solidFill>
                  <a:schemeClr val="accent2"/>
                </a:solidFill>
                <a:latin typeface="Comic Sans MS" pitchFamily="66" charset="0"/>
              </a:defRPr>
            </a:lvl9pPr>
          </a:lstStyle>
          <a:p>
            <a:r>
              <a:rPr lang="es-ES_tradnl" sz="2000" dirty="0" smtClean="0"/>
              <a:t>INTEGRACIÓN CON CÁLCULO SIMBÓLICO (Ver anexo)</a:t>
            </a:r>
            <a:endParaRPr lang="es-ES" sz="2000" dirty="0" smtClean="0"/>
          </a:p>
        </p:txBody>
      </p:sp>
      <p:sp>
        <p:nvSpPr>
          <p:cNvPr id="6" name="Rectangle 3"/>
          <p:cNvSpPr txBox="1">
            <a:spLocks noChangeArrowheads="1"/>
          </p:cNvSpPr>
          <p:nvPr/>
        </p:nvSpPr>
        <p:spPr bwMode="auto">
          <a:xfrm>
            <a:off x="539552" y="692696"/>
            <a:ext cx="7272808" cy="5040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80000"/>
              </a:lnSpc>
              <a:spcBef>
                <a:spcPct val="20000"/>
              </a:spcBef>
              <a:spcAft>
                <a:spcPct val="0"/>
              </a:spcAft>
              <a:buClrTx/>
              <a:buSzTx/>
              <a:tabLst/>
              <a:defRPr/>
            </a:pPr>
            <a:r>
              <a:rPr kumimoji="0" lang="es-ES_tradnl" sz="1600" b="0" i="0" u="none" strike="noStrike" kern="0" cap="none" spc="0" normalizeH="0" baseline="0" noProof="0" dirty="0" smtClean="0">
                <a:ln>
                  <a:noFill/>
                </a:ln>
                <a:solidFill>
                  <a:schemeClr val="tx1"/>
                </a:solidFill>
                <a:effectLst/>
                <a:uLnTx/>
                <a:uFillTx/>
                <a:latin typeface="+mn-lt"/>
                <a:ea typeface="+mn-ea"/>
                <a:cs typeface="+mn-cs"/>
              </a:rPr>
              <a:t>El comando </a:t>
            </a:r>
            <a:r>
              <a:rPr kumimoji="0" lang="es-ES_tradnl" sz="1600" b="1" i="0" u="none" strike="noStrike" kern="0" cap="none" spc="0" normalizeH="0" baseline="0" noProof="0" dirty="0" err="1" smtClean="0">
                <a:ln>
                  <a:noFill/>
                </a:ln>
                <a:solidFill>
                  <a:srgbClr val="C00000"/>
                </a:solidFill>
                <a:effectLst/>
                <a:uLnTx/>
                <a:uFillTx/>
                <a:latin typeface="+mn-lt"/>
                <a:ea typeface="+mn-ea"/>
                <a:cs typeface="+mn-cs"/>
              </a:rPr>
              <a:t>int</a:t>
            </a:r>
            <a:r>
              <a:rPr kumimoji="0" lang="es-ES_tradnl" sz="1600" b="1" i="0" u="none" strike="noStrike" kern="0" cap="none" spc="0" normalizeH="0" baseline="0" noProof="0" dirty="0" smtClean="0">
                <a:ln>
                  <a:noFill/>
                </a:ln>
                <a:solidFill>
                  <a:schemeClr val="tx1"/>
                </a:solidFill>
                <a:effectLst/>
                <a:uLnTx/>
                <a:uFillTx/>
                <a:latin typeface="+mn-lt"/>
                <a:ea typeface="+mn-ea"/>
                <a:cs typeface="+mn-cs"/>
              </a:rPr>
              <a:t> </a:t>
            </a:r>
            <a:r>
              <a:rPr kumimoji="0" lang="es-ES_tradnl" sz="1600" i="0" u="none" strike="noStrike" kern="0" cap="none" spc="0" normalizeH="0" baseline="0" noProof="0" dirty="0" smtClean="0">
                <a:ln>
                  <a:noFill/>
                </a:ln>
                <a:solidFill>
                  <a:schemeClr val="tx1"/>
                </a:solidFill>
                <a:effectLst/>
                <a:uLnTx/>
                <a:uFillTx/>
                <a:latin typeface="+mn-lt"/>
                <a:ea typeface="+mn-ea"/>
                <a:cs typeface="+mn-cs"/>
              </a:rPr>
              <a:t>lleva a cabo</a:t>
            </a:r>
            <a:r>
              <a:rPr kumimoji="0" lang="es-ES_tradnl" sz="1600" i="0" u="none" strike="noStrike" kern="0" cap="none" spc="0" normalizeH="0" noProof="0" dirty="0" smtClean="0">
                <a:ln>
                  <a:noFill/>
                </a:ln>
                <a:solidFill>
                  <a:schemeClr val="tx1"/>
                </a:solidFill>
                <a:effectLst/>
                <a:uLnTx/>
                <a:uFillTx/>
                <a:latin typeface="+mn-lt"/>
                <a:ea typeface="+mn-ea"/>
                <a:cs typeface="+mn-cs"/>
              </a:rPr>
              <a:t> la integración simbólica</a:t>
            </a:r>
            <a:r>
              <a:rPr kumimoji="0" lang="es-ES_tradnl" sz="1600" i="0" u="none" strike="noStrike" kern="0" cap="none" spc="0" normalizeH="0" baseline="0" noProof="0" dirty="0" smtClean="0">
                <a:ln>
                  <a:noFill/>
                </a:ln>
                <a:solidFill>
                  <a:schemeClr val="tx1"/>
                </a:solidFill>
                <a:effectLst/>
                <a:uLnTx/>
                <a:uFillTx/>
                <a:latin typeface="+mn-lt"/>
                <a:ea typeface="+mn-ea"/>
                <a:cs typeface="+mn-cs"/>
              </a:rPr>
              <a:t>.  </a:t>
            </a:r>
            <a:r>
              <a:rPr kumimoji="0" lang="es-ES_tradnl" sz="1600" i="0" u="none" strike="noStrike" kern="0" cap="none" spc="0" normalizeH="0" noProof="0" dirty="0" smtClean="0">
                <a:ln>
                  <a:noFill/>
                </a:ln>
                <a:solidFill>
                  <a:schemeClr val="tx1"/>
                </a:solidFill>
                <a:effectLst/>
                <a:uLnTx/>
                <a:uFillTx/>
                <a:latin typeface="+mn-lt"/>
                <a:ea typeface="+mn-ea"/>
                <a:cs typeface="+mn-cs"/>
              </a:rPr>
              <a:t> </a:t>
            </a:r>
            <a:endParaRPr kumimoji="0" lang="es-ES_tradnl"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s-ES_tradnl" sz="16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endParaRPr kumimoji="0" lang="es-ES_tradnl"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s-ES_tradnl" sz="1600" b="0" i="0" u="none" strike="noStrike" kern="0" cap="none" spc="0" normalizeH="0" baseline="0" noProof="0" dirty="0" smtClean="0">
                <a:ln>
                  <a:noFill/>
                </a:ln>
                <a:solidFill>
                  <a:schemeClr val="tx1"/>
                </a:solidFill>
                <a:effectLst/>
                <a:uLnTx/>
                <a:uFillTx/>
                <a:latin typeface="+mn-lt"/>
                <a:ea typeface="+mn-ea"/>
                <a:cs typeface="+mn-cs"/>
              </a:rPr>
              <a:t>	</a:t>
            </a:r>
          </a:p>
        </p:txBody>
      </p:sp>
      <p:sp>
        <p:nvSpPr>
          <p:cNvPr id="7" name="6 CuadroTexto"/>
          <p:cNvSpPr txBox="1"/>
          <p:nvPr/>
        </p:nvSpPr>
        <p:spPr>
          <a:xfrm>
            <a:off x="1632294" y="1170980"/>
            <a:ext cx="5328592" cy="5109091"/>
          </a:xfrm>
          <a:prstGeom prst="rect">
            <a:avLst/>
          </a:prstGeom>
          <a:solidFill>
            <a:srgbClr val="FFE181"/>
          </a:solidFill>
          <a:ln>
            <a:solidFill>
              <a:schemeClr val="bg2">
                <a:lumMod val="40000"/>
                <a:lumOff val="60000"/>
              </a:schemeClr>
            </a:solidFill>
          </a:ln>
        </p:spPr>
        <p:txBody>
          <a:bodyPr wrap="square" rtlCol="0">
            <a:spAutoFit/>
          </a:bodyPr>
          <a:lstStyle/>
          <a:p>
            <a:r>
              <a:rPr lang="fr-FR" sz="1800" b="1" u="sng" dirty="0" err="1" smtClean="0">
                <a:solidFill>
                  <a:srgbClr val="FF0000"/>
                </a:solidFill>
                <a:effectLst>
                  <a:outerShdw blurRad="38100" dist="38100" dir="2700000" algn="tl">
                    <a:srgbClr val="000000">
                      <a:alpha val="43137"/>
                    </a:srgbClr>
                  </a:outerShdw>
                </a:effectLst>
              </a:rPr>
              <a:t>Ejemplos</a:t>
            </a:r>
            <a:r>
              <a:rPr lang="fr-FR" sz="1800" b="1" u="sng" dirty="0" smtClean="0">
                <a:solidFill>
                  <a:srgbClr val="FF0000"/>
                </a:solidFill>
                <a:effectLst>
                  <a:outerShdw blurRad="38100" dist="38100" dir="2700000" algn="tl">
                    <a:srgbClr val="000000">
                      <a:alpha val="43137"/>
                    </a:srgbClr>
                  </a:outerShdw>
                </a:effectLst>
              </a:rPr>
              <a:t> de </a:t>
            </a:r>
            <a:r>
              <a:rPr lang="fr-FR" sz="1800" b="1" u="sng" dirty="0" err="1" smtClean="0">
                <a:solidFill>
                  <a:srgbClr val="FF0000"/>
                </a:solidFill>
                <a:effectLst>
                  <a:outerShdw blurRad="38100" dist="38100" dir="2700000" algn="tl">
                    <a:srgbClr val="000000">
                      <a:alpha val="43137"/>
                    </a:srgbClr>
                  </a:outerShdw>
                </a:effectLst>
              </a:rPr>
              <a:t>integral</a:t>
            </a:r>
            <a:r>
              <a:rPr lang="fr-FR" sz="1800" b="1" u="sng" dirty="0" smtClean="0">
                <a:solidFill>
                  <a:srgbClr val="FF0000"/>
                </a:solidFill>
                <a:effectLst>
                  <a:outerShdw blurRad="38100" dist="38100" dir="2700000" algn="tl">
                    <a:srgbClr val="000000">
                      <a:alpha val="43137"/>
                    </a:srgbClr>
                  </a:outerShdw>
                </a:effectLst>
              </a:rPr>
              <a:t> </a:t>
            </a:r>
            <a:r>
              <a:rPr lang="fr-FR" sz="1800" b="1" u="sng" dirty="0" err="1" smtClean="0">
                <a:solidFill>
                  <a:srgbClr val="FF0000"/>
                </a:solidFill>
                <a:effectLst>
                  <a:outerShdw blurRad="38100" dist="38100" dir="2700000" algn="tl">
                    <a:srgbClr val="000000">
                      <a:alpha val="43137"/>
                    </a:srgbClr>
                  </a:outerShdw>
                </a:effectLst>
              </a:rPr>
              <a:t>indefinida</a:t>
            </a:r>
            <a:endParaRPr lang="fr-FR" sz="1800" b="1" u="sng" dirty="0" smtClean="0">
              <a:solidFill>
                <a:srgbClr val="FF0000"/>
              </a:solidFill>
              <a:effectLst>
                <a:outerShdw blurRad="38100" dist="38100" dir="2700000" algn="tl">
                  <a:srgbClr val="000000">
                    <a:alpha val="43137"/>
                  </a:srgbClr>
                </a:outerShdw>
              </a:effectLst>
            </a:endParaRPr>
          </a:p>
          <a:p>
            <a:r>
              <a:rPr lang="fr-FR" sz="1800" dirty="0" smtClean="0"/>
              <a:t>&gt;&gt; </a:t>
            </a:r>
            <a:r>
              <a:rPr lang="fr-FR" sz="1800" dirty="0" err="1" smtClean="0"/>
              <a:t>syms</a:t>
            </a:r>
            <a:r>
              <a:rPr lang="fr-FR" sz="1800" dirty="0" smtClean="0"/>
              <a:t> x </a:t>
            </a:r>
          </a:p>
          <a:p>
            <a:r>
              <a:rPr lang="fr-FR" sz="1800" dirty="0" smtClean="0"/>
              <a:t>&gt;&gt; S=2*cos(x)-6*x;</a:t>
            </a:r>
          </a:p>
          <a:p>
            <a:r>
              <a:rPr lang="fr-FR" sz="1800" dirty="0" smtClean="0"/>
              <a:t>&gt;&gt; </a:t>
            </a:r>
            <a:r>
              <a:rPr lang="fr-FR" sz="1800" b="1" dirty="0" err="1" smtClean="0"/>
              <a:t>int</a:t>
            </a:r>
            <a:r>
              <a:rPr lang="fr-FR" sz="1800" dirty="0" smtClean="0"/>
              <a:t>(S)</a:t>
            </a:r>
          </a:p>
          <a:p>
            <a:r>
              <a:rPr lang="fr-FR" sz="1800" dirty="0" smtClean="0"/>
              <a:t> ans =2*sin(x) - 3*x^2</a:t>
            </a:r>
          </a:p>
          <a:p>
            <a:endParaRPr lang="es-ES" sz="1800" dirty="0" smtClean="0"/>
          </a:p>
          <a:p>
            <a:r>
              <a:rPr lang="es-ES" sz="1800" dirty="0" smtClean="0"/>
              <a:t>&gt;&gt; </a:t>
            </a:r>
            <a:r>
              <a:rPr lang="es-ES" sz="1800" dirty="0" err="1" smtClean="0"/>
              <a:t>syms</a:t>
            </a:r>
            <a:r>
              <a:rPr lang="es-ES" sz="1800" dirty="0" smtClean="0"/>
              <a:t> x; </a:t>
            </a:r>
            <a:r>
              <a:rPr lang="es-ES" sz="1800" b="1" dirty="0" err="1" smtClean="0"/>
              <a:t>int</a:t>
            </a:r>
            <a:r>
              <a:rPr lang="es-ES" sz="1800" dirty="0" smtClean="0"/>
              <a:t>(</a:t>
            </a:r>
            <a:r>
              <a:rPr lang="es-ES" sz="1800" dirty="0" err="1" smtClean="0"/>
              <a:t>exp</a:t>
            </a:r>
            <a:r>
              <a:rPr lang="es-ES" sz="1800" dirty="0" smtClean="0"/>
              <a:t>(x)*</a:t>
            </a:r>
            <a:r>
              <a:rPr lang="es-ES" sz="1800" dirty="0" err="1" smtClean="0"/>
              <a:t>cos</a:t>
            </a:r>
            <a:r>
              <a:rPr lang="es-ES" sz="1800" dirty="0" smtClean="0"/>
              <a:t>(4*x),x)</a:t>
            </a:r>
          </a:p>
          <a:p>
            <a:r>
              <a:rPr lang="es-ES" sz="1800" dirty="0" err="1" smtClean="0"/>
              <a:t>ans</a:t>
            </a:r>
            <a:r>
              <a:rPr lang="es-ES" sz="1800" dirty="0" smtClean="0"/>
              <a:t>=1/17*</a:t>
            </a:r>
            <a:r>
              <a:rPr lang="es-ES" sz="1800" dirty="0" err="1" smtClean="0"/>
              <a:t>exp</a:t>
            </a:r>
            <a:r>
              <a:rPr lang="es-ES" sz="1800" dirty="0" smtClean="0"/>
              <a:t>(x)*</a:t>
            </a:r>
            <a:r>
              <a:rPr lang="es-ES" sz="1800" dirty="0" err="1" smtClean="0"/>
              <a:t>cos</a:t>
            </a:r>
            <a:r>
              <a:rPr lang="es-ES" sz="1800" dirty="0" smtClean="0"/>
              <a:t>(4*x)+4/17*</a:t>
            </a:r>
            <a:r>
              <a:rPr lang="es-ES" sz="1800" dirty="0" err="1" smtClean="0"/>
              <a:t>exp</a:t>
            </a:r>
            <a:r>
              <a:rPr lang="es-ES" sz="1800" dirty="0" smtClean="0"/>
              <a:t>(x)*sin(4*x)</a:t>
            </a:r>
          </a:p>
          <a:p>
            <a:endParaRPr lang="fr-FR" sz="1800" dirty="0" smtClean="0"/>
          </a:p>
          <a:p>
            <a:r>
              <a:rPr lang="fr-FR" sz="1800" b="1" u="sng" dirty="0" err="1" smtClean="0">
                <a:solidFill>
                  <a:srgbClr val="FF0000"/>
                </a:solidFill>
                <a:effectLst>
                  <a:outerShdw blurRad="38100" dist="38100" dir="2700000" algn="tl">
                    <a:srgbClr val="000000">
                      <a:alpha val="43137"/>
                    </a:srgbClr>
                  </a:outerShdw>
                </a:effectLst>
              </a:rPr>
              <a:t>Ejemplos</a:t>
            </a:r>
            <a:r>
              <a:rPr lang="fr-FR" sz="1800" b="1" u="sng" dirty="0" smtClean="0">
                <a:solidFill>
                  <a:srgbClr val="FF0000"/>
                </a:solidFill>
                <a:effectLst>
                  <a:outerShdw blurRad="38100" dist="38100" dir="2700000" algn="tl">
                    <a:srgbClr val="000000">
                      <a:alpha val="43137"/>
                    </a:srgbClr>
                  </a:outerShdw>
                </a:effectLst>
              </a:rPr>
              <a:t> de </a:t>
            </a:r>
            <a:r>
              <a:rPr lang="fr-FR" sz="1800" b="1" u="sng" dirty="0" err="1" smtClean="0">
                <a:solidFill>
                  <a:srgbClr val="FF0000"/>
                </a:solidFill>
                <a:effectLst>
                  <a:outerShdw blurRad="38100" dist="38100" dir="2700000" algn="tl">
                    <a:srgbClr val="000000">
                      <a:alpha val="43137"/>
                    </a:srgbClr>
                  </a:outerShdw>
                </a:effectLst>
              </a:rPr>
              <a:t>integral</a:t>
            </a:r>
            <a:r>
              <a:rPr lang="fr-FR" sz="1800" b="1" u="sng" dirty="0" smtClean="0">
                <a:solidFill>
                  <a:srgbClr val="FF0000"/>
                </a:solidFill>
                <a:effectLst>
                  <a:outerShdw blurRad="38100" dist="38100" dir="2700000" algn="tl">
                    <a:srgbClr val="000000">
                      <a:alpha val="43137"/>
                    </a:srgbClr>
                  </a:outerShdw>
                </a:effectLst>
              </a:rPr>
              <a:t> </a:t>
            </a:r>
            <a:r>
              <a:rPr lang="fr-FR" sz="1800" b="1" u="sng" dirty="0" err="1" smtClean="0">
                <a:solidFill>
                  <a:srgbClr val="FF0000"/>
                </a:solidFill>
                <a:effectLst>
                  <a:outerShdw blurRad="38100" dist="38100" dir="2700000" algn="tl">
                    <a:srgbClr val="000000">
                      <a:alpha val="43137"/>
                    </a:srgbClr>
                  </a:outerShdw>
                </a:effectLst>
              </a:rPr>
              <a:t>definida</a:t>
            </a:r>
            <a:endParaRPr lang="fr-FR" sz="1800" b="1" u="sng" dirty="0" smtClean="0">
              <a:solidFill>
                <a:srgbClr val="FF0000"/>
              </a:solidFill>
              <a:effectLst>
                <a:outerShdw blurRad="38100" dist="38100" dir="2700000" algn="tl">
                  <a:srgbClr val="000000">
                    <a:alpha val="43137"/>
                  </a:srgbClr>
                </a:outerShdw>
              </a:effectLst>
            </a:endParaRPr>
          </a:p>
          <a:p>
            <a:r>
              <a:rPr lang="es-ES" sz="1800" dirty="0" smtClean="0"/>
              <a:t>&gt;&gt; </a:t>
            </a:r>
            <a:r>
              <a:rPr lang="es-ES" sz="1800" dirty="0" err="1" smtClean="0"/>
              <a:t>syms</a:t>
            </a:r>
            <a:r>
              <a:rPr lang="es-ES" sz="1800" dirty="0" smtClean="0"/>
              <a:t> y</a:t>
            </a:r>
          </a:p>
          <a:p>
            <a:r>
              <a:rPr lang="es-ES" sz="1800" dirty="0" smtClean="0"/>
              <a:t>&gt;&gt; </a:t>
            </a:r>
            <a:r>
              <a:rPr lang="es-ES" sz="1800" b="1" dirty="0" err="1" smtClean="0"/>
              <a:t>int</a:t>
            </a:r>
            <a:r>
              <a:rPr lang="es-ES" sz="1800" dirty="0" smtClean="0"/>
              <a:t>(sin(y)-5*y^2,0,pi)</a:t>
            </a:r>
          </a:p>
          <a:p>
            <a:r>
              <a:rPr lang="es-ES" sz="1800" dirty="0" smtClean="0"/>
              <a:t> </a:t>
            </a:r>
            <a:r>
              <a:rPr lang="es-ES" sz="1800" dirty="0" err="1" smtClean="0"/>
              <a:t>ans</a:t>
            </a:r>
            <a:r>
              <a:rPr lang="es-ES" sz="1800" dirty="0" smtClean="0"/>
              <a:t> =2 - (5*pi^3)/3</a:t>
            </a:r>
          </a:p>
          <a:p>
            <a:endParaRPr lang="es-ES" sz="2000" dirty="0" smtClean="0">
              <a:solidFill>
                <a:srgbClr val="FF0000"/>
              </a:solidFill>
            </a:endParaRPr>
          </a:p>
          <a:p>
            <a:r>
              <a:rPr lang="es-ES" sz="1800" dirty="0" smtClean="0"/>
              <a:t>&gt;&gt; </a:t>
            </a:r>
            <a:r>
              <a:rPr lang="es-ES" sz="1800" dirty="0" err="1" smtClean="0"/>
              <a:t>syms</a:t>
            </a:r>
            <a:r>
              <a:rPr lang="es-ES" sz="1800" dirty="0" smtClean="0"/>
              <a:t> x; </a:t>
            </a:r>
            <a:r>
              <a:rPr lang="es-ES" sz="1800" b="1" dirty="0" err="1" smtClean="0"/>
              <a:t>int</a:t>
            </a:r>
            <a:r>
              <a:rPr lang="es-ES" sz="1800" dirty="0" smtClean="0"/>
              <a:t>(</a:t>
            </a:r>
            <a:r>
              <a:rPr lang="es-ES" sz="1800" dirty="0" err="1" smtClean="0"/>
              <a:t>exp</a:t>
            </a:r>
            <a:r>
              <a:rPr lang="es-ES" sz="1800" dirty="0" smtClean="0"/>
              <a:t>(x)*</a:t>
            </a:r>
            <a:r>
              <a:rPr lang="es-ES" sz="1800" dirty="0" err="1" smtClean="0"/>
              <a:t>cos</a:t>
            </a:r>
            <a:r>
              <a:rPr lang="es-ES" sz="1800" dirty="0" smtClean="0"/>
              <a:t>(4*x),x,0,pi)</a:t>
            </a:r>
          </a:p>
          <a:p>
            <a:r>
              <a:rPr lang="es-ES" sz="1800" dirty="0" err="1" smtClean="0"/>
              <a:t>ans</a:t>
            </a:r>
            <a:r>
              <a:rPr lang="es-ES" sz="1800" dirty="0" smtClean="0"/>
              <a:t>=1/17*</a:t>
            </a:r>
            <a:r>
              <a:rPr lang="es-ES" sz="1800" dirty="0" err="1" smtClean="0"/>
              <a:t>exp</a:t>
            </a:r>
            <a:r>
              <a:rPr lang="es-ES" sz="1800" dirty="0" smtClean="0"/>
              <a:t>(pi)-1/17</a:t>
            </a:r>
          </a:p>
          <a:p>
            <a:r>
              <a:rPr lang="es-ES" sz="1800" dirty="0" smtClean="0"/>
              <a:t>&gt;&gt; </a:t>
            </a:r>
            <a:r>
              <a:rPr lang="es-ES" sz="1800" b="1" dirty="0" err="1" smtClean="0"/>
              <a:t>double</a:t>
            </a:r>
            <a:r>
              <a:rPr lang="es-ES" sz="1800" dirty="0" smtClean="0"/>
              <a:t>(</a:t>
            </a:r>
            <a:r>
              <a:rPr lang="es-ES" sz="1800" dirty="0" err="1" smtClean="0"/>
              <a:t>ans</a:t>
            </a:r>
            <a:r>
              <a:rPr lang="es-ES" sz="1800" dirty="0" smtClean="0"/>
              <a:t>)</a:t>
            </a:r>
          </a:p>
          <a:p>
            <a:r>
              <a:rPr lang="es-ES" sz="1800" dirty="0" err="1" smtClean="0"/>
              <a:t>ans</a:t>
            </a:r>
            <a:r>
              <a:rPr lang="es-ES" sz="1800" dirty="0" smtClean="0"/>
              <a:t> =    1.3024</a:t>
            </a:r>
            <a:endParaRPr lang="es-ES" sz="1800" dirty="0"/>
          </a:p>
        </p:txBody>
      </p:sp>
      <p:cxnSp>
        <p:nvCxnSpPr>
          <p:cNvPr id="8" name="7 Conector recto de flecha"/>
          <p:cNvCxnSpPr/>
          <p:nvPr/>
        </p:nvCxnSpPr>
        <p:spPr bwMode="auto">
          <a:xfrm flipH="1">
            <a:off x="4067945" y="5805264"/>
            <a:ext cx="3024335" cy="0"/>
          </a:xfrm>
          <a:prstGeom prst="straightConnector1">
            <a:avLst/>
          </a:prstGeom>
          <a:noFill/>
          <a:ln w="25400" cap="flat" cmpd="sng" algn="ctr">
            <a:solidFill>
              <a:srgbClr val="333399"/>
            </a:solidFill>
            <a:prstDash val="solid"/>
            <a:round/>
            <a:headEnd type="none" w="med" len="med"/>
            <a:tailEnd type="arrow"/>
          </a:ln>
          <a:effectLst/>
        </p:spPr>
      </p:cxnSp>
      <p:sp>
        <p:nvSpPr>
          <p:cNvPr id="9" name="Rectangle 3"/>
          <p:cNvSpPr txBox="1">
            <a:spLocks noChangeArrowheads="1"/>
          </p:cNvSpPr>
          <p:nvPr/>
        </p:nvSpPr>
        <p:spPr bwMode="auto">
          <a:xfrm>
            <a:off x="6947756" y="4221088"/>
            <a:ext cx="2196244"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342900" algn="l" defTabSz="914400" rtl="0" eaLnBrk="0" fontAlgn="base" latinLnBrk="0" hangingPunct="0">
              <a:lnSpc>
                <a:spcPct val="80000"/>
              </a:lnSpc>
              <a:spcBef>
                <a:spcPct val="20000"/>
              </a:spcBef>
              <a:spcAft>
                <a:spcPct val="0"/>
              </a:spcAft>
              <a:buClrTx/>
              <a:buSzTx/>
              <a:tabLst/>
              <a:defRPr/>
            </a:pPr>
            <a:r>
              <a:rPr kumimoji="0" lang="es-ES_tradnl" sz="1600" b="0" i="0" u="none" strike="noStrike" kern="0" cap="none" spc="0" normalizeH="0" baseline="0" noProof="0" dirty="0" smtClean="0">
                <a:ln>
                  <a:noFill/>
                </a:ln>
                <a:solidFill>
                  <a:schemeClr val="tx1"/>
                </a:solidFill>
                <a:effectLst/>
                <a:uLnTx/>
                <a:uFillTx/>
                <a:latin typeface="+mn-lt"/>
                <a:ea typeface="+mn-ea"/>
                <a:cs typeface="+mn-cs"/>
              </a:rPr>
              <a:t>Se puede integrar utilizando los extremos</a:t>
            </a:r>
            <a:r>
              <a:rPr kumimoji="0" lang="es-ES_tradnl" sz="1600" b="0" i="0" u="none" strike="noStrike" kern="0" cap="none" spc="0" normalizeH="0" noProof="0" dirty="0" smtClean="0">
                <a:ln>
                  <a:noFill/>
                </a:ln>
                <a:solidFill>
                  <a:schemeClr val="tx1"/>
                </a:solidFill>
                <a:effectLst/>
                <a:uLnTx/>
                <a:uFillTx/>
                <a:latin typeface="+mn-lt"/>
                <a:ea typeface="+mn-ea"/>
                <a:cs typeface="+mn-cs"/>
              </a:rPr>
              <a:t> de integración “0” y “pi”.</a:t>
            </a:r>
            <a:endParaRPr kumimoji="0" lang="es-ES_tradnl"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endParaRPr kumimoji="0" lang="es-ES_tradnl" sz="16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None/>
              <a:tabLst/>
              <a:defRPr/>
            </a:pPr>
            <a:r>
              <a:rPr kumimoji="0" lang="es-ES_tradnl" sz="1600" b="0" i="0" u="none" strike="noStrike" kern="0" cap="none" spc="0" normalizeH="0" baseline="0" noProof="0" dirty="0" smtClean="0">
                <a:ln>
                  <a:noFill/>
                </a:ln>
                <a:solidFill>
                  <a:schemeClr val="tx1"/>
                </a:solidFill>
                <a:effectLst/>
                <a:uLnTx/>
                <a:uFillTx/>
                <a:latin typeface="+mn-lt"/>
                <a:ea typeface="+mn-ea"/>
                <a:cs typeface="+mn-cs"/>
              </a:rPr>
              <a:t>	</a:t>
            </a:r>
          </a:p>
        </p:txBody>
      </p:sp>
      <p:cxnSp>
        <p:nvCxnSpPr>
          <p:cNvPr id="11" name="10 Conector recto de flecha"/>
          <p:cNvCxnSpPr/>
          <p:nvPr/>
        </p:nvCxnSpPr>
        <p:spPr bwMode="auto">
          <a:xfrm flipH="1">
            <a:off x="4368091" y="4365104"/>
            <a:ext cx="2579665" cy="0"/>
          </a:xfrm>
          <a:prstGeom prst="straightConnector1">
            <a:avLst/>
          </a:prstGeom>
          <a:noFill/>
          <a:ln w="25400" cap="flat" cmpd="sng" algn="ctr">
            <a:solidFill>
              <a:srgbClr val="333399"/>
            </a:solidFill>
            <a:prstDash val="solid"/>
            <a:round/>
            <a:headEnd type="none" w="med" len="med"/>
            <a:tailEnd type="arrow"/>
          </a:ln>
          <a:effectLst/>
        </p:spPr>
      </p:cxnSp>
      <p:sp>
        <p:nvSpPr>
          <p:cNvPr id="12" name="11 CuadroTexto"/>
          <p:cNvSpPr txBox="1"/>
          <p:nvPr/>
        </p:nvSpPr>
        <p:spPr>
          <a:xfrm>
            <a:off x="7072756" y="5445224"/>
            <a:ext cx="1368152" cy="1077218"/>
          </a:xfrm>
          <a:prstGeom prst="rect">
            <a:avLst/>
          </a:prstGeom>
          <a:noFill/>
        </p:spPr>
        <p:txBody>
          <a:bodyPr wrap="square" rtlCol="0">
            <a:spAutoFit/>
          </a:bodyPr>
          <a:lstStyle/>
          <a:p>
            <a:r>
              <a:rPr lang="es-ES" b="1" dirty="0" err="1" smtClean="0"/>
              <a:t>Double</a:t>
            </a:r>
            <a:r>
              <a:rPr lang="es-ES" dirty="0" smtClean="0"/>
              <a:t> para pasar de simbólico a numérico</a:t>
            </a:r>
            <a:endParaRPr lang="es-ES" dirty="0"/>
          </a:p>
        </p:txBody>
      </p:sp>
      <p:sp>
        <p:nvSpPr>
          <p:cNvPr id="13" name="12 CuadroTexto"/>
          <p:cNvSpPr txBox="1"/>
          <p:nvPr/>
        </p:nvSpPr>
        <p:spPr>
          <a:xfrm>
            <a:off x="251520" y="6237312"/>
            <a:ext cx="6934912" cy="338554"/>
          </a:xfrm>
          <a:prstGeom prst="rect">
            <a:avLst/>
          </a:prstGeom>
          <a:noFill/>
        </p:spPr>
        <p:txBody>
          <a:bodyPr wrap="none" rtlCol="0">
            <a:spAutoFit/>
          </a:bodyPr>
          <a:lstStyle/>
          <a:p>
            <a:r>
              <a:rPr lang="es-ES" b="1" dirty="0" smtClean="0">
                <a:solidFill>
                  <a:srgbClr val="FF0000"/>
                </a:solidFill>
                <a:effectLst>
                  <a:outerShdw blurRad="38100" dist="38100" dir="2700000" algn="tl">
                    <a:srgbClr val="000000">
                      <a:alpha val="43137"/>
                    </a:srgbClr>
                  </a:outerShdw>
                </a:effectLst>
              </a:rPr>
              <a:t>Recordad</a:t>
            </a:r>
            <a:r>
              <a:rPr lang="es-ES" dirty="0" smtClean="0"/>
              <a:t>: </a:t>
            </a:r>
            <a:r>
              <a:rPr lang="es-ES" b="1" dirty="0" smtClean="0"/>
              <a:t>también por el método Montecarlo (aleatorios). Hecho en prácticas</a:t>
            </a:r>
            <a:endParaRPr lang="es-ES" b="1" dirty="0"/>
          </a:p>
        </p:txBody>
      </p:sp>
    </p:spTree>
    <p:extLst>
      <p:ext uri="{BB962C8B-B14F-4D97-AF65-F5344CB8AC3E}">
        <p14:creationId xmlns:p14="http://schemas.microsoft.com/office/powerpoint/2010/main" val="1425381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47</a:t>
            </a:fld>
            <a:endParaRPr lang="es-ES_tradnl"/>
          </a:p>
        </p:txBody>
      </p:sp>
      <p:sp>
        <p:nvSpPr>
          <p:cNvPr id="3" name="2 CuadroTexto"/>
          <p:cNvSpPr txBox="1"/>
          <p:nvPr/>
        </p:nvSpPr>
        <p:spPr>
          <a:xfrm>
            <a:off x="539553" y="2204864"/>
            <a:ext cx="8280920" cy="3785652"/>
          </a:xfrm>
          <a:prstGeom prst="rect">
            <a:avLst/>
          </a:prstGeom>
          <a:noFill/>
        </p:spPr>
        <p:txBody>
          <a:bodyPr wrap="square" rtlCol="0">
            <a:spAutoFit/>
          </a:bodyPr>
          <a:lstStyle/>
          <a:p>
            <a:r>
              <a:rPr lang="es-ES" sz="4800" b="1" dirty="0" smtClean="0">
                <a:solidFill>
                  <a:srgbClr val="0000FF"/>
                </a:solidFill>
              </a:rPr>
              <a:t>ANEXO:</a:t>
            </a:r>
          </a:p>
          <a:p>
            <a:pPr algn="ctr"/>
            <a:r>
              <a:rPr lang="es-ES" sz="4800" b="1" dirty="0" smtClean="0">
                <a:solidFill>
                  <a:srgbClr val="0000FF"/>
                </a:solidFill>
              </a:rPr>
              <a:t>Desarrollo de Taylor</a:t>
            </a:r>
          </a:p>
          <a:p>
            <a:pPr algn="ctr"/>
            <a:r>
              <a:rPr lang="es-ES" sz="4800" b="1" dirty="0" smtClean="0">
                <a:solidFill>
                  <a:srgbClr val="0000FF"/>
                </a:solidFill>
              </a:rPr>
              <a:t>Determinación de un polinomio de interpolación por el método de Newton-Gregory</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48</a:t>
            </a:fld>
            <a:endParaRPr lang="es-ES_tradnl"/>
          </a:p>
        </p:txBody>
      </p:sp>
      <p:sp>
        <p:nvSpPr>
          <p:cNvPr id="3" name="5 Marcador de número de diapositiva"/>
          <p:cNvSpPr txBox="1">
            <a:spLocks/>
          </p:cNvSpPr>
          <p:nvPr/>
        </p:nvSpPr>
        <p:spPr bwMode="auto">
          <a:xfrm>
            <a:off x="8229600" y="0"/>
            <a:ext cx="9144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r"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742950" indent="-28575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1143000" indent="-2286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600200" indent="-228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2057400" indent="-2286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514600" indent="-228600" algn="l" defTabSz="914400" rtl="0" eaLnBrk="0" fontAlgn="base" latinLnBrk="0" hangingPunct="0">
              <a:spcBef>
                <a:spcPct val="20000"/>
              </a:spcBef>
              <a:spcAft>
                <a:spcPct val="0"/>
              </a:spcAft>
              <a:defRPr sz="1600" kern="1200">
                <a:solidFill>
                  <a:schemeClr val="tx1"/>
                </a:solidFill>
                <a:latin typeface="Comic Sans MS" pitchFamily="66" charset="0"/>
                <a:ea typeface="+mn-ea"/>
                <a:cs typeface="+mn-cs"/>
              </a:defRPr>
            </a:lvl6pPr>
            <a:lvl7pPr marL="2971800" indent="-228600" algn="l" defTabSz="914400" rtl="0" eaLnBrk="0" fontAlgn="base" latinLnBrk="0" hangingPunct="0">
              <a:spcBef>
                <a:spcPct val="20000"/>
              </a:spcBef>
              <a:spcAft>
                <a:spcPct val="0"/>
              </a:spcAft>
              <a:defRPr sz="1600" kern="1200">
                <a:solidFill>
                  <a:schemeClr val="tx1"/>
                </a:solidFill>
                <a:latin typeface="Comic Sans MS" pitchFamily="66" charset="0"/>
                <a:ea typeface="+mn-ea"/>
                <a:cs typeface="+mn-cs"/>
              </a:defRPr>
            </a:lvl7pPr>
            <a:lvl8pPr marL="3429000" indent="-228600" algn="l" defTabSz="914400" rtl="0" eaLnBrk="0" fontAlgn="base" latinLnBrk="0" hangingPunct="0">
              <a:spcBef>
                <a:spcPct val="20000"/>
              </a:spcBef>
              <a:spcAft>
                <a:spcPct val="0"/>
              </a:spcAft>
              <a:defRPr sz="1600" kern="1200">
                <a:solidFill>
                  <a:schemeClr val="tx1"/>
                </a:solidFill>
                <a:latin typeface="Comic Sans MS" pitchFamily="66" charset="0"/>
                <a:ea typeface="+mn-ea"/>
                <a:cs typeface="+mn-cs"/>
              </a:defRPr>
            </a:lvl8pPr>
            <a:lvl9pPr marL="3886200" indent="-228600" algn="l" defTabSz="914400" rtl="0" eaLnBrk="0" fontAlgn="base" latinLnBrk="0" hangingPunct="0">
              <a:spcBef>
                <a:spcPct val="20000"/>
              </a:spcBef>
              <a:spcAft>
                <a:spcPct val="0"/>
              </a:spcAft>
              <a:defRPr sz="1600" kern="1200">
                <a:solidFill>
                  <a:schemeClr val="tx1"/>
                </a:solidFill>
                <a:latin typeface="Comic Sans MS" pitchFamily="66" charset="0"/>
                <a:ea typeface="+mn-ea"/>
                <a:cs typeface="+mn-cs"/>
              </a:defRPr>
            </a:lvl9pPr>
          </a:lstStyle>
          <a:p>
            <a:fld id="{E48E6818-9A99-457F-BE3E-944F303683DF}" type="slidenum">
              <a:rPr lang="es-ES_tradnl" sz="1400" smtClean="0">
                <a:latin typeface="Times New Roman" pitchFamily="18" charset="0"/>
              </a:rPr>
              <a:pPr/>
              <a:t>48</a:t>
            </a:fld>
            <a:endParaRPr lang="es-ES_tradnl" sz="1400" smtClean="0">
              <a:latin typeface="Times New Roman" pitchFamily="18" charset="0"/>
            </a:endParaRPr>
          </a:p>
        </p:txBody>
      </p:sp>
      <p:sp>
        <p:nvSpPr>
          <p:cNvPr id="4" name="Rectangle 2"/>
          <p:cNvSpPr txBox="1">
            <a:spLocks noChangeArrowheads="1"/>
          </p:cNvSpPr>
          <p:nvPr/>
        </p:nvSpPr>
        <p:spPr>
          <a:xfrm>
            <a:off x="34925" y="692150"/>
            <a:ext cx="8929688" cy="5867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gn="ctr">
              <a:buFontTx/>
              <a:buNone/>
            </a:pPr>
            <a:r>
              <a:rPr lang="es-ES_tradnl" sz="1600" dirty="0" smtClean="0"/>
              <a:t>	Si suponemos que la función </a:t>
            </a:r>
            <a:r>
              <a:rPr lang="es-ES_tradnl" sz="1600" i="1" dirty="0" smtClean="0"/>
              <a:t>f(x)</a:t>
            </a:r>
            <a:r>
              <a:rPr lang="es-ES_tradnl" sz="1600" dirty="0" smtClean="0"/>
              <a:t> es suficientemente diferenciable su aproximación de Taylor cerca de un punto </a:t>
            </a:r>
            <a:r>
              <a:rPr lang="es-ES_tradnl" sz="1600" i="1" dirty="0" smtClean="0"/>
              <a:t>x0</a:t>
            </a:r>
            <a:r>
              <a:rPr lang="es-ES_tradnl" sz="1600" dirty="0" smtClean="0"/>
              <a:t> es:</a:t>
            </a:r>
          </a:p>
          <a:p>
            <a:pPr algn="ctr">
              <a:buFontTx/>
              <a:buNone/>
            </a:pPr>
            <a:endParaRPr lang="es-ES_tradnl" sz="1600" dirty="0" smtClean="0"/>
          </a:p>
          <a:p>
            <a:pPr>
              <a:buFontTx/>
              <a:buNone/>
            </a:pPr>
            <a:r>
              <a:rPr lang="es-ES_tradnl" sz="1600" dirty="0" smtClean="0"/>
              <a:t/>
            </a:r>
            <a:br>
              <a:rPr lang="es-ES_tradnl" sz="1600" dirty="0" smtClean="0"/>
            </a:br>
            <a:endParaRPr lang="es-ES_tradnl" sz="1600" dirty="0" smtClean="0"/>
          </a:p>
          <a:p>
            <a:pPr>
              <a:buFontTx/>
              <a:buNone/>
            </a:pPr>
            <a:r>
              <a:rPr lang="es-ES_tradnl" sz="1600" dirty="0" smtClean="0"/>
              <a:t>	donde </a:t>
            </a:r>
            <a:r>
              <a:rPr lang="es-ES_tradnl" sz="1600" i="1" dirty="0" smtClean="0"/>
              <a:t>z </a:t>
            </a:r>
            <a:r>
              <a:rPr lang="es-ES_tradnl" sz="1600" dirty="0" smtClean="0"/>
              <a:t>es un punto situado ente </a:t>
            </a:r>
            <a:r>
              <a:rPr lang="es-ES_tradnl" sz="1600" i="1" dirty="0" smtClean="0"/>
              <a:t>x</a:t>
            </a:r>
            <a:r>
              <a:rPr lang="es-ES_tradnl" sz="1600" dirty="0" smtClean="0"/>
              <a:t> y </a:t>
            </a:r>
            <a:r>
              <a:rPr lang="es-ES_tradnl" sz="1600" i="1" dirty="0" smtClean="0"/>
              <a:t>x</a:t>
            </a:r>
            <a:r>
              <a:rPr lang="es-ES_tradnl" sz="1600" i="1" baseline="-25000" dirty="0" smtClean="0"/>
              <a:t>0</a:t>
            </a:r>
            <a:r>
              <a:rPr lang="es-ES_tradnl" sz="1600" dirty="0" smtClean="0"/>
              <a:t>. </a:t>
            </a:r>
          </a:p>
          <a:p>
            <a:pPr>
              <a:buFontTx/>
              <a:buNone/>
            </a:pPr>
            <a:endParaRPr lang="es-ES_tradnl" sz="1600" dirty="0" smtClean="0"/>
          </a:p>
          <a:p>
            <a:pPr>
              <a:buFontTx/>
              <a:buNone/>
            </a:pPr>
            <a:r>
              <a:rPr lang="es-ES_tradnl" sz="1600" dirty="0" smtClean="0"/>
              <a:t>	Si eliminamos el último término, la función</a:t>
            </a:r>
            <a:r>
              <a:rPr lang="es-ES_tradnl" sz="1600" i="1" dirty="0" smtClean="0"/>
              <a:t> f(x)</a:t>
            </a:r>
            <a:r>
              <a:rPr lang="es-ES_tradnl" sz="1600" dirty="0" smtClean="0"/>
              <a:t> se puede aproximar por un polinomio </a:t>
            </a:r>
            <a:r>
              <a:rPr lang="es-ES_tradnl" sz="1600" i="1" dirty="0" smtClean="0"/>
              <a:t>p(x)</a:t>
            </a:r>
            <a:r>
              <a:rPr lang="es-ES_tradnl" sz="1600" dirty="0" smtClean="0"/>
              <a:t> de orden </a:t>
            </a:r>
            <a:r>
              <a:rPr lang="es-ES_tradnl" sz="1600" i="1" dirty="0" smtClean="0"/>
              <a:t>n</a:t>
            </a:r>
            <a:r>
              <a:rPr lang="es-ES_tradnl" sz="1600" dirty="0" smtClean="0"/>
              <a:t> de la forma:</a:t>
            </a:r>
          </a:p>
          <a:p>
            <a:endParaRPr lang="es-ES_tradnl" sz="1600" dirty="0" smtClean="0"/>
          </a:p>
          <a:p>
            <a:endParaRPr lang="en-GB" sz="1600" dirty="0" smtClean="0"/>
          </a:p>
          <a:p>
            <a:pPr>
              <a:buFontTx/>
              <a:buNone/>
            </a:pPr>
            <a:r>
              <a:rPr lang="es-ES_tradnl" sz="1600" dirty="0" smtClean="0"/>
              <a:t>	</a:t>
            </a:r>
          </a:p>
          <a:p>
            <a:pPr>
              <a:buFontTx/>
              <a:buNone/>
            </a:pPr>
            <a:r>
              <a:rPr lang="es-ES_tradnl" sz="1600" dirty="0" smtClean="0"/>
              <a:t>El </a:t>
            </a:r>
            <a:r>
              <a:rPr lang="es-ES_tradnl" sz="1600" b="1" dirty="0" smtClean="0"/>
              <a:t>error</a:t>
            </a:r>
            <a:r>
              <a:rPr lang="es-ES_tradnl" sz="1600" dirty="0" smtClean="0"/>
              <a:t> al representar una función por un polinomio de Taylor viene dado por el término (ERROR DE TRUNCAMIENTO):</a:t>
            </a:r>
          </a:p>
          <a:p>
            <a:endParaRPr lang="es-ES_tradnl" sz="1600" dirty="0" smtClean="0"/>
          </a:p>
          <a:p>
            <a:endParaRPr lang="es-ES_tradnl" sz="1600" dirty="0" smtClean="0"/>
          </a:p>
          <a:p>
            <a:pPr>
              <a:buFontTx/>
              <a:buNone/>
            </a:pPr>
            <a:r>
              <a:rPr lang="es-ES_tradnl" sz="1600" dirty="0" smtClean="0"/>
              <a:t>	</a:t>
            </a:r>
          </a:p>
          <a:p>
            <a:pPr>
              <a:buFontTx/>
              <a:buNone/>
            </a:pPr>
            <a:endParaRPr lang="es-ES_tradnl" sz="1600" dirty="0"/>
          </a:p>
          <a:p>
            <a:pPr>
              <a:buFontTx/>
              <a:buNone/>
            </a:pPr>
            <a:r>
              <a:rPr lang="es-ES_tradnl" sz="1600" dirty="0" smtClean="0"/>
              <a:t>Luego el </a:t>
            </a:r>
            <a:r>
              <a:rPr lang="es-ES_tradnl" sz="1600" u="sng" dirty="0" smtClean="0"/>
              <a:t>error</a:t>
            </a:r>
            <a:r>
              <a:rPr lang="es-ES_tradnl" sz="1600" dirty="0" smtClean="0"/>
              <a:t> </a:t>
            </a:r>
            <a:r>
              <a:rPr lang="es-ES_tradnl" sz="1600" b="1" dirty="0" smtClean="0"/>
              <a:t>aumenta</a:t>
            </a:r>
            <a:r>
              <a:rPr lang="es-ES_tradnl" sz="1600" dirty="0" smtClean="0"/>
              <a:t> con </a:t>
            </a:r>
            <a:r>
              <a:rPr lang="es-ES_tradnl" sz="1600" b="1" i="1" dirty="0" smtClean="0"/>
              <a:t>x</a:t>
            </a:r>
            <a:r>
              <a:rPr lang="es-ES_tradnl" sz="1600" dirty="0" smtClean="0"/>
              <a:t>  y </a:t>
            </a:r>
            <a:r>
              <a:rPr lang="es-ES_tradnl" sz="1600" b="1" dirty="0" smtClean="0"/>
              <a:t>disminuye</a:t>
            </a:r>
            <a:r>
              <a:rPr lang="es-ES_tradnl" sz="1600" dirty="0" smtClean="0"/>
              <a:t> con </a:t>
            </a:r>
            <a:r>
              <a:rPr lang="es-ES_tradnl" sz="1600" b="1" i="1" dirty="0" smtClean="0"/>
              <a:t>n</a:t>
            </a:r>
            <a:r>
              <a:rPr lang="es-ES_tradnl" sz="1600" dirty="0" smtClean="0"/>
              <a:t>, esto es, cuanto mayor es el orden del polinomio </a:t>
            </a:r>
            <a:r>
              <a:rPr lang="es-ES_tradnl" sz="1600" i="1" dirty="0" smtClean="0"/>
              <a:t>p(x)</a:t>
            </a:r>
            <a:r>
              <a:rPr lang="es-ES_tradnl" sz="1600" dirty="0" smtClean="0"/>
              <a:t> el error es menor y cuanto mayor es </a:t>
            </a:r>
            <a:r>
              <a:rPr lang="es-ES_tradnl" sz="1600" i="1" dirty="0" smtClean="0"/>
              <a:t>x</a:t>
            </a:r>
            <a:r>
              <a:rPr lang="es-ES_tradnl" sz="1600" dirty="0" smtClean="0"/>
              <a:t> el error es mayor. Además, cuanto más suave sea la función (derivadas más pequeñas) la aproximación es mejor.</a:t>
            </a:r>
          </a:p>
          <a:p>
            <a:pPr>
              <a:buFontTx/>
              <a:buNone/>
            </a:pPr>
            <a:endParaRPr lang="es-ES_tradnl" sz="1600" dirty="0" smtClean="0"/>
          </a:p>
        </p:txBody>
      </p:sp>
      <p:sp>
        <p:nvSpPr>
          <p:cNvPr id="5" name="Rectangle 3"/>
          <p:cNvSpPr txBox="1">
            <a:spLocks noChangeArrowheads="1"/>
          </p:cNvSpPr>
          <p:nvPr/>
        </p:nvSpPr>
        <p:spPr>
          <a:xfrm>
            <a:off x="685800" y="152400"/>
            <a:ext cx="7772400" cy="304800"/>
          </a:xfrm>
          <a:prstGeom prst="rect">
            <a:avLst/>
          </a:prstGeom>
        </p:spPr>
        <p:txBody>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omic Sans MS" pitchFamily="66" charset="0"/>
              </a:defRPr>
            </a:lvl2pPr>
            <a:lvl3pPr algn="l" rtl="0" eaLnBrk="0" fontAlgn="base" hangingPunct="0">
              <a:spcBef>
                <a:spcPct val="0"/>
              </a:spcBef>
              <a:spcAft>
                <a:spcPct val="0"/>
              </a:spcAft>
              <a:defRPr sz="2400">
                <a:solidFill>
                  <a:schemeClr val="accent2"/>
                </a:solidFill>
                <a:latin typeface="Comic Sans MS" pitchFamily="66" charset="0"/>
              </a:defRPr>
            </a:lvl3pPr>
            <a:lvl4pPr algn="l" rtl="0" eaLnBrk="0" fontAlgn="base" hangingPunct="0">
              <a:spcBef>
                <a:spcPct val="0"/>
              </a:spcBef>
              <a:spcAft>
                <a:spcPct val="0"/>
              </a:spcAft>
              <a:defRPr sz="2400">
                <a:solidFill>
                  <a:schemeClr val="accent2"/>
                </a:solidFill>
                <a:latin typeface="Comic Sans MS" pitchFamily="66" charset="0"/>
              </a:defRPr>
            </a:lvl4pPr>
            <a:lvl5pPr algn="l" rtl="0" eaLnBrk="0" fontAlgn="base" hangingPunct="0">
              <a:spcBef>
                <a:spcPct val="0"/>
              </a:spcBef>
              <a:spcAft>
                <a:spcPct val="0"/>
              </a:spcAft>
              <a:defRPr sz="2400">
                <a:solidFill>
                  <a:schemeClr val="accent2"/>
                </a:solidFill>
                <a:latin typeface="Comic Sans MS" pitchFamily="66" charset="0"/>
              </a:defRPr>
            </a:lvl5pPr>
            <a:lvl6pPr marL="457200" algn="l" rtl="0" eaLnBrk="0" fontAlgn="base" hangingPunct="0">
              <a:spcBef>
                <a:spcPct val="0"/>
              </a:spcBef>
              <a:spcAft>
                <a:spcPct val="0"/>
              </a:spcAft>
              <a:defRPr sz="2400">
                <a:solidFill>
                  <a:schemeClr val="accent2"/>
                </a:solidFill>
                <a:latin typeface="Comic Sans MS" pitchFamily="66" charset="0"/>
              </a:defRPr>
            </a:lvl6pPr>
            <a:lvl7pPr marL="914400" algn="l" rtl="0" eaLnBrk="0" fontAlgn="base" hangingPunct="0">
              <a:spcBef>
                <a:spcPct val="0"/>
              </a:spcBef>
              <a:spcAft>
                <a:spcPct val="0"/>
              </a:spcAft>
              <a:defRPr sz="2400">
                <a:solidFill>
                  <a:schemeClr val="accent2"/>
                </a:solidFill>
                <a:latin typeface="Comic Sans MS" pitchFamily="66" charset="0"/>
              </a:defRPr>
            </a:lvl7pPr>
            <a:lvl8pPr marL="1371600" algn="l" rtl="0" eaLnBrk="0" fontAlgn="base" hangingPunct="0">
              <a:spcBef>
                <a:spcPct val="0"/>
              </a:spcBef>
              <a:spcAft>
                <a:spcPct val="0"/>
              </a:spcAft>
              <a:defRPr sz="2400">
                <a:solidFill>
                  <a:schemeClr val="accent2"/>
                </a:solidFill>
                <a:latin typeface="Comic Sans MS" pitchFamily="66" charset="0"/>
              </a:defRPr>
            </a:lvl8pPr>
            <a:lvl9pPr marL="1828800" algn="l" rtl="0" eaLnBrk="0" fontAlgn="base" hangingPunct="0">
              <a:spcBef>
                <a:spcPct val="0"/>
              </a:spcBef>
              <a:spcAft>
                <a:spcPct val="0"/>
              </a:spcAft>
              <a:defRPr sz="2400">
                <a:solidFill>
                  <a:schemeClr val="accent2"/>
                </a:solidFill>
                <a:latin typeface="Comic Sans MS" pitchFamily="66" charset="0"/>
              </a:defRPr>
            </a:lvl9pPr>
          </a:lstStyle>
          <a:p>
            <a:pPr marL="457200" indent="-457200"/>
            <a:r>
              <a:rPr lang="es-ES_tradnl" dirty="0" smtClean="0">
                <a:solidFill>
                  <a:schemeClr val="bg1">
                    <a:lumMod val="65000"/>
                  </a:schemeClr>
                </a:solidFill>
              </a:rPr>
              <a:t>Anexo: Series de Taylor</a:t>
            </a:r>
            <a:endParaRPr lang="es-ES" dirty="0" smtClean="0">
              <a:solidFill>
                <a:schemeClr val="bg1">
                  <a:lumMod val="65000"/>
                </a:schemeClr>
              </a:solidFill>
            </a:endParaRPr>
          </a:p>
        </p:txBody>
      </p:sp>
      <p:sp>
        <p:nvSpPr>
          <p:cNvPr id="6"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s-ES"/>
          </a:p>
        </p:txBody>
      </p:sp>
      <p:graphicFrame>
        <p:nvGraphicFramePr>
          <p:cNvPr id="7" name="Object 5"/>
          <p:cNvGraphicFramePr>
            <a:graphicFrameLocks noChangeAspect="1"/>
          </p:cNvGraphicFramePr>
          <p:nvPr>
            <p:extLst>
              <p:ext uri="{D42A27DB-BD31-4B8C-83A1-F6EECF244321}">
                <p14:modId xmlns:p14="http://schemas.microsoft.com/office/powerpoint/2010/main" val="2894518591"/>
              </p:ext>
            </p:extLst>
          </p:nvPr>
        </p:nvGraphicFramePr>
        <p:xfrm>
          <a:off x="289769" y="1412776"/>
          <a:ext cx="8642350" cy="685800"/>
        </p:xfrm>
        <a:graphic>
          <a:graphicData uri="http://schemas.openxmlformats.org/presentationml/2006/ole">
            <mc:AlternateContent xmlns:mc="http://schemas.openxmlformats.org/markup-compatibility/2006">
              <mc:Choice xmlns:v="urn:schemas-microsoft-com:vml" Requires="v">
                <p:oleObj spid="_x0000_s87130" name="Equation" r:id="rId3" imgW="5270500" imgH="419100" progId="">
                  <p:embed/>
                </p:oleObj>
              </mc:Choice>
              <mc:Fallback>
                <p:oleObj name="Equation" r:id="rId3" imgW="5270500" imgH="419100" progId="">
                  <p:embed/>
                  <p:pic>
                    <p:nvPicPr>
                      <p:cNvPr id="0"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69" y="1412776"/>
                        <a:ext cx="86423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93022565"/>
              </p:ext>
            </p:extLst>
          </p:nvPr>
        </p:nvGraphicFramePr>
        <p:xfrm>
          <a:off x="1259681" y="3295650"/>
          <a:ext cx="6624637" cy="660400"/>
        </p:xfrm>
        <a:graphic>
          <a:graphicData uri="http://schemas.openxmlformats.org/presentationml/2006/ole">
            <mc:AlternateContent xmlns:mc="http://schemas.openxmlformats.org/markup-compatibility/2006">
              <mc:Choice xmlns:v="urn:schemas-microsoft-com:vml" Requires="v">
                <p:oleObj spid="_x0000_s87131" name="Equation" r:id="rId5" imgW="3924300" imgH="393700" progId="">
                  <p:embed/>
                </p:oleObj>
              </mc:Choice>
              <mc:Fallback>
                <p:oleObj name="Equation" r:id="rId5" imgW="3924300" imgH="393700" progId="">
                  <p:embed/>
                  <p:pic>
                    <p:nvPicPr>
                      <p:cNvPr id="0" name="Picture 8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9681" y="3295650"/>
                        <a:ext cx="6624637"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1"/>
          <p:cNvGraphicFramePr>
            <a:graphicFrameLocks noChangeAspect="1"/>
          </p:cNvGraphicFramePr>
          <p:nvPr>
            <p:extLst>
              <p:ext uri="{D42A27DB-BD31-4B8C-83A1-F6EECF244321}">
                <p14:modId xmlns:p14="http://schemas.microsoft.com/office/powerpoint/2010/main" val="1439930553"/>
              </p:ext>
            </p:extLst>
          </p:nvPr>
        </p:nvGraphicFramePr>
        <p:xfrm>
          <a:off x="2519362" y="4653136"/>
          <a:ext cx="4105275" cy="701675"/>
        </p:xfrm>
        <a:graphic>
          <a:graphicData uri="http://schemas.openxmlformats.org/presentationml/2006/ole">
            <mc:AlternateContent xmlns:mc="http://schemas.openxmlformats.org/markup-compatibility/2006">
              <mc:Choice xmlns:v="urn:schemas-microsoft-com:vml" Requires="v">
                <p:oleObj spid="_x0000_s87132" name="Equation" r:id="rId7" imgW="2679700" imgH="457200" progId="">
                  <p:embed/>
                </p:oleObj>
              </mc:Choice>
              <mc:Fallback>
                <p:oleObj name="Equation" r:id="rId7" imgW="2679700" imgH="457200" progId="">
                  <p:embed/>
                  <p:pic>
                    <p:nvPicPr>
                      <p:cNvPr id="0" name="Picture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9362" y="4653136"/>
                        <a:ext cx="4105275" cy="701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737865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 Marcador de número de diapositiva"/>
          <p:cNvSpPr>
            <a:spLocks noGrp="1"/>
          </p:cNvSpPr>
          <p:nvPr>
            <p:ph type="sldNum" sz="quarter" idx="12"/>
          </p:nvPr>
        </p:nvSpPr>
        <p:spPr>
          <a:xfrm>
            <a:off x="8229600" y="0"/>
            <a:ext cx="914400" cy="30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Comic Sans MS" pitchFamily="66" charset="0"/>
              </a:defRPr>
            </a:lvl1pPr>
            <a:lvl2pPr marL="742950" indent="-285750">
              <a:defRPr sz="1600">
                <a:solidFill>
                  <a:schemeClr val="tx1"/>
                </a:solidFill>
                <a:latin typeface="Comic Sans MS" pitchFamily="66" charset="0"/>
              </a:defRPr>
            </a:lvl2pPr>
            <a:lvl3pPr marL="1143000" indent="-228600">
              <a:defRPr sz="1600">
                <a:solidFill>
                  <a:schemeClr val="tx1"/>
                </a:solidFill>
                <a:latin typeface="Comic Sans MS" pitchFamily="66" charset="0"/>
              </a:defRPr>
            </a:lvl3pPr>
            <a:lvl4pPr marL="1600200" indent="-228600">
              <a:defRPr sz="1600">
                <a:solidFill>
                  <a:schemeClr val="tx1"/>
                </a:solidFill>
                <a:latin typeface="Comic Sans MS" pitchFamily="66" charset="0"/>
              </a:defRPr>
            </a:lvl4pPr>
            <a:lvl5pPr marL="2057400" indent="-228600">
              <a:defRPr sz="1600">
                <a:solidFill>
                  <a:schemeClr val="tx1"/>
                </a:solidFill>
                <a:latin typeface="Comic Sans MS" pitchFamily="66" charset="0"/>
              </a:defRPr>
            </a:lvl5pPr>
            <a:lvl6pPr marL="2514600" indent="-228600" eaLnBrk="0" fontAlgn="base" hangingPunct="0">
              <a:spcBef>
                <a:spcPct val="20000"/>
              </a:spcBef>
              <a:spcAft>
                <a:spcPct val="0"/>
              </a:spcAft>
              <a:defRPr sz="1600">
                <a:solidFill>
                  <a:schemeClr val="tx1"/>
                </a:solidFill>
                <a:latin typeface="Comic Sans MS" pitchFamily="66" charset="0"/>
              </a:defRPr>
            </a:lvl6pPr>
            <a:lvl7pPr marL="2971800" indent="-228600" eaLnBrk="0" fontAlgn="base" hangingPunct="0">
              <a:spcBef>
                <a:spcPct val="20000"/>
              </a:spcBef>
              <a:spcAft>
                <a:spcPct val="0"/>
              </a:spcAft>
              <a:defRPr sz="1600">
                <a:solidFill>
                  <a:schemeClr val="tx1"/>
                </a:solidFill>
                <a:latin typeface="Comic Sans MS" pitchFamily="66" charset="0"/>
              </a:defRPr>
            </a:lvl7pPr>
            <a:lvl8pPr marL="3429000" indent="-228600" eaLnBrk="0" fontAlgn="base" hangingPunct="0">
              <a:spcBef>
                <a:spcPct val="20000"/>
              </a:spcBef>
              <a:spcAft>
                <a:spcPct val="0"/>
              </a:spcAft>
              <a:defRPr sz="1600">
                <a:solidFill>
                  <a:schemeClr val="tx1"/>
                </a:solidFill>
                <a:latin typeface="Comic Sans MS" pitchFamily="66" charset="0"/>
              </a:defRPr>
            </a:lvl8pPr>
            <a:lvl9pPr marL="3886200" indent="-228600" eaLnBrk="0" fontAlgn="base" hangingPunct="0">
              <a:spcBef>
                <a:spcPct val="20000"/>
              </a:spcBef>
              <a:spcAft>
                <a:spcPct val="0"/>
              </a:spcAft>
              <a:defRPr sz="1600">
                <a:solidFill>
                  <a:schemeClr val="tx1"/>
                </a:solidFill>
                <a:latin typeface="Comic Sans MS" pitchFamily="66" charset="0"/>
              </a:defRPr>
            </a:lvl9pPr>
          </a:lstStyle>
          <a:p>
            <a:fld id="{5F16C900-E6C4-4740-9821-6A0BE44EFAD1}" type="slidenum">
              <a:rPr lang="es-ES_tradnl" sz="1400" smtClean="0">
                <a:latin typeface="Times New Roman" pitchFamily="18" charset="0"/>
              </a:rPr>
              <a:pPr/>
              <a:t>49</a:t>
            </a:fld>
            <a:endParaRPr lang="es-ES_tradnl" sz="1400" smtClean="0">
              <a:latin typeface="Times New Roman" pitchFamily="18" charset="0"/>
            </a:endParaRPr>
          </a:p>
        </p:txBody>
      </p:sp>
      <p:sp>
        <p:nvSpPr>
          <p:cNvPr id="7" name="Rectangle 2"/>
          <p:cNvSpPr>
            <a:spLocks noGrp="1" noChangeArrowheads="1"/>
          </p:cNvSpPr>
          <p:nvPr>
            <p:ph type="title"/>
          </p:nvPr>
        </p:nvSpPr>
        <p:spPr>
          <a:xfrm>
            <a:off x="685800" y="152400"/>
            <a:ext cx="7772400" cy="304800"/>
          </a:xfrm>
        </p:spPr>
        <p:txBody>
          <a:bodyPr/>
          <a:lstStyle/>
          <a:p>
            <a:pPr marL="457200" indent="-457200"/>
            <a:r>
              <a:rPr lang="es-ES_tradnl" dirty="0" smtClean="0">
                <a:solidFill>
                  <a:schemeClr val="bg1">
                    <a:lumMod val="75000"/>
                  </a:schemeClr>
                </a:solidFill>
              </a:rPr>
              <a:t>Anexo: Newton-Gregory</a:t>
            </a:r>
            <a:r>
              <a:rPr lang="en-GB" dirty="0" smtClean="0">
                <a:solidFill>
                  <a:schemeClr val="bg1">
                    <a:lumMod val="75000"/>
                  </a:schemeClr>
                </a:solidFill>
              </a:rPr>
              <a:t> </a:t>
            </a:r>
            <a:endParaRPr lang="es-ES" dirty="0" smtClean="0">
              <a:solidFill>
                <a:schemeClr val="bg1">
                  <a:lumMod val="75000"/>
                </a:schemeClr>
              </a:solidFill>
            </a:endParaRPr>
          </a:p>
        </p:txBody>
      </p:sp>
      <p:sp>
        <p:nvSpPr>
          <p:cNvPr id="8" name="Rectangle 3"/>
          <p:cNvSpPr>
            <a:spLocks noGrp="1" noChangeArrowheads="1"/>
          </p:cNvSpPr>
          <p:nvPr>
            <p:ph type="body" sz="half" idx="1"/>
          </p:nvPr>
        </p:nvSpPr>
        <p:spPr>
          <a:xfrm>
            <a:off x="179388" y="765175"/>
            <a:ext cx="8713787" cy="5832475"/>
          </a:xfrm>
        </p:spPr>
        <p:txBody>
          <a:bodyPr/>
          <a:lstStyle/>
          <a:p>
            <a:pPr>
              <a:lnSpc>
                <a:spcPct val="80000"/>
              </a:lnSpc>
            </a:pPr>
            <a:r>
              <a:rPr lang="es-ES_tradnl" sz="1600" dirty="0" smtClean="0"/>
              <a:t>El método de </a:t>
            </a:r>
            <a:r>
              <a:rPr lang="es-ES_tradnl" sz="1600" i="1" dirty="0" smtClean="0">
                <a:effectLst>
                  <a:outerShdw blurRad="38100" dist="38100" dir="2700000" algn="tl">
                    <a:srgbClr val="000000">
                      <a:alpha val="43137"/>
                    </a:srgbClr>
                  </a:outerShdw>
                </a:effectLst>
              </a:rPr>
              <a:t>diferencias divididas </a:t>
            </a:r>
            <a:r>
              <a:rPr lang="es-ES_tradnl" sz="1600" dirty="0" smtClean="0"/>
              <a:t>se simplifica si los datos están ordenados y a igual distancia. En este caso las diferencias de </a:t>
            </a:r>
            <a:r>
              <a:rPr lang="es-ES_tradnl" sz="1600" i="1" dirty="0" smtClean="0"/>
              <a:t>fi</a:t>
            </a:r>
            <a:r>
              <a:rPr lang="es-ES_tradnl" sz="1600" dirty="0" smtClean="0"/>
              <a:t> son:</a:t>
            </a:r>
          </a:p>
          <a:p>
            <a:pPr>
              <a:lnSpc>
                <a:spcPct val="80000"/>
              </a:lnSpc>
            </a:pPr>
            <a:endParaRPr lang="es-ES_tradnl" sz="1600" dirty="0" smtClean="0"/>
          </a:p>
          <a:p>
            <a:pPr>
              <a:lnSpc>
                <a:spcPct val="80000"/>
              </a:lnSpc>
            </a:pPr>
            <a:endParaRPr lang="es-ES_tradnl" sz="1600" dirty="0" smtClean="0"/>
          </a:p>
          <a:p>
            <a:pPr>
              <a:lnSpc>
                <a:spcPct val="80000"/>
              </a:lnSpc>
              <a:buFontTx/>
              <a:buNone/>
            </a:pPr>
            <a:r>
              <a:rPr lang="es-ES_tradnl" sz="1600" dirty="0" smtClean="0"/>
              <a:t>	Las diferencias de orden superior se obtienen recursivamente:</a:t>
            </a:r>
          </a:p>
          <a:p>
            <a:pPr>
              <a:lnSpc>
                <a:spcPct val="80000"/>
              </a:lnSpc>
            </a:pPr>
            <a:endParaRPr lang="es-ES_tradnl" sz="1600" dirty="0" smtClean="0"/>
          </a:p>
          <a:p>
            <a:pPr>
              <a:lnSpc>
                <a:spcPct val="80000"/>
              </a:lnSpc>
            </a:pPr>
            <a:endParaRPr lang="es-ES_tradnl" sz="1600" dirty="0" smtClean="0"/>
          </a:p>
          <a:p>
            <a:pPr>
              <a:lnSpc>
                <a:spcPct val="80000"/>
              </a:lnSpc>
              <a:buFontTx/>
              <a:buNone/>
            </a:pPr>
            <a:r>
              <a:rPr lang="es-ES_tradnl" sz="1600" dirty="0" smtClean="0"/>
              <a:t>	Una diferencia de orden </a:t>
            </a:r>
            <a:r>
              <a:rPr lang="es-ES_tradnl" sz="1600" i="1" dirty="0" smtClean="0"/>
              <a:t>n</a:t>
            </a:r>
            <a:r>
              <a:rPr lang="es-ES_tradnl" sz="1600" dirty="0" smtClean="0"/>
              <a:t> se puede expresar del siguiente modo:</a:t>
            </a:r>
          </a:p>
          <a:p>
            <a:pPr>
              <a:lnSpc>
                <a:spcPct val="80000"/>
              </a:lnSpc>
            </a:pPr>
            <a:endParaRPr lang="es-ES_tradnl" sz="1600" dirty="0" smtClean="0"/>
          </a:p>
          <a:p>
            <a:pPr>
              <a:lnSpc>
                <a:spcPct val="80000"/>
              </a:lnSpc>
            </a:pPr>
            <a:endParaRPr lang="es-ES_tradnl" sz="1600" dirty="0" smtClean="0"/>
          </a:p>
          <a:p>
            <a:pPr>
              <a:lnSpc>
                <a:spcPct val="80000"/>
              </a:lnSpc>
            </a:pPr>
            <a:endParaRPr lang="es-ES_tradnl" sz="1600" dirty="0" smtClean="0"/>
          </a:p>
          <a:p>
            <a:pPr>
              <a:lnSpc>
                <a:spcPct val="80000"/>
              </a:lnSpc>
            </a:pPr>
            <a:endParaRPr lang="es-ES_tradnl" sz="1600" dirty="0" smtClean="0"/>
          </a:p>
          <a:p>
            <a:pPr>
              <a:lnSpc>
                <a:spcPct val="80000"/>
              </a:lnSpc>
            </a:pPr>
            <a:r>
              <a:rPr lang="es-ES_tradnl" sz="1600" dirty="0" smtClean="0"/>
              <a:t>Estas diferencias se han de dividir por </a:t>
            </a:r>
            <a:r>
              <a:rPr lang="es-ES_tradnl" sz="1600" i="1" dirty="0" smtClean="0"/>
              <a:t>(x-x0)</a:t>
            </a:r>
            <a:r>
              <a:rPr lang="es-ES_tradnl" sz="1600" i="1" baseline="30000" dirty="0" smtClean="0"/>
              <a:t>n</a:t>
            </a:r>
            <a:r>
              <a:rPr lang="es-ES_tradnl" sz="1600" i="1" dirty="0" smtClean="0"/>
              <a:t>=</a:t>
            </a:r>
            <a:r>
              <a:rPr lang="es-ES_tradnl" sz="1600" i="1" dirty="0" err="1" smtClean="0"/>
              <a:t>h</a:t>
            </a:r>
            <a:r>
              <a:rPr lang="es-ES_tradnl" sz="1600" i="1" baseline="30000" dirty="0" err="1" smtClean="0"/>
              <a:t>n</a:t>
            </a:r>
            <a:r>
              <a:rPr lang="es-ES_tradnl" sz="1600" dirty="0" smtClean="0"/>
              <a:t>, donde </a:t>
            </a:r>
            <a:r>
              <a:rPr lang="es-ES_tradnl" sz="1600" i="1" dirty="0" smtClean="0"/>
              <a:t>n</a:t>
            </a:r>
            <a:r>
              <a:rPr lang="es-ES_tradnl" sz="1600" dirty="0" smtClean="0"/>
              <a:t> es el orden de la diferencia, para convertirlas en diferencias divididas. El polinomio de interpolación tiene la forma: </a:t>
            </a:r>
          </a:p>
          <a:p>
            <a:pPr>
              <a:lnSpc>
                <a:spcPct val="80000"/>
              </a:lnSpc>
            </a:pPr>
            <a:endParaRPr lang="es-ES_tradnl" sz="1600" dirty="0" smtClean="0"/>
          </a:p>
          <a:p>
            <a:pPr>
              <a:lnSpc>
                <a:spcPct val="80000"/>
              </a:lnSpc>
            </a:pPr>
            <a:endParaRPr lang="es-ES_tradnl" sz="1600" dirty="0" smtClean="0"/>
          </a:p>
          <a:p>
            <a:pPr>
              <a:lnSpc>
                <a:spcPct val="80000"/>
              </a:lnSpc>
            </a:pPr>
            <a:endParaRPr lang="es-ES_tradnl" sz="1600" dirty="0" smtClean="0"/>
          </a:p>
          <a:p>
            <a:pPr>
              <a:lnSpc>
                <a:spcPct val="80000"/>
              </a:lnSpc>
              <a:buFontTx/>
              <a:buNone/>
            </a:pPr>
            <a:r>
              <a:rPr lang="es-ES_tradnl" sz="1600" dirty="0" smtClean="0"/>
              <a:t>	Podemos comprobar como </a:t>
            </a:r>
            <a:r>
              <a:rPr lang="es-ES_tradnl" sz="1600" i="1" dirty="0" err="1" smtClean="0"/>
              <a:t>pn</a:t>
            </a:r>
            <a:r>
              <a:rPr lang="es-ES_tradnl" sz="1600" i="1" dirty="0" smtClean="0"/>
              <a:t>(xi)=fi</a:t>
            </a:r>
            <a:r>
              <a:rPr lang="es-ES_tradnl" sz="1600" dirty="0" smtClean="0"/>
              <a:t>. </a:t>
            </a:r>
          </a:p>
          <a:p>
            <a:pPr>
              <a:lnSpc>
                <a:spcPct val="80000"/>
              </a:lnSpc>
            </a:pPr>
            <a:r>
              <a:rPr lang="es-ES_tradnl" sz="1600" dirty="0" smtClean="0"/>
              <a:t>Vemos que el polinomio </a:t>
            </a:r>
            <a:r>
              <a:rPr lang="es-ES_tradnl" sz="1600" i="1" dirty="0" err="1" smtClean="0"/>
              <a:t>pn</a:t>
            </a:r>
            <a:r>
              <a:rPr lang="es-ES_tradnl" sz="1600" i="1" dirty="0" smtClean="0"/>
              <a:t>(x)</a:t>
            </a:r>
            <a:r>
              <a:rPr lang="es-ES_tradnl" sz="1600" dirty="0" smtClean="0"/>
              <a:t> es análogo a tomar los </a:t>
            </a:r>
            <a:r>
              <a:rPr lang="es-ES_tradnl" sz="1600" i="1" dirty="0" smtClean="0"/>
              <a:t>n</a:t>
            </a:r>
            <a:r>
              <a:rPr lang="es-ES_tradnl" sz="1600" dirty="0" smtClean="0"/>
              <a:t>+1 primeros términos de la expansión de Taylor de </a:t>
            </a:r>
            <a:r>
              <a:rPr lang="es-ES_tradnl" sz="1600" i="1" dirty="0" smtClean="0"/>
              <a:t>f(x)</a:t>
            </a:r>
            <a:r>
              <a:rPr lang="es-ES_tradnl" sz="1600" dirty="0" smtClean="0"/>
              <a:t> en el punto </a:t>
            </a:r>
            <a:r>
              <a:rPr lang="es-ES_tradnl" sz="1600" i="1" dirty="0" smtClean="0"/>
              <a:t>x0</a:t>
            </a:r>
            <a:r>
              <a:rPr lang="es-ES_tradnl" sz="1600" dirty="0" smtClean="0"/>
              <a:t>.  Luego aplicar el algoritmo de Newton-Gregory es equivalente a realizar la </a:t>
            </a:r>
            <a:r>
              <a:rPr lang="es-ES_tradnl" sz="1600" dirty="0" err="1" smtClean="0"/>
              <a:t>discretización</a:t>
            </a:r>
            <a:r>
              <a:rPr lang="es-ES_tradnl" sz="1600" dirty="0" smtClean="0"/>
              <a:t> de la expansión de Taylor de la función. Al añadir un dato más lo que hacemos es añadir un término más a la serie de Taylor.</a:t>
            </a:r>
            <a:r>
              <a:rPr lang="en-GB" sz="1600" dirty="0" smtClean="0"/>
              <a:t> </a:t>
            </a:r>
          </a:p>
        </p:txBody>
      </p:sp>
      <p:sp>
        <p:nvSpPr>
          <p:cNvPr id="9"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s-ES"/>
          </a:p>
        </p:txBody>
      </p:sp>
      <p:sp>
        <p:nvSpPr>
          <p:cNvPr id="10"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s-ES"/>
          </a:p>
        </p:txBody>
      </p:sp>
      <p:graphicFrame>
        <p:nvGraphicFramePr>
          <p:cNvPr id="11" name="Object 7"/>
          <p:cNvGraphicFramePr>
            <a:graphicFrameLocks noChangeAspect="1"/>
          </p:cNvGraphicFramePr>
          <p:nvPr/>
        </p:nvGraphicFramePr>
        <p:xfrm>
          <a:off x="2016125" y="1268413"/>
          <a:ext cx="5111750" cy="360362"/>
        </p:xfrm>
        <a:graphic>
          <a:graphicData uri="http://schemas.openxmlformats.org/presentationml/2006/ole">
            <mc:AlternateContent xmlns:mc="http://schemas.openxmlformats.org/markup-compatibility/2006">
              <mc:Choice xmlns:v="urn:schemas-microsoft-com:vml" Requires="v">
                <p:oleObj spid="_x0000_s85119" name="Equation" r:id="rId3" imgW="2844800" imgH="203200" progId="">
                  <p:embed/>
                </p:oleObj>
              </mc:Choice>
              <mc:Fallback>
                <p:oleObj name="Equation" r:id="rId3" imgW="2844800" imgH="203200" progId="">
                  <p:embed/>
                  <p:pic>
                    <p:nvPicPr>
                      <p:cNvPr id="0" name="Picture 1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1268413"/>
                        <a:ext cx="5111750" cy="360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9"/>
          <p:cNvGraphicFramePr>
            <a:graphicFrameLocks noChangeAspect="1"/>
          </p:cNvGraphicFramePr>
          <p:nvPr/>
        </p:nvGraphicFramePr>
        <p:xfrm>
          <a:off x="827088" y="1989138"/>
          <a:ext cx="7488237" cy="415925"/>
        </p:xfrm>
        <a:graphic>
          <a:graphicData uri="http://schemas.openxmlformats.org/presentationml/2006/ole">
            <mc:AlternateContent xmlns:mc="http://schemas.openxmlformats.org/markup-compatibility/2006">
              <mc:Choice xmlns:v="urn:schemas-microsoft-com:vml" Requires="v">
                <p:oleObj spid="_x0000_s85120" name="Equation" r:id="rId5" imgW="4127500" imgH="228600" progId="">
                  <p:embed/>
                </p:oleObj>
              </mc:Choice>
              <mc:Fallback>
                <p:oleObj name="Equation" r:id="rId5" imgW="4127500" imgH="228600" progId="">
                  <p:embed/>
                  <p:pic>
                    <p:nvPicPr>
                      <p:cNvPr id="0" name="Picture 1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088" y="1989138"/>
                        <a:ext cx="7488237" cy="415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1"/>
          <p:cNvGraphicFramePr>
            <a:graphicFrameLocks noChangeAspect="1"/>
          </p:cNvGraphicFramePr>
          <p:nvPr/>
        </p:nvGraphicFramePr>
        <p:xfrm>
          <a:off x="647700" y="2781300"/>
          <a:ext cx="7848600" cy="836613"/>
        </p:xfrm>
        <a:graphic>
          <a:graphicData uri="http://schemas.openxmlformats.org/presentationml/2006/ole">
            <mc:AlternateContent xmlns:mc="http://schemas.openxmlformats.org/markup-compatibility/2006">
              <mc:Choice xmlns:v="urn:schemas-microsoft-com:vml" Requires="v">
                <p:oleObj spid="_x0000_s85121" name="Equation" r:id="rId7" imgW="4368800" imgH="469900" progId="">
                  <p:embed/>
                </p:oleObj>
              </mc:Choice>
              <mc:Fallback>
                <p:oleObj name="Equation" r:id="rId7" imgW="4368800" imgH="469900" progId="">
                  <p:embed/>
                  <p:pic>
                    <p:nvPicPr>
                      <p:cNvPr id="0" name="Picture 1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 y="2781300"/>
                        <a:ext cx="7848600" cy="836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nvGraphicFramePr>
        <p:xfrm>
          <a:off x="466725" y="4365625"/>
          <a:ext cx="8208963" cy="600075"/>
        </p:xfrm>
        <a:graphic>
          <a:graphicData uri="http://schemas.openxmlformats.org/presentationml/2006/ole">
            <mc:AlternateContent xmlns:mc="http://schemas.openxmlformats.org/markup-compatibility/2006">
              <mc:Choice xmlns:v="urn:schemas-microsoft-com:vml" Requires="v">
                <p:oleObj spid="_x0000_s85122" name="Equation" r:id="rId9" imgW="5334000" imgH="393700" progId="">
                  <p:embed/>
                </p:oleObj>
              </mc:Choice>
              <mc:Fallback>
                <p:oleObj name="Equation" r:id="rId9" imgW="5334000" imgH="393700" progId="">
                  <p:embed/>
                  <p:pic>
                    <p:nvPicPr>
                      <p:cNvPr id="0" name="Picture 1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725" y="4365625"/>
                        <a:ext cx="8208963" cy="600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07078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5</a:t>
            </a:fld>
            <a:endParaRPr lang="es-ES_tradnl"/>
          </a:p>
        </p:txBody>
      </p:sp>
      <p:sp>
        <p:nvSpPr>
          <p:cNvPr id="2052" name="Rectangle 2"/>
          <p:cNvSpPr>
            <a:spLocks noGrp="1" noChangeArrowheads="1"/>
          </p:cNvSpPr>
          <p:nvPr>
            <p:ph type="title"/>
          </p:nvPr>
        </p:nvSpPr>
        <p:spPr/>
        <p:txBody>
          <a:bodyPr/>
          <a:lstStyle/>
          <a:p>
            <a:r>
              <a:rPr lang="es-ES_tradnl" dirty="0" smtClean="0"/>
              <a:t>Diferenciación: Polinomios de interpolación</a:t>
            </a:r>
            <a:endParaRPr lang="es-ES" dirty="0" smtClean="0"/>
          </a:p>
        </p:txBody>
      </p:sp>
      <p:sp>
        <p:nvSpPr>
          <p:cNvPr id="2053" name="Rectangle 3"/>
          <p:cNvSpPr>
            <a:spLocks noGrp="1" noChangeArrowheads="1"/>
          </p:cNvSpPr>
          <p:nvPr>
            <p:ph type="body" sz="half" idx="1"/>
          </p:nvPr>
        </p:nvSpPr>
        <p:spPr>
          <a:xfrm>
            <a:off x="611560" y="908893"/>
            <a:ext cx="8207375" cy="5832475"/>
          </a:xfrm>
        </p:spPr>
        <p:txBody>
          <a:bodyPr/>
          <a:lstStyle/>
          <a:p>
            <a:pPr>
              <a:lnSpc>
                <a:spcPct val="80000"/>
              </a:lnSpc>
            </a:pPr>
            <a:r>
              <a:rPr lang="es-ES_tradnl" sz="1800" b="1" dirty="0" smtClean="0">
                <a:solidFill>
                  <a:srgbClr val="C00000"/>
                </a:solidFill>
              </a:rPr>
              <a:t>Basados en la derivación del polinomio de interpolación</a:t>
            </a:r>
            <a:r>
              <a:rPr lang="es-ES_tradnl" sz="1600" dirty="0" smtClean="0"/>
              <a:t>.</a:t>
            </a:r>
          </a:p>
          <a:p>
            <a:pPr>
              <a:lnSpc>
                <a:spcPct val="80000"/>
              </a:lnSpc>
            </a:pPr>
            <a:r>
              <a:rPr lang="es-ES_tradnl" sz="1800" b="1" dirty="0" smtClean="0">
                <a:solidFill>
                  <a:srgbClr val="C00000"/>
                </a:solidFill>
              </a:rPr>
              <a:t>Diferenciación directa: Calculando de forma aproximada la f’(x) usando </a:t>
            </a:r>
            <a:r>
              <a:rPr lang="es-ES_tradnl" sz="1800" b="1" i="1" dirty="0" smtClean="0">
                <a:solidFill>
                  <a:srgbClr val="C00000"/>
                </a:solidFill>
              </a:rPr>
              <a:t>diferencias finitas</a:t>
            </a:r>
            <a:r>
              <a:rPr lang="es-ES_tradnl" sz="1800" b="1" dirty="0" smtClean="0">
                <a:solidFill>
                  <a:srgbClr val="C00000"/>
                </a:solidFill>
              </a:rPr>
              <a:t>.</a:t>
            </a:r>
          </a:p>
          <a:p>
            <a:pPr>
              <a:lnSpc>
                <a:spcPct val="80000"/>
              </a:lnSpc>
            </a:pPr>
            <a:r>
              <a:rPr lang="es-ES_tradnl" sz="1800" b="1" dirty="0" smtClean="0">
                <a:solidFill>
                  <a:schemeClr val="bg1">
                    <a:lumMod val="75000"/>
                  </a:schemeClr>
                </a:solidFill>
              </a:rPr>
              <a:t>Otros (Extrapolación de Richardson,…).</a:t>
            </a:r>
          </a:p>
          <a:p>
            <a:pPr>
              <a:lnSpc>
                <a:spcPct val="80000"/>
              </a:lnSpc>
            </a:pPr>
            <a:endParaRPr lang="es-ES_tradnl" sz="1800" b="1" i="1" dirty="0" smtClean="0">
              <a:solidFill>
                <a:schemeClr val="bg1">
                  <a:lumMod val="75000"/>
                </a:schemeClr>
              </a:solidFill>
            </a:endParaRPr>
          </a:p>
          <a:p>
            <a:pPr>
              <a:lnSpc>
                <a:spcPct val="80000"/>
              </a:lnSpc>
            </a:pPr>
            <a:endParaRPr lang="es-ES_tradnl" sz="1800" b="1" i="1" dirty="0" smtClean="0">
              <a:solidFill>
                <a:schemeClr val="bg1">
                  <a:lumMod val="75000"/>
                </a:schemeClr>
              </a:solidFill>
            </a:endParaRPr>
          </a:p>
          <a:p>
            <a:pPr>
              <a:lnSpc>
                <a:spcPct val="80000"/>
              </a:lnSpc>
            </a:pPr>
            <a:r>
              <a:rPr lang="es-ES_tradnl" sz="1800" b="1" i="1" dirty="0" smtClean="0">
                <a:solidFill>
                  <a:schemeClr val="accent2"/>
                </a:solidFill>
              </a:rPr>
              <a:t>DIFERENCIACIÓN  NÚMERICA BASADA en los </a:t>
            </a:r>
            <a:r>
              <a:rPr lang="es-ES_tradnl" sz="1800" b="1" i="1" dirty="0" smtClean="0">
                <a:solidFill>
                  <a:srgbClr val="FF0000"/>
                </a:solidFill>
              </a:rPr>
              <a:t>POLINOMIOS DE INTERPOLACIÓN </a:t>
            </a:r>
            <a:r>
              <a:rPr lang="es-ES_tradnl" sz="1800" b="1" i="1" dirty="0" err="1" smtClean="0">
                <a:solidFill>
                  <a:srgbClr val="FF0000"/>
                </a:solidFill>
              </a:rPr>
              <a:t>P</a:t>
            </a:r>
            <a:r>
              <a:rPr lang="es-ES_tradnl" sz="1800" b="1" i="1" baseline="-25000" dirty="0" err="1" smtClean="0">
                <a:solidFill>
                  <a:srgbClr val="FF0000"/>
                </a:solidFill>
              </a:rPr>
              <a:t>n</a:t>
            </a:r>
            <a:r>
              <a:rPr lang="es-ES_tradnl" sz="1800" b="1" i="1" dirty="0" smtClean="0">
                <a:solidFill>
                  <a:srgbClr val="FF0000"/>
                </a:solidFill>
              </a:rPr>
              <a:t>(x)</a:t>
            </a:r>
          </a:p>
          <a:p>
            <a:pPr>
              <a:lnSpc>
                <a:spcPct val="80000"/>
              </a:lnSpc>
            </a:pPr>
            <a:endParaRPr lang="es-ES_tradnl" sz="1800" b="1" i="1" dirty="0" smtClean="0">
              <a:solidFill>
                <a:schemeClr val="accent2"/>
              </a:solidFill>
            </a:endParaRPr>
          </a:p>
          <a:p>
            <a:pPr>
              <a:lnSpc>
                <a:spcPct val="80000"/>
              </a:lnSpc>
              <a:buNone/>
            </a:pPr>
            <a:r>
              <a:rPr lang="es-ES_tradnl" sz="1800" dirty="0" smtClean="0"/>
              <a:t>	</a:t>
            </a:r>
            <a:r>
              <a:rPr lang="es-ES_tradnl" sz="1800" b="1" dirty="0" smtClean="0"/>
              <a:t>Objetivo</a:t>
            </a:r>
            <a:r>
              <a:rPr lang="es-ES_tradnl" sz="1800" dirty="0" smtClean="0"/>
              <a:t>: Sea </a:t>
            </a:r>
            <a:r>
              <a:rPr lang="es-ES_tradnl" sz="1800" i="1" dirty="0" smtClean="0"/>
              <a:t>{(</a:t>
            </a:r>
            <a:r>
              <a:rPr lang="es-ES_tradnl" sz="1800" i="1" dirty="0" err="1" smtClean="0"/>
              <a:t>x</a:t>
            </a:r>
            <a:r>
              <a:rPr lang="es-ES_tradnl" sz="1800" i="1" baseline="-25000" dirty="0" err="1" smtClean="0"/>
              <a:t>i</a:t>
            </a:r>
            <a:r>
              <a:rPr lang="es-ES_tradnl" sz="1800" i="1" dirty="0" err="1" smtClean="0"/>
              <a:t>,f</a:t>
            </a:r>
            <a:r>
              <a:rPr lang="es-ES_tradnl" sz="1800" i="1" baseline="-25000" dirty="0" err="1" smtClean="0"/>
              <a:t>i</a:t>
            </a:r>
            <a:r>
              <a:rPr lang="es-ES_tradnl" sz="1800" i="1" dirty="0" smtClean="0"/>
              <a:t>)}</a:t>
            </a:r>
            <a:r>
              <a:rPr lang="es-ES_tradnl" sz="1800" i="1" baseline="-25000" dirty="0" smtClean="0"/>
              <a:t>i=0,1,..n</a:t>
            </a:r>
            <a:r>
              <a:rPr lang="es-ES_tradnl" sz="1800" i="1" dirty="0" smtClean="0"/>
              <a:t> </a:t>
            </a:r>
            <a:r>
              <a:rPr lang="es-ES_tradnl" sz="1800" i="1" dirty="0" smtClean="0">
                <a:sym typeface="Wingdings" pitchFamily="2" charset="2"/>
              </a:rPr>
              <a:t> f’(x)? en k=0,1,…,n</a:t>
            </a:r>
          </a:p>
          <a:p>
            <a:pPr>
              <a:lnSpc>
                <a:spcPct val="80000"/>
              </a:lnSpc>
              <a:buNone/>
            </a:pPr>
            <a:r>
              <a:rPr lang="es-ES_tradnl" sz="1800" b="1" i="1" dirty="0" smtClean="0">
                <a:solidFill>
                  <a:schemeClr val="accent2"/>
                </a:solidFill>
                <a:sym typeface="Wingdings" pitchFamily="2" charset="2"/>
              </a:rPr>
              <a:t>	</a:t>
            </a:r>
          </a:p>
          <a:p>
            <a:pPr>
              <a:lnSpc>
                <a:spcPct val="80000"/>
              </a:lnSpc>
              <a:buNone/>
            </a:pPr>
            <a:r>
              <a:rPr lang="es-ES_tradnl" sz="1800" b="1" i="1" dirty="0" smtClean="0">
                <a:solidFill>
                  <a:schemeClr val="accent2"/>
                </a:solidFill>
                <a:sym typeface="Wingdings" pitchFamily="2" charset="2"/>
              </a:rPr>
              <a:t>	</a:t>
            </a:r>
            <a:r>
              <a:rPr lang="es-ES_tradnl" sz="1800" b="1" dirty="0" smtClean="0"/>
              <a:t>Método</a:t>
            </a:r>
            <a:r>
              <a:rPr lang="es-ES_tradnl" sz="1800" dirty="0" smtClean="0"/>
              <a:t>: Derivando el polinomio de interpolación obtenido por alguno de los métodos estudiados. Si se desea conocer </a:t>
            </a:r>
            <a:r>
              <a:rPr lang="es-ES_tradnl" sz="1800" i="1" dirty="0" smtClean="0"/>
              <a:t>f’(x)</a:t>
            </a:r>
            <a:r>
              <a:rPr lang="es-ES_tradnl" sz="1800" dirty="0" smtClean="0"/>
              <a:t>, se deriva el polinomio </a:t>
            </a:r>
            <a:r>
              <a:rPr lang="es-ES_tradnl" sz="1800" i="1" dirty="0" smtClean="0"/>
              <a:t>P</a:t>
            </a:r>
            <a:r>
              <a:rPr lang="es-ES_tradnl" sz="1800" i="1" baseline="-25000" dirty="0" smtClean="0"/>
              <a:t>r</a:t>
            </a:r>
            <a:r>
              <a:rPr lang="es-ES_tradnl" sz="1800" i="1" dirty="0" smtClean="0"/>
              <a:t>(x)</a:t>
            </a:r>
            <a:r>
              <a:rPr lang="es-ES_tradnl" sz="1800" dirty="0" smtClean="0"/>
              <a:t>  construido con </a:t>
            </a:r>
            <a:r>
              <a:rPr lang="es-ES_tradnl" sz="1800" i="1" dirty="0" smtClean="0"/>
              <a:t>{</a:t>
            </a:r>
            <a:r>
              <a:rPr lang="es-ES_tradnl" sz="1800" i="1" dirty="0" err="1" smtClean="0"/>
              <a:t>x</a:t>
            </a:r>
            <a:r>
              <a:rPr lang="es-ES_tradnl" sz="1800" i="1" baseline="-25000" dirty="0" err="1" smtClean="0"/>
              <a:t>k</a:t>
            </a:r>
            <a:r>
              <a:rPr lang="es-ES_tradnl" sz="1800" i="1" dirty="0" smtClean="0"/>
              <a:t>}</a:t>
            </a:r>
            <a:r>
              <a:rPr lang="es-ES_tradnl" sz="1800" dirty="0" smtClean="0"/>
              <a:t>  y los siguientes </a:t>
            </a:r>
            <a:r>
              <a:rPr lang="es-ES_tradnl" sz="1800" i="1" dirty="0" smtClean="0"/>
              <a:t>r</a:t>
            </a:r>
            <a:r>
              <a:rPr lang="es-ES_tradnl" sz="1800" dirty="0" smtClean="0"/>
              <a:t> puntos </a:t>
            </a:r>
            <a:r>
              <a:rPr lang="es-ES_tradnl" sz="1800" i="1" dirty="0" smtClean="0"/>
              <a:t>{x</a:t>
            </a:r>
            <a:r>
              <a:rPr lang="es-ES_tradnl" sz="1800" i="1" baseline="-25000" dirty="0" smtClean="0"/>
              <a:t>k+1</a:t>
            </a:r>
            <a:r>
              <a:rPr lang="es-ES_tradnl" sz="1800" i="1" dirty="0" smtClean="0"/>
              <a:t>, x</a:t>
            </a:r>
            <a:r>
              <a:rPr lang="es-ES_tradnl" sz="1800" i="1" baseline="-25000" dirty="0" smtClean="0"/>
              <a:t>k+2</a:t>
            </a:r>
            <a:r>
              <a:rPr lang="es-ES_tradnl" sz="1800" i="1" dirty="0" smtClean="0"/>
              <a:t>, …, </a:t>
            </a:r>
            <a:r>
              <a:rPr lang="es-ES_tradnl" sz="1800" i="1" dirty="0" err="1" smtClean="0"/>
              <a:t>x</a:t>
            </a:r>
            <a:r>
              <a:rPr lang="es-ES_tradnl" sz="1800" i="1" baseline="-25000" dirty="0" err="1" smtClean="0"/>
              <a:t>k+n</a:t>
            </a:r>
            <a:r>
              <a:rPr lang="es-ES_tradnl" sz="1800" i="1" dirty="0" smtClean="0"/>
              <a:t>} y se evalúa P</a:t>
            </a:r>
            <a:r>
              <a:rPr lang="es-ES_tradnl" sz="1800" i="1" baseline="-25000" dirty="0" smtClean="0"/>
              <a:t>r</a:t>
            </a:r>
            <a:r>
              <a:rPr lang="es-ES_tradnl" sz="1800" i="1" dirty="0" smtClean="0"/>
              <a:t>(x).</a:t>
            </a:r>
            <a:r>
              <a:rPr lang="es-ES_tradnl" sz="1800" dirty="0" smtClean="0"/>
              <a:t>   </a:t>
            </a:r>
          </a:p>
          <a:p>
            <a:pPr>
              <a:lnSpc>
                <a:spcPct val="80000"/>
              </a:lnSpc>
              <a:buNone/>
            </a:pPr>
            <a:endParaRPr lang="es-ES_tradnl" sz="1800" b="1" i="1" dirty="0" smtClean="0">
              <a:solidFill>
                <a:schemeClr val="accent2"/>
              </a:solidFill>
            </a:endParaRPr>
          </a:p>
          <a:p>
            <a:pPr>
              <a:lnSpc>
                <a:spcPct val="80000"/>
              </a:lnSpc>
              <a:buNone/>
            </a:pPr>
            <a:r>
              <a:rPr lang="es-ES_tradnl" sz="1800" b="1" i="1" dirty="0" smtClean="0">
                <a:solidFill>
                  <a:schemeClr val="accent2"/>
                </a:solidFill>
              </a:rPr>
              <a:t>	</a:t>
            </a:r>
            <a:r>
              <a:rPr lang="es-ES_tradnl" sz="1800" b="1" dirty="0" smtClean="0"/>
              <a:t>Ejemplo sencillo</a:t>
            </a:r>
            <a:r>
              <a:rPr lang="es-ES_tradnl" sz="1800" dirty="0" smtClean="0"/>
              <a:t>: Sea </a:t>
            </a:r>
            <a:r>
              <a:rPr lang="es-ES_tradnl" sz="1800" i="1" dirty="0" smtClean="0"/>
              <a:t>{x</a:t>
            </a:r>
            <a:r>
              <a:rPr lang="es-ES_tradnl" sz="1800" i="1" baseline="-25000" dirty="0" smtClean="0"/>
              <a:t>i</a:t>
            </a:r>
            <a:r>
              <a:rPr lang="es-ES_tradnl" sz="1800" i="1" dirty="0" smtClean="0"/>
              <a:t>}</a:t>
            </a:r>
            <a:r>
              <a:rPr lang="es-ES_tradnl" sz="1800" i="1" baseline="-25000" dirty="0" smtClean="0"/>
              <a:t>i=0,1,..n</a:t>
            </a:r>
            <a:r>
              <a:rPr lang="es-ES_tradnl" sz="1800" i="1" dirty="0" smtClean="0"/>
              <a:t>  un conjunto de datos equidistantes </a:t>
            </a:r>
          </a:p>
          <a:p>
            <a:pPr>
              <a:lnSpc>
                <a:spcPct val="80000"/>
              </a:lnSpc>
              <a:buNone/>
            </a:pPr>
            <a:r>
              <a:rPr lang="es-ES_tradnl" sz="1800" i="1" dirty="0" smtClean="0">
                <a:sym typeface="Symbol"/>
              </a:rPr>
              <a:t>	   Método de Newton-Gregory </a:t>
            </a:r>
            <a:r>
              <a:rPr lang="es-ES_tradnl" sz="1800" dirty="0" smtClean="0">
                <a:sym typeface="Symbol"/>
              </a:rPr>
              <a:t> (método de diferencias divididas cuando la distancia entre las </a:t>
            </a:r>
            <a:r>
              <a:rPr lang="es-ES_tradnl" sz="1800" dirty="0" err="1" smtClean="0">
                <a:sym typeface="Symbol"/>
              </a:rPr>
              <a:t>xi’s</a:t>
            </a:r>
            <a:r>
              <a:rPr lang="es-ES_tradnl" sz="1800" dirty="0" smtClean="0">
                <a:sym typeface="Symbol"/>
              </a:rPr>
              <a:t> es la misma) para determinar el polinomio de interpolación </a:t>
            </a:r>
            <a:r>
              <a:rPr lang="es-ES_tradnl" sz="1800" i="1" dirty="0" err="1" smtClean="0">
                <a:sym typeface="Symbol"/>
              </a:rPr>
              <a:t>P</a:t>
            </a:r>
            <a:r>
              <a:rPr lang="es-ES_tradnl" sz="1800" i="1" baseline="-25000" dirty="0" err="1" smtClean="0">
                <a:sym typeface="Symbol"/>
              </a:rPr>
              <a:t>n</a:t>
            </a:r>
            <a:r>
              <a:rPr lang="es-ES_tradnl" sz="1800" i="1" dirty="0" smtClean="0">
                <a:sym typeface="Symbol"/>
              </a:rPr>
              <a:t>(x) . Ya sabemos que es único y que no depende del método usado para hallarlo.</a:t>
            </a:r>
          </a:p>
          <a:p>
            <a:pPr>
              <a:lnSpc>
                <a:spcPct val="80000"/>
              </a:lnSpc>
              <a:buNone/>
            </a:pPr>
            <a:r>
              <a:rPr lang="es-ES_tradnl" sz="1800" i="1" dirty="0" smtClean="0">
                <a:sym typeface="Symbol"/>
              </a:rPr>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pPr>
              <a:defRPr/>
            </a:pPr>
            <a:fld id="{7ADC8C5A-5C89-44AB-9765-AE9775FE0EF9}" type="slidenum">
              <a:rPr lang="es-ES_tradnl" smtClean="0"/>
              <a:pPr>
                <a:defRPr/>
              </a:pPr>
              <a:t>50</a:t>
            </a:fld>
            <a:endParaRPr lang="es-ES_tradnl"/>
          </a:p>
        </p:txBody>
      </p:sp>
      <p:sp>
        <p:nvSpPr>
          <p:cNvPr id="3" name="6 Marcador de número de diapositiva"/>
          <p:cNvSpPr txBox="1">
            <a:spLocks/>
          </p:cNvSpPr>
          <p:nvPr/>
        </p:nvSpPr>
        <p:spPr bwMode="auto">
          <a:xfrm>
            <a:off x="8229600" y="0"/>
            <a:ext cx="914400" cy="304800"/>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s-ES_tradnl"/>
            </a:defPPr>
            <a:lvl1pPr algn="r" rtl="0" eaLnBrk="0" fontAlgn="base" hangingPunct="0">
              <a:spcBef>
                <a:spcPct val="0"/>
              </a:spcBef>
              <a:spcAft>
                <a:spcPct val="0"/>
              </a:spcAft>
              <a:defRPr sz="1600" kern="1200">
                <a:solidFill>
                  <a:schemeClr val="tx1"/>
                </a:solidFill>
                <a:latin typeface="Comic Sans MS" pitchFamily="66" charset="0"/>
                <a:ea typeface="+mn-ea"/>
                <a:cs typeface="+mn-cs"/>
              </a:defRPr>
            </a:lvl1pPr>
            <a:lvl2pPr marL="742950" indent="-285750" algn="l" rtl="0" eaLnBrk="0" fontAlgn="base" hangingPunct="0">
              <a:spcBef>
                <a:spcPct val="0"/>
              </a:spcBef>
              <a:spcAft>
                <a:spcPct val="0"/>
              </a:spcAft>
              <a:defRPr sz="1600" kern="1200">
                <a:solidFill>
                  <a:schemeClr val="tx1"/>
                </a:solidFill>
                <a:latin typeface="Comic Sans MS" pitchFamily="66" charset="0"/>
                <a:ea typeface="+mn-ea"/>
                <a:cs typeface="+mn-cs"/>
              </a:defRPr>
            </a:lvl2pPr>
            <a:lvl3pPr marL="1143000" indent="-228600" algn="l" rtl="0" eaLnBrk="0" fontAlgn="base" hangingPunct="0">
              <a:spcBef>
                <a:spcPct val="0"/>
              </a:spcBef>
              <a:spcAft>
                <a:spcPct val="0"/>
              </a:spcAft>
              <a:defRPr sz="1600" kern="1200">
                <a:solidFill>
                  <a:schemeClr val="tx1"/>
                </a:solidFill>
                <a:latin typeface="Comic Sans MS" pitchFamily="66" charset="0"/>
                <a:ea typeface="+mn-ea"/>
                <a:cs typeface="+mn-cs"/>
              </a:defRPr>
            </a:lvl3pPr>
            <a:lvl4pPr marL="1600200" indent="-228600" algn="l" rtl="0" eaLnBrk="0" fontAlgn="base" hangingPunct="0">
              <a:spcBef>
                <a:spcPct val="0"/>
              </a:spcBef>
              <a:spcAft>
                <a:spcPct val="0"/>
              </a:spcAft>
              <a:defRPr sz="1600" kern="1200">
                <a:solidFill>
                  <a:schemeClr val="tx1"/>
                </a:solidFill>
                <a:latin typeface="Comic Sans MS" pitchFamily="66" charset="0"/>
                <a:ea typeface="+mn-ea"/>
                <a:cs typeface="+mn-cs"/>
              </a:defRPr>
            </a:lvl4pPr>
            <a:lvl5pPr marL="2057400" indent="-228600" algn="l" rtl="0" eaLnBrk="0" fontAlgn="base" hangingPunct="0">
              <a:spcBef>
                <a:spcPct val="0"/>
              </a:spcBef>
              <a:spcAft>
                <a:spcPct val="0"/>
              </a:spcAft>
              <a:defRPr sz="1600" kern="1200">
                <a:solidFill>
                  <a:schemeClr val="tx1"/>
                </a:solidFill>
                <a:latin typeface="Comic Sans MS" pitchFamily="66" charset="0"/>
                <a:ea typeface="+mn-ea"/>
                <a:cs typeface="+mn-cs"/>
              </a:defRPr>
            </a:lvl5pPr>
            <a:lvl6pPr marL="2514600" indent="-228600" algn="l" defTabSz="914400" rtl="0" eaLnBrk="0" fontAlgn="base" latinLnBrk="0" hangingPunct="0">
              <a:spcBef>
                <a:spcPct val="20000"/>
              </a:spcBef>
              <a:spcAft>
                <a:spcPct val="0"/>
              </a:spcAft>
              <a:defRPr sz="1600" kern="1200">
                <a:solidFill>
                  <a:schemeClr val="tx1"/>
                </a:solidFill>
                <a:latin typeface="Comic Sans MS" pitchFamily="66" charset="0"/>
                <a:ea typeface="+mn-ea"/>
                <a:cs typeface="+mn-cs"/>
              </a:defRPr>
            </a:lvl6pPr>
            <a:lvl7pPr marL="2971800" indent="-228600" algn="l" defTabSz="914400" rtl="0" eaLnBrk="0" fontAlgn="base" latinLnBrk="0" hangingPunct="0">
              <a:spcBef>
                <a:spcPct val="20000"/>
              </a:spcBef>
              <a:spcAft>
                <a:spcPct val="0"/>
              </a:spcAft>
              <a:defRPr sz="1600" kern="1200">
                <a:solidFill>
                  <a:schemeClr val="tx1"/>
                </a:solidFill>
                <a:latin typeface="Comic Sans MS" pitchFamily="66" charset="0"/>
                <a:ea typeface="+mn-ea"/>
                <a:cs typeface="+mn-cs"/>
              </a:defRPr>
            </a:lvl7pPr>
            <a:lvl8pPr marL="3429000" indent="-228600" algn="l" defTabSz="914400" rtl="0" eaLnBrk="0" fontAlgn="base" latinLnBrk="0" hangingPunct="0">
              <a:spcBef>
                <a:spcPct val="20000"/>
              </a:spcBef>
              <a:spcAft>
                <a:spcPct val="0"/>
              </a:spcAft>
              <a:defRPr sz="1600" kern="1200">
                <a:solidFill>
                  <a:schemeClr val="tx1"/>
                </a:solidFill>
                <a:latin typeface="Comic Sans MS" pitchFamily="66" charset="0"/>
                <a:ea typeface="+mn-ea"/>
                <a:cs typeface="+mn-cs"/>
              </a:defRPr>
            </a:lvl8pPr>
            <a:lvl9pPr marL="3886200" indent="-228600" algn="l" defTabSz="914400" rtl="0" eaLnBrk="0" fontAlgn="base" latinLnBrk="0" hangingPunct="0">
              <a:spcBef>
                <a:spcPct val="20000"/>
              </a:spcBef>
              <a:spcAft>
                <a:spcPct val="0"/>
              </a:spcAft>
              <a:defRPr sz="1600" kern="1200">
                <a:solidFill>
                  <a:schemeClr val="tx1"/>
                </a:solidFill>
                <a:latin typeface="Comic Sans MS" pitchFamily="66" charset="0"/>
                <a:ea typeface="+mn-ea"/>
                <a:cs typeface="+mn-cs"/>
              </a:defRPr>
            </a:lvl9pPr>
          </a:lstStyle>
          <a:p>
            <a:fld id="{874C5635-F7BB-48AF-887D-65D3EAF05B8E}" type="slidenum">
              <a:rPr lang="es-ES_tradnl" sz="1400" smtClean="0">
                <a:latin typeface="Times New Roman" pitchFamily="18" charset="0"/>
              </a:rPr>
              <a:pPr/>
              <a:t>50</a:t>
            </a:fld>
            <a:endParaRPr lang="es-ES_tradnl" sz="1400" smtClean="0">
              <a:latin typeface="Times New Roman" pitchFamily="18" charset="0"/>
            </a:endParaRPr>
          </a:p>
        </p:txBody>
      </p:sp>
      <p:sp>
        <p:nvSpPr>
          <p:cNvPr id="4" name="Rectangle 2"/>
          <p:cNvSpPr txBox="1">
            <a:spLocks noChangeArrowheads="1"/>
          </p:cNvSpPr>
          <p:nvPr/>
        </p:nvSpPr>
        <p:spPr>
          <a:xfrm>
            <a:off x="685800" y="152400"/>
            <a:ext cx="7772400" cy="304800"/>
          </a:xfrm>
          <a:prstGeom prst="rect">
            <a:avLst/>
          </a:prstGeom>
        </p:spPr>
        <p:txBody>
          <a:bodyPr/>
          <a:lstStyle>
            <a:lvl1pPr algn="l" rtl="0" eaLnBrk="0" fontAlgn="base" hangingPunct="0">
              <a:spcBef>
                <a:spcPct val="0"/>
              </a:spcBef>
              <a:spcAft>
                <a:spcPct val="0"/>
              </a:spcAft>
              <a:defRPr sz="2400">
                <a:solidFill>
                  <a:schemeClr val="accent2"/>
                </a:solidFill>
                <a:latin typeface="+mj-lt"/>
                <a:ea typeface="+mj-ea"/>
                <a:cs typeface="+mj-cs"/>
              </a:defRPr>
            </a:lvl1pPr>
            <a:lvl2pPr algn="l" rtl="0" eaLnBrk="0" fontAlgn="base" hangingPunct="0">
              <a:spcBef>
                <a:spcPct val="0"/>
              </a:spcBef>
              <a:spcAft>
                <a:spcPct val="0"/>
              </a:spcAft>
              <a:defRPr sz="2400">
                <a:solidFill>
                  <a:schemeClr val="accent2"/>
                </a:solidFill>
                <a:latin typeface="Comic Sans MS" pitchFamily="66" charset="0"/>
              </a:defRPr>
            </a:lvl2pPr>
            <a:lvl3pPr algn="l" rtl="0" eaLnBrk="0" fontAlgn="base" hangingPunct="0">
              <a:spcBef>
                <a:spcPct val="0"/>
              </a:spcBef>
              <a:spcAft>
                <a:spcPct val="0"/>
              </a:spcAft>
              <a:defRPr sz="2400">
                <a:solidFill>
                  <a:schemeClr val="accent2"/>
                </a:solidFill>
                <a:latin typeface="Comic Sans MS" pitchFamily="66" charset="0"/>
              </a:defRPr>
            </a:lvl3pPr>
            <a:lvl4pPr algn="l" rtl="0" eaLnBrk="0" fontAlgn="base" hangingPunct="0">
              <a:spcBef>
                <a:spcPct val="0"/>
              </a:spcBef>
              <a:spcAft>
                <a:spcPct val="0"/>
              </a:spcAft>
              <a:defRPr sz="2400">
                <a:solidFill>
                  <a:schemeClr val="accent2"/>
                </a:solidFill>
                <a:latin typeface="Comic Sans MS" pitchFamily="66" charset="0"/>
              </a:defRPr>
            </a:lvl4pPr>
            <a:lvl5pPr algn="l" rtl="0" eaLnBrk="0" fontAlgn="base" hangingPunct="0">
              <a:spcBef>
                <a:spcPct val="0"/>
              </a:spcBef>
              <a:spcAft>
                <a:spcPct val="0"/>
              </a:spcAft>
              <a:defRPr sz="2400">
                <a:solidFill>
                  <a:schemeClr val="accent2"/>
                </a:solidFill>
                <a:latin typeface="Comic Sans MS" pitchFamily="66" charset="0"/>
              </a:defRPr>
            </a:lvl5pPr>
            <a:lvl6pPr marL="457200" algn="l" rtl="0" eaLnBrk="0" fontAlgn="base" hangingPunct="0">
              <a:spcBef>
                <a:spcPct val="0"/>
              </a:spcBef>
              <a:spcAft>
                <a:spcPct val="0"/>
              </a:spcAft>
              <a:defRPr sz="2400">
                <a:solidFill>
                  <a:schemeClr val="accent2"/>
                </a:solidFill>
                <a:latin typeface="Comic Sans MS" pitchFamily="66" charset="0"/>
              </a:defRPr>
            </a:lvl6pPr>
            <a:lvl7pPr marL="914400" algn="l" rtl="0" eaLnBrk="0" fontAlgn="base" hangingPunct="0">
              <a:spcBef>
                <a:spcPct val="0"/>
              </a:spcBef>
              <a:spcAft>
                <a:spcPct val="0"/>
              </a:spcAft>
              <a:defRPr sz="2400">
                <a:solidFill>
                  <a:schemeClr val="accent2"/>
                </a:solidFill>
                <a:latin typeface="Comic Sans MS" pitchFamily="66" charset="0"/>
              </a:defRPr>
            </a:lvl7pPr>
            <a:lvl8pPr marL="1371600" algn="l" rtl="0" eaLnBrk="0" fontAlgn="base" hangingPunct="0">
              <a:spcBef>
                <a:spcPct val="0"/>
              </a:spcBef>
              <a:spcAft>
                <a:spcPct val="0"/>
              </a:spcAft>
              <a:defRPr sz="2400">
                <a:solidFill>
                  <a:schemeClr val="accent2"/>
                </a:solidFill>
                <a:latin typeface="Comic Sans MS" pitchFamily="66" charset="0"/>
              </a:defRPr>
            </a:lvl8pPr>
            <a:lvl9pPr marL="1828800" algn="l" rtl="0" eaLnBrk="0" fontAlgn="base" hangingPunct="0">
              <a:spcBef>
                <a:spcPct val="0"/>
              </a:spcBef>
              <a:spcAft>
                <a:spcPct val="0"/>
              </a:spcAft>
              <a:defRPr sz="2400">
                <a:solidFill>
                  <a:schemeClr val="accent2"/>
                </a:solidFill>
                <a:latin typeface="Comic Sans MS" pitchFamily="66" charset="0"/>
              </a:defRPr>
            </a:lvl9pPr>
          </a:lstStyle>
          <a:p>
            <a:pPr marL="457200" indent="-457200"/>
            <a:r>
              <a:rPr lang="es-ES_tradnl" dirty="0" smtClean="0">
                <a:solidFill>
                  <a:schemeClr val="bg1">
                    <a:lumMod val="75000"/>
                  </a:schemeClr>
                </a:solidFill>
              </a:rPr>
              <a:t>Anexo. Newton-Gregory</a:t>
            </a:r>
            <a:endParaRPr lang="es-ES" dirty="0" smtClean="0">
              <a:solidFill>
                <a:schemeClr val="bg1">
                  <a:lumMod val="75000"/>
                </a:schemeClr>
              </a:solidFill>
            </a:endParaRPr>
          </a:p>
        </p:txBody>
      </p:sp>
      <p:sp>
        <p:nvSpPr>
          <p:cNvPr id="5" name="Rectangle 3"/>
          <p:cNvSpPr txBox="1">
            <a:spLocks noChangeArrowheads="1"/>
          </p:cNvSpPr>
          <p:nvPr/>
        </p:nvSpPr>
        <p:spPr>
          <a:xfrm>
            <a:off x="401638" y="765175"/>
            <a:ext cx="8347075" cy="50323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80000"/>
              </a:lnSpc>
            </a:pPr>
            <a:r>
              <a:rPr lang="es-ES_tradnl" sz="1600" smtClean="0"/>
              <a:t>En este caso la tabla de diferencias se construye muy fácilmente ya que una columna se obtiene restando elementos de la columna de su izquierda. Por ejemplo:</a:t>
            </a:r>
            <a:endParaRPr lang="es-ES_tradnl" sz="1600" i="1" u="sng" smtClean="0"/>
          </a:p>
          <a:p>
            <a:pPr>
              <a:lnSpc>
                <a:spcPct val="80000"/>
              </a:lnSpc>
              <a:buFontTx/>
              <a:buNone/>
            </a:pPr>
            <a:endParaRPr lang="es-ES_tradnl" sz="1600" i="1" u="sng" smtClean="0"/>
          </a:p>
        </p:txBody>
      </p:sp>
      <p:sp>
        <p:nvSpPr>
          <p:cNvPr id="6"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s-ES"/>
          </a:p>
        </p:txBody>
      </p:sp>
      <p:sp>
        <p:nvSpPr>
          <p:cNvPr id="7"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p>
            <a:endParaRPr lang="es-ES"/>
          </a:p>
        </p:txBody>
      </p:sp>
      <p:sp>
        <p:nvSpPr>
          <p:cNvPr id="8" name="Rectangle 7"/>
          <p:cNvSpPr>
            <a:spLocks noChangeArrowheads="1"/>
          </p:cNvSpPr>
          <p:nvPr/>
        </p:nvSpPr>
        <p:spPr bwMode="auto">
          <a:xfrm>
            <a:off x="4572000" y="836613"/>
            <a:ext cx="4025900"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just">
              <a:lnSpc>
                <a:spcPct val="80000"/>
              </a:lnSpc>
              <a:buFontTx/>
              <a:buChar char="•"/>
            </a:pPr>
            <a:endParaRPr lang="en-GB"/>
          </a:p>
        </p:txBody>
      </p:sp>
      <p:sp>
        <p:nvSpPr>
          <p:cNvPr id="9" name="Rectangle 8"/>
          <p:cNvSpPr>
            <a:spLocks noChangeArrowheads="1"/>
          </p:cNvSpPr>
          <p:nvPr/>
        </p:nvSpPr>
        <p:spPr bwMode="auto">
          <a:xfrm>
            <a:off x="398463" y="3429000"/>
            <a:ext cx="4173537"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s-ES_tradnl"/>
              <a:t>Estamos en condiciones de escribir el algoritmo de las diferencias o de Newton. Primero veamos como se obtienen las diferencias</a:t>
            </a:r>
          </a:p>
          <a:p>
            <a:pPr marL="342900" indent="-342900">
              <a:buFontTx/>
              <a:buChar char="•"/>
            </a:pPr>
            <a:endParaRPr lang="es-ES_tradnl" b="1"/>
          </a:p>
          <a:p>
            <a:pPr marL="342900" indent="-342900">
              <a:buFontTx/>
              <a:buChar char="•"/>
            </a:pPr>
            <a:r>
              <a:rPr lang="es-ES_tradnl"/>
              <a:t>Una vez obtenidos estos coeficientes ya podemos evaluar el polinomio en un punto para interpolar o extrapolar un valor.</a:t>
            </a:r>
            <a:endParaRPr lang="en-GB"/>
          </a:p>
        </p:txBody>
      </p:sp>
      <p:sp>
        <p:nvSpPr>
          <p:cNvPr id="10" name="Rectangle 9"/>
          <p:cNvSpPr>
            <a:spLocks noChangeArrowheads="1"/>
          </p:cNvSpPr>
          <p:nvPr/>
        </p:nvSpPr>
        <p:spPr bwMode="auto">
          <a:xfrm>
            <a:off x="4572000" y="3068638"/>
            <a:ext cx="4248150" cy="3311525"/>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r>
              <a:rPr lang="es-ES_tradnl">
                <a:solidFill>
                  <a:srgbClr val="009900"/>
                </a:solidFill>
              </a:rPr>
              <a:t>diferencias</a:t>
            </a:r>
          </a:p>
          <a:p>
            <a:pPr marL="342900" indent="-342900"/>
            <a:r>
              <a:rPr lang="es-ES_tradnl">
                <a:solidFill>
                  <a:srgbClr val="009900"/>
                </a:solidFill>
              </a:rPr>
              <a:t>for i=0,...,n do</a:t>
            </a:r>
          </a:p>
          <a:p>
            <a:pPr marL="342900" indent="-342900"/>
            <a:r>
              <a:rPr lang="es-ES_tradnl">
                <a:solidFill>
                  <a:srgbClr val="009900"/>
                </a:solidFill>
              </a:rPr>
              <a:t>	</a:t>
            </a:r>
            <a:r>
              <a:rPr lang="en-GB">
                <a:solidFill>
                  <a:srgbClr val="009900"/>
                </a:solidFill>
              </a:rPr>
              <a:t>dfi = fi</a:t>
            </a:r>
          </a:p>
          <a:p>
            <a:pPr marL="342900" indent="-342900"/>
            <a:r>
              <a:rPr lang="en-GB">
                <a:solidFill>
                  <a:srgbClr val="009900"/>
                </a:solidFill>
              </a:rPr>
              <a:t>end</a:t>
            </a:r>
          </a:p>
          <a:p>
            <a:pPr marL="342900" indent="-342900"/>
            <a:r>
              <a:rPr lang="en-GB">
                <a:solidFill>
                  <a:srgbClr val="009900"/>
                </a:solidFill>
              </a:rPr>
              <a:t>for j=1,2,...,n do</a:t>
            </a:r>
          </a:p>
          <a:p>
            <a:pPr marL="342900" indent="-342900"/>
            <a:r>
              <a:rPr lang="en-GB">
                <a:solidFill>
                  <a:srgbClr val="009900"/>
                </a:solidFill>
              </a:rPr>
              <a:t>	</a:t>
            </a:r>
            <a:r>
              <a:rPr lang="es-ES_tradnl">
                <a:solidFill>
                  <a:srgbClr val="009900"/>
                </a:solidFill>
              </a:rPr>
              <a:t>for i=i,j+1,...,n do</a:t>
            </a:r>
          </a:p>
          <a:p>
            <a:pPr marL="342900" indent="-342900"/>
            <a:r>
              <a:rPr lang="es-ES_tradnl">
                <a:solidFill>
                  <a:srgbClr val="009900"/>
                </a:solidFill>
              </a:rPr>
              <a:t>			</a:t>
            </a:r>
            <a:r>
              <a:rPr lang="en-GB">
                <a:solidFill>
                  <a:srgbClr val="009900"/>
                </a:solidFill>
              </a:rPr>
              <a:t>end</a:t>
            </a:r>
          </a:p>
          <a:p>
            <a:pPr marL="342900" indent="-342900"/>
            <a:r>
              <a:rPr lang="en-GB">
                <a:solidFill>
                  <a:srgbClr val="009900"/>
                </a:solidFill>
              </a:rPr>
              <a:t>	for i=i,j+1,...,n do</a:t>
            </a:r>
          </a:p>
          <a:p>
            <a:pPr marL="342900" indent="-342900"/>
            <a:r>
              <a:rPr lang="en-GB">
                <a:solidFill>
                  <a:srgbClr val="009900"/>
                </a:solidFill>
              </a:rPr>
              <a:t>		</a:t>
            </a:r>
            <a:r>
              <a:rPr lang="es-ES_tradnl">
                <a:solidFill>
                  <a:srgbClr val="009900"/>
                </a:solidFill>
              </a:rPr>
              <a:t>fi = dfi</a:t>
            </a:r>
          </a:p>
          <a:p>
            <a:pPr marL="342900" indent="-342900"/>
            <a:r>
              <a:rPr lang="es-ES_tradnl">
                <a:solidFill>
                  <a:srgbClr val="009900"/>
                </a:solidFill>
              </a:rPr>
              <a:t>	end</a:t>
            </a:r>
          </a:p>
          <a:p>
            <a:pPr marL="342900" indent="-342900"/>
            <a:r>
              <a:rPr lang="es-ES_tradnl">
                <a:solidFill>
                  <a:srgbClr val="009900"/>
                </a:solidFill>
              </a:rPr>
              <a:t>end</a:t>
            </a:r>
          </a:p>
        </p:txBody>
      </p:sp>
      <p:sp>
        <p:nvSpPr>
          <p:cNvPr id="11" name="Rectangle 10"/>
          <p:cNvSpPr>
            <a:spLocks noChangeArrowheads="1"/>
          </p:cNvSpPr>
          <p:nvPr/>
        </p:nvSpPr>
        <p:spPr bwMode="auto">
          <a:xfrm>
            <a:off x="1835150" y="1341438"/>
            <a:ext cx="5689600" cy="1655762"/>
          </a:xfrm>
          <a:prstGeom prst="rect">
            <a:avLst/>
          </a:prstGeom>
          <a:solidFill>
            <a:srgbClr val="EAEAEA"/>
          </a:solidFill>
          <a:ln w="9525" algn="ctr">
            <a:solidFill>
              <a:schemeClr val="tx1"/>
            </a:solidFill>
            <a:miter lim="800000"/>
            <a:headEnd/>
            <a:tailEnd/>
          </a:ln>
        </p:spPr>
        <p:txBody>
          <a:bodyPr/>
          <a:lstStyle/>
          <a:p>
            <a:pPr marL="342900" indent="-342900"/>
            <a:r>
              <a:rPr lang="es-ES_tradnl" sz="1400" b="1" i="1" u="sng">
                <a:latin typeface="Courier New" pitchFamily="49" charset="0"/>
              </a:rPr>
              <a:t>xi		fi	fi	fi	fi	fi	  </a:t>
            </a:r>
          </a:p>
          <a:p>
            <a:pPr marL="342900" indent="-342900"/>
            <a:r>
              <a:rPr lang="es-ES_tradnl" sz="1400" b="1" i="1">
                <a:latin typeface="Courier New" pitchFamily="49" charset="0"/>
              </a:rPr>
              <a:t>0.0		0.000	0.203	0.017	0.024	0.020</a:t>
            </a:r>
          </a:p>
          <a:p>
            <a:pPr marL="342900" indent="-342900"/>
            <a:r>
              <a:rPr lang="es-ES_tradnl" sz="1400" b="1" i="1">
                <a:latin typeface="Courier New" pitchFamily="49" charset="0"/>
              </a:rPr>
              <a:t>0.2		0.203	0.220	0.041	0.044</a:t>
            </a:r>
          </a:p>
          <a:p>
            <a:pPr marL="342900" indent="-342900"/>
            <a:r>
              <a:rPr lang="es-ES_tradnl" sz="1400" b="1" i="1">
                <a:latin typeface="Courier New" pitchFamily="49" charset="0"/>
              </a:rPr>
              <a:t>0.4		0.423	0.261	0.085		</a:t>
            </a:r>
          </a:p>
          <a:p>
            <a:pPr marL="342900" indent="-342900"/>
            <a:r>
              <a:rPr lang="es-ES_tradnl" sz="1400" b="1" i="1">
                <a:latin typeface="Courier New" pitchFamily="49" charset="0"/>
              </a:rPr>
              <a:t>0.6		0.684	0.346			</a:t>
            </a:r>
          </a:p>
          <a:p>
            <a:pPr marL="342900" indent="-342900"/>
            <a:r>
              <a:rPr lang="es-ES_tradnl" sz="1400" b="1" i="1">
                <a:latin typeface="Courier New" pitchFamily="49" charset="0"/>
              </a:rPr>
              <a:t>0.8		1.030	</a:t>
            </a:r>
          </a:p>
        </p:txBody>
      </p:sp>
    </p:spTree>
    <p:extLst>
      <p:ext uri="{BB962C8B-B14F-4D97-AF65-F5344CB8AC3E}">
        <p14:creationId xmlns:p14="http://schemas.microsoft.com/office/powerpoint/2010/main" val="2847096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6</a:t>
            </a:fld>
            <a:endParaRPr lang="es-ES_tradnl"/>
          </a:p>
        </p:txBody>
      </p:sp>
      <p:sp>
        <p:nvSpPr>
          <p:cNvPr id="2052" name="Rectangle 2"/>
          <p:cNvSpPr>
            <a:spLocks noGrp="1" noChangeArrowheads="1"/>
          </p:cNvSpPr>
          <p:nvPr>
            <p:ph type="title"/>
          </p:nvPr>
        </p:nvSpPr>
        <p:spPr>
          <a:xfrm>
            <a:off x="685800" y="152400"/>
            <a:ext cx="8278688" cy="324272"/>
          </a:xfrm>
        </p:spPr>
        <p:txBody>
          <a:bodyPr/>
          <a:lstStyle/>
          <a:p>
            <a:r>
              <a:rPr lang="es-ES_tradnl" dirty="0" smtClean="0"/>
              <a:t>Diferenciación: Polinomios de interpolación (Ver anexo)</a:t>
            </a:r>
            <a:endParaRPr lang="es-ES" dirty="0" smtClean="0"/>
          </a:p>
        </p:txBody>
      </p:sp>
      <p:sp>
        <p:nvSpPr>
          <p:cNvPr id="2053" name="Rectangle 3"/>
          <p:cNvSpPr>
            <a:spLocks noGrp="1" noChangeArrowheads="1"/>
          </p:cNvSpPr>
          <p:nvPr>
            <p:ph type="body" sz="half" idx="1"/>
          </p:nvPr>
        </p:nvSpPr>
        <p:spPr>
          <a:xfrm>
            <a:off x="611560" y="764877"/>
            <a:ext cx="8207375" cy="5832475"/>
          </a:xfrm>
        </p:spPr>
        <p:txBody>
          <a:bodyPr/>
          <a:lstStyle/>
          <a:p>
            <a:pPr>
              <a:lnSpc>
                <a:spcPct val="80000"/>
              </a:lnSpc>
              <a:buNone/>
            </a:pPr>
            <a:r>
              <a:rPr lang="es-ES_tradnl" sz="1800" b="1" i="1" dirty="0" smtClean="0">
                <a:sym typeface="Symbol"/>
              </a:rPr>
              <a:t>¿Cómo determinar f’(x) numéricamente con x equidistantes? </a:t>
            </a:r>
          </a:p>
          <a:p>
            <a:pPr>
              <a:lnSpc>
                <a:spcPct val="80000"/>
              </a:lnSpc>
              <a:buNone/>
            </a:pPr>
            <a:endParaRPr lang="es-ES_tradnl" sz="1800" b="1" i="1" dirty="0" smtClean="0">
              <a:solidFill>
                <a:schemeClr val="accent2"/>
              </a:solidFill>
              <a:sym typeface="Symbol"/>
            </a:endParaRPr>
          </a:p>
          <a:p>
            <a:pPr>
              <a:lnSpc>
                <a:spcPct val="80000"/>
              </a:lnSpc>
              <a:buAutoNum type="arabicParenBoth"/>
            </a:pPr>
            <a:r>
              <a:rPr lang="es-ES_tradnl" sz="1800" dirty="0" smtClean="0">
                <a:solidFill>
                  <a:schemeClr val="accent2"/>
                </a:solidFill>
              </a:rPr>
              <a:t>Determinar </a:t>
            </a:r>
            <a:r>
              <a:rPr lang="es-ES_tradnl" sz="1800" i="1" dirty="0" err="1" smtClean="0">
                <a:solidFill>
                  <a:schemeClr val="accent2"/>
                </a:solidFill>
              </a:rPr>
              <a:t>P</a:t>
            </a:r>
            <a:r>
              <a:rPr lang="es-ES_tradnl" sz="1800" i="1" baseline="-25000" dirty="0" err="1" smtClean="0">
                <a:solidFill>
                  <a:schemeClr val="accent2"/>
                </a:solidFill>
              </a:rPr>
              <a:t>n</a:t>
            </a:r>
            <a:r>
              <a:rPr lang="es-ES_tradnl" sz="1800" i="1" dirty="0" smtClean="0">
                <a:solidFill>
                  <a:schemeClr val="accent2"/>
                </a:solidFill>
              </a:rPr>
              <a:t>(x): partimos de {x</a:t>
            </a:r>
            <a:r>
              <a:rPr lang="es-ES_tradnl" sz="1800" i="1" baseline="-25000" dirty="0" smtClean="0">
                <a:solidFill>
                  <a:schemeClr val="accent2"/>
                </a:solidFill>
              </a:rPr>
              <a:t>0</a:t>
            </a:r>
            <a:r>
              <a:rPr lang="es-ES_tradnl" sz="1800" i="1" dirty="0" smtClean="0">
                <a:solidFill>
                  <a:schemeClr val="accent2"/>
                </a:solidFill>
              </a:rPr>
              <a:t>} y los siguientes puntos  x</a:t>
            </a:r>
            <a:r>
              <a:rPr lang="es-ES_tradnl" sz="1800" i="1" baseline="-25000" dirty="0" smtClean="0">
                <a:solidFill>
                  <a:schemeClr val="accent2"/>
                </a:solidFill>
              </a:rPr>
              <a:t>i</a:t>
            </a:r>
            <a:r>
              <a:rPr lang="es-ES_tradnl" sz="1800" dirty="0" smtClean="0">
                <a:solidFill>
                  <a:schemeClr val="accent2"/>
                </a:solidFill>
              </a:rPr>
              <a:t>  hasta el último, </a:t>
            </a:r>
            <a:r>
              <a:rPr lang="es-ES_tradnl" sz="1800" i="1" dirty="0" smtClean="0">
                <a:solidFill>
                  <a:schemeClr val="accent2"/>
                </a:solidFill>
              </a:rPr>
              <a:t>{</a:t>
            </a:r>
            <a:r>
              <a:rPr lang="es-ES_tradnl" sz="1800" i="1" dirty="0" err="1" smtClean="0">
                <a:solidFill>
                  <a:schemeClr val="accent2"/>
                </a:solidFill>
              </a:rPr>
              <a:t>x</a:t>
            </a:r>
            <a:r>
              <a:rPr lang="es-ES_tradnl" sz="1800" i="1" baseline="-25000" dirty="0" err="1" smtClean="0">
                <a:solidFill>
                  <a:schemeClr val="accent2"/>
                </a:solidFill>
              </a:rPr>
              <a:t>n</a:t>
            </a:r>
            <a:r>
              <a:rPr lang="es-ES_tradnl" sz="1800" i="1" dirty="0" smtClean="0">
                <a:solidFill>
                  <a:schemeClr val="accent2"/>
                </a:solidFill>
              </a:rPr>
              <a:t>}. (método de Newton-Cotes) </a:t>
            </a:r>
          </a:p>
          <a:p>
            <a:pPr>
              <a:lnSpc>
                <a:spcPct val="80000"/>
              </a:lnSpc>
              <a:buAutoNum type="arabicParenBoth"/>
            </a:pPr>
            <a:endParaRPr lang="es-ES_tradnl" sz="1800" i="1" dirty="0" smtClean="0">
              <a:solidFill>
                <a:schemeClr val="accent2"/>
              </a:solidFill>
            </a:endParaRPr>
          </a:p>
          <a:p>
            <a:pPr>
              <a:lnSpc>
                <a:spcPct val="80000"/>
              </a:lnSpc>
              <a:buAutoNum type="arabicParenBoth"/>
            </a:pPr>
            <a:endParaRPr lang="es-ES_tradnl" sz="1800" i="1" dirty="0" smtClean="0">
              <a:solidFill>
                <a:schemeClr val="accent2"/>
              </a:solidFill>
            </a:endParaRPr>
          </a:p>
          <a:p>
            <a:pPr>
              <a:lnSpc>
                <a:spcPct val="80000"/>
              </a:lnSpc>
              <a:buAutoNum type="arabicParenBoth"/>
            </a:pPr>
            <a:endParaRPr lang="es-ES_tradnl" sz="1800" i="1" dirty="0" smtClean="0">
              <a:solidFill>
                <a:schemeClr val="accent2"/>
              </a:solidFill>
            </a:endParaRPr>
          </a:p>
          <a:p>
            <a:pPr>
              <a:lnSpc>
                <a:spcPct val="80000"/>
              </a:lnSpc>
              <a:buAutoNum type="arabicParenBoth"/>
            </a:pPr>
            <a:endParaRPr lang="es-ES_tradnl" sz="1800" i="1" dirty="0" smtClean="0">
              <a:solidFill>
                <a:schemeClr val="accent2"/>
              </a:solidFill>
            </a:endParaRPr>
          </a:p>
          <a:p>
            <a:pPr>
              <a:lnSpc>
                <a:spcPct val="80000"/>
              </a:lnSpc>
              <a:buAutoNum type="arabicParenBoth"/>
            </a:pPr>
            <a:r>
              <a:rPr lang="es-ES_tradnl" sz="1800" dirty="0" smtClean="0">
                <a:solidFill>
                  <a:schemeClr val="accent2"/>
                </a:solidFill>
              </a:rPr>
              <a:t> Derivar </a:t>
            </a:r>
            <a:r>
              <a:rPr lang="es-ES_tradnl" sz="1800" dirty="0" err="1" smtClean="0">
                <a:solidFill>
                  <a:schemeClr val="accent2"/>
                </a:solidFill>
              </a:rPr>
              <a:t>P</a:t>
            </a:r>
            <a:r>
              <a:rPr lang="es-ES_tradnl" sz="1800" baseline="-25000" dirty="0" err="1" smtClean="0">
                <a:solidFill>
                  <a:schemeClr val="accent2"/>
                </a:solidFill>
              </a:rPr>
              <a:t>n</a:t>
            </a:r>
            <a:r>
              <a:rPr lang="es-ES_tradnl" sz="1800" dirty="0" smtClean="0">
                <a:solidFill>
                  <a:schemeClr val="accent2"/>
                </a:solidFill>
              </a:rPr>
              <a:t>(x):</a:t>
            </a:r>
          </a:p>
          <a:p>
            <a:pPr>
              <a:lnSpc>
                <a:spcPct val="80000"/>
              </a:lnSpc>
              <a:buAutoNum type="arabicParenBoth"/>
            </a:pPr>
            <a:endParaRPr lang="es-ES_tradnl" sz="1800" dirty="0" smtClean="0">
              <a:solidFill>
                <a:schemeClr val="accent2"/>
              </a:solidFill>
            </a:endParaRPr>
          </a:p>
          <a:p>
            <a:pPr>
              <a:lnSpc>
                <a:spcPct val="80000"/>
              </a:lnSpc>
              <a:buAutoNum type="arabicParenBoth"/>
            </a:pPr>
            <a:endParaRPr lang="es-ES_tradnl" sz="1800" dirty="0" smtClean="0">
              <a:solidFill>
                <a:schemeClr val="accent2"/>
              </a:solidFill>
            </a:endParaRPr>
          </a:p>
          <a:p>
            <a:pPr>
              <a:lnSpc>
                <a:spcPct val="80000"/>
              </a:lnSpc>
              <a:buAutoNum type="arabicParenBoth"/>
            </a:pPr>
            <a:endParaRPr lang="es-ES_tradnl" sz="1800" dirty="0" smtClean="0">
              <a:solidFill>
                <a:schemeClr val="accent2"/>
              </a:solidFill>
            </a:endParaRPr>
          </a:p>
          <a:p>
            <a:pPr>
              <a:lnSpc>
                <a:spcPct val="80000"/>
              </a:lnSpc>
              <a:buAutoNum type="arabicParenBoth"/>
            </a:pPr>
            <a:endParaRPr lang="es-ES_tradnl" sz="1800" dirty="0" smtClean="0">
              <a:solidFill>
                <a:schemeClr val="accent2"/>
              </a:solidFill>
            </a:endParaRPr>
          </a:p>
          <a:p>
            <a:pPr>
              <a:lnSpc>
                <a:spcPct val="80000"/>
              </a:lnSpc>
              <a:buAutoNum type="arabicParenBoth"/>
            </a:pPr>
            <a:endParaRPr lang="es-ES_tradnl" sz="1800" dirty="0" smtClean="0">
              <a:solidFill>
                <a:schemeClr val="accent2"/>
              </a:solidFill>
            </a:endParaRPr>
          </a:p>
          <a:p>
            <a:pPr>
              <a:lnSpc>
                <a:spcPct val="80000"/>
              </a:lnSpc>
              <a:buAutoNum type="arabicParenBoth"/>
            </a:pPr>
            <a:endParaRPr lang="es-ES_tradnl" sz="1800" dirty="0" smtClean="0">
              <a:solidFill>
                <a:schemeClr val="accent2"/>
              </a:solidFill>
            </a:endParaRPr>
          </a:p>
          <a:p>
            <a:pPr>
              <a:lnSpc>
                <a:spcPct val="80000"/>
              </a:lnSpc>
              <a:buAutoNum type="arabicParenBoth"/>
            </a:pPr>
            <a:r>
              <a:rPr lang="es-ES_tradnl" sz="1800" dirty="0" smtClean="0">
                <a:solidFill>
                  <a:schemeClr val="accent2"/>
                </a:solidFill>
              </a:rPr>
              <a:t> Se evalúa </a:t>
            </a:r>
            <a:r>
              <a:rPr lang="es-ES_tradnl" sz="1800" i="1" dirty="0" err="1" smtClean="0">
                <a:solidFill>
                  <a:schemeClr val="accent2"/>
                </a:solidFill>
              </a:rPr>
              <a:t>P’</a:t>
            </a:r>
            <a:r>
              <a:rPr lang="es-ES_tradnl" sz="1800" i="1" baseline="-25000" dirty="0" err="1" smtClean="0">
                <a:solidFill>
                  <a:schemeClr val="accent2"/>
                </a:solidFill>
              </a:rPr>
              <a:t>n</a:t>
            </a:r>
            <a:r>
              <a:rPr lang="es-ES_tradnl" sz="1800" i="1" dirty="0" smtClean="0">
                <a:solidFill>
                  <a:schemeClr val="accent2"/>
                </a:solidFill>
              </a:rPr>
              <a:t>(x)</a:t>
            </a:r>
            <a:r>
              <a:rPr lang="es-ES_tradnl" sz="1800" dirty="0" smtClean="0">
                <a:solidFill>
                  <a:schemeClr val="accent2"/>
                </a:solidFill>
              </a:rPr>
              <a:t> en </a:t>
            </a:r>
            <a:r>
              <a:rPr lang="es-ES_tradnl" sz="1800" i="1" dirty="0" smtClean="0">
                <a:solidFill>
                  <a:schemeClr val="accent2"/>
                </a:solidFill>
              </a:rPr>
              <a:t>x</a:t>
            </a:r>
            <a:r>
              <a:rPr lang="es-ES_tradnl" sz="1800" i="1" baseline="-25000" dirty="0" smtClean="0">
                <a:solidFill>
                  <a:schemeClr val="accent2"/>
                </a:solidFill>
              </a:rPr>
              <a:t>0 </a:t>
            </a:r>
            <a:r>
              <a:rPr lang="es-ES_tradnl" sz="1800" dirty="0" smtClean="0">
                <a:solidFill>
                  <a:schemeClr val="accent2"/>
                </a:solidFill>
              </a:rPr>
              <a:t> y con ello la estimación de </a:t>
            </a:r>
            <a:r>
              <a:rPr lang="es-ES_tradnl" sz="1800" i="1" dirty="0" err="1" smtClean="0">
                <a:solidFill>
                  <a:schemeClr val="accent2"/>
                </a:solidFill>
              </a:rPr>
              <a:t>f’</a:t>
            </a:r>
            <a:r>
              <a:rPr lang="es-ES_tradnl" sz="1800" i="1" baseline="-25000" dirty="0" err="1" smtClean="0">
                <a:solidFill>
                  <a:schemeClr val="accent2"/>
                </a:solidFill>
              </a:rPr>
              <a:t>n</a:t>
            </a:r>
            <a:r>
              <a:rPr lang="es-ES_tradnl" sz="1800" i="1" dirty="0" smtClean="0">
                <a:solidFill>
                  <a:schemeClr val="accent2"/>
                </a:solidFill>
              </a:rPr>
              <a:t>(x):</a:t>
            </a:r>
            <a:r>
              <a:rPr lang="es-ES_tradnl" sz="1800" dirty="0" smtClean="0">
                <a:solidFill>
                  <a:schemeClr val="accent2"/>
                </a:solidFill>
              </a:rPr>
              <a:t>  esta expresión es valida </a:t>
            </a:r>
            <a:r>
              <a:rPr lang="es-ES_tradnl" sz="1800" b="1" u="sng" dirty="0" smtClean="0">
                <a:solidFill>
                  <a:schemeClr val="accent2"/>
                </a:solidFill>
                <a:effectLst>
                  <a:outerShdw blurRad="38100" dist="38100" dir="2700000" algn="tl">
                    <a:srgbClr val="000000">
                      <a:alpha val="43137"/>
                    </a:srgbClr>
                  </a:outerShdw>
                </a:effectLst>
              </a:rPr>
              <a:t>sólo para x equidistantes</a:t>
            </a:r>
            <a:r>
              <a:rPr lang="es-ES_tradnl" sz="1800" dirty="0" smtClean="0">
                <a:solidFill>
                  <a:schemeClr val="accent2"/>
                </a:solidFill>
              </a:rPr>
              <a:t>.</a:t>
            </a:r>
            <a:endParaRPr lang="es-ES_tradnl" sz="1800" baseline="-25000" dirty="0" smtClean="0">
              <a:solidFill>
                <a:schemeClr val="accent2"/>
              </a:solidFill>
            </a:endParaRPr>
          </a:p>
          <a:p>
            <a:pPr>
              <a:lnSpc>
                <a:spcPct val="80000"/>
              </a:lnSpc>
              <a:buAutoNum type="arabicParenBoth"/>
            </a:pPr>
            <a:endParaRPr lang="es-ES_tradnl" sz="1800" dirty="0" smtClean="0">
              <a:solidFill>
                <a:schemeClr val="accent2"/>
              </a:solidFill>
            </a:endParaRPr>
          </a:p>
        </p:txBody>
      </p:sp>
      <p:graphicFrame>
        <p:nvGraphicFramePr>
          <p:cNvPr id="30722" name="Object 18"/>
          <p:cNvGraphicFramePr>
            <a:graphicFrameLocks noChangeAspect="1"/>
          </p:cNvGraphicFramePr>
          <p:nvPr/>
        </p:nvGraphicFramePr>
        <p:xfrm>
          <a:off x="323528" y="1988840"/>
          <a:ext cx="8585201" cy="669925"/>
        </p:xfrm>
        <a:graphic>
          <a:graphicData uri="http://schemas.openxmlformats.org/presentationml/2006/ole">
            <mc:AlternateContent xmlns:mc="http://schemas.openxmlformats.org/markup-compatibility/2006">
              <mc:Choice xmlns:v="urn:schemas-microsoft-com:vml" Requires="v">
                <p:oleObj spid="_x0000_s30833" name="Ecuación" r:id="rId4" imgW="5041900" imgH="393700" progId="Equation.3">
                  <p:embed/>
                </p:oleObj>
              </mc:Choice>
              <mc:Fallback>
                <p:oleObj name="Ecuación" r:id="rId4" imgW="5041900" imgH="393700" progId="Equation.3">
                  <p:embed/>
                  <p:pic>
                    <p:nvPicPr>
                      <p:cNvPr id="0" name="Picture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988840"/>
                        <a:ext cx="8585201" cy="669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3" name="Object 18"/>
          <p:cNvGraphicFramePr>
            <a:graphicFrameLocks noChangeAspect="1"/>
          </p:cNvGraphicFramePr>
          <p:nvPr/>
        </p:nvGraphicFramePr>
        <p:xfrm>
          <a:off x="104775" y="3356992"/>
          <a:ext cx="9039225" cy="1406525"/>
        </p:xfrm>
        <a:graphic>
          <a:graphicData uri="http://schemas.openxmlformats.org/presentationml/2006/ole">
            <mc:AlternateContent xmlns:mc="http://schemas.openxmlformats.org/markup-compatibility/2006">
              <mc:Choice xmlns:v="urn:schemas-microsoft-com:vml" Requires="v">
                <p:oleObj spid="_x0000_s30834" name="Ecuación" r:id="rId6" imgW="5308600" imgH="825500" progId="Equation.3">
                  <p:embed/>
                </p:oleObj>
              </mc:Choice>
              <mc:Fallback>
                <p:oleObj name="Ecuación" r:id="rId6" imgW="5308600" imgH="825500" progId="Equation.3">
                  <p:embed/>
                  <p:pic>
                    <p:nvPicPr>
                      <p:cNvPr id="0" name="Picture 1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75" y="3356992"/>
                        <a:ext cx="9039225" cy="1406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24" name="Object 4"/>
          <p:cNvGraphicFramePr>
            <a:graphicFrameLocks noChangeAspect="1"/>
          </p:cNvGraphicFramePr>
          <p:nvPr/>
        </p:nvGraphicFramePr>
        <p:xfrm>
          <a:off x="1190625" y="5354638"/>
          <a:ext cx="6618288" cy="1201737"/>
        </p:xfrm>
        <a:graphic>
          <a:graphicData uri="http://schemas.openxmlformats.org/presentationml/2006/ole">
            <mc:AlternateContent xmlns:mc="http://schemas.openxmlformats.org/markup-compatibility/2006">
              <mc:Choice xmlns:v="urn:schemas-microsoft-com:vml" Requires="v">
                <p:oleObj spid="_x0000_s30835" name="Ecuación" r:id="rId8" imgW="4610100" imgH="838200" progId="Equation.3">
                  <p:embed/>
                </p:oleObj>
              </mc:Choice>
              <mc:Fallback>
                <p:oleObj name="Ecuación" r:id="rId8" imgW="4610100" imgH="838200" progId="Equation.3">
                  <p:embed/>
                  <p:pic>
                    <p:nvPicPr>
                      <p:cNvPr id="0" name="Picture 1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0625" y="5354638"/>
                        <a:ext cx="6618288" cy="1201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6 Marcador de número de diapositiva"/>
          <p:cNvSpPr>
            <a:spLocks noGrp="1"/>
          </p:cNvSpPr>
          <p:nvPr>
            <p:ph type="sldNum" sz="quarter" idx="12"/>
          </p:nvPr>
        </p:nvSpPr>
        <p:spPr/>
        <p:txBody>
          <a:bodyPr/>
          <a:lstStyle/>
          <a:p>
            <a:fld id="{45E584F9-0B57-45AE-9CF4-8D7E3A0047D0}" type="slidenum">
              <a:rPr lang="es-ES_tradnl"/>
              <a:pPr/>
              <a:t>7</a:t>
            </a:fld>
            <a:endParaRPr lang="es-ES_tradnl"/>
          </a:p>
        </p:txBody>
      </p:sp>
      <p:sp>
        <p:nvSpPr>
          <p:cNvPr id="325635" name="Rectangle 3"/>
          <p:cNvSpPr>
            <a:spLocks noGrp="1" noChangeArrowheads="1"/>
          </p:cNvSpPr>
          <p:nvPr>
            <p:ph type="title"/>
          </p:nvPr>
        </p:nvSpPr>
        <p:spPr>
          <a:xfrm>
            <a:off x="685800" y="152400"/>
            <a:ext cx="8458200" cy="396875"/>
          </a:xfrm>
        </p:spPr>
        <p:txBody>
          <a:bodyPr/>
          <a:lstStyle/>
          <a:p>
            <a:pPr marL="457200" indent="-457200"/>
            <a:r>
              <a:rPr lang="es-ES_tradnl" dirty="0"/>
              <a:t>Diferenciación basada en los polinomios de interpolación</a:t>
            </a:r>
            <a:endParaRPr lang="es-ES" dirty="0"/>
          </a:p>
        </p:txBody>
      </p:sp>
      <p:sp>
        <p:nvSpPr>
          <p:cNvPr id="325634" name="Rectangle 2"/>
          <p:cNvSpPr>
            <a:spLocks noGrp="1" noChangeArrowheads="1"/>
          </p:cNvSpPr>
          <p:nvPr>
            <p:ph type="body" sz="half" idx="1"/>
          </p:nvPr>
        </p:nvSpPr>
        <p:spPr>
          <a:xfrm>
            <a:off x="250825" y="692150"/>
            <a:ext cx="8642350" cy="5616575"/>
          </a:xfrm>
        </p:spPr>
        <p:txBody>
          <a:bodyPr/>
          <a:lstStyle/>
          <a:p>
            <a:r>
              <a:rPr lang="es-ES_tradnl" sz="1800" b="1" dirty="0">
                <a:solidFill>
                  <a:schemeClr val="accent2"/>
                </a:solidFill>
              </a:rPr>
              <a:t>Ejemplo</a:t>
            </a:r>
            <a:r>
              <a:rPr lang="es-ES_tradnl" sz="1800" b="1" dirty="0"/>
              <a:t>:</a:t>
            </a:r>
            <a:r>
              <a:rPr lang="es-ES_tradnl" sz="1800" dirty="0"/>
              <a:t> </a:t>
            </a:r>
            <a:r>
              <a:rPr lang="es-ES_tradnl" sz="1800" dirty="0" smtClean="0"/>
              <a:t>Con tabla </a:t>
            </a:r>
            <a:r>
              <a:rPr lang="es-ES_tradnl" sz="1800" dirty="0"/>
              <a:t>de diferencias </a:t>
            </a:r>
            <a:r>
              <a:rPr lang="es-ES_tradnl" sz="1800" dirty="0" smtClean="0"/>
              <a:t>obtener </a:t>
            </a:r>
            <a:r>
              <a:rPr lang="es-ES_tradnl" sz="1800" dirty="0"/>
              <a:t>la derivada de la función en el punto</a:t>
            </a:r>
            <a:r>
              <a:rPr lang="es-ES_tradnl" sz="1800" i="1" dirty="0"/>
              <a:t> x = 0.0</a:t>
            </a:r>
            <a:r>
              <a:rPr lang="es-ES_tradnl" sz="1800" dirty="0"/>
              <a:t>. </a:t>
            </a:r>
            <a:r>
              <a:rPr lang="es-ES_tradnl" sz="1800" dirty="0" smtClean="0"/>
              <a:t> El polinomio de interpolación según </a:t>
            </a:r>
            <a:r>
              <a:rPr lang="es-ES_tradnl" sz="1800" dirty="0" err="1" smtClean="0"/>
              <a:t>Newton_Gregory</a:t>
            </a:r>
            <a:endParaRPr lang="es-ES_tradnl" sz="1800" i="1" u="sng" dirty="0"/>
          </a:p>
          <a:p>
            <a:pPr lvl="3">
              <a:buFontTx/>
              <a:buNone/>
            </a:pPr>
            <a:r>
              <a:rPr lang="es-ES_tradnl" sz="1600" i="1" u="sng" dirty="0"/>
              <a:t>xi		fi	∆fi	 ∆ </a:t>
            </a:r>
            <a:r>
              <a:rPr lang="es-ES_tradnl" sz="1600" i="1" u="sng" baseline="30000" dirty="0"/>
              <a:t>2</a:t>
            </a:r>
            <a:r>
              <a:rPr lang="es-ES_tradnl" sz="1600" i="1" u="sng" dirty="0"/>
              <a:t>fi	 ∆ </a:t>
            </a:r>
            <a:r>
              <a:rPr lang="es-ES_tradnl" sz="1600" i="1" u="sng" baseline="30000" dirty="0"/>
              <a:t>3</a:t>
            </a:r>
            <a:r>
              <a:rPr lang="es-ES_tradnl" sz="1600" i="1" u="sng" dirty="0"/>
              <a:t>fi	 ∆ </a:t>
            </a:r>
            <a:r>
              <a:rPr lang="es-ES_tradnl" sz="1600" i="1" u="sng" baseline="30000" dirty="0"/>
              <a:t>4</a:t>
            </a:r>
            <a:r>
              <a:rPr lang="es-ES_tradnl" sz="1600" i="1" u="sng" dirty="0"/>
              <a:t>fi</a:t>
            </a:r>
            <a:endParaRPr lang="es-ES_tradnl" sz="1600" dirty="0"/>
          </a:p>
          <a:p>
            <a:pPr lvl="3">
              <a:buFontTx/>
              <a:buNone/>
            </a:pPr>
            <a:r>
              <a:rPr lang="es-ES_tradnl" sz="1600" dirty="0"/>
              <a:t>0.0	0.000	0.203	0.017	0.024	0.020</a:t>
            </a:r>
          </a:p>
          <a:p>
            <a:pPr lvl="3">
              <a:buFontTx/>
              <a:buNone/>
            </a:pPr>
            <a:r>
              <a:rPr lang="es-ES_tradnl" sz="1600" dirty="0"/>
              <a:t>0.2	0.203	0.220	0.041	0.044</a:t>
            </a:r>
          </a:p>
          <a:p>
            <a:pPr lvl="3">
              <a:buFontTx/>
              <a:buNone/>
            </a:pPr>
            <a:r>
              <a:rPr lang="es-ES_tradnl" sz="1600" dirty="0"/>
              <a:t>0.4	0.423	0.261	0.085			</a:t>
            </a:r>
          </a:p>
          <a:p>
            <a:pPr lvl="3">
              <a:buFontTx/>
              <a:buNone/>
            </a:pPr>
            <a:r>
              <a:rPr lang="es-ES_tradnl" sz="1600" dirty="0"/>
              <a:t>0.6	0.684	0.346			</a:t>
            </a:r>
          </a:p>
          <a:p>
            <a:pPr lvl="3">
              <a:buFontTx/>
              <a:buNone/>
            </a:pPr>
            <a:r>
              <a:rPr lang="es-ES_tradnl" sz="1600" dirty="0"/>
              <a:t>0.8	1.030	</a:t>
            </a:r>
          </a:p>
          <a:p>
            <a:pPr lvl="1"/>
            <a:endParaRPr lang="es-ES_tradnl" sz="2000" dirty="0"/>
          </a:p>
          <a:p>
            <a:endParaRPr lang="es-ES_tradnl" sz="2400" dirty="0"/>
          </a:p>
          <a:p>
            <a:endParaRPr lang="es-ES_tradnl" sz="2000" dirty="0"/>
          </a:p>
          <a:p>
            <a:endParaRPr lang="es-ES_tradnl" sz="2000" dirty="0"/>
          </a:p>
          <a:p>
            <a:r>
              <a:rPr lang="es-ES_tradnl" sz="1800" dirty="0"/>
              <a:t>Un solo término: </a:t>
            </a:r>
          </a:p>
          <a:p>
            <a:endParaRPr lang="es-ES_tradnl" sz="1800" dirty="0"/>
          </a:p>
          <a:p>
            <a:r>
              <a:rPr lang="es-ES_tradnl" sz="1800" dirty="0"/>
              <a:t>Dos términos: </a:t>
            </a:r>
          </a:p>
          <a:p>
            <a:endParaRPr lang="es-ES_tradnl" sz="1800" dirty="0"/>
          </a:p>
          <a:p>
            <a:r>
              <a:rPr lang="es-ES_tradnl" sz="1800" dirty="0"/>
              <a:t>Tres términos:</a:t>
            </a:r>
            <a:r>
              <a:rPr lang="es-ES_tradnl" sz="2000" dirty="0"/>
              <a:t> </a:t>
            </a:r>
          </a:p>
          <a:p>
            <a:endParaRPr lang="es-ES_tradnl" sz="2000" dirty="0"/>
          </a:p>
        </p:txBody>
      </p:sp>
      <p:sp>
        <p:nvSpPr>
          <p:cNvPr id="325646" name="Rectangle 14"/>
          <p:cNvSpPr>
            <a:spLocks noChangeArrowheads="1"/>
          </p:cNvSpPr>
          <p:nvPr/>
        </p:nvSpPr>
        <p:spPr bwMode="auto">
          <a:xfrm>
            <a:off x="0" y="3033713"/>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5645" name="Object 13"/>
          <p:cNvGraphicFramePr>
            <a:graphicFrameLocks noChangeAspect="1"/>
          </p:cNvGraphicFramePr>
          <p:nvPr/>
        </p:nvGraphicFramePr>
        <p:xfrm>
          <a:off x="1258888" y="3144838"/>
          <a:ext cx="7129462" cy="1363662"/>
        </p:xfrm>
        <a:graphic>
          <a:graphicData uri="http://schemas.openxmlformats.org/presentationml/2006/ole">
            <mc:AlternateContent xmlns:mc="http://schemas.openxmlformats.org/markup-compatibility/2006">
              <mc:Choice xmlns:v="urn:schemas-microsoft-com:vml" Requires="v">
                <p:oleObj spid="_x0000_s72850" name="Equation" r:id="rId4" imgW="4521200" imgH="863600" progId="">
                  <p:embed/>
                </p:oleObj>
              </mc:Choice>
              <mc:Fallback>
                <p:oleObj name="Equation" r:id="rId4" imgW="4521200" imgH="863600" progId="">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3144838"/>
                        <a:ext cx="7129462" cy="13636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648" name="Rectangle 16"/>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s-ES"/>
          </a:p>
        </p:txBody>
      </p:sp>
      <p:sp>
        <p:nvSpPr>
          <p:cNvPr id="325650" name="Rectangle 18"/>
          <p:cNvSpPr>
            <a:spLocks noChangeArrowheads="1"/>
          </p:cNvSpPr>
          <p:nvPr/>
        </p:nvSpPr>
        <p:spPr bwMode="auto">
          <a:xfrm>
            <a:off x="0" y="0"/>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5649" name="Object 17"/>
          <p:cNvGraphicFramePr>
            <a:graphicFrameLocks noChangeAspect="1"/>
          </p:cNvGraphicFramePr>
          <p:nvPr/>
        </p:nvGraphicFramePr>
        <p:xfrm>
          <a:off x="2555875" y="4479925"/>
          <a:ext cx="4298950" cy="677863"/>
        </p:xfrm>
        <a:graphic>
          <a:graphicData uri="http://schemas.openxmlformats.org/presentationml/2006/ole">
            <mc:AlternateContent xmlns:mc="http://schemas.openxmlformats.org/markup-compatibility/2006">
              <mc:Choice xmlns:v="urn:schemas-microsoft-com:vml" Requires="v">
                <p:oleObj spid="_x0000_s72851" name="Equation" r:id="rId6" imgW="2501900" imgH="393700" progId="">
                  <p:embed/>
                </p:oleObj>
              </mc:Choice>
              <mc:Fallback>
                <p:oleObj name="Equation" r:id="rId6" imgW="2501900" imgH="393700" progId="">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479925"/>
                        <a:ext cx="4298950" cy="677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652" name="Rectangle 20"/>
          <p:cNvSpPr>
            <a:spLocks noChangeArrowheads="1"/>
          </p:cNvSpPr>
          <p:nvPr/>
        </p:nvSpPr>
        <p:spPr bwMode="auto">
          <a:xfrm>
            <a:off x="0" y="3238500"/>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5651" name="Object 19"/>
          <p:cNvGraphicFramePr>
            <a:graphicFrameLocks noChangeAspect="1"/>
          </p:cNvGraphicFramePr>
          <p:nvPr/>
        </p:nvGraphicFramePr>
        <p:xfrm>
          <a:off x="2555875" y="5157788"/>
          <a:ext cx="5235575" cy="663575"/>
        </p:xfrm>
        <a:graphic>
          <a:graphicData uri="http://schemas.openxmlformats.org/presentationml/2006/ole">
            <mc:AlternateContent xmlns:mc="http://schemas.openxmlformats.org/markup-compatibility/2006">
              <mc:Choice xmlns:v="urn:schemas-microsoft-com:vml" Requires="v">
                <p:oleObj spid="_x0000_s72852" name="Equation" r:id="rId8" imgW="3098800" imgH="393700" progId="">
                  <p:embed/>
                </p:oleObj>
              </mc:Choice>
              <mc:Fallback>
                <p:oleObj name="Equation" r:id="rId8" imgW="3098800" imgH="393700" progId="">
                  <p:embed/>
                  <p:pic>
                    <p:nvPicPr>
                      <p:cNvPr id="0" name="Picture 1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55875" y="5157788"/>
                        <a:ext cx="52355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5654" name="Rectangle 22"/>
          <p:cNvSpPr>
            <a:spLocks noChangeArrowheads="1"/>
          </p:cNvSpPr>
          <p:nvPr/>
        </p:nvSpPr>
        <p:spPr bwMode="auto">
          <a:xfrm>
            <a:off x="0" y="3238500"/>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5653" name="Object 21"/>
          <p:cNvGraphicFramePr>
            <a:graphicFrameLocks noChangeAspect="1"/>
          </p:cNvGraphicFramePr>
          <p:nvPr/>
        </p:nvGraphicFramePr>
        <p:xfrm>
          <a:off x="2555875" y="5876925"/>
          <a:ext cx="5934075" cy="663575"/>
        </p:xfrm>
        <a:graphic>
          <a:graphicData uri="http://schemas.openxmlformats.org/presentationml/2006/ole">
            <mc:AlternateContent xmlns:mc="http://schemas.openxmlformats.org/markup-compatibility/2006">
              <mc:Choice xmlns:v="urn:schemas-microsoft-com:vml" Requires="v">
                <p:oleObj spid="_x0000_s72853" name="Equation" r:id="rId10" imgW="3517900" imgH="393700" progId="">
                  <p:embed/>
                </p:oleObj>
              </mc:Choice>
              <mc:Fallback>
                <p:oleObj name="Equation" r:id="rId10" imgW="3517900" imgH="393700" progId="">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5875" y="5876925"/>
                        <a:ext cx="5934075" cy="663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6 Marcador de número de diapositiva"/>
          <p:cNvSpPr>
            <a:spLocks noGrp="1"/>
          </p:cNvSpPr>
          <p:nvPr>
            <p:ph type="sldNum" sz="quarter" idx="12"/>
          </p:nvPr>
        </p:nvSpPr>
        <p:spPr>
          <a:noFill/>
        </p:spPr>
        <p:txBody>
          <a:bodyPr/>
          <a:lstStyle/>
          <a:p>
            <a:fld id="{FAFBB000-5461-476C-BD9A-9BB0DBEF9B58}" type="slidenum">
              <a:rPr lang="es-ES_tradnl"/>
              <a:pPr/>
              <a:t>8</a:t>
            </a:fld>
            <a:endParaRPr lang="es-ES_tradnl"/>
          </a:p>
        </p:txBody>
      </p:sp>
      <p:sp>
        <p:nvSpPr>
          <p:cNvPr id="2052" name="Rectangle 2"/>
          <p:cNvSpPr>
            <a:spLocks noGrp="1" noChangeArrowheads="1"/>
          </p:cNvSpPr>
          <p:nvPr>
            <p:ph type="title"/>
          </p:nvPr>
        </p:nvSpPr>
        <p:spPr/>
        <p:txBody>
          <a:bodyPr/>
          <a:lstStyle/>
          <a:p>
            <a:r>
              <a:rPr lang="es-ES_tradnl" sz="2800" b="1" dirty="0" smtClean="0"/>
              <a:t>Diferenciación: Diferencias finitas</a:t>
            </a:r>
            <a:endParaRPr lang="es-ES" sz="2800" b="1" dirty="0" smtClean="0"/>
          </a:p>
        </p:txBody>
      </p:sp>
      <mc:AlternateContent xmlns:mc="http://schemas.openxmlformats.org/markup-compatibility/2006" xmlns:a14="http://schemas.microsoft.com/office/drawing/2010/main">
        <mc:Choice Requires="a14">
          <p:sp>
            <p:nvSpPr>
              <p:cNvPr id="2053" name="Rectangle 3"/>
              <p:cNvSpPr>
                <a:spLocks noGrp="1" noChangeArrowheads="1"/>
              </p:cNvSpPr>
              <p:nvPr>
                <p:ph type="body" sz="half" idx="1"/>
              </p:nvPr>
            </p:nvSpPr>
            <p:spPr>
              <a:xfrm>
                <a:off x="251520" y="692696"/>
                <a:ext cx="8640960" cy="6165304"/>
              </a:xfrm>
            </p:spPr>
            <p:txBody>
              <a:bodyPr/>
              <a:lstStyle/>
              <a:p>
                <a:pPr>
                  <a:lnSpc>
                    <a:spcPct val="80000"/>
                  </a:lnSpc>
                </a:pPr>
                <a:r>
                  <a:rPr lang="es-ES_tradnl" sz="1800" b="1" i="1" dirty="0" smtClean="0">
                    <a:solidFill>
                      <a:schemeClr val="accent2"/>
                    </a:solidFill>
                  </a:rPr>
                  <a:t>DIFERENCIACIÓN  NÚMERICA BASADA en </a:t>
                </a:r>
                <a:r>
                  <a:rPr lang="es-ES_tradnl" sz="1800" b="1" i="1" dirty="0" smtClean="0">
                    <a:solidFill>
                      <a:srgbClr val="FF0000"/>
                    </a:solidFill>
                  </a:rPr>
                  <a:t>DIFERENCIAS FINITAS</a:t>
                </a:r>
                <a:r>
                  <a:rPr lang="es-ES_tradnl" sz="1800" b="1" i="1" dirty="0" smtClean="0">
                    <a:solidFill>
                      <a:schemeClr val="accent2"/>
                    </a:solidFill>
                  </a:rPr>
                  <a:t> </a:t>
                </a:r>
              </a:p>
              <a:p>
                <a:pPr>
                  <a:lnSpc>
                    <a:spcPct val="80000"/>
                  </a:lnSpc>
                </a:pPr>
                <a:endParaRPr lang="es-ES_tradnl" sz="1800" b="1" i="1" dirty="0" smtClean="0">
                  <a:solidFill>
                    <a:schemeClr val="accent2"/>
                  </a:solidFill>
                </a:endParaRPr>
              </a:p>
              <a:p>
                <a:pPr>
                  <a:lnSpc>
                    <a:spcPct val="80000"/>
                  </a:lnSpc>
                  <a:buNone/>
                </a:pPr>
                <a:r>
                  <a:rPr lang="es-ES_tradnl" sz="1800" dirty="0" smtClean="0"/>
                  <a:t>	</a:t>
                </a:r>
                <a:r>
                  <a:rPr lang="es-ES_tradnl" sz="1800" b="1" dirty="0" smtClean="0"/>
                  <a:t>Objetivo</a:t>
                </a:r>
                <a:r>
                  <a:rPr lang="es-ES_tradnl" sz="1800" dirty="0" smtClean="0"/>
                  <a:t>: Sea </a:t>
                </a:r>
                <a:r>
                  <a:rPr lang="es-ES_tradnl" sz="1800" i="1" dirty="0" smtClean="0"/>
                  <a:t>{(</a:t>
                </a:r>
                <a:r>
                  <a:rPr lang="es-ES_tradnl" sz="1800" i="1" dirty="0" err="1" smtClean="0"/>
                  <a:t>x</a:t>
                </a:r>
                <a:r>
                  <a:rPr lang="es-ES_tradnl" sz="1800" i="1" baseline="-25000" dirty="0" err="1" smtClean="0"/>
                  <a:t>i</a:t>
                </a:r>
                <a:r>
                  <a:rPr lang="es-ES_tradnl" sz="1800" i="1" dirty="0" err="1" smtClean="0"/>
                  <a:t>,f</a:t>
                </a:r>
                <a:r>
                  <a:rPr lang="es-ES_tradnl" sz="1800" i="1" baseline="-25000" dirty="0" err="1" smtClean="0"/>
                  <a:t>i</a:t>
                </a:r>
                <a:r>
                  <a:rPr lang="es-ES_tradnl" sz="1800" i="1" dirty="0" smtClean="0"/>
                  <a:t>)}</a:t>
                </a:r>
                <a:r>
                  <a:rPr lang="es-ES_tradnl" sz="1800" i="1" baseline="-25000" dirty="0" smtClean="0"/>
                  <a:t>i=0,1,..n</a:t>
                </a:r>
                <a:r>
                  <a:rPr lang="es-ES_tradnl" sz="1800" i="1" dirty="0" smtClean="0"/>
                  <a:t> </a:t>
                </a:r>
                <a:r>
                  <a:rPr lang="es-ES_tradnl" sz="1800" i="1" dirty="0" smtClean="0">
                    <a:sym typeface="Wingdings" pitchFamily="2" charset="2"/>
                  </a:rPr>
                  <a:t> f’(x)? en k=0,1,…,n</a:t>
                </a:r>
              </a:p>
              <a:p>
                <a:pPr>
                  <a:lnSpc>
                    <a:spcPct val="80000"/>
                  </a:lnSpc>
                  <a:buNone/>
                </a:pPr>
                <a:r>
                  <a:rPr lang="es-ES_tradnl" sz="1800" b="1" i="1" dirty="0" smtClean="0">
                    <a:solidFill>
                      <a:schemeClr val="accent2"/>
                    </a:solidFill>
                    <a:sym typeface="Wingdings" pitchFamily="2" charset="2"/>
                  </a:rPr>
                  <a:t>	</a:t>
                </a:r>
              </a:p>
              <a:p>
                <a:pPr>
                  <a:lnSpc>
                    <a:spcPct val="80000"/>
                  </a:lnSpc>
                  <a:buNone/>
                </a:pPr>
                <a:r>
                  <a:rPr lang="es-ES_tradnl" sz="1800" b="1" i="1" dirty="0" smtClean="0">
                    <a:solidFill>
                      <a:schemeClr val="accent2"/>
                    </a:solidFill>
                    <a:sym typeface="Wingdings" pitchFamily="2" charset="2"/>
                  </a:rPr>
                  <a:t>	</a:t>
                </a:r>
                <a:r>
                  <a:rPr lang="es-ES_tradnl" sz="1800" b="1" dirty="0" smtClean="0"/>
                  <a:t>Método general</a:t>
                </a:r>
                <a:r>
                  <a:rPr lang="es-ES_tradnl" sz="1800" dirty="0" smtClean="0"/>
                  <a:t>: D</a:t>
                </a:r>
                <a:r>
                  <a:rPr lang="es-ES_tradnl" sz="1800" dirty="0" smtClean="0">
                    <a:solidFill>
                      <a:srgbClr val="009900"/>
                    </a:solidFill>
                  </a:rPr>
                  <a:t>esarrollo de Taylor </a:t>
                </a:r>
                <a:r>
                  <a:rPr lang="es-ES_tradnl" sz="1800" dirty="0" smtClean="0"/>
                  <a:t>para </a:t>
                </a:r>
                <a:r>
                  <a:rPr lang="es-ES_tradnl" sz="1800" dirty="0" err="1" smtClean="0"/>
                  <a:t>discretizar</a:t>
                </a:r>
                <a:r>
                  <a:rPr lang="es-ES_tradnl" sz="1800" dirty="0" smtClean="0"/>
                  <a:t> la derivada</a:t>
                </a:r>
                <a:r>
                  <a:rPr lang="es-ES_tradnl" sz="1800" i="1" dirty="0" smtClean="0"/>
                  <a:t>.</a:t>
                </a:r>
                <a:r>
                  <a:rPr lang="es-ES_tradnl" sz="1800" dirty="0" smtClean="0"/>
                  <a:t>   </a:t>
                </a:r>
              </a:p>
              <a:p>
                <a:pPr>
                  <a:lnSpc>
                    <a:spcPct val="80000"/>
                  </a:lnSpc>
                  <a:buNone/>
                </a:pPr>
                <a:endParaRPr lang="es-ES_tradnl" sz="1800" dirty="0" smtClean="0"/>
              </a:p>
              <a:p>
                <a:pPr>
                  <a:lnSpc>
                    <a:spcPct val="80000"/>
                  </a:lnSpc>
                  <a:buNone/>
                </a:pPr>
                <a:endParaRPr lang="es-ES_tradnl" sz="1800" b="1" i="1" dirty="0" smtClean="0">
                  <a:solidFill>
                    <a:schemeClr val="accent2"/>
                  </a:solidFill>
                </a:endParaRPr>
              </a:p>
              <a:p>
                <a:pPr>
                  <a:lnSpc>
                    <a:spcPct val="80000"/>
                  </a:lnSpc>
                  <a:buNone/>
                </a:pPr>
                <a:r>
                  <a:rPr lang="es-ES_tradnl" sz="1800" b="1" i="1" dirty="0" smtClean="0">
                    <a:solidFill>
                      <a:schemeClr val="accent2"/>
                    </a:solidFill>
                  </a:rPr>
                  <a:t>	</a:t>
                </a:r>
              </a:p>
              <a:p>
                <a:pPr>
                  <a:lnSpc>
                    <a:spcPct val="80000"/>
                  </a:lnSpc>
                  <a:buNone/>
                </a:pPr>
                <a:r>
                  <a:rPr lang="es-ES_tradnl" sz="1800" b="1" dirty="0" smtClean="0"/>
                  <a:t>Ejemplo sencillo (derivada primera en un punto)</a:t>
                </a:r>
                <a:r>
                  <a:rPr lang="es-ES_tradnl" sz="1800" dirty="0" smtClean="0"/>
                  <a:t>: </a:t>
                </a:r>
                <a:r>
                  <a:rPr lang="es-ES_tradnl" sz="1800" i="1" dirty="0" smtClean="0">
                    <a:sym typeface="Wingdings" pitchFamily="2" charset="2"/>
                  </a:rPr>
                  <a:t>f’(x)? en k=0,1,…,n</a:t>
                </a:r>
                <a:r>
                  <a:rPr lang="es-ES_tradnl" sz="1800" i="1" dirty="0" smtClean="0">
                    <a:sym typeface="Symbol"/>
                  </a:rPr>
                  <a:t>.</a:t>
                </a:r>
              </a:p>
              <a:p>
                <a:pPr>
                  <a:lnSpc>
                    <a:spcPct val="80000"/>
                  </a:lnSpc>
                  <a:buNone/>
                </a:pPr>
                <a:endParaRPr lang="es-ES_tradnl" sz="1800" i="1" dirty="0" smtClean="0">
                  <a:sym typeface="Symbol"/>
                </a:endParaRPr>
              </a:p>
              <a:p>
                <a:pPr>
                  <a:lnSpc>
                    <a:spcPct val="80000"/>
                  </a:lnSpc>
                  <a:buNone/>
                </a:pPr>
                <a:endParaRPr lang="es-ES_tradnl" sz="1800" i="1" dirty="0" smtClean="0">
                  <a:sym typeface="Symbol"/>
                </a:endParaRPr>
              </a:p>
              <a:p>
                <a:pPr>
                  <a:lnSpc>
                    <a:spcPct val="80000"/>
                  </a:lnSpc>
                  <a:buNone/>
                </a:pPr>
                <a:endParaRPr lang="es-ES_tradnl" sz="1800" i="1" dirty="0" smtClean="0">
                  <a:sym typeface="Symbol"/>
                </a:endParaRPr>
              </a:p>
              <a:p>
                <a:pPr>
                  <a:lnSpc>
                    <a:spcPct val="80000"/>
                  </a:lnSpc>
                  <a:buNone/>
                </a:pPr>
                <a:endParaRPr lang="es-ES_tradnl" sz="1800" i="1" dirty="0" smtClean="0">
                  <a:sym typeface="Symbol"/>
                </a:endParaRPr>
              </a:p>
              <a:p>
                <a:pPr>
                  <a:lnSpc>
                    <a:spcPct val="80000"/>
                  </a:lnSpc>
                  <a:buNone/>
                </a:pPr>
                <a:endParaRPr lang="es-ES_tradnl" sz="1800" i="1" dirty="0" smtClean="0">
                  <a:sym typeface="Symbol"/>
                </a:endParaRPr>
              </a:p>
              <a:p>
                <a:pPr>
                  <a:lnSpc>
                    <a:spcPct val="80000"/>
                  </a:lnSpc>
                  <a:buNone/>
                </a:pPr>
                <a:endParaRPr lang="es-ES_tradnl" sz="1800" i="1" dirty="0" smtClean="0">
                  <a:sym typeface="Symbol"/>
                </a:endParaRPr>
              </a:p>
              <a:p>
                <a:pPr>
                  <a:lnSpc>
                    <a:spcPct val="80000"/>
                  </a:lnSpc>
                  <a:buNone/>
                </a:pPr>
                <a:endParaRPr lang="es-ES_tradnl" sz="1800" i="1" dirty="0" smtClean="0">
                  <a:sym typeface="Symbol"/>
                </a:endParaRPr>
              </a:p>
              <a:p>
                <a:pPr>
                  <a:lnSpc>
                    <a:spcPct val="80000"/>
                  </a:lnSpc>
                  <a:buNone/>
                </a:pPr>
                <a:r>
                  <a:rPr lang="es-ES_tradnl" sz="1800" i="1" dirty="0" smtClean="0">
                    <a:sym typeface="Symbol"/>
                  </a:rPr>
                  <a:t>	</a:t>
                </a:r>
                <a:r>
                  <a:rPr lang="es-ES_tradnl" sz="1800" dirty="0" smtClean="0">
                    <a:sym typeface="Symbol"/>
                  </a:rPr>
                  <a:t>Conforme el </a:t>
                </a:r>
                <a:r>
                  <a:rPr lang="es-ES_tradnl" sz="1800" i="1" dirty="0" smtClean="0">
                    <a:sym typeface="Symbol"/>
                  </a:rPr>
                  <a:t>h </a:t>
                </a:r>
                <a:r>
                  <a:rPr lang="es-ES_tradnl" sz="1800" dirty="0" smtClean="0">
                    <a:sym typeface="Symbol"/>
                  </a:rPr>
                  <a:t>disminuye, el error de truncamiento se hace más pequeño: </a:t>
                </a:r>
                <a14:m>
                  <m:oMath xmlns:m="http://schemas.openxmlformats.org/officeDocument/2006/math">
                    <m:r>
                      <a:rPr lang="es-ES" sz="1800" b="0" i="1" smtClean="0">
                        <a:latin typeface="Cambria Math"/>
                        <a:sym typeface="Symbol"/>
                      </a:rPr>
                      <m:t>𝐸𝑟𝑟𝑜𝑟</m:t>
                    </m:r>
                    <m:r>
                      <a:rPr lang="es-ES" sz="1800" b="0" i="1" smtClean="0">
                        <a:latin typeface="Cambria Math"/>
                        <a:sym typeface="Symbol"/>
                      </a:rPr>
                      <m:t> </m:t>
                    </m:r>
                    <m:r>
                      <a:rPr lang="es-ES" sz="1800" b="0" i="1" smtClean="0">
                        <a:latin typeface="Cambria Math"/>
                        <a:sym typeface="Symbol"/>
                      </a:rPr>
                      <m:t>𝑑𝑒</m:t>
                    </m:r>
                    <m:r>
                      <a:rPr lang="es-ES" sz="1800" b="0" i="1" smtClean="0">
                        <a:latin typeface="Cambria Math"/>
                        <a:sym typeface="Symbol"/>
                      </a:rPr>
                      <m:t> </m:t>
                    </m:r>
                    <m:r>
                      <a:rPr lang="es-ES" sz="1800" b="0" i="1" smtClean="0">
                        <a:latin typeface="Cambria Math"/>
                        <a:sym typeface="Symbol"/>
                      </a:rPr>
                      <m:t>𝑡𝑟𝑢𝑛𝑐𝑎𝑚𝑖𝑒𝑛𝑡𝑜</m:t>
                    </m:r>
                    <m:r>
                      <a:rPr lang="es-ES" sz="1800" b="0" i="1" smtClean="0">
                        <a:latin typeface="Cambria Math"/>
                        <a:sym typeface="Symbol"/>
                      </a:rPr>
                      <m:t>: </m:t>
                    </m:r>
                    <m:r>
                      <a:rPr lang="es-ES" sz="1800" b="0" i="1" smtClean="0">
                        <a:latin typeface="Cambria Math"/>
                        <a:sym typeface="Symbol"/>
                      </a:rPr>
                      <m:t>𝑂</m:t>
                    </m:r>
                    <m:d>
                      <m:dPr>
                        <m:ctrlPr>
                          <a:rPr lang="es-ES" sz="1800" b="0" i="1" smtClean="0">
                            <a:latin typeface="Cambria Math" panose="02040503050406030204" pitchFamily="18" charset="0"/>
                            <a:sym typeface="Symbol"/>
                          </a:rPr>
                        </m:ctrlPr>
                      </m:dPr>
                      <m:e>
                        <m:r>
                          <a:rPr lang="es-ES" sz="1800" b="0" i="1" smtClean="0">
                            <a:latin typeface="Cambria Math"/>
                            <a:sym typeface="Symbol"/>
                          </a:rPr>
                          <m:t>h</m:t>
                        </m:r>
                      </m:e>
                    </m:d>
                    <m:r>
                      <a:rPr lang="es-ES" sz="1800" b="0" i="1" smtClean="0">
                        <a:latin typeface="Cambria Math"/>
                        <a:sym typeface="Symbol"/>
                      </a:rPr>
                      <m:t>&lt;</m:t>
                    </m:r>
                    <m:f>
                      <m:fPr>
                        <m:ctrlPr>
                          <a:rPr lang="es-ES" sz="1800" b="0" i="1" smtClean="0">
                            <a:latin typeface="Cambria Math" panose="02040503050406030204" pitchFamily="18" charset="0"/>
                            <a:sym typeface="Symbol"/>
                          </a:rPr>
                        </m:ctrlPr>
                      </m:fPr>
                      <m:num>
                        <m:sSup>
                          <m:sSupPr>
                            <m:ctrlPr>
                              <a:rPr lang="es-ES" sz="1800" b="0" i="1" smtClean="0">
                                <a:latin typeface="Cambria Math" panose="02040503050406030204" pitchFamily="18" charset="0"/>
                                <a:sym typeface="Symbol"/>
                              </a:rPr>
                            </m:ctrlPr>
                          </m:sSupPr>
                          <m:e>
                            <m:r>
                              <a:rPr lang="es-ES" sz="1800" b="0" i="1" smtClean="0">
                                <a:latin typeface="Cambria Math"/>
                                <a:sym typeface="Symbol"/>
                              </a:rPr>
                              <m:t>h</m:t>
                            </m:r>
                          </m:e>
                          <m:sup/>
                        </m:sSup>
                      </m:num>
                      <m:den>
                        <m:r>
                          <a:rPr lang="es-ES" sz="1800" b="0" i="1" smtClean="0">
                            <a:latin typeface="Cambria Math"/>
                            <a:sym typeface="Symbol"/>
                          </a:rPr>
                          <m:t>2</m:t>
                        </m:r>
                      </m:den>
                    </m:f>
                    <m:r>
                      <a:rPr lang="es-ES" sz="1800" b="0" i="1" smtClean="0">
                        <a:latin typeface="Cambria Math"/>
                        <a:sym typeface="Symbol"/>
                      </a:rPr>
                      <m:t>.</m:t>
                    </m:r>
                    <m:sSup>
                      <m:sSupPr>
                        <m:ctrlPr>
                          <a:rPr lang="es-ES" sz="1800" b="0" i="1" smtClean="0">
                            <a:latin typeface="Cambria Math" panose="02040503050406030204" pitchFamily="18" charset="0"/>
                            <a:sym typeface="Symbol"/>
                          </a:rPr>
                        </m:ctrlPr>
                      </m:sSupPr>
                      <m:e>
                        <m:r>
                          <m:rPr>
                            <m:sty m:val="p"/>
                          </m:rPr>
                          <a:rPr lang="es-ES" sz="1800" b="0" i="0" smtClean="0">
                            <a:latin typeface="Cambria Math"/>
                            <a:sym typeface="Symbol"/>
                          </a:rPr>
                          <m:t>max</m:t>
                        </m:r>
                        <m:r>
                          <a:rPr lang="es-ES" sz="1800" b="0" i="1" smtClean="0">
                            <a:latin typeface="Cambria Math"/>
                            <a:sym typeface="Symbol"/>
                          </a:rPr>
                          <m:t>⁡(</m:t>
                        </m:r>
                        <m:r>
                          <a:rPr lang="es-ES" sz="1800" b="0" i="1" smtClean="0">
                            <a:latin typeface="Cambria Math"/>
                            <a:sym typeface="Symbol"/>
                          </a:rPr>
                          <m:t>𝑎𝑏𝑠</m:t>
                        </m:r>
                        <m:r>
                          <a:rPr lang="es-ES" sz="1800" b="0" i="1" smtClean="0">
                            <a:latin typeface="Cambria Math"/>
                            <a:sym typeface="Symbol"/>
                          </a:rPr>
                          <m:t>(</m:t>
                        </m:r>
                        <m:r>
                          <a:rPr lang="es-ES" sz="1800" b="0" i="1" smtClean="0">
                            <a:latin typeface="Cambria Math"/>
                            <a:sym typeface="Symbol"/>
                          </a:rPr>
                          <m:t>𝑓</m:t>
                        </m:r>
                      </m:e>
                      <m:sup>
                        <m:r>
                          <a:rPr lang="es-ES" sz="1800" b="0" i="1" smtClean="0">
                            <a:latin typeface="Cambria Math"/>
                            <a:sym typeface="Symbol"/>
                          </a:rPr>
                          <m:t>′′</m:t>
                        </m:r>
                      </m:sup>
                    </m:sSup>
                    <m:d>
                      <m:dPr>
                        <m:ctrlPr>
                          <a:rPr lang="es-ES" sz="1800" b="0" i="1" smtClean="0">
                            <a:latin typeface="Cambria Math" panose="02040503050406030204" pitchFamily="18" charset="0"/>
                            <a:sym typeface="Symbol"/>
                          </a:rPr>
                        </m:ctrlPr>
                      </m:dPr>
                      <m:e>
                        <m:r>
                          <a:rPr lang="es-ES" sz="1800" b="0" i="1" smtClean="0">
                            <a:latin typeface="Cambria Math"/>
                            <a:sym typeface="Symbol"/>
                          </a:rPr>
                          <m:t>𝑥</m:t>
                        </m:r>
                      </m:e>
                    </m:d>
                    <m:r>
                      <a:rPr lang="es-ES" sz="1800" b="0" i="1" smtClean="0">
                        <a:latin typeface="Cambria Math"/>
                        <a:sym typeface="Symbol"/>
                      </a:rPr>
                      <m:t>)</m:t>
                    </m:r>
                  </m:oMath>
                </a14:m>
                <a:r>
                  <a:rPr lang="es-ES_tradnl" sz="1800" dirty="0" smtClean="0">
                    <a:sym typeface="Symbol"/>
                  </a:rPr>
                  <a:t>)</a:t>
                </a:r>
              </a:p>
              <a:p>
                <a:pPr algn="ctr">
                  <a:lnSpc>
                    <a:spcPct val="80000"/>
                  </a:lnSpc>
                  <a:buNone/>
                </a:pPr>
                <a:endParaRPr lang="es-ES_tradnl" sz="1800" dirty="0" smtClean="0">
                  <a:sym typeface="Symbol"/>
                </a:endParaRPr>
              </a:p>
              <a:p>
                <a:pPr>
                  <a:lnSpc>
                    <a:spcPct val="80000"/>
                  </a:lnSpc>
                  <a:buNone/>
                </a:pPr>
                <a:r>
                  <a:rPr lang="es-ES_tradnl" sz="1800" dirty="0">
                    <a:sym typeface="Symbol"/>
                  </a:rPr>
                  <a:t>El valor optimo de </a:t>
                </a:r>
                <a:r>
                  <a:rPr lang="es-ES_tradnl" sz="1800" i="1" dirty="0">
                    <a:sym typeface="Symbol"/>
                  </a:rPr>
                  <a:t>h</a:t>
                </a:r>
                <a:r>
                  <a:rPr lang="es-ES_tradnl" sz="1800" dirty="0">
                    <a:sym typeface="Symbol"/>
                  </a:rPr>
                  <a:t> es aquél tal que la combinación del error de </a:t>
                </a:r>
                <a:r>
                  <a:rPr lang="es-ES_tradnl" sz="1800" dirty="0" err="1">
                    <a:sym typeface="Symbol"/>
                  </a:rPr>
                  <a:t>truncación</a:t>
                </a:r>
                <a:r>
                  <a:rPr lang="es-ES_tradnl" sz="1800" dirty="0">
                    <a:sym typeface="Symbol"/>
                  </a:rPr>
                  <a:t> y de redondeo sea pequeña</a:t>
                </a:r>
                <a:r>
                  <a:rPr lang="es-ES_tradnl" sz="1800" dirty="0" smtClean="0">
                    <a:sym typeface="Symbol"/>
                  </a:rPr>
                  <a:t>. Si h disminuye O(h) se hace más pequeño </a:t>
                </a:r>
                <a:r>
                  <a:rPr lang="es-ES_tradnl" sz="1800" smtClean="0">
                    <a:sym typeface="Symbol"/>
                  </a:rPr>
                  <a:t>pero el </a:t>
                </a:r>
                <a:r>
                  <a:rPr lang="es-ES_tradnl" sz="1800" dirty="0">
                    <a:sym typeface="Symbol"/>
                  </a:rPr>
                  <a:t>error de redondeo se hace más grande.</a:t>
                </a:r>
              </a:p>
              <a:p>
                <a:pPr>
                  <a:lnSpc>
                    <a:spcPct val="80000"/>
                  </a:lnSpc>
                  <a:buNone/>
                </a:pPr>
                <a:endParaRPr lang="es-ES_tradnl" sz="1800" dirty="0" smtClean="0">
                  <a:sym typeface="Symbol"/>
                </a:endParaRPr>
              </a:p>
              <a:p>
                <a:pPr>
                  <a:lnSpc>
                    <a:spcPct val="80000"/>
                  </a:lnSpc>
                  <a:buNone/>
                </a:pPr>
                <a:r>
                  <a:rPr lang="es-ES_tradnl" sz="1800" i="1" dirty="0" smtClean="0">
                    <a:sym typeface="Symbol"/>
                  </a:rPr>
                  <a:t>	</a:t>
                </a:r>
              </a:p>
            </p:txBody>
          </p:sp>
        </mc:Choice>
        <mc:Fallback xmlns="">
          <p:sp>
            <p:nvSpPr>
              <p:cNvPr id="2053" name="Rectangle 3"/>
              <p:cNvSpPr>
                <a:spLocks noGrp="1" noRot="1" noChangeAspect="1" noMove="1" noResize="1" noEditPoints="1" noAdjustHandles="1" noChangeArrowheads="1" noChangeShapeType="1" noTextEdit="1"/>
              </p:cNvSpPr>
              <p:nvPr>
                <p:ph type="body" sz="half" idx="1"/>
              </p:nvPr>
            </p:nvSpPr>
            <p:spPr>
              <a:xfrm>
                <a:off x="251520" y="692696"/>
                <a:ext cx="8640960" cy="6165304"/>
              </a:xfrm>
              <a:blipFill rotWithShape="1">
                <a:blip r:embed="rId4" cstate="print"/>
                <a:stretch>
                  <a:fillRect l="-776" t="-2077" r="-1340"/>
                </a:stretch>
              </a:blipFill>
            </p:spPr>
            <p:txBody>
              <a:bodyPr/>
              <a:lstStyle/>
              <a:p>
                <a:r>
                  <a:rPr lang="es-ES" dirty="0">
                    <a:noFill/>
                  </a:rPr>
                  <a:t> </a:t>
                </a:r>
              </a:p>
            </p:txBody>
          </p:sp>
        </mc:Fallback>
      </mc:AlternateContent>
      <p:graphicFrame>
        <p:nvGraphicFramePr>
          <p:cNvPr id="31746" name="Object 18"/>
          <p:cNvGraphicFramePr>
            <a:graphicFrameLocks noChangeAspect="1"/>
          </p:cNvGraphicFramePr>
          <p:nvPr/>
        </p:nvGraphicFramePr>
        <p:xfrm>
          <a:off x="971600" y="3573016"/>
          <a:ext cx="5948362" cy="1447800"/>
        </p:xfrm>
        <a:graphic>
          <a:graphicData uri="http://schemas.openxmlformats.org/presentationml/2006/ole">
            <mc:AlternateContent xmlns:mc="http://schemas.openxmlformats.org/markup-compatibility/2006">
              <mc:Choice xmlns:v="urn:schemas-microsoft-com:vml" Requires="v">
                <p:oleObj spid="_x0000_s31814" name="Ecuación" r:id="rId5" imgW="3492500" imgH="850900" progId="Equation.3">
                  <p:embed/>
                </p:oleObj>
              </mc:Choice>
              <mc:Fallback>
                <p:oleObj name="Ecuación" r:id="rId5" imgW="3492500" imgH="850900" progId="Equation.3">
                  <p:embed/>
                  <p:pic>
                    <p:nvPicPr>
                      <p:cNvPr id="0" name="Picture 6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3573016"/>
                        <a:ext cx="5948362" cy="144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5 CuadroTexto"/>
          <p:cNvSpPr txBox="1"/>
          <p:nvPr/>
        </p:nvSpPr>
        <p:spPr>
          <a:xfrm>
            <a:off x="7092280" y="3501008"/>
            <a:ext cx="1800200" cy="1077218"/>
          </a:xfrm>
          <a:prstGeom prst="rect">
            <a:avLst/>
          </a:prstGeom>
          <a:noFill/>
        </p:spPr>
        <p:txBody>
          <a:bodyPr wrap="square" rtlCol="0">
            <a:spAutoFit/>
          </a:bodyPr>
          <a:lstStyle/>
          <a:p>
            <a:r>
              <a:rPr lang="es-ES" dirty="0" smtClean="0"/>
              <a:t>Formula de diferenciación </a:t>
            </a:r>
            <a:r>
              <a:rPr lang="es-ES" b="1" dirty="0" smtClean="0">
                <a:solidFill>
                  <a:schemeClr val="accent1">
                    <a:lumMod val="75000"/>
                  </a:schemeClr>
                </a:solidFill>
              </a:rPr>
              <a:t>adelantada de 2 puntos</a:t>
            </a:r>
            <a:endParaRPr lang="es-ES" b="1" dirty="0">
              <a:solidFill>
                <a:schemeClr val="accent1">
                  <a:lumMod val="75000"/>
                </a:schemeClr>
              </a:solidFill>
            </a:endParaRPr>
          </a:p>
        </p:txBody>
      </p:sp>
      <p:graphicFrame>
        <p:nvGraphicFramePr>
          <p:cNvPr id="2" name="1 Objeto"/>
          <p:cNvGraphicFramePr>
            <a:graphicFrameLocks noChangeAspect="1"/>
          </p:cNvGraphicFramePr>
          <p:nvPr>
            <p:extLst>
              <p:ext uri="{D42A27DB-BD31-4B8C-83A1-F6EECF244321}">
                <p14:modId xmlns:p14="http://schemas.microsoft.com/office/powerpoint/2010/main" val="4225800071"/>
              </p:ext>
            </p:extLst>
          </p:nvPr>
        </p:nvGraphicFramePr>
        <p:xfrm>
          <a:off x="250130" y="2060848"/>
          <a:ext cx="8642350" cy="685800"/>
        </p:xfrm>
        <a:graphic>
          <a:graphicData uri="http://schemas.openxmlformats.org/presentationml/2006/ole">
            <mc:AlternateContent xmlns:mc="http://schemas.openxmlformats.org/markup-compatibility/2006">
              <mc:Choice xmlns:v="urn:schemas-microsoft-com:vml" Requires="v">
                <p:oleObj spid="_x0000_s31815" name="Equation" r:id="rId7" imgW="5270500" imgH="419100" progId="">
                  <p:embed/>
                </p:oleObj>
              </mc:Choice>
              <mc:Fallback>
                <p:oleObj name="Equation" r:id="rId7" imgW="5270500" imgH="419100" progId="">
                  <p:embed/>
                  <p:pic>
                    <p:nvPicPr>
                      <p:cNvPr id="0" name="Picture 6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130" y="2060848"/>
                        <a:ext cx="86423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6 Marcador de número de diapositiva"/>
          <p:cNvSpPr>
            <a:spLocks noGrp="1"/>
          </p:cNvSpPr>
          <p:nvPr>
            <p:ph type="sldNum" sz="quarter" idx="12"/>
          </p:nvPr>
        </p:nvSpPr>
        <p:spPr/>
        <p:txBody>
          <a:bodyPr/>
          <a:lstStyle/>
          <a:p>
            <a:fld id="{B42B4C12-92B9-40F1-A322-460D663C5AEB}" type="slidenum">
              <a:rPr lang="es-ES_tradnl"/>
              <a:pPr/>
              <a:t>9</a:t>
            </a:fld>
            <a:endParaRPr lang="es-ES_tradnl"/>
          </a:p>
        </p:txBody>
      </p:sp>
      <p:sp>
        <p:nvSpPr>
          <p:cNvPr id="328707" name="Rectangle 3"/>
          <p:cNvSpPr>
            <a:spLocks noGrp="1" noChangeArrowheads="1"/>
          </p:cNvSpPr>
          <p:nvPr>
            <p:ph type="title"/>
          </p:nvPr>
        </p:nvSpPr>
        <p:spPr/>
        <p:txBody>
          <a:bodyPr/>
          <a:lstStyle/>
          <a:p>
            <a:pPr marL="457200" indent="-457200"/>
            <a:r>
              <a:rPr lang="es-ES_tradnl"/>
              <a:t>Errores de truncado y redondeo</a:t>
            </a:r>
            <a:endParaRPr lang="es-ES"/>
          </a:p>
        </p:txBody>
      </p:sp>
      <p:sp>
        <p:nvSpPr>
          <p:cNvPr id="328706" name="Rectangle 2"/>
          <p:cNvSpPr>
            <a:spLocks noGrp="1" noChangeArrowheads="1"/>
          </p:cNvSpPr>
          <p:nvPr>
            <p:ph type="body" sz="half" idx="1"/>
          </p:nvPr>
        </p:nvSpPr>
        <p:spPr>
          <a:xfrm>
            <a:off x="179388" y="620713"/>
            <a:ext cx="8642350" cy="4176712"/>
          </a:xfrm>
        </p:spPr>
        <p:txBody>
          <a:bodyPr/>
          <a:lstStyle/>
          <a:p>
            <a:r>
              <a:rPr lang="es-ES_tradnl" sz="1800" dirty="0">
                <a:solidFill>
                  <a:schemeClr val="accent2"/>
                </a:solidFill>
              </a:rPr>
              <a:t>Recordemos que debido a la naturaleza discreta del computador los resultados numéricos no son exactos (acumulación de error de redondeo). Por ello, cuando calculamos derivadas numéricamente el error en la solución es la suma del error de </a:t>
            </a:r>
            <a:r>
              <a:rPr lang="es-ES_tradnl" sz="1800" dirty="0" err="1">
                <a:solidFill>
                  <a:schemeClr val="accent2"/>
                </a:solidFill>
              </a:rPr>
              <a:t>trunado</a:t>
            </a:r>
            <a:r>
              <a:rPr lang="es-ES_tradnl" sz="1800" dirty="0">
                <a:solidFill>
                  <a:schemeClr val="accent2"/>
                </a:solidFill>
              </a:rPr>
              <a:t> y el de redondeo.</a:t>
            </a:r>
          </a:p>
          <a:p>
            <a:endParaRPr lang="es-ES_tradnl" sz="1800" dirty="0">
              <a:solidFill>
                <a:schemeClr val="accent2"/>
              </a:solidFill>
            </a:endParaRPr>
          </a:p>
          <a:p>
            <a:endParaRPr lang="es-ES_tradnl" sz="1800" dirty="0">
              <a:solidFill>
                <a:schemeClr val="accent2"/>
              </a:solidFill>
            </a:endParaRPr>
          </a:p>
          <a:p>
            <a:endParaRPr lang="es-ES_tradnl" sz="1800" dirty="0">
              <a:solidFill>
                <a:schemeClr val="accent2"/>
              </a:solidFill>
            </a:endParaRPr>
          </a:p>
          <a:p>
            <a:pPr>
              <a:buFontTx/>
              <a:buNone/>
            </a:pPr>
            <a:r>
              <a:rPr lang="es-ES_tradnl" sz="1800" dirty="0">
                <a:solidFill>
                  <a:schemeClr val="accent2"/>
                </a:solidFill>
              </a:rPr>
              <a:t>				</a:t>
            </a:r>
            <a:r>
              <a:rPr lang="es-ES_tradnl" sz="1800" i="1" dirty="0">
                <a:solidFill>
                  <a:schemeClr val="accent2"/>
                </a:solidFill>
              </a:rPr>
              <a:t>	</a:t>
            </a:r>
          </a:p>
        </p:txBody>
      </p:sp>
      <p:sp>
        <p:nvSpPr>
          <p:cNvPr id="328709" name="Rectangle 5"/>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28711" name="Rectangle 7"/>
          <p:cNvSpPr>
            <a:spLocks noChangeArrowheads="1"/>
          </p:cNvSpPr>
          <p:nvPr/>
        </p:nvSpPr>
        <p:spPr bwMode="auto">
          <a:xfrm>
            <a:off x="0" y="0"/>
            <a:ext cx="9144000" cy="0"/>
          </a:xfrm>
          <a:prstGeom prst="rect">
            <a:avLst/>
          </a:prstGeom>
          <a:noFill/>
          <a:ln w="25400">
            <a:noFill/>
            <a:miter lim="800000"/>
            <a:headEnd/>
            <a:tailEnd/>
          </a:ln>
          <a:effectLst/>
        </p:spPr>
        <p:txBody>
          <a:bodyPr wrap="none" anchor="ctr">
            <a:spAutoFit/>
          </a:bodyPr>
          <a:lstStyle/>
          <a:p>
            <a:endParaRPr lang="es-ES"/>
          </a:p>
        </p:txBody>
      </p:sp>
      <p:sp>
        <p:nvSpPr>
          <p:cNvPr id="328749" name="Rectangle 45"/>
          <p:cNvSpPr>
            <a:spLocks noChangeArrowheads="1"/>
          </p:cNvSpPr>
          <p:nvPr/>
        </p:nvSpPr>
        <p:spPr bwMode="auto">
          <a:xfrm>
            <a:off x="0" y="3233738"/>
            <a:ext cx="9144000" cy="0"/>
          </a:xfrm>
          <a:prstGeom prst="rect">
            <a:avLst/>
          </a:prstGeom>
          <a:noFill/>
          <a:ln w="9525" algn="ctr">
            <a:noFill/>
            <a:miter lim="800000"/>
            <a:headEnd/>
            <a:tailEnd/>
          </a:ln>
          <a:effectLst/>
        </p:spPr>
        <p:txBody>
          <a:bodyPr wrap="none" anchor="ctr">
            <a:spAutoFit/>
          </a:bodyPr>
          <a:lstStyle/>
          <a:p>
            <a:endParaRPr lang="es-ES"/>
          </a:p>
        </p:txBody>
      </p:sp>
      <p:graphicFrame>
        <p:nvGraphicFramePr>
          <p:cNvPr id="328748" name="Object 44"/>
          <p:cNvGraphicFramePr>
            <a:graphicFrameLocks noChangeAspect="1"/>
          </p:cNvGraphicFramePr>
          <p:nvPr/>
        </p:nvGraphicFramePr>
        <p:xfrm>
          <a:off x="1609725" y="1916113"/>
          <a:ext cx="6281738" cy="750887"/>
        </p:xfrm>
        <a:graphic>
          <a:graphicData uri="http://schemas.openxmlformats.org/presentationml/2006/ole">
            <mc:AlternateContent xmlns:mc="http://schemas.openxmlformats.org/markup-compatibility/2006">
              <mc:Choice xmlns:v="urn:schemas-microsoft-com:vml" Requires="v">
                <p:oleObj spid="_x0000_s73769" name="Equation" r:id="rId4" imgW="3263900" imgH="393700" progId="">
                  <p:embed/>
                </p:oleObj>
              </mc:Choice>
              <mc:Fallback>
                <p:oleObj name="Equation" r:id="rId4" imgW="3263900" imgH="393700" progId="">
                  <p:embed/>
                  <p:pic>
                    <p:nvPicPr>
                      <p:cNvPr id="0" name="Picture 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9725" y="1916113"/>
                        <a:ext cx="6281738" cy="750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8750" name="Line 46"/>
          <p:cNvSpPr>
            <a:spLocks noChangeShapeType="1"/>
          </p:cNvSpPr>
          <p:nvPr/>
        </p:nvSpPr>
        <p:spPr bwMode="auto">
          <a:xfrm flipV="1">
            <a:off x="3708400" y="2492375"/>
            <a:ext cx="935038" cy="360363"/>
          </a:xfrm>
          <a:prstGeom prst="line">
            <a:avLst/>
          </a:prstGeom>
          <a:noFill/>
          <a:ln w="38100">
            <a:solidFill>
              <a:srgbClr val="009900"/>
            </a:solidFill>
            <a:round/>
            <a:headEnd type="none" w="sm" len="sm"/>
            <a:tailEnd type="triangle" w="sm" len="sm"/>
          </a:ln>
          <a:effectLst/>
        </p:spPr>
        <p:txBody>
          <a:bodyPr/>
          <a:lstStyle/>
          <a:p>
            <a:endParaRPr lang="es-ES"/>
          </a:p>
        </p:txBody>
      </p:sp>
      <p:sp>
        <p:nvSpPr>
          <p:cNvPr id="328756" name="Line 52"/>
          <p:cNvSpPr>
            <a:spLocks noChangeShapeType="1"/>
          </p:cNvSpPr>
          <p:nvPr/>
        </p:nvSpPr>
        <p:spPr bwMode="auto">
          <a:xfrm>
            <a:off x="1965325" y="3475038"/>
            <a:ext cx="1588" cy="2357437"/>
          </a:xfrm>
          <a:prstGeom prst="line">
            <a:avLst/>
          </a:prstGeom>
          <a:noFill/>
          <a:ln w="42863">
            <a:solidFill>
              <a:srgbClr val="000000"/>
            </a:solidFill>
            <a:round/>
            <a:headEnd/>
            <a:tailEnd/>
          </a:ln>
        </p:spPr>
        <p:txBody>
          <a:bodyPr/>
          <a:lstStyle/>
          <a:p>
            <a:endParaRPr lang="es-ES"/>
          </a:p>
        </p:txBody>
      </p:sp>
      <p:sp>
        <p:nvSpPr>
          <p:cNvPr id="328757" name="Line 53"/>
          <p:cNvSpPr>
            <a:spLocks noChangeShapeType="1"/>
          </p:cNvSpPr>
          <p:nvPr/>
        </p:nvSpPr>
        <p:spPr bwMode="auto">
          <a:xfrm>
            <a:off x="1933575" y="5741988"/>
            <a:ext cx="4979988" cy="1587"/>
          </a:xfrm>
          <a:prstGeom prst="line">
            <a:avLst/>
          </a:prstGeom>
          <a:noFill/>
          <a:ln w="42863">
            <a:solidFill>
              <a:srgbClr val="000000"/>
            </a:solidFill>
            <a:round/>
            <a:headEnd/>
            <a:tailEnd/>
          </a:ln>
        </p:spPr>
        <p:txBody>
          <a:bodyPr/>
          <a:lstStyle/>
          <a:p>
            <a:endParaRPr lang="es-ES"/>
          </a:p>
        </p:txBody>
      </p:sp>
      <p:sp>
        <p:nvSpPr>
          <p:cNvPr id="328758" name="Freeform 54"/>
          <p:cNvSpPr>
            <a:spLocks/>
          </p:cNvSpPr>
          <p:nvPr/>
        </p:nvSpPr>
        <p:spPr bwMode="auto">
          <a:xfrm>
            <a:off x="2414588" y="3549650"/>
            <a:ext cx="5591175" cy="1519238"/>
          </a:xfrm>
          <a:custGeom>
            <a:avLst/>
            <a:gdLst/>
            <a:ahLst/>
            <a:cxnLst>
              <a:cxn ang="0">
                <a:pos x="0" y="313"/>
              </a:cxn>
              <a:cxn ang="0">
                <a:pos x="158" y="961"/>
              </a:cxn>
              <a:cxn ang="0">
                <a:pos x="322" y="1472"/>
              </a:cxn>
              <a:cxn ang="0">
                <a:pos x="518" y="1845"/>
              </a:cxn>
              <a:cxn ang="0">
                <a:pos x="678" y="2000"/>
              </a:cxn>
              <a:cxn ang="0">
                <a:pos x="891" y="2163"/>
              </a:cxn>
              <a:cxn ang="0">
                <a:pos x="1414" y="2481"/>
              </a:cxn>
              <a:cxn ang="0">
                <a:pos x="1972" y="2734"/>
              </a:cxn>
              <a:cxn ang="0">
                <a:pos x="2460" y="2867"/>
              </a:cxn>
              <a:cxn ang="0">
                <a:pos x="2575" y="2872"/>
              </a:cxn>
              <a:cxn ang="0">
                <a:pos x="2636" y="2872"/>
              </a:cxn>
              <a:cxn ang="0">
                <a:pos x="2703" y="2870"/>
              </a:cxn>
              <a:cxn ang="0">
                <a:pos x="2989" y="2833"/>
              </a:cxn>
              <a:cxn ang="0">
                <a:pos x="3622" y="2677"/>
              </a:cxn>
              <a:cxn ang="0">
                <a:pos x="4766" y="2299"/>
              </a:cxn>
              <a:cxn ang="0">
                <a:pos x="6299" y="1740"/>
              </a:cxn>
              <a:cxn ang="0">
                <a:pos x="8223" y="972"/>
              </a:cxn>
              <a:cxn ang="0">
                <a:pos x="10565" y="0"/>
              </a:cxn>
            </a:cxnLst>
            <a:rect l="0" t="0" r="r" b="b"/>
            <a:pathLst>
              <a:path w="10565" h="2872">
                <a:moveTo>
                  <a:pt x="0" y="313"/>
                </a:moveTo>
                <a:lnTo>
                  <a:pt x="158" y="961"/>
                </a:lnTo>
                <a:lnTo>
                  <a:pt x="322" y="1472"/>
                </a:lnTo>
                <a:lnTo>
                  <a:pt x="518" y="1845"/>
                </a:lnTo>
                <a:lnTo>
                  <a:pt x="678" y="2000"/>
                </a:lnTo>
                <a:lnTo>
                  <a:pt x="891" y="2163"/>
                </a:lnTo>
                <a:lnTo>
                  <a:pt x="1414" y="2481"/>
                </a:lnTo>
                <a:lnTo>
                  <a:pt x="1972" y="2734"/>
                </a:lnTo>
                <a:lnTo>
                  <a:pt x="2460" y="2867"/>
                </a:lnTo>
                <a:lnTo>
                  <a:pt x="2575" y="2872"/>
                </a:lnTo>
                <a:lnTo>
                  <a:pt x="2636" y="2872"/>
                </a:lnTo>
                <a:lnTo>
                  <a:pt x="2703" y="2870"/>
                </a:lnTo>
                <a:lnTo>
                  <a:pt x="2989" y="2833"/>
                </a:lnTo>
                <a:lnTo>
                  <a:pt x="3622" y="2677"/>
                </a:lnTo>
                <a:lnTo>
                  <a:pt x="4766" y="2299"/>
                </a:lnTo>
                <a:lnTo>
                  <a:pt x="6299" y="1740"/>
                </a:lnTo>
                <a:lnTo>
                  <a:pt x="8223" y="972"/>
                </a:lnTo>
                <a:lnTo>
                  <a:pt x="10565" y="0"/>
                </a:lnTo>
              </a:path>
            </a:pathLst>
          </a:custGeom>
          <a:noFill/>
          <a:ln w="7938">
            <a:solidFill>
              <a:srgbClr val="000000"/>
            </a:solidFill>
            <a:prstDash val="solid"/>
            <a:round/>
            <a:headEnd/>
            <a:tailEnd/>
          </a:ln>
        </p:spPr>
        <p:txBody>
          <a:bodyPr/>
          <a:lstStyle/>
          <a:p>
            <a:endParaRPr lang="es-ES"/>
          </a:p>
        </p:txBody>
      </p:sp>
      <p:sp>
        <p:nvSpPr>
          <p:cNvPr id="328759" name="Line 55"/>
          <p:cNvSpPr>
            <a:spLocks noChangeShapeType="1"/>
          </p:cNvSpPr>
          <p:nvPr/>
        </p:nvSpPr>
        <p:spPr bwMode="auto">
          <a:xfrm>
            <a:off x="3876675" y="3552825"/>
            <a:ext cx="1588" cy="4763"/>
          </a:xfrm>
          <a:prstGeom prst="line">
            <a:avLst/>
          </a:prstGeom>
          <a:noFill/>
          <a:ln w="7938">
            <a:solidFill>
              <a:srgbClr val="000000"/>
            </a:solidFill>
            <a:round/>
            <a:headEnd/>
            <a:tailEnd/>
          </a:ln>
        </p:spPr>
        <p:txBody>
          <a:bodyPr/>
          <a:lstStyle/>
          <a:p>
            <a:endParaRPr lang="es-ES"/>
          </a:p>
        </p:txBody>
      </p:sp>
      <p:sp>
        <p:nvSpPr>
          <p:cNvPr id="328760" name="Line 56"/>
          <p:cNvSpPr>
            <a:spLocks noChangeShapeType="1"/>
          </p:cNvSpPr>
          <p:nvPr/>
        </p:nvSpPr>
        <p:spPr bwMode="auto">
          <a:xfrm>
            <a:off x="3876675" y="3570288"/>
            <a:ext cx="1588" cy="4762"/>
          </a:xfrm>
          <a:prstGeom prst="line">
            <a:avLst/>
          </a:prstGeom>
          <a:noFill/>
          <a:ln w="7938">
            <a:solidFill>
              <a:srgbClr val="000000"/>
            </a:solidFill>
            <a:round/>
            <a:headEnd/>
            <a:tailEnd/>
          </a:ln>
        </p:spPr>
        <p:txBody>
          <a:bodyPr/>
          <a:lstStyle/>
          <a:p>
            <a:endParaRPr lang="es-ES"/>
          </a:p>
        </p:txBody>
      </p:sp>
      <p:sp>
        <p:nvSpPr>
          <p:cNvPr id="328761" name="Line 57"/>
          <p:cNvSpPr>
            <a:spLocks noChangeShapeType="1"/>
          </p:cNvSpPr>
          <p:nvPr/>
        </p:nvSpPr>
        <p:spPr bwMode="auto">
          <a:xfrm>
            <a:off x="3876675" y="3587750"/>
            <a:ext cx="1588" cy="3175"/>
          </a:xfrm>
          <a:prstGeom prst="line">
            <a:avLst/>
          </a:prstGeom>
          <a:noFill/>
          <a:ln w="7938">
            <a:solidFill>
              <a:srgbClr val="000000"/>
            </a:solidFill>
            <a:round/>
            <a:headEnd/>
            <a:tailEnd/>
          </a:ln>
        </p:spPr>
        <p:txBody>
          <a:bodyPr/>
          <a:lstStyle/>
          <a:p>
            <a:endParaRPr lang="es-ES"/>
          </a:p>
        </p:txBody>
      </p:sp>
      <p:sp>
        <p:nvSpPr>
          <p:cNvPr id="328762" name="Line 58"/>
          <p:cNvSpPr>
            <a:spLocks noChangeShapeType="1"/>
          </p:cNvSpPr>
          <p:nvPr/>
        </p:nvSpPr>
        <p:spPr bwMode="auto">
          <a:xfrm>
            <a:off x="3876675" y="3605213"/>
            <a:ext cx="1588" cy="3175"/>
          </a:xfrm>
          <a:prstGeom prst="line">
            <a:avLst/>
          </a:prstGeom>
          <a:noFill/>
          <a:ln w="7938">
            <a:solidFill>
              <a:srgbClr val="000000"/>
            </a:solidFill>
            <a:round/>
            <a:headEnd/>
            <a:tailEnd/>
          </a:ln>
        </p:spPr>
        <p:txBody>
          <a:bodyPr/>
          <a:lstStyle/>
          <a:p>
            <a:endParaRPr lang="es-ES"/>
          </a:p>
        </p:txBody>
      </p:sp>
      <p:sp>
        <p:nvSpPr>
          <p:cNvPr id="328763" name="Line 59"/>
          <p:cNvSpPr>
            <a:spLocks noChangeShapeType="1"/>
          </p:cNvSpPr>
          <p:nvPr/>
        </p:nvSpPr>
        <p:spPr bwMode="auto">
          <a:xfrm>
            <a:off x="3876675" y="3621088"/>
            <a:ext cx="1588" cy="4762"/>
          </a:xfrm>
          <a:prstGeom prst="line">
            <a:avLst/>
          </a:prstGeom>
          <a:noFill/>
          <a:ln w="7938">
            <a:solidFill>
              <a:srgbClr val="000000"/>
            </a:solidFill>
            <a:round/>
            <a:headEnd/>
            <a:tailEnd/>
          </a:ln>
        </p:spPr>
        <p:txBody>
          <a:bodyPr/>
          <a:lstStyle/>
          <a:p>
            <a:endParaRPr lang="es-ES"/>
          </a:p>
        </p:txBody>
      </p:sp>
      <p:sp>
        <p:nvSpPr>
          <p:cNvPr id="328764" name="Line 60"/>
          <p:cNvSpPr>
            <a:spLocks noChangeShapeType="1"/>
          </p:cNvSpPr>
          <p:nvPr/>
        </p:nvSpPr>
        <p:spPr bwMode="auto">
          <a:xfrm>
            <a:off x="3876675" y="3638550"/>
            <a:ext cx="1588" cy="4763"/>
          </a:xfrm>
          <a:prstGeom prst="line">
            <a:avLst/>
          </a:prstGeom>
          <a:noFill/>
          <a:ln w="7938">
            <a:solidFill>
              <a:srgbClr val="000000"/>
            </a:solidFill>
            <a:round/>
            <a:headEnd/>
            <a:tailEnd/>
          </a:ln>
        </p:spPr>
        <p:txBody>
          <a:bodyPr/>
          <a:lstStyle/>
          <a:p>
            <a:endParaRPr lang="es-ES"/>
          </a:p>
        </p:txBody>
      </p:sp>
      <p:sp>
        <p:nvSpPr>
          <p:cNvPr id="328765" name="Line 61"/>
          <p:cNvSpPr>
            <a:spLocks noChangeShapeType="1"/>
          </p:cNvSpPr>
          <p:nvPr/>
        </p:nvSpPr>
        <p:spPr bwMode="auto">
          <a:xfrm>
            <a:off x="3876675" y="3656013"/>
            <a:ext cx="1588" cy="4762"/>
          </a:xfrm>
          <a:prstGeom prst="line">
            <a:avLst/>
          </a:prstGeom>
          <a:noFill/>
          <a:ln w="7938">
            <a:solidFill>
              <a:srgbClr val="000000"/>
            </a:solidFill>
            <a:round/>
            <a:headEnd/>
            <a:tailEnd/>
          </a:ln>
        </p:spPr>
        <p:txBody>
          <a:bodyPr/>
          <a:lstStyle/>
          <a:p>
            <a:endParaRPr lang="es-ES"/>
          </a:p>
        </p:txBody>
      </p:sp>
      <p:sp>
        <p:nvSpPr>
          <p:cNvPr id="328766" name="Line 62"/>
          <p:cNvSpPr>
            <a:spLocks noChangeShapeType="1"/>
          </p:cNvSpPr>
          <p:nvPr/>
        </p:nvSpPr>
        <p:spPr bwMode="auto">
          <a:xfrm>
            <a:off x="3876675" y="3673475"/>
            <a:ext cx="1588" cy="4763"/>
          </a:xfrm>
          <a:prstGeom prst="line">
            <a:avLst/>
          </a:prstGeom>
          <a:noFill/>
          <a:ln w="7938">
            <a:solidFill>
              <a:srgbClr val="000000"/>
            </a:solidFill>
            <a:round/>
            <a:headEnd/>
            <a:tailEnd/>
          </a:ln>
        </p:spPr>
        <p:txBody>
          <a:bodyPr/>
          <a:lstStyle/>
          <a:p>
            <a:endParaRPr lang="es-ES"/>
          </a:p>
        </p:txBody>
      </p:sp>
      <p:sp>
        <p:nvSpPr>
          <p:cNvPr id="328767" name="Line 63"/>
          <p:cNvSpPr>
            <a:spLocks noChangeShapeType="1"/>
          </p:cNvSpPr>
          <p:nvPr/>
        </p:nvSpPr>
        <p:spPr bwMode="auto">
          <a:xfrm>
            <a:off x="3876675" y="3690938"/>
            <a:ext cx="1588" cy="4762"/>
          </a:xfrm>
          <a:prstGeom prst="line">
            <a:avLst/>
          </a:prstGeom>
          <a:noFill/>
          <a:ln w="7938">
            <a:solidFill>
              <a:srgbClr val="000000"/>
            </a:solidFill>
            <a:round/>
            <a:headEnd/>
            <a:tailEnd/>
          </a:ln>
        </p:spPr>
        <p:txBody>
          <a:bodyPr/>
          <a:lstStyle/>
          <a:p>
            <a:endParaRPr lang="es-ES"/>
          </a:p>
        </p:txBody>
      </p:sp>
      <p:sp>
        <p:nvSpPr>
          <p:cNvPr id="328768" name="Line 64"/>
          <p:cNvSpPr>
            <a:spLocks noChangeShapeType="1"/>
          </p:cNvSpPr>
          <p:nvPr/>
        </p:nvSpPr>
        <p:spPr bwMode="auto">
          <a:xfrm>
            <a:off x="3876675" y="3708400"/>
            <a:ext cx="1588" cy="4763"/>
          </a:xfrm>
          <a:prstGeom prst="line">
            <a:avLst/>
          </a:prstGeom>
          <a:noFill/>
          <a:ln w="7938">
            <a:solidFill>
              <a:srgbClr val="000000"/>
            </a:solidFill>
            <a:round/>
            <a:headEnd/>
            <a:tailEnd/>
          </a:ln>
        </p:spPr>
        <p:txBody>
          <a:bodyPr/>
          <a:lstStyle/>
          <a:p>
            <a:endParaRPr lang="es-ES"/>
          </a:p>
        </p:txBody>
      </p:sp>
      <p:sp>
        <p:nvSpPr>
          <p:cNvPr id="328769" name="Line 65"/>
          <p:cNvSpPr>
            <a:spLocks noChangeShapeType="1"/>
          </p:cNvSpPr>
          <p:nvPr/>
        </p:nvSpPr>
        <p:spPr bwMode="auto">
          <a:xfrm>
            <a:off x="3876675" y="3725863"/>
            <a:ext cx="1588" cy="3175"/>
          </a:xfrm>
          <a:prstGeom prst="line">
            <a:avLst/>
          </a:prstGeom>
          <a:noFill/>
          <a:ln w="7938">
            <a:solidFill>
              <a:srgbClr val="000000"/>
            </a:solidFill>
            <a:round/>
            <a:headEnd/>
            <a:tailEnd/>
          </a:ln>
        </p:spPr>
        <p:txBody>
          <a:bodyPr/>
          <a:lstStyle/>
          <a:p>
            <a:endParaRPr lang="es-ES"/>
          </a:p>
        </p:txBody>
      </p:sp>
      <p:sp>
        <p:nvSpPr>
          <p:cNvPr id="328770" name="Line 66"/>
          <p:cNvSpPr>
            <a:spLocks noChangeShapeType="1"/>
          </p:cNvSpPr>
          <p:nvPr/>
        </p:nvSpPr>
        <p:spPr bwMode="auto">
          <a:xfrm>
            <a:off x="3876675" y="3743325"/>
            <a:ext cx="1588" cy="3175"/>
          </a:xfrm>
          <a:prstGeom prst="line">
            <a:avLst/>
          </a:prstGeom>
          <a:noFill/>
          <a:ln w="7938">
            <a:solidFill>
              <a:srgbClr val="000000"/>
            </a:solidFill>
            <a:round/>
            <a:headEnd/>
            <a:tailEnd/>
          </a:ln>
        </p:spPr>
        <p:txBody>
          <a:bodyPr/>
          <a:lstStyle/>
          <a:p>
            <a:endParaRPr lang="es-ES"/>
          </a:p>
        </p:txBody>
      </p:sp>
      <p:sp>
        <p:nvSpPr>
          <p:cNvPr id="328771" name="Line 67"/>
          <p:cNvSpPr>
            <a:spLocks noChangeShapeType="1"/>
          </p:cNvSpPr>
          <p:nvPr/>
        </p:nvSpPr>
        <p:spPr bwMode="auto">
          <a:xfrm>
            <a:off x="3876675" y="3759200"/>
            <a:ext cx="1588" cy="4763"/>
          </a:xfrm>
          <a:prstGeom prst="line">
            <a:avLst/>
          </a:prstGeom>
          <a:noFill/>
          <a:ln w="7938">
            <a:solidFill>
              <a:srgbClr val="000000"/>
            </a:solidFill>
            <a:round/>
            <a:headEnd/>
            <a:tailEnd/>
          </a:ln>
        </p:spPr>
        <p:txBody>
          <a:bodyPr/>
          <a:lstStyle/>
          <a:p>
            <a:endParaRPr lang="es-ES"/>
          </a:p>
        </p:txBody>
      </p:sp>
      <p:sp>
        <p:nvSpPr>
          <p:cNvPr id="328772" name="Line 68"/>
          <p:cNvSpPr>
            <a:spLocks noChangeShapeType="1"/>
          </p:cNvSpPr>
          <p:nvPr/>
        </p:nvSpPr>
        <p:spPr bwMode="auto">
          <a:xfrm>
            <a:off x="3876675" y="3776663"/>
            <a:ext cx="1588" cy="4762"/>
          </a:xfrm>
          <a:prstGeom prst="line">
            <a:avLst/>
          </a:prstGeom>
          <a:noFill/>
          <a:ln w="7938">
            <a:solidFill>
              <a:srgbClr val="000000"/>
            </a:solidFill>
            <a:round/>
            <a:headEnd/>
            <a:tailEnd/>
          </a:ln>
        </p:spPr>
        <p:txBody>
          <a:bodyPr/>
          <a:lstStyle/>
          <a:p>
            <a:endParaRPr lang="es-ES"/>
          </a:p>
        </p:txBody>
      </p:sp>
      <p:sp>
        <p:nvSpPr>
          <p:cNvPr id="328773" name="Line 69"/>
          <p:cNvSpPr>
            <a:spLocks noChangeShapeType="1"/>
          </p:cNvSpPr>
          <p:nvPr/>
        </p:nvSpPr>
        <p:spPr bwMode="auto">
          <a:xfrm>
            <a:off x="3876675" y="3794125"/>
            <a:ext cx="1588" cy="4763"/>
          </a:xfrm>
          <a:prstGeom prst="line">
            <a:avLst/>
          </a:prstGeom>
          <a:noFill/>
          <a:ln w="7938">
            <a:solidFill>
              <a:srgbClr val="000000"/>
            </a:solidFill>
            <a:round/>
            <a:headEnd/>
            <a:tailEnd/>
          </a:ln>
        </p:spPr>
        <p:txBody>
          <a:bodyPr/>
          <a:lstStyle/>
          <a:p>
            <a:endParaRPr lang="es-ES"/>
          </a:p>
        </p:txBody>
      </p:sp>
      <p:sp>
        <p:nvSpPr>
          <p:cNvPr id="328774" name="Line 70"/>
          <p:cNvSpPr>
            <a:spLocks noChangeShapeType="1"/>
          </p:cNvSpPr>
          <p:nvPr/>
        </p:nvSpPr>
        <p:spPr bwMode="auto">
          <a:xfrm>
            <a:off x="3876675" y="3811588"/>
            <a:ext cx="1588" cy="4762"/>
          </a:xfrm>
          <a:prstGeom prst="line">
            <a:avLst/>
          </a:prstGeom>
          <a:noFill/>
          <a:ln w="7938">
            <a:solidFill>
              <a:srgbClr val="000000"/>
            </a:solidFill>
            <a:round/>
            <a:headEnd/>
            <a:tailEnd/>
          </a:ln>
        </p:spPr>
        <p:txBody>
          <a:bodyPr/>
          <a:lstStyle/>
          <a:p>
            <a:endParaRPr lang="es-ES"/>
          </a:p>
        </p:txBody>
      </p:sp>
      <p:sp>
        <p:nvSpPr>
          <p:cNvPr id="328775" name="Line 71"/>
          <p:cNvSpPr>
            <a:spLocks noChangeShapeType="1"/>
          </p:cNvSpPr>
          <p:nvPr/>
        </p:nvSpPr>
        <p:spPr bwMode="auto">
          <a:xfrm>
            <a:off x="3876675" y="3829050"/>
            <a:ext cx="1588" cy="4763"/>
          </a:xfrm>
          <a:prstGeom prst="line">
            <a:avLst/>
          </a:prstGeom>
          <a:noFill/>
          <a:ln w="7938">
            <a:solidFill>
              <a:srgbClr val="000000"/>
            </a:solidFill>
            <a:round/>
            <a:headEnd/>
            <a:tailEnd/>
          </a:ln>
        </p:spPr>
        <p:txBody>
          <a:bodyPr/>
          <a:lstStyle/>
          <a:p>
            <a:endParaRPr lang="es-ES"/>
          </a:p>
        </p:txBody>
      </p:sp>
      <p:sp>
        <p:nvSpPr>
          <p:cNvPr id="328776" name="Line 72"/>
          <p:cNvSpPr>
            <a:spLocks noChangeShapeType="1"/>
          </p:cNvSpPr>
          <p:nvPr/>
        </p:nvSpPr>
        <p:spPr bwMode="auto">
          <a:xfrm>
            <a:off x="3876675" y="3846513"/>
            <a:ext cx="1588" cy="4762"/>
          </a:xfrm>
          <a:prstGeom prst="line">
            <a:avLst/>
          </a:prstGeom>
          <a:noFill/>
          <a:ln w="7938">
            <a:solidFill>
              <a:srgbClr val="000000"/>
            </a:solidFill>
            <a:round/>
            <a:headEnd/>
            <a:tailEnd/>
          </a:ln>
        </p:spPr>
        <p:txBody>
          <a:bodyPr/>
          <a:lstStyle/>
          <a:p>
            <a:endParaRPr lang="es-ES"/>
          </a:p>
        </p:txBody>
      </p:sp>
      <p:sp>
        <p:nvSpPr>
          <p:cNvPr id="328777" name="Line 73"/>
          <p:cNvSpPr>
            <a:spLocks noChangeShapeType="1"/>
          </p:cNvSpPr>
          <p:nvPr/>
        </p:nvSpPr>
        <p:spPr bwMode="auto">
          <a:xfrm>
            <a:off x="3876675" y="3863975"/>
            <a:ext cx="1588" cy="3175"/>
          </a:xfrm>
          <a:prstGeom prst="line">
            <a:avLst/>
          </a:prstGeom>
          <a:noFill/>
          <a:ln w="7938">
            <a:solidFill>
              <a:srgbClr val="000000"/>
            </a:solidFill>
            <a:round/>
            <a:headEnd/>
            <a:tailEnd/>
          </a:ln>
        </p:spPr>
        <p:txBody>
          <a:bodyPr/>
          <a:lstStyle/>
          <a:p>
            <a:endParaRPr lang="es-ES"/>
          </a:p>
        </p:txBody>
      </p:sp>
      <p:sp>
        <p:nvSpPr>
          <p:cNvPr id="328778" name="Line 74"/>
          <p:cNvSpPr>
            <a:spLocks noChangeShapeType="1"/>
          </p:cNvSpPr>
          <p:nvPr/>
        </p:nvSpPr>
        <p:spPr bwMode="auto">
          <a:xfrm>
            <a:off x="3876675" y="3881438"/>
            <a:ext cx="1588" cy="3175"/>
          </a:xfrm>
          <a:prstGeom prst="line">
            <a:avLst/>
          </a:prstGeom>
          <a:noFill/>
          <a:ln w="7938">
            <a:solidFill>
              <a:srgbClr val="000000"/>
            </a:solidFill>
            <a:round/>
            <a:headEnd/>
            <a:tailEnd/>
          </a:ln>
        </p:spPr>
        <p:txBody>
          <a:bodyPr/>
          <a:lstStyle/>
          <a:p>
            <a:endParaRPr lang="es-ES"/>
          </a:p>
        </p:txBody>
      </p:sp>
      <p:sp>
        <p:nvSpPr>
          <p:cNvPr id="328779" name="Line 75"/>
          <p:cNvSpPr>
            <a:spLocks noChangeShapeType="1"/>
          </p:cNvSpPr>
          <p:nvPr/>
        </p:nvSpPr>
        <p:spPr bwMode="auto">
          <a:xfrm>
            <a:off x="3876675" y="3897313"/>
            <a:ext cx="1588" cy="4762"/>
          </a:xfrm>
          <a:prstGeom prst="line">
            <a:avLst/>
          </a:prstGeom>
          <a:noFill/>
          <a:ln w="7938">
            <a:solidFill>
              <a:srgbClr val="000000"/>
            </a:solidFill>
            <a:round/>
            <a:headEnd/>
            <a:tailEnd/>
          </a:ln>
        </p:spPr>
        <p:txBody>
          <a:bodyPr/>
          <a:lstStyle/>
          <a:p>
            <a:endParaRPr lang="es-ES"/>
          </a:p>
        </p:txBody>
      </p:sp>
      <p:sp>
        <p:nvSpPr>
          <p:cNvPr id="328780" name="Line 76"/>
          <p:cNvSpPr>
            <a:spLocks noChangeShapeType="1"/>
          </p:cNvSpPr>
          <p:nvPr/>
        </p:nvSpPr>
        <p:spPr bwMode="auto">
          <a:xfrm>
            <a:off x="3876675" y="3914775"/>
            <a:ext cx="1588" cy="4763"/>
          </a:xfrm>
          <a:prstGeom prst="line">
            <a:avLst/>
          </a:prstGeom>
          <a:noFill/>
          <a:ln w="7938">
            <a:solidFill>
              <a:srgbClr val="000000"/>
            </a:solidFill>
            <a:round/>
            <a:headEnd/>
            <a:tailEnd/>
          </a:ln>
        </p:spPr>
        <p:txBody>
          <a:bodyPr/>
          <a:lstStyle/>
          <a:p>
            <a:endParaRPr lang="es-ES"/>
          </a:p>
        </p:txBody>
      </p:sp>
      <p:sp>
        <p:nvSpPr>
          <p:cNvPr id="328781" name="Line 77"/>
          <p:cNvSpPr>
            <a:spLocks noChangeShapeType="1"/>
          </p:cNvSpPr>
          <p:nvPr/>
        </p:nvSpPr>
        <p:spPr bwMode="auto">
          <a:xfrm>
            <a:off x="3876675" y="3932238"/>
            <a:ext cx="1588" cy="4762"/>
          </a:xfrm>
          <a:prstGeom prst="line">
            <a:avLst/>
          </a:prstGeom>
          <a:noFill/>
          <a:ln w="7938">
            <a:solidFill>
              <a:srgbClr val="000000"/>
            </a:solidFill>
            <a:round/>
            <a:headEnd/>
            <a:tailEnd/>
          </a:ln>
        </p:spPr>
        <p:txBody>
          <a:bodyPr/>
          <a:lstStyle/>
          <a:p>
            <a:endParaRPr lang="es-ES"/>
          </a:p>
        </p:txBody>
      </p:sp>
      <p:sp>
        <p:nvSpPr>
          <p:cNvPr id="328782" name="Line 78"/>
          <p:cNvSpPr>
            <a:spLocks noChangeShapeType="1"/>
          </p:cNvSpPr>
          <p:nvPr/>
        </p:nvSpPr>
        <p:spPr bwMode="auto">
          <a:xfrm>
            <a:off x="3876675" y="3949700"/>
            <a:ext cx="1588" cy="4763"/>
          </a:xfrm>
          <a:prstGeom prst="line">
            <a:avLst/>
          </a:prstGeom>
          <a:noFill/>
          <a:ln w="7938">
            <a:solidFill>
              <a:srgbClr val="000000"/>
            </a:solidFill>
            <a:round/>
            <a:headEnd/>
            <a:tailEnd/>
          </a:ln>
        </p:spPr>
        <p:txBody>
          <a:bodyPr/>
          <a:lstStyle/>
          <a:p>
            <a:endParaRPr lang="es-ES"/>
          </a:p>
        </p:txBody>
      </p:sp>
      <p:sp>
        <p:nvSpPr>
          <p:cNvPr id="328783" name="Line 79"/>
          <p:cNvSpPr>
            <a:spLocks noChangeShapeType="1"/>
          </p:cNvSpPr>
          <p:nvPr/>
        </p:nvSpPr>
        <p:spPr bwMode="auto">
          <a:xfrm>
            <a:off x="3876675" y="3967163"/>
            <a:ext cx="1588" cy="4762"/>
          </a:xfrm>
          <a:prstGeom prst="line">
            <a:avLst/>
          </a:prstGeom>
          <a:noFill/>
          <a:ln w="7938">
            <a:solidFill>
              <a:srgbClr val="000000"/>
            </a:solidFill>
            <a:round/>
            <a:headEnd/>
            <a:tailEnd/>
          </a:ln>
        </p:spPr>
        <p:txBody>
          <a:bodyPr/>
          <a:lstStyle/>
          <a:p>
            <a:endParaRPr lang="es-ES"/>
          </a:p>
        </p:txBody>
      </p:sp>
      <p:sp>
        <p:nvSpPr>
          <p:cNvPr id="328784" name="Line 80"/>
          <p:cNvSpPr>
            <a:spLocks noChangeShapeType="1"/>
          </p:cNvSpPr>
          <p:nvPr/>
        </p:nvSpPr>
        <p:spPr bwMode="auto">
          <a:xfrm>
            <a:off x="3876675" y="3984625"/>
            <a:ext cx="1588" cy="4763"/>
          </a:xfrm>
          <a:prstGeom prst="line">
            <a:avLst/>
          </a:prstGeom>
          <a:noFill/>
          <a:ln w="7938">
            <a:solidFill>
              <a:srgbClr val="000000"/>
            </a:solidFill>
            <a:round/>
            <a:headEnd/>
            <a:tailEnd/>
          </a:ln>
        </p:spPr>
        <p:txBody>
          <a:bodyPr/>
          <a:lstStyle/>
          <a:p>
            <a:endParaRPr lang="es-ES"/>
          </a:p>
        </p:txBody>
      </p:sp>
      <p:sp>
        <p:nvSpPr>
          <p:cNvPr id="328785" name="Line 81"/>
          <p:cNvSpPr>
            <a:spLocks noChangeShapeType="1"/>
          </p:cNvSpPr>
          <p:nvPr/>
        </p:nvSpPr>
        <p:spPr bwMode="auto">
          <a:xfrm>
            <a:off x="3876675" y="4002088"/>
            <a:ext cx="1588" cy="3175"/>
          </a:xfrm>
          <a:prstGeom prst="line">
            <a:avLst/>
          </a:prstGeom>
          <a:noFill/>
          <a:ln w="7938">
            <a:solidFill>
              <a:srgbClr val="000000"/>
            </a:solidFill>
            <a:round/>
            <a:headEnd/>
            <a:tailEnd/>
          </a:ln>
        </p:spPr>
        <p:txBody>
          <a:bodyPr/>
          <a:lstStyle/>
          <a:p>
            <a:endParaRPr lang="es-ES"/>
          </a:p>
        </p:txBody>
      </p:sp>
      <p:sp>
        <p:nvSpPr>
          <p:cNvPr id="328786" name="Line 82"/>
          <p:cNvSpPr>
            <a:spLocks noChangeShapeType="1"/>
          </p:cNvSpPr>
          <p:nvPr/>
        </p:nvSpPr>
        <p:spPr bwMode="auto">
          <a:xfrm>
            <a:off x="3876675" y="4019550"/>
            <a:ext cx="1588" cy="3175"/>
          </a:xfrm>
          <a:prstGeom prst="line">
            <a:avLst/>
          </a:prstGeom>
          <a:noFill/>
          <a:ln w="7938">
            <a:solidFill>
              <a:srgbClr val="000000"/>
            </a:solidFill>
            <a:round/>
            <a:headEnd/>
            <a:tailEnd/>
          </a:ln>
        </p:spPr>
        <p:txBody>
          <a:bodyPr/>
          <a:lstStyle/>
          <a:p>
            <a:endParaRPr lang="es-ES"/>
          </a:p>
        </p:txBody>
      </p:sp>
      <p:sp>
        <p:nvSpPr>
          <p:cNvPr id="328787" name="Line 83"/>
          <p:cNvSpPr>
            <a:spLocks noChangeShapeType="1"/>
          </p:cNvSpPr>
          <p:nvPr/>
        </p:nvSpPr>
        <p:spPr bwMode="auto">
          <a:xfrm>
            <a:off x="3876675" y="4035425"/>
            <a:ext cx="1588" cy="4763"/>
          </a:xfrm>
          <a:prstGeom prst="line">
            <a:avLst/>
          </a:prstGeom>
          <a:noFill/>
          <a:ln w="7938">
            <a:solidFill>
              <a:srgbClr val="000000"/>
            </a:solidFill>
            <a:round/>
            <a:headEnd/>
            <a:tailEnd/>
          </a:ln>
        </p:spPr>
        <p:txBody>
          <a:bodyPr/>
          <a:lstStyle/>
          <a:p>
            <a:endParaRPr lang="es-ES"/>
          </a:p>
        </p:txBody>
      </p:sp>
      <p:sp>
        <p:nvSpPr>
          <p:cNvPr id="328788" name="Line 84"/>
          <p:cNvSpPr>
            <a:spLocks noChangeShapeType="1"/>
          </p:cNvSpPr>
          <p:nvPr/>
        </p:nvSpPr>
        <p:spPr bwMode="auto">
          <a:xfrm>
            <a:off x="3876675" y="4052888"/>
            <a:ext cx="1588" cy="4762"/>
          </a:xfrm>
          <a:prstGeom prst="line">
            <a:avLst/>
          </a:prstGeom>
          <a:noFill/>
          <a:ln w="7938">
            <a:solidFill>
              <a:srgbClr val="000000"/>
            </a:solidFill>
            <a:round/>
            <a:headEnd/>
            <a:tailEnd/>
          </a:ln>
        </p:spPr>
        <p:txBody>
          <a:bodyPr/>
          <a:lstStyle/>
          <a:p>
            <a:endParaRPr lang="es-ES"/>
          </a:p>
        </p:txBody>
      </p:sp>
      <p:sp>
        <p:nvSpPr>
          <p:cNvPr id="328789" name="Line 85"/>
          <p:cNvSpPr>
            <a:spLocks noChangeShapeType="1"/>
          </p:cNvSpPr>
          <p:nvPr/>
        </p:nvSpPr>
        <p:spPr bwMode="auto">
          <a:xfrm>
            <a:off x="3876675" y="4070350"/>
            <a:ext cx="1588" cy="4763"/>
          </a:xfrm>
          <a:prstGeom prst="line">
            <a:avLst/>
          </a:prstGeom>
          <a:noFill/>
          <a:ln w="7938">
            <a:solidFill>
              <a:srgbClr val="000000"/>
            </a:solidFill>
            <a:round/>
            <a:headEnd/>
            <a:tailEnd/>
          </a:ln>
        </p:spPr>
        <p:txBody>
          <a:bodyPr/>
          <a:lstStyle/>
          <a:p>
            <a:endParaRPr lang="es-ES"/>
          </a:p>
        </p:txBody>
      </p:sp>
      <p:sp>
        <p:nvSpPr>
          <p:cNvPr id="328790" name="Line 86"/>
          <p:cNvSpPr>
            <a:spLocks noChangeShapeType="1"/>
          </p:cNvSpPr>
          <p:nvPr/>
        </p:nvSpPr>
        <p:spPr bwMode="auto">
          <a:xfrm>
            <a:off x="3876675" y="4087813"/>
            <a:ext cx="1588" cy="4762"/>
          </a:xfrm>
          <a:prstGeom prst="line">
            <a:avLst/>
          </a:prstGeom>
          <a:noFill/>
          <a:ln w="7938">
            <a:solidFill>
              <a:srgbClr val="000000"/>
            </a:solidFill>
            <a:round/>
            <a:headEnd/>
            <a:tailEnd/>
          </a:ln>
        </p:spPr>
        <p:txBody>
          <a:bodyPr/>
          <a:lstStyle/>
          <a:p>
            <a:endParaRPr lang="es-ES"/>
          </a:p>
        </p:txBody>
      </p:sp>
      <p:sp>
        <p:nvSpPr>
          <p:cNvPr id="328791" name="Line 87"/>
          <p:cNvSpPr>
            <a:spLocks noChangeShapeType="1"/>
          </p:cNvSpPr>
          <p:nvPr/>
        </p:nvSpPr>
        <p:spPr bwMode="auto">
          <a:xfrm>
            <a:off x="3876675" y="4105275"/>
            <a:ext cx="1588" cy="4763"/>
          </a:xfrm>
          <a:prstGeom prst="line">
            <a:avLst/>
          </a:prstGeom>
          <a:noFill/>
          <a:ln w="7938">
            <a:solidFill>
              <a:srgbClr val="000000"/>
            </a:solidFill>
            <a:round/>
            <a:headEnd/>
            <a:tailEnd/>
          </a:ln>
        </p:spPr>
        <p:txBody>
          <a:bodyPr/>
          <a:lstStyle/>
          <a:p>
            <a:endParaRPr lang="es-ES"/>
          </a:p>
        </p:txBody>
      </p:sp>
      <p:sp>
        <p:nvSpPr>
          <p:cNvPr id="328792" name="Line 88"/>
          <p:cNvSpPr>
            <a:spLocks noChangeShapeType="1"/>
          </p:cNvSpPr>
          <p:nvPr/>
        </p:nvSpPr>
        <p:spPr bwMode="auto">
          <a:xfrm>
            <a:off x="3876675" y="4122738"/>
            <a:ext cx="1588" cy="4762"/>
          </a:xfrm>
          <a:prstGeom prst="line">
            <a:avLst/>
          </a:prstGeom>
          <a:noFill/>
          <a:ln w="7938">
            <a:solidFill>
              <a:srgbClr val="000000"/>
            </a:solidFill>
            <a:round/>
            <a:headEnd/>
            <a:tailEnd/>
          </a:ln>
        </p:spPr>
        <p:txBody>
          <a:bodyPr/>
          <a:lstStyle/>
          <a:p>
            <a:endParaRPr lang="es-ES"/>
          </a:p>
        </p:txBody>
      </p:sp>
      <p:sp>
        <p:nvSpPr>
          <p:cNvPr id="328793" name="Line 89"/>
          <p:cNvSpPr>
            <a:spLocks noChangeShapeType="1"/>
          </p:cNvSpPr>
          <p:nvPr/>
        </p:nvSpPr>
        <p:spPr bwMode="auto">
          <a:xfrm>
            <a:off x="3876675" y="4140200"/>
            <a:ext cx="1588" cy="3175"/>
          </a:xfrm>
          <a:prstGeom prst="line">
            <a:avLst/>
          </a:prstGeom>
          <a:noFill/>
          <a:ln w="7938">
            <a:solidFill>
              <a:srgbClr val="000000"/>
            </a:solidFill>
            <a:round/>
            <a:headEnd/>
            <a:tailEnd/>
          </a:ln>
        </p:spPr>
        <p:txBody>
          <a:bodyPr/>
          <a:lstStyle/>
          <a:p>
            <a:endParaRPr lang="es-ES"/>
          </a:p>
        </p:txBody>
      </p:sp>
      <p:sp>
        <p:nvSpPr>
          <p:cNvPr id="328794" name="Line 90"/>
          <p:cNvSpPr>
            <a:spLocks noChangeShapeType="1"/>
          </p:cNvSpPr>
          <p:nvPr/>
        </p:nvSpPr>
        <p:spPr bwMode="auto">
          <a:xfrm>
            <a:off x="3876675" y="4157663"/>
            <a:ext cx="1588" cy="3175"/>
          </a:xfrm>
          <a:prstGeom prst="line">
            <a:avLst/>
          </a:prstGeom>
          <a:noFill/>
          <a:ln w="7938">
            <a:solidFill>
              <a:srgbClr val="000000"/>
            </a:solidFill>
            <a:round/>
            <a:headEnd/>
            <a:tailEnd/>
          </a:ln>
        </p:spPr>
        <p:txBody>
          <a:bodyPr/>
          <a:lstStyle/>
          <a:p>
            <a:endParaRPr lang="es-ES"/>
          </a:p>
        </p:txBody>
      </p:sp>
      <p:sp>
        <p:nvSpPr>
          <p:cNvPr id="328795" name="Line 91"/>
          <p:cNvSpPr>
            <a:spLocks noChangeShapeType="1"/>
          </p:cNvSpPr>
          <p:nvPr/>
        </p:nvSpPr>
        <p:spPr bwMode="auto">
          <a:xfrm>
            <a:off x="3876675" y="4173538"/>
            <a:ext cx="1588" cy="4762"/>
          </a:xfrm>
          <a:prstGeom prst="line">
            <a:avLst/>
          </a:prstGeom>
          <a:noFill/>
          <a:ln w="7938">
            <a:solidFill>
              <a:srgbClr val="000000"/>
            </a:solidFill>
            <a:round/>
            <a:headEnd/>
            <a:tailEnd/>
          </a:ln>
        </p:spPr>
        <p:txBody>
          <a:bodyPr/>
          <a:lstStyle/>
          <a:p>
            <a:endParaRPr lang="es-ES"/>
          </a:p>
        </p:txBody>
      </p:sp>
      <p:sp>
        <p:nvSpPr>
          <p:cNvPr id="328796" name="Line 92"/>
          <p:cNvSpPr>
            <a:spLocks noChangeShapeType="1"/>
          </p:cNvSpPr>
          <p:nvPr/>
        </p:nvSpPr>
        <p:spPr bwMode="auto">
          <a:xfrm>
            <a:off x="3876675" y="4191000"/>
            <a:ext cx="1588" cy="4763"/>
          </a:xfrm>
          <a:prstGeom prst="line">
            <a:avLst/>
          </a:prstGeom>
          <a:noFill/>
          <a:ln w="7938">
            <a:solidFill>
              <a:srgbClr val="000000"/>
            </a:solidFill>
            <a:round/>
            <a:headEnd/>
            <a:tailEnd/>
          </a:ln>
        </p:spPr>
        <p:txBody>
          <a:bodyPr/>
          <a:lstStyle/>
          <a:p>
            <a:endParaRPr lang="es-ES"/>
          </a:p>
        </p:txBody>
      </p:sp>
      <p:sp>
        <p:nvSpPr>
          <p:cNvPr id="328797" name="Line 93"/>
          <p:cNvSpPr>
            <a:spLocks noChangeShapeType="1"/>
          </p:cNvSpPr>
          <p:nvPr/>
        </p:nvSpPr>
        <p:spPr bwMode="auto">
          <a:xfrm>
            <a:off x="3876675" y="4208463"/>
            <a:ext cx="1588" cy="4762"/>
          </a:xfrm>
          <a:prstGeom prst="line">
            <a:avLst/>
          </a:prstGeom>
          <a:noFill/>
          <a:ln w="7938">
            <a:solidFill>
              <a:srgbClr val="000000"/>
            </a:solidFill>
            <a:round/>
            <a:headEnd/>
            <a:tailEnd/>
          </a:ln>
        </p:spPr>
        <p:txBody>
          <a:bodyPr/>
          <a:lstStyle/>
          <a:p>
            <a:endParaRPr lang="es-ES"/>
          </a:p>
        </p:txBody>
      </p:sp>
      <p:sp>
        <p:nvSpPr>
          <p:cNvPr id="328798" name="Line 94"/>
          <p:cNvSpPr>
            <a:spLocks noChangeShapeType="1"/>
          </p:cNvSpPr>
          <p:nvPr/>
        </p:nvSpPr>
        <p:spPr bwMode="auto">
          <a:xfrm>
            <a:off x="3876675" y="4225925"/>
            <a:ext cx="1588" cy="4763"/>
          </a:xfrm>
          <a:prstGeom prst="line">
            <a:avLst/>
          </a:prstGeom>
          <a:noFill/>
          <a:ln w="7938">
            <a:solidFill>
              <a:srgbClr val="000000"/>
            </a:solidFill>
            <a:round/>
            <a:headEnd/>
            <a:tailEnd/>
          </a:ln>
        </p:spPr>
        <p:txBody>
          <a:bodyPr/>
          <a:lstStyle/>
          <a:p>
            <a:endParaRPr lang="es-ES"/>
          </a:p>
        </p:txBody>
      </p:sp>
      <p:sp>
        <p:nvSpPr>
          <p:cNvPr id="328799" name="Line 95"/>
          <p:cNvSpPr>
            <a:spLocks noChangeShapeType="1"/>
          </p:cNvSpPr>
          <p:nvPr/>
        </p:nvSpPr>
        <p:spPr bwMode="auto">
          <a:xfrm>
            <a:off x="3876675" y="4243388"/>
            <a:ext cx="1588" cy="4762"/>
          </a:xfrm>
          <a:prstGeom prst="line">
            <a:avLst/>
          </a:prstGeom>
          <a:noFill/>
          <a:ln w="7938">
            <a:solidFill>
              <a:srgbClr val="000000"/>
            </a:solidFill>
            <a:round/>
            <a:headEnd/>
            <a:tailEnd/>
          </a:ln>
        </p:spPr>
        <p:txBody>
          <a:bodyPr/>
          <a:lstStyle/>
          <a:p>
            <a:endParaRPr lang="es-ES"/>
          </a:p>
        </p:txBody>
      </p:sp>
      <p:sp>
        <p:nvSpPr>
          <p:cNvPr id="328800" name="Line 96"/>
          <p:cNvSpPr>
            <a:spLocks noChangeShapeType="1"/>
          </p:cNvSpPr>
          <p:nvPr/>
        </p:nvSpPr>
        <p:spPr bwMode="auto">
          <a:xfrm>
            <a:off x="3876675" y="4260850"/>
            <a:ext cx="1588" cy="4763"/>
          </a:xfrm>
          <a:prstGeom prst="line">
            <a:avLst/>
          </a:prstGeom>
          <a:noFill/>
          <a:ln w="7938">
            <a:solidFill>
              <a:srgbClr val="000000"/>
            </a:solidFill>
            <a:round/>
            <a:headEnd/>
            <a:tailEnd/>
          </a:ln>
        </p:spPr>
        <p:txBody>
          <a:bodyPr/>
          <a:lstStyle/>
          <a:p>
            <a:endParaRPr lang="es-ES"/>
          </a:p>
        </p:txBody>
      </p:sp>
      <p:sp>
        <p:nvSpPr>
          <p:cNvPr id="328801" name="Line 97"/>
          <p:cNvSpPr>
            <a:spLocks noChangeShapeType="1"/>
          </p:cNvSpPr>
          <p:nvPr/>
        </p:nvSpPr>
        <p:spPr bwMode="auto">
          <a:xfrm>
            <a:off x="3876675" y="4278313"/>
            <a:ext cx="1588" cy="3175"/>
          </a:xfrm>
          <a:prstGeom prst="line">
            <a:avLst/>
          </a:prstGeom>
          <a:noFill/>
          <a:ln w="7938">
            <a:solidFill>
              <a:srgbClr val="000000"/>
            </a:solidFill>
            <a:round/>
            <a:headEnd/>
            <a:tailEnd/>
          </a:ln>
        </p:spPr>
        <p:txBody>
          <a:bodyPr/>
          <a:lstStyle/>
          <a:p>
            <a:endParaRPr lang="es-ES"/>
          </a:p>
        </p:txBody>
      </p:sp>
      <p:sp>
        <p:nvSpPr>
          <p:cNvPr id="328802" name="Line 98"/>
          <p:cNvSpPr>
            <a:spLocks noChangeShapeType="1"/>
          </p:cNvSpPr>
          <p:nvPr/>
        </p:nvSpPr>
        <p:spPr bwMode="auto">
          <a:xfrm>
            <a:off x="3876675" y="4295775"/>
            <a:ext cx="1588" cy="3175"/>
          </a:xfrm>
          <a:prstGeom prst="line">
            <a:avLst/>
          </a:prstGeom>
          <a:noFill/>
          <a:ln w="7938">
            <a:solidFill>
              <a:srgbClr val="000000"/>
            </a:solidFill>
            <a:round/>
            <a:headEnd/>
            <a:tailEnd/>
          </a:ln>
        </p:spPr>
        <p:txBody>
          <a:bodyPr/>
          <a:lstStyle/>
          <a:p>
            <a:endParaRPr lang="es-ES"/>
          </a:p>
        </p:txBody>
      </p:sp>
      <p:sp>
        <p:nvSpPr>
          <p:cNvPr id="328803" name="Line 99"/>
          <p:cNvSpPr>
            <a:spLocks noChangeShapeType="1"/>
          </p:cNvSpPr>
          <p:nvPr/>
        </p:nvSpPr>
        <p:spPr bwMode="auto">
          <a:xfrm>
            <a:off x="3876675" y="4311650"/>
            <a:ext cx="1588" cy="4763"/>
          </a:xfrm>
          <a:prstGeom prst="line">
            <a:avLst/>
          </a:prstGeom>
          <a:noFill/>
          <a:ln w="7938">
            <a:solidFill>
              <a:srgbClr val="000000"/>
            </a:solidFill>
            <a:round/>
            <a:headEnd/>
            <a:tailEnd/>
          </a:ln>
        </p:spPr>
        <p:txBody>
          <a:bodyPr/>
          <a:lstStyle/>
          <a:p>
            <a:endParaRPr lang="es-ES"/>
          </a:p>
        </p:txBody>
      </p:sp>
      <p:sp>
        <p:nvSpPr>
          <p:cNvPr id="328804" name="Line 100"/>
          <p:cNvSpPr>
            <a:spLocks noChangeShapeType="1"/>
          </p:cNvSpPr>
          <p:nvPr/>
        </p:nvSpPr>
        <p:spPr bwMode="auto">
          <a:xfrm>
            <a:off x="3876675" y="4329113"/>
            <a:ext cx="1588" cy="4762"/>
          </a:xfrm>
          <a:prstGeom prst="line">
            <a:avLst/>
          </a:prstGeom>
          <a:noFill/>
          <a:ln w="7938">
            <a:solidFill>
              <a:srgbClr val="000000"/>
            </a:solidFill>
            <a:round/>
            <a:headEnd/>
            <a:tailEnd/>
          </a:ln>
        </p:spPr>
        <p:txBody>
          <a:bodyPr/>
          <a:lstStyle/>
          <a:p>
            <a:endParaRPr lang="es-ES"/>
          </a:p>
        </p:txBody>
      </p:sp>
      <p:sp>
        <p:nvSpPr>
          <p:cNvPr id="328805" name="Line 101"/>
          <p:cNvSpPr>
            <a:spLocks noChangeShapeType="1"/>
          </p:cNvSpPr>
          <p:nvPr/>
        </p:nvSpPr>
        <p:spPr bwMode="auto">
          <a:xfrm>
            <a:off x="3876675" y="4346575"/>
            <a:ext cx="1588" cy="4763"/>
          </a:xfrm>
          <a:prstGeom prst="line">
            <a:avLst/>
          </a:prstGeom>
          <a:noFill/>
          <a:ln w="7938">
            <a:solidFill>
              <a:srgbClr val="000000"/>
            </a:solidFill>
            <a:round/>
            <a:headEnd/>
            <a:tailEnd/>
          </a:ln>
        </p:spPr>
        <p:txBody>
          <a:bodyPr/>
          <a:lstStyle/>
          <a:p>
            <a:endParaRPr lang="es-ES"/>
          </a:p>
        </p:txBody>
      </p:sp>
      <p:sp>
        <p:nvSpPr>
          <p:cNvPr id="328806" name="Line 102"/>
          <p:cNvSpPr>
            <a:spLocks noChangeShapeType="1"/>
          </p:cNvSpPr>
          <p:nvPr/>
        </p:nvSpPr>
        <p:spPr bwMode="auto">
          <a:xfrm>
            <a:off x="3876675" y="4364038"/>
            <a:ext cx="1588" cy="4762"/>
          </a:xfrm>
          <a:prstGeom prst="line">
            <a:avLst/>
          </a:prstGeom>
          <a:noFill/>
          <a:ln w="7938">
            <a:solidFill>
              <a:srgbClr val="000000"/>
            </a:solidFill>
            <a:round/>
            <a:headEnd/>
            <a:tailEnd/>
          </a:ln>
        </p:spPr>
        <p:txBody>
          <a:bodyPr/>
          <a:lstStyle/>
          <a:p>
            <a:endParaRPr lang="es-ES"/>
          </a:p>
        </p:txBody>
      </p:sp>
      <p:sp>
        <p:nvSpPr>
          <p:cNvPr id="328807" name="Line 103"/>
          <p:cNvSpPr>
            <a:spLocks noChangeShapeType="1"/>
          </p:cNvSpPr>
          <p:nvPr/>
        </p:nvSpPr>
        <p:spPr bwMode="auto">
          <a:xfrm>
            <a:off x="3876675" y="4381500"/>
            <a:ext cx="1588" cy="4763"/>
          </a:xfrm>
          <a:prstGeom prst="line">
            <a:avLst/>
          </a:prstGeom>
          <a:noFill/>
          <a:ln w="7938">
            <a:solidFill>
              <a:srgbClr val="000000"/>
            </a:solidFill>
            <a:round/>
            <a:headEnd/>
            <a:tailEnd/>
          </a:ln>
        </p:spPr>
        <p:txBody>
          <a:bodyPr/>
          <a:lstStyle/>
          <a:p>
            <a:endParaRPr lang="es-ES"/>
          </a:p>
        </p:txBody>
      </p:sp>
      <p:sp>
        <p:nvSpPr>
          <p:cNvPr id="328808" name="Line 104"/>
          <p:cNvSpPr>
            <a:spLocks noChangeShapeType="1"/>
          </p:cNvSpPr>
          <p:nvPr/>
        </p:nvSpPr>
        <p:spPr bwMode="auto">
          <a:xfrm>
            <a:off x="3876675" y="4398963"/>
            <a:ext cx="1588" cy="4762"/>
          </a:xfrm>
          <a:prstGeom prst="line">
            <a:avLst/>
          </a:prstGeom>
          <a:noFill/>
          <a:ln w="7938">
            <a:solidFill>
              <a:srgbClr val="000000"/>
            </a:solidFill>
            <a:round/>
            <a:headEnd/>
            <a:tailEnd/>
          </a:ln>
        </p:spPr>
        <p:txBody>
          <a:bodyPr/>
          <a:lstStyle/>
          <a:p>
            <a:endParaRPr lang="es-ES"/>
          </a:p>
        </p:txBody>
      </p:sp>
      <p:sp>
        <p:nvSpPr>
          <p:cNvPr id="328809" name="Line 105"/>
          <p:cNvSpPr>
            <a:spLocks noChangeShapeType="1"/>
          </p:cNvSpPr>
          <p:nvPr/>
        </p:nvSpPr>
        <p:spPr bwMode="auto">
          <a:xfrm>
            <a:off x="3876675" y="4416425"/>
            <a:ext cx="1588" cy="3175"/>
          </a:xfrm>
          <a:prstGeom prst="line">
            <a:avLst/>
          </a:prstGeom>
          <a:noFill/>
          <a:ln w="7938">
            <a:solidFill>
              <a:srgbClr val="000000"/>
            </a:solidFill>
            <a:round/>
            <a:headEnd/>
            <a:tailEnd/>
          </a:ln>
        </p:spPr>
        <p:txBody>
          <a:bodyPr/>
          <a:lstStyle/>
          <a:p>
            <a:endParaRPr lang="es-ES"/>
          </a:p>
        </p:txBody>
      </p:sp>
      <p:sp>
        <p:nvSpPr>
          <p:cNvPr id="328810" name="Line 106"/>
          <p:cNvSpPr>
            <a:spLocks noChangeShapeType="1"/>
          </p:cNvSpPr>
          <p:nvPr/>
        </p:nvSpPr>
        <p:spPr bwMode="auto">
          <a:xfrm>
            <a:off x="3876675" y="4433888"/>
            <a:ext cx="1588" cy="3175"/>
          </a:xfrm>
          <a:prstGeom prst="line">
            <a:avLst/>
          </a:prstGeom>
          <a:noFill/>
          <a:ln w="7938">
            <a:solidFill>
              <a:srgbClr val="000000"/>
            </a:solidFill>
            <a:round/>
            <a:headEnd/>
            <a:tailEnd/>
          </a:ln>
        </p:spPr>
        <p:txBody>
          <a:bodyPr/>
          <a:lstStyle/>
          <a:p>
            <a:endParaRPr lang="es-ES"/>
          </a:p>
        </p:txBody>
      </p:sp>
      <p:sp>
        <p:nvSpPr>
          <p:cNvPr id="328811" name="Line 107"/>
          <p:cNvSpPr>
            <a:spLocks noChangeShapeType="1"/>
          </p:cNvSpPr>
          <p:nvPr/>
        </p:nvSpPr>
        <p:spPr bwMode="auto">
          <a:xfrm>
            <a:off x="3876675" y="4449763"/>
            <a:ext cx="1588" cy="4762"/>
          </a:xfrm>
          <a:prstGeom prst="line">
            <a:avLst/>
          </a:prstGeom>
          <a:noFill/>
          <a:ln w="7938">
            <a:solidFill>
              <a:srgbClr val="000000"/>
            </a:solidFill>
            <a:round/>
            <a:headEnd/>
            <a:tailEnd/>
          </a:ln>
        </p:spPr>
        <p:txBody>
          <a:bodyPr/>
          <a:lstStyle/>
          <a:p>
            <a:endParaRPr lang="es-ES"/>
          </a:p>
        </p:txBody>
      </p:sp>
      <p:sp>
        <p:nvSpPr>
          <p:cNvPr id="328812" name="Line 108"/>
          <p:cNvSpPr>
            <a:spLocks noChangeShapeType="1"/>
          </p:cNvSpPr>
          <p:nvPr/>
        </p:nvSpPr>
        <p:spPr bwMode="auto">
          <a:xfrm>
            <a:off x="3876675" y="4467225"/>
            <a:ext cx="1588" cy="4763"/>
          </a:xfrm>
          <a:prstGeom prst="line">
            <a:avLst/>
          </a:prstGeom>
          <a:noFill/>
          <a:ln w="7938">
            <a:solidFill>
              <a:srgbClr val="000000"/>
            </a:solidFill>
            <a:round/>
            <a:headEnd/>
            <a:tailEnd/>
          </a:ln>
        </p:spPr>
        <p:txBody>
          <a:bodyPr/>
          <a:lstStyle/>
          <a:p>
            <a:endParaRPr lang="es-ES"/>
          </a:p>
        </p:txBody>
      </p:sp>
      <p:sp>
        <p:nvSpPr>
          <p:cNvPr id="328813" name="Line 109"/>
          <p:cNvSpPr>
            <a:spLocks noChangeShapeType="1"/>
          </p:cNvSpPr>
          <p:nvPr/>
        </p:nvSpPr>
        <p:spPr bwMode="auto">
          <a:xfrm>
            <a:off x="3876675" y="4484688"/>
            <a:ext cx="1588" cy="4762"/>
          </a:xfrm>
          <a:prstGeom prst="line">
            <a:avLst/>
          </a:prstGeom>
          <a:noFill/>
          <a:ln w="7938">
            <a:solidFill>
              <a:srgbClr val="000000"/>
            </a:solidFill>
            <a:round/>
            <a:headEnd/>
            <a:tailEnd/>
          </a:ln>
        </p:spPr>
        <p:txBody>
          <a:bodyPr/>
          <a:lstStyle/>
          <a:p>
            <a:endParaRPr lang="es-ES"/>
          </a:p>
        </p:txBody>
      </p:sp>
      <p:sp>
        <p:nvSpPr>
          <p:cNvPr id="328814" name="Line 110"/>
          <p:cNvSpPr>
            <a:spLocks noChangeShapeType="1"/>
          </p:cNvSpPr>
          <p:nvPr/>
        </p:nvSpPr>
        <p:spPr bwMode="auto">
          <a:xfrm>
            <a:off x="3876675" y="4502150"/>
            <a:ext cx="1588" cy="4763"/>
          </a:xfrm>
          <a:prstGeom prst="line">
            <a:avLst/>
          </a:prstGeom>
          <a:noFill/>
          <a:ln w="7938">
            <a:solidFill>
              <a:srgbClr val="000000"/>
            </a:solidFill>
            <a:round/>
            <a:headEnd/>
            <a:tailEnd/>
          </a:ln>
        </p:spPr>
        <p:txBody>
          <a:bodyPr/>
          <a:lstStyle/>
          <a:p>
            <a:endParaRPr lang="es-ES"/>
          </a:p>
        </p:txBody>
      </p:sp>
      <p:sp>
        <p:nvSpPr>
          <p:cNvPr id="328815" name="Line 111"/>
          <p:cNvSpPr>
            <a:spLocks noChangeShapeType="1"/>
          </p:cNvSpPr>
          <p:nvPr/>
        </p:nvSpPr>
        <p:spPr bwMode="auto">
          <a:xfrm>
            <a:off x="3876675" y="4519613"/>
            <a:ext cx="1588" cy="4762"/>
          </a:xfrm>
          <a:prstGeom prst="line">
            <a:avLst/>
          </a:prstGeom>
          <a:noFill/>
          <a:ln w="7938">
            <a:solidFill>
              <a:srgbClr val="000000"/>
            </a:solidFill>
            <a:round/>
            <a:headEnd/>
            <a:tailEnd/>
          </a:ln>
        </p:spPr>
        <p:txBody>
          <a:bodyPr/>
          <a:lstStyle/>
          <a:p>
            <a:endParaRPr lang="es-ES"/>
          </a:p>
        </p:txBody>
      </p:sp>
      <p:sp>
        <p:nvSpPr>
          <p:cNvPr id="328816" name="Line 112"/>
          <p:cNvSpPr>
            <a:spLocks noChangeShapeType="1"/>
          </p:cNvSpPr>
          <p:nvPr/>
        </p:nvSpPr>
        <p:spPr bwMode="auto">
          <a:xfrm>
            <a:off x="3876675" y="4537075"/>
            <a:ext cx="1588" cy="4763"/>
          </a:xfrm>
          <a:prstGeom prst="line">
            <a:avLst/>
          </a:prstGeom>
          <a:noFill/>
          <a:ln w="7938">
            <a:solidFill>
              <a:srgbClr val="000000"/>
            </a:solidFill>
            <a:round/>
            <a:headEnd/>
            <a:tailEnd/>
          </a:ln>
        </p:spPr>
        <p:txBody>
          <a:bodyPr/>
          <a:lstStyle/>
          <a:p>
            <a:endParaRPr lang="es-ES"/>
          </a:p>
        </p:txBody>
      </p:sp>
      <p:sp>
        <p:nvSpPr>
          <p:cNvPr id="328817" name="Line 113"/>
          <p:cNvSpPr>
            <a:spLocks noChangeShapeType="1"/>
          </p:cNvSpPr>
          <p:nvPr/>
        </p:nvSpPr>
        <p:spPr bwMode="auto">
          <a:xfrm>
            <a:off x="3876675" y="4554538"/>
            <a:ext cx="1588" cy="3175"/>
          </a:xfrm>
          <a:prstGeom prst="line">
            <a:avLst/>
          </a:prstGeom>
          <a:noFill/>
          <a:ln w="7938">
            <a:solidFill>
              <a:srgbClr val="000000"/>
            </a:solidFill>
            <a:round/>
            <a:headEnd/>
            <a:tailEnd/>
          </a:ln>
        </p:spPr>
        <p:txBody>
          <a:bodyPr/>
          <a:lstStyle/>
          <a:p>
            <a:endParaRPr lang="es-ES"/>
          </a:p>
        </p:txBody>
      </p:sp>
      <p:sp>
        <p:nvSpPr>
          <p:cNvPr id="328818" name="Line 114"/>
          <p:cNvSpPr>
            <a:spLocks noChangeShapeType="1"/>
          </p:cNvSpPr>
          <p:nvPr/>
        </p:nvSpPr>
        <p:spPr bwMode="auto">
          <a:xfrm>
            <a:off x="3876675" y="4572000"/>
            <a:ext cx="1588" cy="3175"/>
          </a:xfrm>
          <a:prstGeom prst="line">
            <a:avLst/>
          </a:prstGeom>
          <a:noFill/>
          <a:ln w="7938">
            <a:solidFill>
              <a:srgbClr val="000000"/>
            </a:solidFill>
            <a:round/>
            <a:headEnd/>
            <a:tailEnd/>
          </a:ln>
        </p:spPr>
        <p:txBody>
          <a:bodyPr/>
          <a:lstStyle/>
          <a:p>
            <a:endParaRPr lang="es-ES"/>
          </a:p>
        </p:txBody>
      </p:sp>
      <p:sp>
        <p:nvSpPr>
          <p:cNvPr id="328819" name="Line 115"/>
          <p:cNvSpPr>
            <a:spLocks noChangeShapeType="1"/>
          </p:cNvSpPr>
          <p:nvPr/>
        </p:nvSpPr>
        <p:spPr bwMode="auto">
          <a:xfrm>
            <a:off x="3876675" y="4587875"/>
            <a:ext cx="1588" cy="4763"/>
          </a:xfrm>
          <a:prstGeom prst="line">
            <a:avLst/>
          </a:prstGeom>
          <a:noFill/>
          <a:ln w="7938">
            <a:solidFill>
              <a:srgbClr val="000000"/>
            </a:solidFill>
            <a:round/>
            <a:headEnd/>
            <a:tailEnd/>
          </a:ln>
        </p:spPr>
        <p:txBody>
          <a:bodyPr/>
          <a:lstStyle/>
          <a:p>
            <a:endParaRPr lang="es-ES"/>
          </a:p>
        </p:txBody>
      </p:sp>
      <p:sp>
        <p:nvSpPr>
          <p:cNvPr id="328820" name="Line 116"/>
          <p:cNvSpPr>
            <a:spLocks noChangeShapeType="1"/>
          </p:cNvSpPr>
          <p:nvPr/>
        </p:nvSpPr>
        <p:spPr bwMode="auto">
          <a:xfrm>
            <a:off x="3876675" y="4605338"/>
            <a:ext cx="1588" cy="4762"/>
          </a:xfrm>
          <a:prstGeom prst="line">
            <a:avLst/>
          </a:prstGeom>
          <a:noFill/>
          <a:ln w="7938">
            <a:solidFill>
              <a:srgbClr val="000000"/>
            </a:solidFill>
            <a:round/>
            <a:headEnd/>
            <a:tailEnd/>
          </a:ln>
        </p:spPr>
        <p:txBody>
          <a:bodyPr/>
          <a:lstStyle/>
          <a:p>
            <a:endParaRPr lang="es-ES"/>
          </a:p>
        </p:txBody>
      </p:sp>
      <p:sp>
        <p:nvSpPr>
          <p:cNvPr id="328821" name="Line 117"/>
          <p:cNvSpPr>
            <a:spLocks noChangeShapeType="1"/>
          </p:cNvSpPr>
          <p:nvPr/>
        </p:nvSpPr>
        <p:spPr bwMode="auto">
          <a:xfrm>
            <a:off x="3876675" y="4622800"/>
            <a:ext cx="1588" cy="4763"/>
          </a:xfrm>
          <a:prstGeom prst="line">
            <a:avLst/>
          </a:prstGeom>
          <a:noFill/>
          <a:ln w="7938">
            <a:solidFill>
              <a:srgbClr val="000000"/>
            </a:solidFill>
            <a:round/>
            <a:headEnd/>
            <a:tailEnd/>
          </a:ln>
        </p:spPr>
        <p:txBody>
          <a:bodyPr/>
          <a:lstStyle/>
          <a:p>
            <a:endParaRPr lang="es-ES"/>
          </a:p>
        </p:txBody>
      </p:sp>
      <p:sp>
        <p:nvSpPr>
          <p:cNvPr id="328822" name="Line 118"/>
          <p:cNvSpPr>
            <a:spLocks noChangeShapeType="1"/>
          </p:cNvSpPr>
          <p:nvPr/>
        </p:nvSpPr>
        <p:spPr bwMode="auto">
          <a:xfrm>
            <a:off x="3876675" y="4640263"/>
            <a:ext cx="1588" cy="4762"/>
          </a:xfrm>
          <a:prstGeom prst="line">
            <a:avLst/>
          </a:prstGeom>
          <a:noFill/>
          <a:ln w="7938">
            <a:solidFill>
              <a:srgbClr val="000000"/>
            </a:solidFill>
            <a:round/>
            <a:headEnd/>
            <a:tailEnd/>
          </a:ln>
        </p:spPr>
        <p:txBody>
          <a:bodyPr/>
          <a:lstStyle/>
          <a:p>
            <a:endParaRPr lang="es-ES"/>
          </a:p>
        </p:txBody>
      </p:sp>
      <p:sp>
        <p:nvSpPr>
          <p:cNvPr id="328823" name="Line 119"/>
          <p:cNvSpPr>
            <a:spLocks noChangeShapeType="1"/>
          </p:cNvSpPr>
          <p:nvPr/>
        </p:nvSpPr>
        <p:spPr bwMode="auto">
          <a:xfrm>
            <a:off x="3876675" y="4657725"/>
            <a:ext cx="1588" cy="4763"/>
          </a:xfrm>
          <a:prstGeom prst="line">
            <a:avLst/>
          </a:prstGeom>
          <a:noFill/>
          <a:ln w="7938">
            <a:solidFill>
              <a:srgbClr val="000000"/>
            </a:solidFill>
            <a:round/>
            <a:headEnd/>
            <a:tailEnd/>
          </a:ln>
        </p:spPr>
        <p:txBody>
          <a:bodyPr/>
          <a:lstStyle/>
          <a:p>
            <a:endParaRPr lang="es-ES"/>
          </a:p>
        </p:txBody>
      </p:sp>
      <p:sp>
        <p:nvSpPr>
          <p:cNvPr id="328824" name="Line 120"/>
          <p:cNvSpPr>
            <a:spLocks noChangeShapeType="1"/>
          </p:cNvSpPr>
          <p:nvPr/>
        </p:nvSpPr>
        <p:spPr bwMode="auto">
          <a:xfrm>
            <a:off x="3876675" y="4675188"/>
            <a:ext cx="1588" cy="4762"/>
          </a:xfrm>
          <a:prstGeom prst="line">
            <a:avLst/>
          </a:prstGeom>
          <a:noFill/>
          <a:ln w="7938">
            <a:solidFill>
              <a:srgbClr val="000000"/>
            </a:solidFill>
            <a:round/>
            <a:headEnd/>
            <a:tailEnd/>
          </a:ln>
        </p:spPr>
        <p:txBody>
          <a:bodyPr/>
          <a:lstStyle/>
          <a:p>
            <a:endParaRPr lang="es-ES"/>
          </a:p>
        </p:txBody>
      </p:sp>
      <p:sp>
        <p:nvSpPr>
          <p:cNvPr id="328825" name="Line 121"/>
          <p:cNvSpPr>
            <a:spLocks noChangeShapeType="1"/>
          </p:cNvSpPr>
          <p:nvPr/>
        </p:nvSpPr>
        <p:spPr bwMode="auto">
          <a:xfrm>
            <a:off x="3876675" y="4692650"/>
            <a:ext cx="1588" cy="3175"/>
          </a:xfrm>
          <a:prstGeom prst="line">
            <a:avLst/>
          </a:prstGeom>
          <a:noFill/>
          <a:ln w="7938">
            <a:solidFill>
              <a:srgbClr val="000000"/>
            </a:solidFill>
            <a:round/>
            <a:headEnd/>
            <a:tailEnd/>
          </a:ln>
        </p:spPr>
        <p:txBody>
          <a:bodyPr/>
          <a:lstStyle/>
          <a:p>
            <a:endParaRPr lang="es-ES"/>
          </a:p>
        </p:txBody>
      </p:sp>
      <p:sp>
        <p:nvSpPr>
          <p:cNvPr id="328826" name="Line 122"/>
          <p:cNvSpPr>
            <a:spLocks noChangeShapeType="1"/>
          </p:cNvSpPr>
          <p:nvPr/>
        </p:nvSpPr>
        <p:spPr bwMode="auto">
          <a:xfrm>
            <a:off x="3876675" y="4710113"/>
            <a:ext cx="1588" cy="3175"/>
          </a:xfrm>
          <a:prstGeom prst="line">
            <a:avLst/>
          </a:prstGeom>
          <a:noFill/>
          <a:ln w="7938">
            <a:solidFill>
              <a:srgbClr val="000000"/>
            </a:solidFill>
            <a:round/>
            <a:headEnd/>
            <a:tailEnd/>
          </a:ln>
        </p:spPr>
        <p:txBody>
          <a:bodyPr/>
          <a:lstStyle/>
          <a:p>
            <a:endParaRPr lang="es-ES"/>
          </a:p>
        </p:txBody>
      </p:sp>
      <p:sp>
        <p:nvSpPr>
          <p:cNvPr id="328827" name="Line 123"/>
          <p:cNvSpPr>
            <a:spLocks noChangeShapeType="1"/>
          </p:cNvSpPr>
          <p:nvPr/>
        </p:nvSpPr>
        <p:spPr bwMode="auto">
          <a:xfrm>
            <a:off x="3876675" y="4725988"/>
            <a:ext cx="1588" cy="4762"/>
          </a:xfrm>
          <a:prstGeom prst="line">
            <a:avLst/>
          </a:prstGeom>
          <a:noFill/>
          <a:ln w="7938">
            <a:solidFill>
              <a:srgbClr val="000000"/>
            </a:solidFill>
            <a:round/>
            <a:headEnd/>
            <a:tailEnd/>
          </a:ln>
        </p:spPr>
        <p:txBody>
          <a:bodyPr/>
          <a:lstStyle/>
          <a:p>
            <a:endParaRPr lang="es-ES"/>
          </a:p>
        </p:txBody>
      </p:sp>
      <p:sp>
        <p:nvSpPr>
          <p:cNvPr id="328828" name="Line 124"/>
          <p:cNvSpPr>
            <a:spLocks noChangeShapeType="1"/>
          </p:cNvSpPr>
          <p:nvPr/>
        </p:nvSpPr>
        <p:spPr bwMode="auto">
          <a:xfrm>
            <a:off x="3876675" y="4743450"/>
            <a:ext cx="1588" cy="4763"/>
          </a:xfrm>
          <a:prstGeom prst="line">
            <a:avLst/>
          </a:prstGeom>
          <a:noFill/>
          <a:ln w="7938">
            <a:solidFill>
              <a:srgbClr val="000000"/>
            </a:solidFill>
            <a:round/>
            <a:headEnd/>
            <a:tailEnd/>
          </a:ln>
        </p:spPr>
        <p:txBody>
          <a:bodyPr/>
          <a:lstStyle/>
          <a:p>
            <a:endParaRPr lang="es-ES"/>
          </a:p>
        </p:txBody>
      </p:sp>
      <p:sp>
        <p:nvSpPr>
          <p:cNvPr id="328829" name="Line 125"/>
          <p:cNvSpPr>
            <a:spLocks noChangeShapeType="1"/>
          </p:cNvSpPr>
          <p:nvPr/>
        </p:nvSpPr>
        <p:spPr bwMode="auto">
          <a:xfrm>
            <a:off x="3876675" y="4760913"/>
            <a:ext cx="1588" cy="4762"/>
          </a:xfrm>
          <a:prstGeom prst="line">
            <a:avLst/>
          </a:prstGeom>
          <a:noFill/>
          <a:ln w="7938">
            <a:solidFill>
              <a:srgbClr val="000000"/>
            </a:solidFill>
            <a:round/>
            <a:headEnd/>
            <a:tailEnd/>
          </a:ln>
        </p:spPr>
        <p:txBody>
          <a:bodyPr/>
          <a:lstStyle/>
          <a:p>
            <a:endParaRPr lang="es-ES"/>
          </a:p>
        </p:txBody>
      </p:sp>
      <p:sp>
        <p:nvSpPr>
          <p:cNvPr id="328830" name="Line 126"/>
          <p:cNvSpPr>
            <a:spLocks noChangeShapeType="1"/>
          </p:cNvSpPr>
          <p:nvPr/>
        </p:nvSpPr>
        <p:spPr bwMode="auto">
          <a:xfrm>
            <a:off x="3876675" y="4778375"/>
            <a:ext cx="1588" cy="4763"/>
          </a:xfrm>
          <a:prstGeom prst="line">
            <a:avLst/>
          </a:prstGeom>
          <a:noFill/>
          <a:ln w="7938">
            <a:solidFill>
              <a:srgbClr val="000000"/>
            </a:solidFill>
            <a:round/>
            <a:headEnd/>
            <a:tailEnd/>
          </a:ln>
        </p:spPr>
        <p:txBody>
          <a:bodyPr/>
          <a:lstStyle/>
          <a:p>
            <a:endParaRPr lang="es-ES"/>
          </a:p>
        </p:txBody>
      </p:sp>
      <p:sp>
        <p:nvSpPr>
          <p:cNvPr id="328831" name="Line 127"/>
          <p:cNvSpPr>
            <a:spLocks noChangeShapeType="1"/>
          </p:cNvSpPr>
          <p:nvPr/>
        </p:nvSpPr>
        <p:spPr bwMode="auto">
          <a:xfrm>
            <a:off x="3876675" y="4795838"/>
            <a:ext cx="1588" cy="4762"/>
          </a:xfrm>
          <a:prstGeom prst="line">
            <a:avLst/>
          </a:prstGeom>
          <a:noFill/>
          <a:ln w="7938">
            <a:solidFill>
              <a:srgbClr val="000000"/>
            </a:solidFill>
            <a:round/>
            <a:headEnd/>
            <a:tailEnd/>
          </a:ln>
        </p:spPr>
        <p:txBody>
          <a:bodyPr/>
          <a:lstStyle/>
          <a:p>
            <a:endParaRPr lang="es-ES"/>
          </a:p>
        </p:txBody>
      </p:sp>
      <p:sp>
        <p:nvSpPr>
          <p:cNvPr id="328832" name="Line 128"/>
          <p:cNvSpPr>
            <a:spLocks noChangeShapeType="1"/>
          </p:cNvSpPr>
          <p:nvPr/>
        </p:nvSpPr>
        <p:spPr bwMode="auto">
          <a:xfrm>
            <a:off x="3876675" y="4813300"/>
            <a:ext cx="1588" cy="4763"/>
          </a:xfrm>
          <a:prstGeom prst="line">
            <a:avLst/>
          </a:prstGeom>
          <a:noFill/>
          <a:ln w="7938">
            <a:solidFill>
              <a:srgbClr val="000000"/>
            </a:solidFill>
            <a:round/>
            <a:headEnd/>
            <a:tailEnd/>
          </a:ln>
        </p:spPr>
        <p:txBody>
          <a:bodyPr/>
          <a:lstStyle/>
          <a:p>
            <a:endParaRPr lang="es-ES"/>
          </a:p>
        </p:txBody>
      </p:sp>
      <p:sp>
        <p:nvSpPr>
          <p:cNvPr id="328833" name="Line 129"/>
          <p:cNvSpPr>
            <a:spLocks noChangeShapeType="1"/>
          </p:cNvSpPr>
          <p:nvPr/>
        </p:nvSpPr>
        <p:spPr bwMode="auto">
          <a:xfrm>
            <a:off x="3876675" y="4830763"/>
            <a:ext cx="1588" cy="3175"/>
          </a:xfrm>
          <a:prstGeom prst="line">
            <a:avLst/>
          </a:prstGeom>
          <a:noFill/>
          <a:ln w="7938">
            <a:solidFill>
              <a:srgbClr val="000000"/>
            </a:solidFill>
            <a:round/>
            <a:headEnd/>
            <a:tailEnd/>
          </a:ln>
        </p:spPr>
        <p:txBody>
          <a:bodyPr/>
          <a:lstStyle/>
          <a:p>
            <a:endParaRPr lang="es-ES"/>
          </a:p>
        </p:txBody>
      </p:sp>
      <p:sp>
        <p:nvSpPr>
          <p:cNvPr id="328834" name="Line 130"/>
          <p:cNvSpPr>
            <a:spLocks noChangeShapeType="1"/>
          </p:cNvSpPr>
          <p:nvPr/>
        </p:nvSpPr>
        <p:spPr bwMode="auto">
          <a:xfrm>
            <a:off x="3876675" y="4848225"/>
            <a:ext cx="1588" cy="3175"/>
          </a:xfrm>
          <a:prstGeom prst="line">
            <a:avLst/>
          </a:prstGeom>
          <a:noFill/>
          <a:ln w="7938">
            <a:solidFill>
              <a:srgbClr val="000000"/>
            </a:solidFill>
            <a:round/>
            <a:headEnd/>
            <a:tailEnd/>
          </a:ln>
        </p:spPr>
        <p:txBody>
          <a:bodyPr/>
          <a:lstStyle/>
          <a:p>
            <a:endParaRPr lang="es-ES"/>
          </a:p>
        </p:txBody>
      </p:sp>
      <p:sp>
        <p:nvSpPr>
          <p:cNvPr id="328835" name="Line 131"/>
          <p:cNvSpPr>
            <a:spLocks noChangeShapeType="1"/>
          </p:cNvSpPr>
          <p:nvPr/>
        </p:nvSpPr>
        <p:spPr bwMode="auto">
          <a:xfrm>
            <a:off x="3876675" y="4864100"/>
            <a:ext cx="1588" cy="4763"/>
          </a:xfrm>
          <a:prstGeom prst="line">
            <a:avLst/>
          </a:prstGeom>
          <a:noFill/>
          <a:ln w="7938">
            <a:solidFill>
              <a:srgbClr val="000000"/>
            </a:solidFill>
            <a:round/>
            <a:headEnd/>
            <a:tailEnd/>
          </a:ln>
        </p:spPr>
        <p:txBody>
          <a:bodyPr/>
          <a:lstStyle/>
          <a:p>
            <a:endParaRPr lang="es-ES"/>
          </a:p>
        </p:txBody>
      </p:sp>
      <p:sp>
        <p:nvSpPr>
          <p:cNvPr id="328836" name="Line 132"/>
          <p:cNvSpPr>
            <a:spLocks noChangeShapeType="1"/>
          </p:cNvSpPr>
          <p:nvPr/>
        </p:nvSpPr>
        <p:spPr bwMode="auto">
          <a:xfrm>
            <a:off x="3876675" y="4881563"/>
            <a:ext cx="1588" cy="4762"/>
          </a:xfrm>
          <a:prstGeom prst="line">
            <a:avLst/>
          </a:prstGeom>
          <a:noFill/>
          <a:ln w="7938">
            <a:solidFill>
              <a:srgbClr val="000000"/>
            </a:solidFill>
            <a:round/>
            <a:headEnd/>
            <a:tailEnd/>
          </a:ln>
        </p:spPr>
        <p:txBody>
          <a:bodyPr/>
          <a:lstStyle/>
          <a:p>
            <a:endParaRPr lang="es-ES"/>
          </a:p>
        </p:txBody>
      </p:sp>
      <p:sp>
        <p:nvSpPr>
          <p:cNvPr id="328837" name="Line 133"/>
          <p:cNvSpPr>
            <a:spLocks noChangeShapeType="1"/>
          </p:cNvSpPr>
          <p:nvPr/>
        </p:nvSpPr>
        <p:spPr bwMode="auto">
          <a:xfrm>
            <a:off x="3876675" y="4899025"/>
            <a:ext cx="1588" cy="4763"/>
          </a:xfrm>
          <a:prstGeom prst="line">
            <a:avLst/>
          </a:prstGeom>
          <a:noFill/>
          <a:ln w="7938">
            <a:solidFill>
              <a:srgbClr val="000000"/>
            </a:solidFill>
            <a:round/>
            <a:headEnd/>
            <a:tailEnd/>
          </a:ln>
        </p:spPr>
        <p:txBody>
          <a:bodyPr/>
          <a:lstStyle/>
          <a:p>
            <a:endParaRPr lang="es-ES"/>
          </a:p>
        </p:txBody>
      </p:sp>
      <p:sp>
        <p:nvSpPr>
          <p:cNvPr id="328838" name="Line 134"/>
          <p:cNvSpPr>
            <a:spLocks noChangeShapeType="1"/>
          </p:cNvSpPr>
          <p:nvPr/>
        </p:nvSpPr>
        <p:spPr bwMode="auto">
          <a:xfrm>
            <a:off x="3876675" y="4916488"/>
            <a:ext cx="1588" cy="4762"/>
          </a:xfrm>
          <a:prstGeom prst="line">
            <a:avLst/>
          </a:prstGeom>
          <a:noFill/>
          <a:ln w="7938">
            <a:solidFill>
              <a:srgbClr val="000000"/>
            </a:solidFill>
            <a:round/>
            <a:headEnd/>
            <a:tailEnd/>
          </a:ln>
        </p:spPr>
        <p:txBody>
          <a:bodyPr/>
          <a:lstStyle/>
          <a:p>
            <a:endParaRPr lang="es-ES"/>
          </a:p>
        </p:txBody>
      </p:sp>
      <p:sp>
        <p:nvSpPr>
          <p:cNvPr id="328839" name="Line 135"/>
          <p:cNvSpPr>
            <a:spLocks noChangeShapeType="1"/>
          </p:cNvSpPr>
          <p:nvPr/>
        </p:nvSpPr>
        <p:spPr bwMode="auto">
          <a:xfrm>
            <a:off x="3876675" y="4933950"/>
            <a:ext cx="1588" cy="4763"/>
          </a:xfrm>
          <a:prstGeom prst="line">
            <a:avLst/>
          </a:prstGeom>
          <a:noFill/>
          <a:ln w="7938">
            <a:solidFill>
              <a:srgbClr val="000000"/>
            </a:solidFill>
            <a:round/>
            <a:headEnd/>
            <a:tailEnd/>
          </a:ln>
        </p:spPr>
        <p:txBody>
          <a:bodyPr/>
          <a:lstStyle/>
          <a:p>
            <a:endParaRPr lang="es-ES"/>
          </a:p>
        </p:txBody>
      </p:sp>
      <p:sp>
        <p:nvSpPr>
          <p:cNvPr id="328840" name="Line 136"/>
          <p:cNvSpPr>
            <a:spLocks noChangeShapeType="1"/>
          </p:cNvSpPr>
          <p:nvPr/>
        </p:nvSpPr>
        <p:spPr bwMode="auto">
          <a:xfrm>
            <a:off x="3876675" y="4951413"/>
            <a:ext cx="1588" cy="4762"/>
          </a:xfrm>
          <a:prstGeom prst="line">
            <a:avLst/>
          </a:prstGeom>
          <a:noFill/>
          <a:ln w="7938">
            <a:solidFill>
              <a:srgbClr val="000000"/>
            </a:solidFill>
            <a:round/>
            <a:headEnd/>
            <a:tailEnd/>
          </a:ln>
        </p:spPr>
        <p:txBody>
          <a:bodyPr/>
          <a:lstStyle/>
          <a:p>
            <a:endParaRPr lang="es-ES"/>
          </a:p>
        </p:txBody>
      </p:sp>
      <p:sp>
        <p:nvSpPr>
          <p:cNvPr id="328841" name="Line 137"/>
          <p:cNvSpPr>
            <a:spLocks noChangeShapeType="1"/>
          </p:cNvSpPr>
          <p:nvPr/>
        </p:nvSpPr>
        <p:spPr bwMode="auto">
          <a:xfrm>
            <a:off x="3876675" y="4968875"/>
            <a:ext cx="1588" cy="3175"/>
          </a:xfrm>
          <a:prstGeom prst="line">
            <a:avLst/>
          </a:prstGeom>
          <a:noFill/>
          <a:ln w="7938">
            <a:solidFill>
              <a:srgbClr val="000000"/>
            </a:solidFill>
            <a:round/>
            <a:headEnd/>
            <a:tailEnd/>
          </a:ln>
        </p:spPr>
        <p:txBody>
          <a:bodyPr/>
          <a:lstStyle/>
          <a:p>
            <a:endParaRPr lang="es-ES"/>
          </a:p>
        </p:txBody>
      </p:sp>
      <p:sp>
        <p:nvSpPr>
          <p:cNvPr id="328842" name="Line 138"/>
          <p:cNvSpPr>
            <a:spLocks noChangeShapeType="1"/>
          </p:cNvSpPr>
          <p:nvPr/>
        </p:nvSpPr>
        <p:spPr bwMode="auto">
          <a:xfrm>
            <a:off x="3876675" y="4986338"/>
            <a:ext cx="1588" cy="3175"/>
          </a:xfrm>
          <a:prstGeom prst="line">
            <a:avLst/>
          </a:prstGeom>
          <a:noFill/>
          <a:ln w="7938">
            <a:solidFill>
              <a:srgbClr val="000000"/>
            </a:solidFill>
            <a:round/>
            <a:headEnd/>
            <a:tailEnd/>
          </a:ln>
        </p:spPr>
        <p:txBody>
          <a:bodyPr/>
          <a:lstStyle/>
          <a:p>
            <a:endParaRPr lang="es-ES"/>
          </a:p>
        </p:txBody>
      </p:sp>
      <p:sp>
        <p:nvSpPr>
          <p:cNvPr id="328843" name="Line 139"/>
          <p:cNvSpPr>
            <a:spLocks noChangeShapeType="1"/>
          </p:cNvSpPr>
          <p:nvPr/>
        </p:nvSpPr>
        <p:spPr bwMode="auto">
          <a:xfrm>
            <a:off x="3876675" y="5002213"/>
            <a:ext cx="1588" cy="4762"/>
          </a:xfrm>
          <a:prstGeom prst="line">
            <a:avLst/>
          </a:prstGeom>
          <a:noFill/>
          <a:ln w="7938">
            <a:solidFill>
              <a:srgbClr val="000000"/>
            </a:solidFill>
            <a:round/>
            <a:headEnd/>
            <a:tailEnd/>
          </a:ln>
        </p:spPr>
        <p:txBody>
          <a:bodyPr/>
          <a:lstStyle/>
          <a:p>
            <a:endParaRPr lang="es-ES"/>
          </a:p>
        </p:txBody>
      </p:sp>
      <p:sp>
        <p:nvSpPr>
          <p:cNvPr id="328844" name="Line 140"/>
          <p:cNvSpPr>
            <a:spLocks noChangeShapeType="1"/>
          </p:cNvSpPr>
          <p:nvPr/>
        </p:nvSpPr>
        <p:spPr bwMode="auto">
          <a:xfrm>
            <a:off x="3876675" y="5019675"/>
            <a:ext cx="1588" cy="4763"/>
          </a:xfrm>
          <a:prstGeom prst="line">
            <a:avLst/>
          </a:prstGeom>
          <a:noFill/>
          <a:ln w="7938">
            <a:solidFill>
              <a:srgbClr val="000000"/>
            </a:solidFill>
            <a:round/>
            <a:headEnd/>
            <a:tailEnd/>
          </a:ln>
        </p:spPr>
        <p:txBody>
          <a:bodyPr/>
          <a:lstStyle/>
          <a:p>
            <a:endParaRPr lang="es-ES"/>
          </a:p>
        </p:txBody>
      </p:sp>
      <p:sp>
        <p:nvSpPr>
          <p:cNvPr id="328845" name="Line 141"/>
          <p:cNvSpPr>
            <a:spLocks noChangeShapeType="1"/>
          </p:cNvSpPr>
          <p:nvPr/>
        </p:nvSpPr>
        <p:spPr bwMode="auto">
          <a:xfrm>
            <a:off x="3876675" y="5037138"/>
            <a:ext cx="1588" cy="4762"/>
          </a:xfrm>
          <a:prstGeom prst="line">
            <a:avLst/>
          </a:prstGeom>
          <a:noFill/>
          <a:ln w="7938">
            <a:solidFill>
              <a:srgbClr val="000000"/>
            </a:solidFill>
            <a:round/>
            <a:headEnd/>
            <a:tailEnd/>
          </a:ln>
        </p:spPr>
        <p:txBody>
          <a:bodyPr/>
          <a:lstStyle/>
          <a:p>
            <a:endParaRPr lang="es-ES"/>
          </a:p>
        </p:txBody>
      </p:sp>
      <p:sp>
        <p:nvSpPr>
          <p:cNvPr id="328846" name="Line 142"/>
          <p:cNvSpPr>
            <a:spLocks noChangeShapeType="1"/>
          </p:cNvSpPr>
          <p:nvPr/>
        </p:nvSpPr>
        <p:spPr bwMode="auto">
          <a:xfrm>
            <a:off x="3876675" y="5054600"/>
            <a:ext cx="1588" cy="4763"/>
          </a:xfrm>
          <a:prstGeom prst="line">
            <a:avLst/>
          </a:prstGeom>
          <a:noFill/>
          <a:ln w="7938">
            <a:solidFill>
              <a:srgbClr val="000000"/>
            </a:solidFill>
            <a:round/>
            <a:headEnd/>
            <a:tailEnd/>
          </a:ln>
        </p:spPr>
        <p:txBody>
          <a:bodyPr/>
          <a:lstStyle/>
          <a:p>
            <a:endParaRPr lang="es-ES"/>
          </a:p>
        </p:txBody>
      </p:sp>
      <p:sp>
        <p:nvSpPr>
          <p:cNvPr id="328847" name="Line 143"/>
          <p:cNvSpPr>
            <a:spLocks noChangeShapeType="1"/>
          </p:cNvSpPr>
          <p:nvPr/>
        </p:nvSpPr>
        <p:spPr bwMode="auto">
          <a:xfrm>
            <a:off x="3876675" y="5072063"/>
            <a:ext cx="1588" cy="4762"/>
          </a:xfrm>
          <a:prstGeom prst="line">
            <a:avLst/>
          </a:prstGeom>
          <a:noFill/>
          <a:ln w="7938">
            <a:solidFill>
              <a:srgbClr val="000000"/>
            </a:solidFill>
            <a:round/>
            <a:headEnd/>
            <a:tailEnd/>
          </a:ln>
        </p:spPr>
        <p:txBody>
          <a:bodyPr/>
          <a:lstStyle/>
          <a:p>
            <a:endParaRPr lang="es-ES"/>
          </a:p>
        </p:txBody>
      </p:sp>
      <p:sp>
        <p:nvSpPr>
          <p:cNvPr id="328848" name="Line 144"/>
          <p:cNvSpPr>
            <a:spLocks noChangeShapeType="1"/>
          </p:cNvSpPr>
          <p:nvPr/>
        </p:nvSpPr>
        <p:spPr bwMode="auto">
          <a:xfrm>
            <a:off x="3876675" y="5089525"/>
            <a:ext cx="1588" cy="4763"/>
          </a:xfrm>
          <a:prstGeom prst="line">
            <a:avLst/>
          </a:prstGeom>
          <a:noFill/>
          <a:ln w="7938">
            <a:solidFill>
              <a:srgbClr val="000000"/>
            </a:solidFill>
            <a:round/>
            <a:headEnd/>
            <a:tailEnd/>
          </a:ln>
        </p:spPr>
        <p:txBody>
          <a:bodyPr/>
          <a:lstStyle/>
          <a:p>
            <a:endParaRPr lang="es-ES"/>
          </a:p>
        </p:txBody>
      </p:sp>
      <p:sp>
        <p:nvSpPr>
          <p:cNvPr id="328849" name="Line 145"/>
          <p:cNvSpPr>
            <a:spLocks noChangeShapeType="1"/>
          </p:cNvSpPr>
          <p:nvPr/>
        </p:nvSpPr>
        <p:spPr bwMode="auto">
          <a:xfrm>
            <a:off x="3876675" y="5106988"/>
            <a:ext cx="1588" cy="3175"/>
          </a:xfrm>
          <a:prstGeom prst="line">
            <a:avLst/>
          </a:prstGeom>
          <a:noFill/>
          <a:ln w="7938">
            <a:solidFill>
              <a:srgbClr val="000000"/>
            </a:solidFill>
            <a:round/>
            <a:headEnd/>
            <a:tailEnd/>
          </a:ln>
        </p:spPr>
        <p:txBody>
          <a:bodyPr/>
          <a:lstStyle/>
          <a:p>
            <a:endParaRPr lang="es-ES"/>
          </a:p>
        </p:txBody>
      </p:sp>
      <p:sp>
        <p:nvSpPr>
          <p:cNvPr id="328850" name="Line 146"/>
          <p:cNvSpPr>
            <a:spLocks noChangeShapeType="1"/>
          </p:cNvSpPr>
          <p:nvPr/>
        </p:nvSpPr>
        <p:spPr bwMode="auto">
          <a:xfrm>
            <a:off x="3876675" y="5124450"/>
            <a:ext cx="1588" cy="3175"/>
          </a:xfrm>
          <a:prstGeom prst="line">
            <a:avLst/>
          </a:prstGeom>
          <a:noFill/>
          <a:ln w="7938">
            <a:solidFill>
              <a:srgbClr val="000000"/>
            </a:solidFill>
            <a:round/>
            <a:headEnd/>
            <a:tailEnd/>
          </a:ln>
        </p:spPr>
        <p:txBody>
          <a:bodyPr/>
          <a:lstStyle/>
          <a:p>
            <a:endParaRPr lang="es-ES"/>
          </a:p>
        </p:txBody>
      </p:sp>
      <p:sp>
        <p:nvSpPr>
          <p:cNvPr id="328851" name="Line 147"/>
          <p:cNvSpPr>
            <a:spLocks noChangeShapeType="1"/>
          </p:cNvSpPr>
          <p:nvPr/>
        </p:nvSpPr>
        <p:spPr bwMode="auto">
          <a:xfrm>
            <a:off x="3876675" y="5140325"/>
            <a:ext cx="1588" cy="4763"/>
          </a:xfrm>
          <a:prstGeom prst="line">
            <a:avLst/>
          </a:prstGeom>
          <a:noFill/>
          <a:ln w="7938">
            <a:solidFill>
              <a:srgbClr val="000000"/>
            </a:solidFill>
            <a:round/>
            <a:headEnd/>
            <a:tailEnd/>
          </a:ln>
        </p:spPr>
        <p:txBody>
          <a:bodyPr/>
          <a:lstStyle/>
          <a:p>
            <a:endParaRPr lang="es-ES"/>
          </a:p>
        </p:txBody>
      </p:sp>
      <p:sp>
        <p:nvSpPr>
          <p:cNvPr id="328852" name="Line 148"/>
          <p:cNvSpPr>
            <a:spLocks noChangeShapeType="1"/>
          </p:cNvSpPr>
          <p:nvPr/>
        </p:nvSpPr>
        <p:spPr bwMode="auto">
          <a:xfrm>
            <a:off x="3876675" y="5157788"/>
            <a:ext cx="1588" cy="4762"/>
          </a:xfrm>
          <a:prstGeom prst="line">
            <a:avLst/>
          </a:prstGeom>
          <a:noFill/>
          <a:ln w="7938">
            <a:solidFill>
              <a:srgbClr val="000000"/>
            </a:solidFill>
            <a:round/>
            <a:headEnd/>
            <a:tailEnd/>
          </a:ln>
        </p:spPr>
        <p:txBody>
          <a:bodyPr/>
          <a:lstStyle/>
          <a:p>
            <a:endParaRPr lang="es-ES"/>
          </a:p>
        </p:txBody>
      </p:sp>
      <p:sp>
        <p:nvSpPr>
          <p:cNvPr id="328853" name="Line 149"/>
          <p:cNvSpPr>
            <a:spLocks noChangeShapeType="1"/>
          </p:cNvSpPr>
          <p:nvPr/>
        </p:nvSpPr>
        <p:spPr bwMode="auto">
          <a:xfrm>
            <a:off x="3876675" y="5175250"/>
            <a:ext cx="1588" cy="4763"/>
          </a:xfrm>
          <a:prstGeom prst="line">
            <a:avLst/>
          </a:prstGeom>
          <a:noFill/>
          <a:ln w="7938">
            <a:solidFill>
              <a:srgbClr val="000000"/>
            </a:solidFill>
            <a:round/>
            <a:headEnd/>
            <a:tailEnd/>
          </a:ln>
        </p:spPr>
        <p:txBody>
          <a:bodyPr/>
          <a:lstStyle/>
          <a:p>
            <a:endParaRPr lang="es-ES"/>
          </a:p>
        </p:txBody>
      </p:sp>
      <p:sp>
        <p:nvSpPr>
          <p:cNvPr id="328854" name="Line 150"/>
          <p:cNvSpPr>
            <a:spLocks noChangeShapeType="1"/>
          </p:cNvSpPr>
          <p:nvPr/>
        </p:nvSpPr>
        <p:spPr bwMode="auto">
          <a:xfrm>
            <a:off x="3876675" y="5192713"/>
            <a:ext cx="1588" cy="4762"/>
          </a:xfrm>
          <a:prstGeom prst="line">
            <a:avLst/>
          </a:prstGeom>
          <a:noFill/>
          <a:ln w="7938">
            <a:solidFill>
              <a:srgbClr val="000000"/>
            </a:solidFill>
            <a:round/>
            <a:headEnd/>
            <a:tailEnd/>
          </a:ln>
        </p:spPr>
        <p:txBody>
          <a:bodyPr/>
          <a:lstStyle/>
          <a:p>
            <a:endParaRPr lang="es-ES"/>
          </a:p>
        </p:txBody>
      </p:sp>
      <p:sp>
        <p:nvSpPr>
          <p:cNvPr id="328855" name="Line 151"/>
          <p:cNvSpPr>
            <a:spLocks noChangeShapeType="1"/>
          </p:cNvSpPr>
          <p:nvPr/>
        </p:nvSpPr>
        <p:spPr bwMode="auto">
          <a:xfrm>
            <a:off x="3876675" y="5210175"/>
            <a:ext cx="1588" cy="4763"/>
          </a:xfrm>
          <a:prstGeom prst="line">
            <a:avLst/>
          </a:prstGeom>
          <a:noFill/>
          <a:ln w="7938">
            <a:solidFill>
              <a:srgbClr val="000000"/>
            </a:solidFill>
            <a:round/>
            <a:headEnd/>
            <a:tailEnd/>
          </a:ln>
        </p:spPr>
        <p:txBody>
          <a:bodyPr/>
          <a:lstStyle/>
          <a:p>
            <a:endParaRPr lang="es-ES"/>
          </a:p>
        </p:txBody>
      </p:sp>
      <p:sp>
        <p:nvSpPr>
          <p:cNvPr id="328856" name="Line 152"/>
          <p:cNvSpPr>
            <a:spLocks noChangeShapeType="1"/>
          </p:cNvSpPr>
          <p:nvPr/>
        </p:nvSpPr>
        <p:spPr bwMode="auto">
          <a:xfrm>
            <a:off x="3876675" y="5227638"/>
            <a:ext cx="1588" cy="4762"/>
          </a:xfrm>
          <a:prstGeom prst="line">
            <a:avLst/>
          </a:prstGeom>
          <a:noFill/>
          <a:ln w="7938">
            <a:solidFill>
              <a:srgbClr val="000000"/>
            </a:solidFill>
            <a:round/>
            <a:headEnd/>
            <a:tailEnd/>
          </a:ln>
        </p:spPr>
        <p:txBody>
          <a:bodyPr/>
          <a:lstStyle/>
          <a:p>
            <a:endParaRPr lang="es-ES"/>
          </a:p>
        </p:txBody>
      </p:sp>
      <p:sp>
        <p:nvSpPr>
          <p:cNvPr id="328857" name="Line 153"/>
          <p:cNvSpPr>
            <a:spLocks noChangeShapeType="1"/>
          </p:cNvSpPr>
          <p:nvPr/>
        </p:nvSpPr>
        <p:spPr bwMode="auto">
          <a:xfrm>
            <a:off x="3876675" y="5245100"/>
            <a:ext cx="1588" cy="3175"/>
          </a:xfrm>
          <a:prstGeom prst="line">
            <a:avLst/>
          </a:prstGeom>
          <a:noFill/>
          <a:ln w="7938">
            <a:solidFill>
              <a:srgbClr val="000000"/>
            </a:solidFill>
            <a:round/>
            <a:headEnd/>
            <a:tailEnd/>
          </a:ln>
        </p:spPr>
        <p:txBody>
          <a:bodyPr/>
          <a:lstStyle/>
          <a:p>
            <a:endParaRPr lang="es-ES"/>
          </a:p>
        </p:txBody>
      </p:sp>
      <p:sp>
        <p:nvSpPr>
          <p:cNvPr id="328858" name="Line 154"/>
          <p:cNvSpPr>
            <a:spLocks noChangeShapeType="1"/>
          </p:cNvSpPr>
          <p:nvPr/>
        </p:nvSpPr>
        <p:spPr bwMode="auto">
          <a:xfrm>
            <a:off x="3876675" y="5262563"/>
            <a:ext cx="1588" cy="3175"/>
          </a:xfrm>
          <a:prstGeom prst="line">
            <a:avLst/>
          </a:prstGeom>
          <a:noFill/>
          <a:ln w="7938">
            <a:solidFill>
              <a:srgbClr val="000000"/>
            </a:solidFill>
            <a:round/>
            <a:headEnd/>
            <a:tailEnd/>
          </a:ln>
        </p:spPr>
        <p:txBody>
          <a:bodyPr/>
          <a:lstStyle/>
          <a:p>
            <a:endParaRPr lang="es-ES"/>
          </a:p>
        </p:txBody>
      </p:sp>
      <p:sp>
        <p:nvSpPr>
          <p:cNvPr id="328859" name="Line 155"/>
          <p:cNvSpPr>
            <a:spLocks noChangeShapeType="1"/>
          </p:cNvSpPr>
          <p:nvPr/>
        </p:nvSpPr>
        <p:spPr bwMode="auto">
          <a:xfrm>
            <a:off x="3876675" y="5278438"/>
            <a:ext cx="1588" cy="4762"/>
          </a:xfrm>
          <a:prstGeom prst="line">
            <a:avLst/>
          </a:prstGeom>
          <a:noFill/>
          <a:ln w="7938">
            <a:solidFill>
              <a:srgbClr val="000000"/>
            </a:solidFill>
            <a:round/>
            <a:headEnd/>
            <a:tailEnd/>
          </a:ln>
        </p:spPr>
        <p:txBody>
          <a:bodyPr/>
          <a:lstStyle/>
          <a:p>
            <a:endParaRPr lang="es-ES"/>
          </a:p>
        </p:txBody>
      </p:sp>
      <p:sp>
        <p:nvSpPr>
          <p:cNvPr id="328860" name="Line 156"/>
          <p:cNvSpPr>
            <a:spLocks noChangeShapeType="1"/>
          </p:cNvSpPr>
          <p:nvPr/>
        </p:nvSpPr>
        <p:spPr bwMode="auto">
          <a:xfrm>
            <a:off x="3876675" y="5295900"/>
            <a:ext cx="1588" cy="4763"/>
          </a:xfrm>
          <a:prstGeom prst="line">
            <a:avLst/>
          </a:prstGeom>
          <a:noFill/>
          <a:ln w="7938">
            <a:solidFill>
              <a:srgbClr val="000000"/>
            </a:solidFill>
            <a:round/>
            <a:headEnd/>
            <a:tailEnd/>
          </a:ln>
        </p:spPr>
        <p:txBody>
          <a:bodyPr/>
          <a:lstStyle/>
          <a:p>
            <a:endParaRPr lang="es-ES"/>
          </a:p>
        </p:txBody>
      </p:sp>
      <p:sp>
        <p:nvSpPr>
          <p:cNvPr id="328861" name="Line 157"/>
          <p:cNvSpPr>
            <a:spLocks noChangeShapeType="1"/>
          </p:cNvSpPr>
          <p:nvPr/>
        </p:nvSpPr>
        <p:spPr bwMode="auto">
          <a:xfrm>
            <a:off x="3876675" y="5313363"/>
            <a:ext cx="1588" cy="4762"/>
          </a:xfrm>
          <a:prstGeom prst="line">
            <a:avLst/>
          </a:prstGeom>
          <a:noFill/>
          <a:ln w="7938">
            <a:solidFill>
              <a:srgbClr val="000000"/>
            </a:solidFill>
            <a:round/>
            <a:headEnd/>
            <a:tailEnd/>
          </a:ln>
        </p:spPr>
        <p:txBody>
          <a:bodyPr/>
          <a:lstStyle/>
          <a:p>
            <a:endParaRPr lang="es-ES"/>
          </a:p>
        </p:txBody>
      </p:sp>
      <p:sp>
        <p:nvSpPr>
          <p:cNvPr id="328862" name="Line 158"/>
          <p:cNvSpPr>
            <a:spLocks noChangeShapeType="1"/>
          </p:cNvSpPr>
          <p:nvPr/>
        </p:nvSpPr>
        <p:spPr bwMode="auto">
          <a:xfrm>
            <a:off x="3876675" y="5330825"/>
            <a:ext cx="1588" cy="4763"/>
          </a:xfrm>
          <a:prstGeom prst="line">
            <a:avLst/>
          </a:prstGeom>
          <a:noFill/>
          <a:ln w="7938">
            <a:solidFill>
              <a:srgbClr val="000000"/>
            </a:solidFill>
            <a:round/>
            <a:headEnd/>
            <a:tailEnd/>
          </a:ln>
        </p:spPr>
        <p:txBody>
          <a:bodyPr/>
          <a:lstStyle/>
          <a:p>
            <a:endParaRPr lang="es-ES"/>
          </a:p>
        </p:txBody>
      </p:sp>
      <p:sp>
        <p:nvSpPr>
          <p:cNvPr id="328863" name="Line 159"/>
          <p:cNvSpPr>
            <a:spLocks noChangeShapeType="1"/>
          </p:cNvSpPr>
          <p:nvPr/>
        </p:nvSpPr>
        <p:spPr bwMode="auto">
          <a:xfrm>
            <a:off x="3876675" y="5348288"/>
            <a:ext cx="1588" cy="4762"/>
          </a:xfrm>
          <a:prstGeom prst="line">
            <a:avLst/>
          </a:prstGeom>
          <a:noFill/>
          <a:ln w="7938">
            <a:solidFill>
              <a:srgbClr val="000000"/>
            </a:solidFill>
            <a:round/>
            <a:headEnd/>
            <a:tailEnd/>
          </a:ln>
        </p:spPr>
        <p:txBody>
          <a:bodyPr/>
          <a:lstStyle/>
          <a:p>
            <a:endParaRPr lang="es-ES"/>
          </a:p>
        </p:txBody>
      </p:sp>
      <p:sp>
        <p:nvSpPr>
          <p:cNvPr id="328864" name="Line 160"/>
          <p:cNvSpPr>
            <a:spLocks noChangeShapeType="1"/>
          </p:cNvSpPr>
          <p:nvPr/>
        </p:nvSpPr>
        <p:spPr bwMode="auto">
          <a:xfrm>
            <a:off x="3876675" y="5365750"/>
            <a:ext cx="1588" cy="4763"/>
          </a:xfrm>
          <a:prstGeom prst="line">
            <a:avLst/>
          </a:prstGeom>
          <a:noFill/>
          <a:ln w="7938">
            <a:solidFill>
              <a:srgbClr val="000000"/>
            </a:solidFill>
            <a:round/>
            <a:headEnd/>
            <a:tailEnd/>
          </a:ln>
        </p:spPr>
        <p:txBody>
          <a:bodyPr/>
          <a:lstStyle/>
          <a:p>
            <a:endParaRPr lang="es-ES"/>
          </a:p>
        </p:txBody>
      </p:sp>
      <p:sp>
        <p:nvSpPr>
          <p:cNvPr id="328865" name="Line 161"/>
          <p:cNvSpPr>
            <a:spLocks noChangeShapeType="1"/>
          </p:cNvSpPr>
          <p:nvPr/>
        </p:nvSpPr>
        <p:spPr bwMode="auto">
          <a:xfrm>
            <a:off x="3876675" y="5383213"/>
            <a:ext cx="1588" cy="3175"/>
          </a:xfrm>
          <a:prstGeom prst="line">
            <a:avLst/>
          </a:prstGeom>
          <a:noFill/>
          <a:ln w="7938">
            <a:solidFill>
              <a:srgbClr val="000000"/>
            </a:solidFill>
            <a:round/>
            <a:headEnd/>
            <a:tailEnd/>
          </a:ln>
        </p:spPr>
        <p:txBody>
          <a:bodyPr/>
          <a:lstStyle/>
          <a:p>
            <a:endParaRPr lang="es-ES"/>
          </a:p>
        </p:txBody>
      </p:sp>
      <p:sp>
        <p:nvSpPr>
          <p:cNvPr id="328866" name="Line 162"/>
          <p:cNvSpPr>
            <a:spLocks noChangeShapeType="1"/>
          </p:cNvSpPr>
          <p:nvPr/>
        </p:nvSpPr>
        <p:spPr bwMode="auto">
          <a:xfrm>
            <a:off x="3876675" y="5400675"/>
            <a:ext cx="1588" cy="3175"/>
          </a:xfrm>
          <a:prstGeom prst="line">
            <a:avLst/>
          </a:prstGeom>
          <a:noFill/>
          <a:ln w="7938">
            <a:solidFill>
              <a:srgbClr val="000000"/>
            </a:solidFill>
            <a:round/>
            <a:headEnd/>
            <a:tailEnd/>
          </a:ln>
        </p:spPr>
        <p:txBody>
          <a:bodyPr/>
          <a:lstStyle/>
          <a:p>
            <a:endParaRPr lang="es-ES"/>
          </a:p>
        </p:txBody>
      </p:sp>
      <p:sp>
        <p:nvSpPr>
          <p:cNvPr id="328867" name="Line 163"/>
          <p:cNvSpPr>
            <a:spLocks noChangeShapeType="1"/>
          </p:cNvSpPr>
          <p:nvPr/>
        </p:nvSpPr>
        <p:spPr bwMode="auto">
          <a:xfrm>
            <a:off x="3876675" y="5416550"/>
            <a:ext cx="1588" cy="4763"/>
          </a:xfrm>
          <a:prstGeom prst="line">
            <a:avLst/>
          </a:prstGeom>
          <a:noFill/>
          <a:ln w="7938">
            <a:solidFill>
              <a:srgbClr val="000000"/>
            </a:solidFill>
            <a:round/>
            <a:headEnd/>
            <a:tailEnd/>
          </a:ln>
        </p:spPr>
        <p:txBody>
          <a:bodyPr/>
          <a:lstStyle/>
          <a:p>
            <a:endParaRPr lang="es-ES"/>
          </a:p>
        </p:txBody>
      </p:sp>
      <p:sp>
        <p:nvSpPr>
          <p:cNvPr id="328868" name="Line 164"/>
          <p:cNvSpPr>
            <a:spLocks noChangeShapeType="1"/>
          </p:cNvSpPr>
          <p:nvPr/>
        </p:nvSpPr>
        <p:spPr bwMode="auto">
          <a:xfrm>
            <a:off x="3876675" y="5434013"/>
            <a:ext cx="1588" cy="4762"/>
          </a:xfrm>
          <a:prstGeom prst="line">
            <a:avLst/>
          </a:prstGeom>
          <a:noFill/>
          <a:ln w="7938">
            <a:solidFill>
              <a:srgbClr val="000000"/>
            </a:solidFill>
            <a:round/>
            <a:headEnd/>
            <a:tailEnd/>
          </a:ln>
        </p:spPr>
        <p:txBody>
          <a:bodyPr/>
          <a:lstStyle/>
          <a:p>
            <a:endParaRPr lang="es-ES"/>
          </a:p>
        </p:txBody>
      </p:sp>
      <p:sp>
        <p:nvSpPr>
          <p:cNvPr id="328869" name="Line 165"/>
          <p:cNvSpPr>
            <a:spLocks noChangeShapeType="1"/>
          </p:cNvSpPr>
          <p:nvPr/>
        </p:nvSpPr>
        <p:spPr bwMode="auto">
          <a:xfrm>
            <a:off x="3876675" y="5451475"/>
            <a:ext cx="1588" cy="4763"/>
          </a:xfrm>
          <a:prstGeom prst="line">
            <a:avLst/>
          </a:prstGeom>
          <a:noFill/>
          <a:ln w="7938">
            <a:solidFill>
              <a:srgbClr val="000000"/>
            </a:solidFill>
            <a:round/>
            <a:headEnd/>
            <a:tailEnd/>
          </a:ln>
        </p:spPr>
        <p:txBody>
          <a:bodyPr/>
          <a:lstStyle/>
          <a:p>
            <a:endParaRPr lang="es-ES"/>
          </a:p>
        </p:txBody>
      </p:sp>
      <p:sp>
        <p:nvSpPr>
          <p:cNvPr id="328870" name="Line 166"/>
          <p:cNvSpPr>
            <a:spLocks noChangeShapeType="1"/>
          </p:cNvSpPr>
          <p:nvPr/>
        </p:nvSpPr>
        <p:spPr bwMode="auto">
          <a:xfrm>
            <a:off x="3876675" y="5468938"/>
            <a:ext cx="1588" cy="4762"/>
          </a:xfrm>
          <a:prstGeom prst="line">
            <a:avLst/>
          </a:prstGeom>
          <a:noFill/>
          <a:ln w="7938">
            <a:solidFill>
              <a:srgbClr val="000000"/>
            </a:solidFill>
            <a:round/>
            <a:headEnd/>
            <a:tailEnd/>
          </a:ln>
        </p:spPr>
        <p:txBody>
          <a:bodyPr/>
          <a:lstStyle/>
          <a:p>
            <a:endParaRPr lang="es-ES"/>
          </a:p>
        </p:txBody>
      </p:sp>
      <p:sp>
        <p:nvSpPr>
          <p:cNvPr id="328871" name="Line 167"/>
          <p:cNvSpPr>
            <a:spLocks noChangeShapeType="1"/>
          </p:cNvSpPr>
          <p:nvPr/>
        </p:nvSpPr>
        <p:spPr bwMode="auto">
          <a:xfrm>
            <a:off x="3876675" y="5486400"/>
            <a:ext cx="1588" cy="4763"/>
          </a:xfrm>
          <a:prstGeom prst="line">
            <a:avLst/>
          </a:prstGeom>
          <a:noFill/>
          <a:ln w="7938">
            <a:solidFill>
              <a:srgbClr val="000000"/>
            </a:solidFill>
            <a:round/>
            <a:headEnd/>
            <a:tailEnd/>
          </a:ln>
        </p:spPr>
        <p:txBody>
          <a:bodyPr/>
          <a:lstStyle/>
          <a:p>
            <a:endParaRPr lang="es-ES"/>
          </a:p>
        </p:txBody>
      </p:sp>
      <p:sp>
        <p:nvSpPr>
          <p:cNvPr id="328872" name="Line 168"/>
          <p:cNvSpPr>
            <a:spLocks noChangeShapeType="1"/>
          </p:cNvSpPr>
          <p:nvPr/>
        </p:nvSpPr>
        <p:spPr bwMode="auto">
          <a:xfrm>
            <a:off x="3876675" y="5503863"/>
            <a:ext cx="1588" cy="4762"/>
          </a:xfrm>
          <a:prstGeom prst="line">
            <a:avLst/>
          </a:prstGeom>
          <a:noFill/>
          <a:ln w="7938">
            <a:solidFill>
              <a:srgbClr val="000000"/>
            </a:solidFill>
            <a:round/>
            <a:headEnd/>
            <a:tailEnd/>
          </a:ln>
        </p:spPr>
        <p:txBody>
          <a:bodyPr/>
          <a:lstStyle/>
          <a:p>
            <a:endParaRPr lang="es-ES"/>
          </a:p>
        </p:txBody>
      </p:sp>
      <p:sp>
        <p:nvSpPr>
          <p:cNvPr id="328873" name="Line 169"/>
          <p:cNvSpPr>
            <a:spLocks noChangeShapeType="1"/>
          </p:cNvSpPr>
          <p:nvPr/>
        </p:nvSpPr>
        <p:spPr bwMode="auto">
          <a:xfrm>
            <a:off x="3876675" y="5521325"/>
            <a:ext cx="1588" cy="3175"/>
          </a:xfrm>
          <a:prstGeom prst="line">
            <a:avLst/>
          </a:prstGeom>
          <a:noFill/>
          <a:ln w="7938">
            <a:solidFill>
              <a:srgbClr val="000000"/>
            </a:solidFill>
            <a:round/>
            <a:headEnd/>
            <a:tailEnd/>
          </a:ln>
        </p:spPr>
        <p:txBody>
          <a:bodyPr/>
          <a:lstStyle/>
          <a:p>
            <a:endParaRPr lang="es-ES"/>
          </a:p>
        </p:txBody>
      </p:sp>
      <p:sp>
        <p:nvSpPr>
          <p:cNvPr id="328874" name="Line 170"/>
          <p:cNvSpPr>
            <a:spLocks noChangeShapeType="1"/>
          </p:cNvSpPr>
          <p:nvPr/>
        </p:nvSpPr>
        <p:spPr bwMode="auto">
          <a:xfrm>
            <a:off x="3876675" y="5538788"/>
            <a:ext cx="1588" cy="3175"/>
          </a:xfrm>
          <a:prstGeom prst="line">
            <a:avLst/>
          </a:prstGeom>
          <a:noFill/>
          <a:ln w="7938">
            <a:solidFill>
              <a:srgbClr val="000000"/>
            </a:solidFill>
            <a:round/>
            <a:headEnd/>
            <a:tailEnd/>
          </a:ln>
        </p:spPr>
        <p:txBody>
          <a:bodyPr/>
          <a:lstStyle/>
          <a:p>
            <a:endParaRPr lang="es-ES"/>
          </a:p>
        </p:txBody>
      </p:sp>
      <p:sp>
        <p:nvSpPr>
          <p:cNvPr id="328875" name="Line 171"/>
          <p:cNvSpPr>
            <a:spLocks noChangeShapeType="1"/>
          </p:cNvSpPr>
          <p:nvPr/>
        </p:nvSpPr>
        <p:spPr bwMode="auto">
          <a:xfrm>
            <a:off x="3876675" y="5554663"/>
            <a:ext cx="1588" cy="4762"/>
          </a:xfrm>
          <a:prstGeom prst="line">
            <a:avLst/>
          </a:prstGeom>
          <a:noFill/>
          <a:ln w="7938">
            <a:solidFill>
              <a:srgbClr val="000000"/>
            </a:solidFill>
            <a:round/>
            <a:headEnd/>
            <a:tailEnd/>
          </a:ln>
        </p:spPr>
        <p:txBody>
          <a:bodyPr/>
          <a:lstStyle/>
          <a:p>
            <a:endParaRPr lang="es-ES"/>
          </a:p>
        </p:txBody>
      </p:sp>
      <p:sp>
        <p:nvSpPr>
          <p:cNvPr id="328876" name="Line 172"/>
          <p:cNvSpPr>
            <a:spLocks noChangeShapeType="1"/>
          </p:cNvSpPr>
          <p:nvPr/>
        </p:nvSpPr>
        <p:spPr bwMode="auto">
          <a:xfrm>
            <a:off x="3876675" y="5572125"/>
            <a:ext cx="1588" cy="4763"/>
          </a:xfrm>
          <a:prstGeom prst="line">
            <a:avLst/>
          </a:prstGeom>
          <a:noFill/>
          <a:ln w="7938">
            <a:solidFill>
              <a:srgbClr val="000000"/>
            </a:solidFill>
            <a:round/>
            <a:headEnd/>
            <a:tailEnd/>
          </a:ln>
        </p:spPr>
        <p:txBody>
          <a:bodyPr/>
          <a:lstStyle/>
          <a:p>
            <a:endParaRPr lang="es-ES"/>
          </a:p>
        </p:txBody>
      </p:sp>
      <p:sp>
        <p:nvSpPr>
          <p:cNvPr id="328877" name="Line 173"/>
          <p:cNvSpPr>
            <a:spLocks noChangeShapeType="1"/>
          </p:cNvSpPr>
          <p:nvPr/>
        </p:nvSpPr>
        <p:spPr bwMode="auto">
          <a:xfrm>
            <a:off x="3876675" y="5589588"/>
            <a:ext cx="1588" cy="4762"/>
          </a:xfrm>
          <a:prstGeom prst="line">
            <a:avLst/>
          </a:prstGeom>
          <a:noFill/>
          <a:ln w="7938">
            <a:solidFill>
              <a:srgbClr val="000000"/>
            </a:solidFill>
            <a:round/>
            <a:headEnd/>
            <a:tailEnd/>
          </a:ln>
        </p:spPr>
        <p:txBody>
          <a:bodyPr/>
          <a:lstStyle/>
          <a:p>
            <a:endParaRPr lang="es-ES"/>
          </a:p>
        </p:txBody>
      </p:sp>
      <p:sp>
        <p:nvSpPr>
          <p:cNvPr id="328878" name="Line 174"/>
          <p:cNvSpPr>
            <a:spLocks noChangeShapeType="1"/>
          </p:cNvSpPr>
          <p:nvPr/>
        </p:nvSpPr>
        <p:spPr bwMode="auto">
          <a:xfrm>
            <a:off x="3876675" y="5607050"/>
            <a:ext cx="1588" cy="4763"/>
          </a:xfrm>
          <a:prstGeom prst="line">
            <a:avLst/>
          </a:prstGeom>
          <a:noFill/>
          <a:ln w="7938">
            <a:solidFill>
              <a:srgbClr val="000000"/>
            </a:solidFill>
            <a:round/>
            <a:headEnd/>
            <a:tailEnd/>
          </a:ln>
        </p:spPr>
        <p:txBody>
          <a:bodyPr/>
          <a:lstStyle/>
          <a:p>
            <a:endParaRPr lang="es-ES"/>
          </a:p>
        </p:txBody>
      </p:sp>
      <p:sp>
        <p:nvSpPr>
          <p:cNvPr id="328879" name="Line 175"/>
          <p:cNvSpPr>
            <a:spLocks noChangeShapeType="1"/>
          </p:cNvSpPr>
          <p:nvPr/>
        </p:nvSpPr>
        <p:spPr bwMode="auto">
          <a:xfrm>
            <a:off x="3876675" y="5624513"/>
            <a:ext cx="1588" cy="4762"/>
          </a:xfrm>
          <a:prstGeom prst="line">
            <a:avLst/>
          </a:prstGeom>
          <a:noFill/>
          <a:ln w="7938">
            <a:solidFill>
              <a:srgbClr val="000000"/>
            </a:solidFill>
            <a:round/>
            <a:headEnd/>
            <a:tailEnd/>
          </a:ln>
        </p:spPr>
        <p:txBody>
          <a:bodyPr/>
          <a:lstStyle/>
          <a:p>
            <a:endParaRPr lang="es-ES"/>
          </a:p>
        </p:txBody>
      </p:sp>
      <p:sp>
        <p:nvSpPr>
          <p:cNvPr id="328880" name="Line 176"/>
          <p:cNvSpPr>
            <a:spLocks noChangeShapeType="1"/>
          </p:cNvSpPr>
          <p:nvPr/>
        </p:nvSpPr>
        <p:spPr bwMode="auto">
          <a:xfrm>
            <a:off x="3876675" y="5641975"/>
            <a:ext cx="1588" cy="4763"/>
          </a:xfrm>
          <a:prstGeom prst="line">
            <a:avLst/>
          </a:prstGeom>
          <a:noFill/>
          <a:ln w="7938">
            <a:solidFill>
              <a:srgbClr val="000000"/>
            </a:solidFill>
            <a:round/>
            <a:headEnd/>
            <a:tailEnd/>
          </a:ln>
        </p:spPr>
        <p:txBody>
          <a:bodyPr/>
          <a:lstStyle/>
          <a:p>
            <a:endParaRPr lang="es-ES"/>
          </a:p>
        </p:txBody>
      </p:sp>
      <p:sp>
        <p:nvSpPr>
          <p:cNvPr id="328881" name="Line 177"/>
          <p:cNvSpPr>
            <a:spLocks noChangeShapeType="1"/>
          </p:cNvSpPr>
          <p:nvPr/>
        </p:nvSpPr>
        <p:spPr bwMode="auto">
          <a:xfrm>
            <a:off x="3876675" y="5659438"/>
            <a:ext cx="1588" cy="3175"/>
          </a:xfrm>
          <a:prstGeom prst="line">
            <a:avLst/>
          </a:prstGeom>
          <a:noFill/>
          <a:ln w="7938">
            <a:solidFill>
              <a:srgbClr val="000000"/>
            </a:solidFill>
            <a:round/>
            <a:headEnd/>
            <a:tailEnd/>
          </a:ln>
        </p:spPr>
        <p:txBody>
          <a:bodyPr/>
          <a:lstStyle/>
          <a:p>
            <a:endParaRPr lang="es-ES"/>
          </a:p>
        </p:txBody>
      </p:sp>
      <p:sp>
        <p:nvSpPr>
          <p:cNvPr id="328882" name="Line 178"/>
          <p:cNvSpPr>
            <a:spLocks noChangeShapeType="1"/>
          </p:cNvSpPr>
          <p:nvPr/>
        </p:nvSpPr>
        <p:spPr bwMode="auto">
          <a:xfrm>
            <a:off x="3876675" y="5676900"/>
            <a:ext cx="1588" cy="3175"/>
          </a:xfrm>
          <a:prstGeom prst="line">
            <a:avLst/>
          </a:prstGeom>
          <a:noFill/>
          <a:ln w="7938">
            <a:solidFill>
              <a:srgbClr val="000000"/>
            </a:solidFill>
            <a:round/>
            <a:headEnd/>
            <a:tailEnd/>
          </a:ln>
        </p:spPr>
        <p:txBody>
          <a:bodyPr/>
          <a:lstStyle/>
          <a:p>
            <a:endParaRPr lang="es-ES"/>
          </a:p>
        </p:txBody>
      </p:sp>
      <p:sp>
        <p:nvSpPr>
          <p:cNvPr id="328883" name="Line 179"/>
          <p:cNvSpPr>
            <a:spLocks noChangeShapeType="1"/>
          </p:cNvSpPr>
          <p:nvPr/>
        </p:nvSpPr>
        <p:spPr bwMode="auto">
          <a:xfrm>
            <a:off x="3876675" y="5692775"/>
            <a:ext cx="1588" cy="4763"/>
          </a:xfrm>
          <a:prstGeom prst="line">
            <a:avLst/>
          </a:prstGeom>
          <a:noFill/>
          <a:ln w="7938">
            <a:solidFill>
              <a:srgbClr val="000000"/>
            </a:solidFill>
            <a:round/>
            <a:headEnd/>
            <a:tailEnd/>
          </a:ln>
        </p:spPr>
        <p:txBody>
          <a:bodyPr/>
          <a:lstStyle/>
          <a:p>
            <a:endParaRPr lang="es-ES"/>
          </a:p>
        </p:txBody>
      </p:sp>
      <p:sp>
        <p:nvSpPr>
          <p:cNvPr id="328884" name="Line 180"/>
          <p:cNvSpPr>
            <a:spLocks noChangeShapeType="1"/>
          </p:cNvSpPr>
          <p:nvPr/>
        </p:nvSpPr>
        <p:spPr bwMode="auto">
          <a:xfrm>
            <a:off x="3876675" y="5710238"/>
            <a:ext cx="1588" cy="4762"/>
          </a:xfrm>
          <a:prstGeom prst="line">
            <a:avLst/>
          </a:prstGeom>
          <a:noFill/>
          <a:ln w="7938">
            <a:solidFill>
              <a:srgbClr val="000000"/>
            </a:solidFill>
            <a:round/>
            <a:headEnd/>
            <a:tailEnd/>
          </a:ln>
        </p:spPr>
        <p:txBody>
          <a:bodyPr/>
          <a:lstStyle/>
          <a:p>
            <a:endParaRPr lang="es-ES"/>
          </a:p>
        </p:txBody>
      </p:sp>
      <p:sp>
        <p:nvSpPr>
          <p:cNvPr id="328887" name="Rectangle 183"/>
          <p:cNvSpPr>
            <a:spLocks noChangeArrowheads="1"/>
          </p:cNvSpPr>
          <p:nvPr/>
        </p:nvSpPr>
        <p:spPr bwMode="auto">
          <a:xfrm>
            <a:off x="5118100" y="5030788"/>
            <a:ext cx="784225" cy="168275"/>
          </a:xfrm>
          <a:prstGeom prst="rect">
            <a:avLst/>
          </a:prstGeom>
          <a:noFill/>
          <a:ln w="9525">
            <a:noFill/>
            <a:miter lim="800000"/>
            <a:headEnd/>
            <a:tailEnd/>
          </a:ln>
        </p:spPr>
        <p:txBody>
          <a:bodyPr wrap="none" lIns="0" tIns="0" rIns="0" bIns="0">
            <a:spAutoFit/>
          </a:bodyPr>
          <a:lstStyle/>
          <a:p>
            <a:pPr marL="342900" indent="-342900"/>
            <a:r>
              <a:rPr lang="es-ES" sz="1100" b="1" i="1">
                <a:solidFill>
                  <a:srgbClr val="009900"/>
                </a:solidFill>
                <a:latin typeface="Arial" charset="0"/>
              </a:rPr>
              <a:t>DOMINA EL</a:t>
            </a:r>
            <a:endParaRPr lang="es-ES">
              <a:solidFill>
                <a:srgbClr val="009900"/>
              </a:solidFill>
            </a:endParaRPr>
          </a:p>
        </p:txBody>
      </p:sp>
      <p:sp>
        <p:nvSpPr>
          <p:cNvPr id="328888" name="Rectangle 184"/>
          <p:cNvSpPr>
            <a:spLocks noChangeArrowheads="1"/>
          </p:cNvSpPr>
          <p:nvPr/>
        </p:nvSpPr>
        <p:spPr bwMode="auto">
          <a:xfrm>
            <a:off x="4643438" y="5205413"/>
            <a:ext cx="1581150" cy="168275"/>
          </a:xfrm>
          <a:prstGeom prst="rect">
            <a:avLst/>
          </a:prstGeom>
          <a:noFill/>
          <a:ln w="9525">
            <a:noFill/>
            <a:miter lim="800000"/>
            <a:headEnd/>
            <a:tailEnd/>
          </a:ln>
        </p:spPr>
        <p:txBody>
          <a:bodyPr wrap="none" lIns="0" tIns="0" rIns="0" bIns="0">
            <a:spAutoFit/>
          </a:bodyPr>
          <a:lstStyle/>
          <a:p>
            <a:pPr marL="342900" indent="-342900"/>
            <a:r>
              <a:rPr lang="es-ES" sz="1100" b="1" i="1">
                <a:solidFill>
                  <a:srgbClr val="009900"/>
                </a:solidFill>
                <a:latin typeface="Arial" charset="0"/>
              </a:rPr>
              <a:t>ERROR DE TRUNCADO</a:t>
            </a:r>
            <a:endParaRPr lang="es-ES">
              <a:solidFill>
                <a:srgbClr val="009900"/>
              </a:solidFill>
            </a:endParaRPr>
          </a:p>
        </p:txBody>
      </p:sp>
      <p:sp>
        <p:nvSpPr>
          <p:cNvPr id="328889" name="Rectangle 185"/>
          <p:cNvSpPr>
            <a:spLocks noChangeArrowheads="1"/>
          </p:cNvSpPr>
          <p:nvPr/>
        </p:nvSpPr>
        <p:spPr bwMode="auto">
          <a:xfrm>
            <a:off x="2574925" y="5081588"/>
            <a:ext cx="784225" cy="168275"/>
          </a:xfrm>
          <a:prstGeom prst="rect">
            <a:avLst/>
          </a:prstGeom>
          <a:noFill/>
          <a:ln w="9525">
            <a:noFill/>
            <a:miter lim="800000"/>
            <a:headEnd/>
            <a:tailEnd/>
          </a:ln>
        </p:spPr>
        <p:txBody>
          <a:bodyPr wrap="none" lIns="0" tIns="0" rIns="0" bIns="0">
            <a:spAutoFit/>
          </a:bodyPr>
          <a:lstStyle/>
          <a:p>
            <a:pPr marL="342900" indent="-342900"/>
            <a:r>
              <a:rPr lang="es-ES" sz="1100" b="1" i="1">
                <a:solidFill>
                  <a:srgbClr val="FF0000"/>
                </a:solidFill>
                <a:latin typeface="Arial" charset="0"/>
              </a:rPr>
              <a:t>DOMINA EL</a:t>
            </a:r>
            <a:endParaRPr lang="es-ES">
              <a:solidFill>
                <a:srgbClr val="FF0000"/>
              </a:solidFill>
            </a:endParaRPr>
          </a:p>
        </p:txBody>
      </p:sp>
      <p:sp>
        <p:nvSpPr>
          <p:cNvPr id="328890" name="Rectangle 186"/>
          <p:cNvSpPr>
            <a:spLocks noChangeArrowheads="1"/>
          </p:cNvSpPr>
          <p:nvPr/>
        </p:nvSpPr>
        <p:spPr bwMode="auto">
          <a:xfrm>
            <a:off x="2165350" y="5254625"/>
            <a:ext cx="1587500" cy="168275"/>
          </a:xfrm>
          <a:prstGeom prst="rect">
            <a:avLst/>
          </a:prstGeom>
          <a:noFill/>
          <a:ln w="9525">
            <a:noFill/>
            <a:miter lim="800000"/>
            <a:headEnd/>
            <a:tailEnd/>
          </a:ln>
        </p:spPr>
        <p:txBody>
          <a:bodyPr wrap="none" lIns="0" tIns="0" rIns="0" bIns="0">
            <a:spAutoFit/>
          </a:bodyPr>
          <a:lstStyle/>
          <a:p>
            <a:pPr marL="342900" indent="-342900"/>
            <a:r>
              <a:rPr lang="es-ES" sz="1100" b="1" i="1">
                <a:solidFill>
                  <a:srgbClr val="FF0000"/>
                </a:solidFill>
                <a:latin typeface="Arial" charset="0"/>
              </a:rPr>
              <a:t>ERROR DE REDONDEO</a:t>
            </a:r>
            <a:endParaRPr lang="es-ES">
              <a:solidFill>
                <a:srgbClr val="FF0000"/>
              </a:solidFill>
            </a:endParaRPr>
          </a:p>
        </p:txBody>
      </p:sp>
      <p:sp>
        <p:nvSpPr>
          <p:cNvPr id="328894" name="Rectangle 190"/>
          <p:cNvSpPr>
            <a:spLocks noChangeArrowheads="1"/>
          </p:cNvSpPr>
          <p:nvPr/>
        </p:nvSpPr>
        <p:spPr bwMode="auto">
          <a:xfrm>
            <a:off x="1908175" y="2852738"/>
            <a:ext cx="1889125" cy="336550"/>
          </a:xfrm>
          <a:prstGeom prst="rect">
            <a:avLst/>
          </a:prstGeom>
          <a:noFill/>
          <a:ln w="9525" algn="ctr">
            <a:noFill/>
            <a:miter lim="800000"/>
            <a:headEnd/>
            <a:tailEnd/>
          </a:ln>
          <a:effectLst/>
        </p:spPr>
        <p:txBody>
          <a:bodyPr wrap="none">
            <a:spAutoFit/>
          </a:bodyPr>
          <a:lstStyle/>
          <a:p>
            <a:pPr marL="342900" indent="-342900"/>
            <a:r>
              <a:rPr lang="es-ES_tradnl" i="1">
                <a:solidFill>
                  <a:srgbClr val="009900"/>
                </a:solidFill>
              </a:rPr>
              <a:t>error de truncado</a:t>
            </a:r>
            <a:endParaRPr lang="es-ES" i="1">
              <a:solidFill>
                <a:srgbClr val="009900"/>
              </a:solidFill>
            </a:endParaRPr>
          </a:p>
        </p:txBody>
      </p:sp>
      <p:sp>
        <p:nvSpPr>
          <p:cNvPr id="328895" name="Rectangle 191"/>
          <p:cNvSpPr>
            <a:spLocks noChangeArrowheads="1"/>
          </p:cNvSpPr>
          <p:nvPr/>
        </p:nvSpPr>
        <p:spPr bwMode="auto">
          <a:xfrm>
            <a:off x="4932363" y="2852738"/>
            <a:ext cx="1925637" cy="336550"/>
          </a:xfrm>
          <a:prstGeom prst="rect">
            <a:avLst/>
          </a:prstGeom>
          <a:noFill/>
          <a:ln w="9525" algn="ctr">
            <a:noFill/>
            <a:miter lim="800000"/>
            <a:headEnd/>
            <a:tailEnd/>
          </a:ln>
          <a:effectLst/>
        </p:spPr>
        <p:txBody>
          <a:bodyPr wrap="none">
            <a:spAutoFit/>
          </a:bodyPr>
          <a:lstStyle/>
          <a:p>
            <a:pPr marL="342900" indent="-342900"/>
            <a:r>
              <a:rPr lang="es-ES_tradnl" i="1">
                <a:solidFill>
                  <a:srgbClr val="FF0000"/>
                </a:solidFill>
              </a:rPr>
              <a:t>error de redondeo</a:t>
            </a:r>
          </a:p>
        </p:txBody>
      </p:sp>
      <p:sp>
        <p:nvSpPr>
          <p:cNvPr id="328896" name="Rectangle 192"/>
          <p:cNvSpPr>
            <a:spLocks noChangeArrowheads="1"/>
          </p:cNvSpPr>
          <p:nvPr/>
        </p:nvSpPr>
        <p:spPr bwMode="auto">
          <a:xfrm>
            <a:off x="4643438" y="1989138"/>
            <a:ext cx="433387" cy="576262"/>
          </a:xfrm>
          <a:prstGeom prst="rect">
            <a:avLst/>
          </a:prstGeom>
          <a:noFill/>
          <a:ln w="9525" algn="ctr">
            <a:solidFill>
              <a:srgbClr val="009900"/>
            </a:solidFill>
            <a:miter lim="800000"/>
            <a:headEnd/>
            <a:tailEnd/>
          </a:ln>
          <a:effectLst/>
        </p:spPr>
        <p:txBody>
          <a:bodyPr wrap="none" anchor="ctr"/>
          <a:lstStyle/>
          <a:p>
            <a:pPr marL="342900" indent="-342900" algn="ctr"/>
            <a:endParaRPr lang="es-ES"/>
          </a:p>
        </p:txBody>
      </p:sp>
      <p:sp>
        <p:nvSpPr>
          <p:cNvPr id="328897" name="Rectangle 193"/>
          <p:cNvSpPr>
            <a:spLocks noChangeArrowheads="1"/>
          </p:cNvSpPr>
          <p:nvPr/>
        </p:nvSpPr>
        <p:spPr bwMode="auto">
          <a:xfrm>
            <a:off x="5292725" y="1916113"/>
            <a:ext cx="647700" cy="720725"/>
          </a:xfrm>
          <a:prstGeom prst="rect">
            <a:avLst/>
          </a:prstGeom>
          <a:noFill/>
          <a:ln w="9525" algn="ctr">
            <a:solidFill>
              <a:srgbClr val="FF0000"/>
            </a:solidFill>
            <a:miter lim="800000"/>
            <a:headEnd/>
            <a:tailEnd/>
          </a:ln>
          <a:effectLst/>
        </p:spPr>
        <p:txBody>
          <a:bodyPr wrap="none" anchor="ctr"/>
          <a:lstStyle/>
          <a:p>
            <a:endParaRPr lang="es-ES"/>
          </a:p>
        </p:txBody>
      </p:sp>
      <p:sp>
        <p:nvSpPr>
          <p:cNvPr id="328898" name="Line 194"/>
          <p:cNvSpPr>
            <a:spLocks noChangeShapeType="1"/>
          </p:cNvSpPr>
          <p:nvPr/>
        </p:nvSpPr>
        <p:spPr bwMode="auto">
          <a:xfrm flipV="1">
            <a:off x="5580063" y="2636838"/>
            <a:ext cx="0" cy="288925"/>
          </a:xfrm>
          <a:prstGeom prst="line">
            <a:avLst/>
          </a:prstGeom>
          <a:noFill/>
          <a:ln w="38100">
            <a:solidFill>
              <a:srgbClr val="FF0000"/>
            </a:solidFill>
            <a:round/>
            <a:headEnd type="none" w="sm" len="sm"/>
            <a:tailEnd type="triangle" w="sm" len="sm"/>
          </a:ln>
          <a:effectLst/>
        </p:spPr>
        <p:txBody>
          <a:bodyPr/>
          <a:lstStyle/>
          <a:p>
            <a:endParaRPr lang="es-ES"/>
          </a:p>
        </p:txBody>
      </p:sp>
      <p:sp>
        <p:nvSpPr>
          <p:cNvPr id="328899" name="Rectangle 195"/>
          <p:cNvSpPr>
            <a:spLocks noChangeArrowheads="1"/>
          </p:cNvSpPr>
          <p:nvPr/>
        </p:nvSpPr>
        <p:spPr bwMode="auto">
          <a:xfrm>
            <a:off x="3348038" y="6092825"/>
            <a:ext cx="2276475" cy="336550"/>
          </a:xfrm>
          <a:prstGeom prst="rect">
            <a:avLst/>
          </a:prstGeom>
          <a:noFill/>
          <a:ln w="9525" algn="ctr">
            <a:noFill/>
            <a:miter lim="800000"/>
            <a:headEnd/>
            <a:tailEnd/>
          </a:ln>
          <a:effectLst/>
        </p:spPr>
        <p:txBody>
          <a:bodyPr wrap="none">
            <a:spAutoFit/>
          </a:bodyPr>
          <a:lstStyle/>
          <a:p>
            <a:pPr marL="342900" indent="-342900"/>
            <a:r>
              <a:rPr lang="es-ES_tradnl" i="1"/>
              <a:t>h límite o valor óptimo</a:t>
            </a:r>
            <a:endParaRPr lang="es-ES" i="1"/>
          </a:p>
        </p:txBody>
      </p:sp>
      <p:sp>
        <p:nvSpPr>
          <p:cNvPr id="328900" name="Line 196"/>
          <p:cNvSpPr>
            <a:spLocks noChangeShapeType="1"/>
          </p:cNvSpPr>
          <p:nvPr/>
        </p:nvSpPr>
        <p:spPr bwMode="auto">
          <a:xfrm flipV="1">
            <a:off x="3851275" y="5805488"/>
            <a:ext cx="0" cy="360362"/>
          </a:xfrm>
          <a:prstGeom prst="line">
            <a:avLst/>
          </a:prstGeom>
          <a:noFill/>
          <a:ln w="38100">
            <a:solidFill>
              <a:srgbClr val="000000"/>
            </a:solidFill>
            <a:round/>
            <a:headEnd type="none" w="sm" len="sm"/>
            <a:tailEnd type="triangle" w="sm" len="sm"/>
          </a:ln>
          <a:effectLst/>
        </p:spPr>
        <p:txBody>
          <a:bodyPr/>
          <a:lstStyle/>
          <a:p>
            <a:endParaRPr lang="es-ES"/>
          </a:p>
        </p:txBody>
      </p:sp>
      <p:sp>
        <p:nvSpPr>
          <p:cNvPr id="328901" name="Rectangle 197"/>
          <p:cNvSpPr>
            <a:spLocks noChangeArrowheads="1"/>
          </p:cNvSpPr>
          <p:nvPr/>
        </p:nvSpPr>
        <p:spPr bwMode="auto">
          <a:xfrm>
            <a:off x="6011863" y="5805488"/>
            <a:ext cx="301625" cy="336550"/>
          </a:xfrm>
          <a:prstGeom prst="rect">
            <a:avLst/>
          </a:prstGeom>
          <a:noFill/>
          <a:ln w="9525" algn="ctr">
            <a:noFill/>
            <a:miter lim="800000"/>
            <a:headEnd/>
            <a:tailEnd/>
          </a:ln>
          <a:effectLst/>
        </p:spPr>
        <p:txBody>
          <a:bodyPr wrap="none">
            <a:spAutoFit/>
          </a:bodyPr>
          <a:lstStyle/>
          <a:p>
            <a:pPr marL="342900" indent="-342900"/>
            <a:r>
              <a:rPr lang="es-ES_tradnl" i="1"/>
              <a:t>h</a:t>
            </a:r>
            <a:endParaRPr lang="es-ES" i="1"/>
          </a:p>
        </p:txBody>
      </p:sp>
      <p:sp>
        <p:nvSpPr>
          <p:cNvPr id="328902" name="Rectangle 198"/>
          <p:cNvSpPr>
            <a:spLocks noChangeArrowheads="1"/>
          </p:cNvSpPr>
          <p:nvPr/>
        </p:nvSpPr>
        <p:spPr bwMode="auto">
          <a:xfrm>
            <a:off x="1258888" y="3500438"/>
            <a:ext cx="712787" cy="630237"/>
          </a:xfrm>
          <a:prstGeom prst="rect">
            <a:avLst/>
          </a:prstGeom>
          <a:noFill/>
          <a:ln w="9525" algn="ctr">
            <a:noFill/>
            <a:miter lim="800000"/>
            <a:headEnd/>
            <a:tailEnd/>
          </a:ln>
          <a:effectLst/>
        </p:spPr>
        <p:txBody>
          <a:bodyPr wrap="none">
            <a:spAutoFit/>
          </a:bodyPr>
          <a:lstStyle/>
          <a:p>
            <a:pPr marL="342900" indent="-342900"/>
            <a:r>
              <a:rPr lang="es-ES_tradnl" i="1"/>
              <a:t>Error</a:t>
            </a:r>
          </a:p>
          <a:p>
            <a:pPr marL="342900" indent="-342900"/>
            <a:r>
              <a:rPr lang="es-ES_tradnl" i="1"/>
              <a:t>Total</a:t>
            </a:r>
            <a:endParaRPr lang="es-ES" i="1"/>
          </a:p>
        </p:txBody>
      </p:sp>
      <p:sp>
        <p:nvSpPr>
          <p:cNvPr id="328903" name="Text Box 199"/>
          <p:cNvSpPr txBox="1">
            <a:spLocks noChangeArrowheads="1"/>
          </p:cNvSpPr>
          <p:nvPr/>
        </p:nvSpPr>
        <p:spPr bwMode="auto">
          <a:xfrm>
            <a:off x="6516688" y="4365625"/>
            <a:ext cx="2414587" cy="1077218"/>
          </a:xfrm>
          <a:prstGeom prst="rect">
            <a:avLst/>
          </a:prstGeom>
          <a:solidFill>
            <a:srgbClr val="FFCCFF"/>
          </a:solidFill>
          <a:ln w="9525" algn="ctr">
            <a:noFill/>
            <a:miter lim="800000"/>
            <a:headEnd/>
            <a:tailEnd/>
          </a:ln>
          <a:effectLst/>
        </p:spPr>
        <p:txBody>
          <a:bodyPr>
            <a:spAutoFit/>
          </a:bodyPr>
          <a:lstStyle/>
          <a:p>
            <a:pPr marL="342900" indent="-342900"/>
            <a:r>
              <a:rPr lang="es-ES" b="1" dirty="0">
                <a:effectLst>
                  <a:outerShdw blurRad="38100" dist="38100" dir="2700000" algn="tl">
                    <a:srgbClr val="FFFFFF"/>
                  </a:outerShdw>
                </a:effectLst>
              </a:rPr>
              <a:t>Ejemplo:</a:t>
            </a:r>
            <a:r>
              <a:rPr lang="es-ES" dirty="0"/>
              <a:t> f(x)=atan(x)  </a:t>
            </a:r>
            <a:r>
              <a:rPr lang="es-ES" dirty="0" smtClean="0"/>
              <a:t>en x=</a:t>
            </a:r>
            <a:r>
              <a:rPr lang="es-ES" dirty="0" err="1" smtClean="0"/>
              <a:t>sqrt</a:t>
            </a:r>
            <a:r>
              <a:rPr lang="es-ES" dirty="0" smtClean="0"/>
              <a:t>(2) el </a:t>
            </a:r>
            <a:r>
              <a:rPr lang="es-ES" dirty="0"/>
              <a:t>valor óptimo de h es </a:t>
            </a:r>
            <a:r>
              <a:rPr lang="es-ES" dirty="0" smtClean="0"/>
              <a:t>1.5x10</a:t>
            </a:r>
            <a:r>
              <a:rPr lang="es-ES" baseline="30000" dirty="0" smtClean="0"/>
              <a:t>-8 </a:t>
            </a:r>
            <a:endParaRPr lang="es-ES" dirty="0"/>
          </a:p>
        </p:txBody>
      </p:sp>
      <mc:AlternateContent xmlns:mc="http://schemas.openxmlformats.org/markup-compatibility/2006" xmlns:a14="http://schemas.microsoft.com/office/drawing/2010/main">
        <mc:Choice Requires="a14">
          <p:sp>
            <p:nvSpPr>
              <p:cNvPr id="2" name="1 Rectángulo"/>
              <p:cNvSpPr/>
              <p:nvPr/>
            </p:nvSpPr>
            <p:spPr>
              <a:xfrm>
                <a:off x="9426" y="3107830"/>
                <a:ext cx="3848298" cy="392608"/>
              </a:xfrm>
              <a:prstGeom prst="rect">
                <a:avLst/>
              </a:prstGeom>
            </p:spPr>
            <p:txBody>
              <a:bodyPr wrap="none">
                <a:spAutoFit/>
              </a:bodyPr>
              <a:lstStyle/>
              <a:p>
                <a:pPr algn="ctr">
                  <a:lnSpc>
                    <a:spcPct val="80000"/>
                  </a:lnSpc>
                  <a:buNone/>
                </a:pPr>
                <a:r>
                  <a:rPr lang="es-ES" dirty="0" smtClean="0">
                    <a:sym typeface="Symbol"/>
                  </a:rPr>
                  <a:t>Error truncamiento</a:t>
                </a:r>
                <a14:m>
                  <m:oMath xmlns:m="http://schemas.openxmlformats.org/officeDocument/2006/math">
                    <m:r>
                      <a:rPr lang="es-ES" i="1">
                        <a:latin typeface="Cambria Math"/>
                        <a:sym typeface="Symbol"/>
                      </a:rPr>
                      <m:t>&lt;</m:t>
                    </m:r>
                    <m:f>
                      <m:fPr>
                        <m:ctrlPr>
                          <a:rPr lang="es-ES" i="1">
                            <a:latin typeface="Cambria Math" panose="02040503050406030204" pitchFamily="18" charset="0"/>
                            <a:sym typeface="Symbol"/>
                          </a:rPr>
                        </m:ctrlPr>
                      </m:fPr>
                      <m:num>
                        <m:r>
                          <a:rPr lang="es-ES" b="0" i="1" smtClean="0">
                            <a:latin typeface="Cambria Math"/>
                            <a:sym typeface="Symbol"/>
                          </a:rPr>
                          <m:t>h</m:t>
                        </m:r>
                      </m:num>
                      <m:den>
                        <m:r>
                          <a:rPr lang="es-ES" i="1">
                            <a:latin typeface="Cambria Math"/>
                            <a:sym typeface="Symbol"/>
                          </a:rPr>
                          <m:t>2</m:t>
                        </m:r>
                      </m:den>
                    </m:f>
                    <m:r>
                      <a:rPr lang="es-ES" i="1">
                        <a:latin typeface="Cambria Math"/>
                        <a:sym typeface="Symbol"/>
                      </a:rPr>
                      <m:t>.</m:t>
                    </m:r>
                    <m:sSup>
                      <m:sSupPr>
                        <m:ctrlPr>
                          <a:rPr lang="es-ES" i="1">
                            <a:latin typeface="Cambria Math" panose="02040503050406030204" pitchFamily="18" charset="0"/>
                            <a:sym typeface="Symbol"/>
                          </a:rPr>
                        </m:ctrlPr>
                      </m:sSupPr>
                      <m:e>
                        <m:r>
                          <m:rPr>
                            <m:sty m:val="p"/>
                          </m:rPr>
                          <a:rPr lang="es-ES">
                            <a:latin typeface="Cambria Math"/>
                            <a:sym typeface="Symbol"/>
                          </a:rPr>
                          <m:t>max</m:t>
                        </m:r>
                        <m:r>
                          <a:rPr lang="es-ES" i="1">
                            <a:latin typeface="Cambria Math"/>
                            <a:sym typeface="Symbol"/>
                          </a:rPr>
                          <m:t>⁡(</m:t>
                        </m:r>
                        <m:r>
                          <a:rPr lang="es-ES" i="1">
                            <a:latin typeface="Cambria Math"/>
                            <a:sym typeface="Symbol"/>
                          </a:rPr>
                          <m:t>𝑎𝑏𝑠</m:t>
                        </m:r>
                        <m:r>
                          <a:rPr lang="es-ES" i="1">
                            <a:latin typeface="Cambria Math"/>
                            <a:sym typeface="Symbol"/>
                          </a:rPr>
                          <m:t>(</m:t>
                        </m:r>
                        <m:r>
                          <a:rPr lang="es-ES" i="1">
                            <a:latin typeface="Cambria Math"/>
                            <a:sym typeface="Symbol"/>
                          </a:rPr>
                          <m:t>𝑓</m:t>
                        </m:r>
                      </m:e>
                      <m:sup>
                        <m:r>
                          <a:rPr lang="es-ES" i="1">
                            <a:latin typeface="Cambria Math"/>
                            <a:sym typeface="Symbol"/>
                          </a:rPr>
                          <m:t>′′</m:t>
                        </m:r>
                      </m:sup>
                    </m:sSup>
                    <m:d>
                      <m:dPr>
                        <m:ctrlPr>
                          <a:rPr lang="es-ES" i="1">
                            <a:latin typeface="Cambria Math" panose="02040503050406030204" pitchFamily="18" charset="0"/>
                            <a:sym typeface="Symbol"/>
                          </a:rPr>
                        </m:ctrlPr>
                      </m:dPr>
                      <m:e>
                        <m:r>
                          <a:rPr lang="es-ES" i="1">
                            <a:latin typeface="Cambria Math"/>
                            <a:sym typeface="Symbol"/>
                          </a:rPr>
                          <m:t>𝑥</m:t>
                        </m:r>
                      </m:e>
                    </m:d>
                    <m:r>
                      <a:rPr lang="es-ES" i="1">
                        <a:latin typeface="Cambria Math"/>
                        <a:sym typeface="Symbol"/>
                      </a:rPr>
                      <m:t>)</m:t>
                    </m:r>
                  </m:oMath>
                </a14:m>
                <a:r>
                  <a:rPr lang="es-ES_tradnl" dirty="0">
                    <a:sym typeface="Symbol"/>
                  </a:rPr>
                  <a:t>)</a:t>
                </a:r>
              </a:p>
            </p:txBody>
          </p:sp>
        </mc:Choice>
        <mc:Fallback xmlns="">
          <p:sp>
            <p:nvSpPr>
              <p:cNvPr id="2" name="1 Rectángulo"/>
              <p:cNvSpPr>
                <a:spLocks noRot="1" noChangeAspect="1" noMove="1" noResize="1" noEditPoints="1" noAdjustHandles="1" noChangeArrowheads="1" noChangeShapeType="1" noTextEdit="1"/>
              </p:cNvSpPr>
              <p:nvPr/>
            </p:nvSpPr>
            <p:spPr>
              <a:xfrm>
                <a:off x="9426" y="3107830"/>
                <a:ext cx="3848298" cy="392608"/>
              </a:xfrm>
              <a:prstGeom prst="rect">
                <a:avLst/>
              </a:prstGeom>
              <a:blipFill rotWithShape="1">
                <a:blip r:embed="rId6" cstate="print"/>
                <a:stretch>
                  <a:fillRect l="-317" t="-1563" r="-158" b="-937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 name="2 CuadroTexto"/>
              <p:cNvSpPr txBox="1"/>
              <p:nvPr/>
            </p:nvSpPr>
            <p:spPr>
              <a:xfrm>
                <a:off x="3888597" y="3076870"/>
                <a:ext cx="5255403" cy="1308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a:rPr>
                        <m:t>𝐸𝑟𝑟𝑜𝑟</m:t>
                      </m:r>
                      <m:r>
                        <a:rPr lang="es-ES" b="0" i="1" smtClean="0">
                          <a:latin typeface="Cambria Math"/>
                        </a:rPr>
                        <m:t> </m:t>
                      </m:r>
                      <m:r>
                        <a:rPr lang="es-ES" b="0" i="1" smtClean="0">
                          <a:latin typeface="Cambria Math"/>
                        </a:rPr>
                        <m:t>𝑟𝑒𝑑𝑜𝑛𝑑𝑒𝑜</m:t>
                      </m:r>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𝑓𝑙</m:t>
                          </m:r>
                          <m:d>
                            <m:dPr>
                              <m:ctrlPr>
                                <a:rPr lang="es-ES" b="0" i="1" smtClean="0">
                                  <a:latin typeface="Cambria Math" panose="02040503050406030204" pitchFamily="18" charset="0"/>
                                </a:rPr>
                              </m:ctrlPr>
                            </m:dPr>
                            <m:e>
                              <m:r>
                                <a:rPr lang="es-ES" b="0" i="1" smtClean="0">
                                  <a:latin typeface="Cambria Math"/>
                                </a:rPr>
                                <m:t>𝑓</m:t>
                              </m:r>
                              <m:r>
                                <a:rPr lang="es-ES" b="0" i="1" smtClean="0">
                                  <a:latin typeface="Cambria Math"/>
                                </a:rPr>
                                <m:t>2</m:t>
                              </m:r>
                            </m:e>
                          </m:d>
                          <m:r>
                            <a:rPr lang="es-ES" b="0" i="1" smtClean="0">
                              <a:latin typeface="Cambria Math"/>
                            </a:rPr>
                            <m:t>−</m:t>
                          </m:r>
                          <m:r>
                            <a:rPr lang="es-ES" b="0" i="1" smtClean="0">
                              <a:latin typeface="Cambria Math"/>
                            </a:rPr>
                            <m:t>𝑓𝑙</m:t>
                          </m:r>
                          <m:r>
                            <a:rPr lang="es-ES" b="0" i="1" smtClean="0">
                              <a:latin typeface="Cambria Math"/>
                            </a:rPr>
                            <m:t>(</m:t>
                          </m:r>
                          <m:r>
                            <a:rPr lang="es-ES" b="0" i="1" smtClean="0">
                              <a:latin typeface="Cambria Math"/>
                            </a:rPr>
                            <m:t>𝑓</m:t>
                          </m:r>
                          <m:r>
                            <a:rPr lang="es-ES" b="0" i="1" smtClean="0">
                              <a:latin typeface="Cambria Math"/>
                            </a:rPr>
                            <m:t>1)</m:t>
                          </m:r>
                        </m:num>
                        <m:den>
                          <m:r>
                            <a:rPr lang="es-ES" b="0" i="1" smtClean="0">
                              <a:latin typeface="Cambria Math"/>
                            </a:rPr>
                            <m:t>h</m:t>
                          </m:r>
                        </m:den>
                      </m:f>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𝑓</m:t>
                          </m:r>
                          <m:r>
                            <a:rPr lang="es-ES" b="0" i="1" smtClean="0">
                              <a:latin typeface="Cambria Math"/>
                            </a:rPr>
                            <m:t>2−</m:t>
                          </m:r>
                          <m:r>
                            <a:rPr lang="es-ES" b="0" i="1" smtClean="0">
                              <a:latin typeface="Cambria Math"/>
                            </a:rPr>
                            <m:t>𝑓</m:t>
                          </m:r>
                          <m:r>
                            <a:rPr lang="es-ES" b="0" i="1" smtClean="0">
                              <a:latin typeface="Cambria Math"/>
                            </a:rPr>
                            <m:t>1</m:t>
                          </m:r>
                        </m:num>
                        <m:den>
                          <m:r>
                            <a:rPr lang="es-ES" b="0" i="1" smtClean="0">
                              <a:latin typeface="Cambria Math"/>
                            </a:rPr>
                            <m:t>h</m:t>
                          </m:r>
                        </m:den>
                      </m:f>
                      <m:r>
                        <a:rPr lang="es-ES" b="0" i="1" smtClean="0">
                          <a:latin typeface="Cambria Math"/>
                        </a:rPr>
                        <m:t>+</m:t>
                      </m:r>
                      <m:f>
                        <m:fPr>
                          <m:ctrlPr>
                            <a:rPr lang="es-ES" b="0" i="1" smtClean="0">
                              <a:latin typeface="Cambria Math" panose="02040503050406030204" pitchFamily="18" charset="0"/>
                            </a:rPr>
                          </m:ctrlPr>
                        </m:fPr>
                        <m:num>
                          <m:r>
                            <a:rPr lang="es-ES" b="0" i="1" smtClean="0">
                              <a:latin typeface="Cambria Math"/>
                            </a:rPr>
                            <m:t>𝑒</m:t>
                          </m:r>
                          <m:r>
                            <a:rPr lang="es-ES" b="0" i="1" smtClean="0">
                              <a:latin typeface="Cambria Math"/>
                            </a:rPr>
                            <m:t>1−</m:t>
                          </m:r>
                          <m:r>
                            <a:rPr lang="es-ES" b="0" i="1" smtClean="0">
                              <a:latin typeface="Cambria Math"/>
                            </a:rPr>
                            <m:t>𝑒</m:t>
                          </m:r>
                          <m:r>
                            <a:rPr lang="es-ES" b="0" i="1" smtClean="0">
                              <a:latin typeface="Cambria Math"/>
                            </a:rPr>
                            <m:t>2</m:t>
                          </m:r>
                        </m:num>
                        <m:den>
                          <m:r>
                            <a:rPr lang="es-ES" b="0" i="1" smtClean="0">
                              <a:latin typeface="Cambria Math"/>
                            </a:rPr>
                            <m:t>h</m:t>
                          </m:r>
                        </m:den>
                      </m:f>
                    </m:oMath>
                  </m:oMathPara>
                </a14:m>
                <a:endParaRPr lang="es-ES" dirty="0" smtClean="0"/>
              </a:p>
              <a:p>
                <a:r>
                  <a:rPr lang="es-ES" dirty="0" smtClean="0"/>
                  <a:t>D depende del </a:t>
                </a:r>
                <a:r>
                  <a:rPr lang="es-ES" dirty="0" err="1" smtClean="0"/>
                  <a:t>eps</a:t>
                </a:r>
                <a:endParaRPr lang="es-ES" dirty="0" smtClean="0"/>
              </a:p>
              <a:p>
                <a:r>
                  <a:rPr lang="es-ES" dirty="0" smtClean="0"/>
                  <a:t>El error redondeo es muy influyente  ya que h es pequeño y puede hacer que la diferenciación sea inestable</a:t>
                </a:r>
                <a:endParaRPr lang="es-ES" dirty="0"/>
              </a:p>
            </p:txBody>
          </p:sp>
        </mc:Choice>
        <mc:Fallback xmlns="">
          <p:sp>
            <p:nvSpPr>
              <p:cNvPr id="3" name="2 CuadroTexto"/>
              <p:cNvSpPr txBox="1">
                <a:spLocks noRot="1" noChangeAspect="1" noMove="1" noResize="1" noEditPoints="1" noAdjustHandles="1" noChangeArrowheads="1" noChangeShapeType="1" noTextEdit="1"/>
              </p:cNvSpPr>
              <p:nvPr/>
            </p:nvSpPr>
            <p:spPr>
              <a:xfrm>
                <a:off x="3888597" y="3076870"/>
                <a:ext cx="5255403" cy="1308884"/>
              </a:xfrm>
              <a:prstGeom prst="rect">
                <a:avLst/>
              </a:prstGeom>
              <a:blipFill rotWithShape="1">
                <a:blip r:embed="rId7" cstate="print"/>
                <a:stretch>
                  <a:fillRect l="-696" b="-5140"/>
                </a:stretch>
              </a:blipFill>
            </p:spPr>
            <p:txBody>
              <a:bodyPr/>
              <a:lstStyle/>
              <a:p>
                <a:r>
                  <a:rPr lang="es-ES">
                    <a:noFill/>
                  </a:rPr>
                  <a:t> </a:t>
                </a:r>
              </a:p>
            </p:txBody>
          </p:sp>
        </mc:Fallback>
      </mc:AlternateContent>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600" b="0" i="0" u="none" strike="noStrike" cap="none" normalizeH="0" baseline="0" smtClean="0">
            <a:ln>
              <a:noFill/>
            </a:ln>
            <a:solidFill>
              <a:schemeClr val="tx1"/>
            </a:solidFill>
            <a:effectLst/>
            <a:latin typeface="Tempus Sans ITC" pitchFamily="82" charset="0"/>
          </a:defRPr>
        </a:defPPr>
      </a:lstStyle>
    </a:spDef>
    <a:lnDef>
      <a:spPr bwMode="auto">
        <a:xfrm>
          <a:off x="0" y="0"/>
          <a:ext cx="1" cy="1"/>
        </a:xfrm>
        <a:custGeom>
          <a:avLst/>
          <a:gdLst/>
          <a:ahLst/>
          <a:cxnLst/>
          <a:rect l="0" t="0" r="0" b="0"/>
          <a:pathLst/>
        </a:custGeom>
        <a:noFill/>
        <a:ln w="25400" cap="flat" cmpd="sng" algn="ctr">
          <a:solidFill>
            <a:srgbClr val="333399"/>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1600" b="0" i="0" u="none" strike="noStrike" cap="none" normalizeH="0" baseline="0" smtClean="0">
            <a:ln>
              <a:noFill/>
            </a:ln>
            <a:solidFill>
              <a:schemeClr val="tx1"/>
            </a:solidFill>
            <a:effectLst/>
            <a:latin typeface="Tempus Sans ITC" pitchFamily="82"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26675</TotalTime>
  <Words>2986</Words>
  <Application>Microsoft Office PowerPoint</Application>
  <PresentationFormat>Presentación en pantalla (4:3)</PresentationFormat>
  <Paragraphs>928</Paragraphs>
  <Slides>50</Slides>
  <Notes>33</Notes>
  <HiddenSlides>0</HiddenSlides>
  <MMClips>0</MMClips>
  <ScaleCrop>false</ScaleCrop>
  <HeadingPairs>
    <vt:vector size="8" baseType="variant">
      <vt:variant>
        <vt:lpstr>Fuentes usadas</vt:lpstr>
      </vt:variant>
      <vt:variant>
        <vt:i4>11</vt:i4>
      </vt:variant>
      <vt:variant>
        <vt:lpstr>Tema</vt:lpstr>
      </vt:variant>
      <vt:variant>
        <vt:i4>1</vt:i4>
      </vt:variant>
      <vt:variant>
        <vt:lpstr>Servidores OLE incrustados</vt:lpstr>
      </vt:variant>
      <vt:variant>
        <vt:i4>4</vt:i4>
      </vt:variant>
      <vt:variant>
        <vt:lpstr>Títulos de diapositiva</vt:lpstr>
      </vt:variant>
      <vt:variant>
        <vt:i4>50</vt:i4>
      </vt:variant>
    </vt:vector>
  </HeadingPairs>
  <TitlesOfParts>
    <vt:vector size="66" baseType="lpstr">
      <vt:lpstr>Arial</vt:lpstr>
      <vt:lpstr>Calibri</vt:lpstr>
      <vt:lpstr>Cambria Math</vt:lpstr>
      <vt:lpstr>Century Schoolbook</vt:lpstr>
      <vt:lpstr>Comic Sans MS</vt:lpstr>
      <vt:lpstr>Courier New</vt:lpstr>
      <vt:lpstr>Symbol</vt:lpstr>
      <vt:lpstr>Tempus Sans ITC</vt:lpstr>
      <vt:lpstr>Times New Roman</vt:lpstr>
      <vt:lpstr>Verdana</vt:lpstr>
      <vt:lpstr>Wingdings</vt:lpstr>
      <vt:lpstr>Diseño predeterminado</vt:lpstr>
      <vt:lpstr>Imagen</vt:lpstr>
      <vt:lpstr>Equation</vt:lpstr>
      <vt:lpstr>Ecuación</vt:lpstr>
      <vt:lpstr>Worksheet</vt:lpstr>
      <vt:lpstr>Diferenciación e Integración </vt:lpstr>
      <vt:lpstr>Introducción</vt:lpstr>
      <vt:lpstr>Diferenciación</vt:lpstr>
      <vt:lpstr>Diferenciación numérica</vt:lpstr>
      <vt:lpstr>Diferenciación: Polinomios de interpolación</vt:lpstr>
      <vt:lpstr>Diferenciación: Polinomios de interpolación (Ver anexo)</vt:lpstr>
      <vt:lpstr>Diferenciación basada en los polinomios de interpolación</vt:lpstr>
      <vt:lpstr>Diferenciación: Diferencias finitas</vt:lpstr>
      <vt:lpstr>Errores de truncado y redondeo</vt:lpstr>
      <vt:lpstr>Diferenciación por Diferencias Finitas  </vt:lpstr>
      <vt:lpstr>Diferenciación Diferencias Finitas </vt:lpstr>
      <vt:lpstr>Fórmulas de Derivadas Diferencias Finitas</vt:lpstr>
      <vt:lpstr>Presentación de PowerPoint</vt:lpstr>
      <vt:lpstr>Ejercicio propuesto sencillo</vt:lpstr>
      <vt:lpstr>Presentación de PowerPoint</vt:lpstr>
      <vt:lpstr>Ejemplo en una dimensión: Diferencias finitas retrasadas                      </vt:lpstr>
      <vt:lpstr>Ejemplo en una dimensión: Diferencias finitas centradas                                   </vt:lpstr>
      <vt:lpstr>Presentación de PowerPoint</vt:lpstr>
      <vt:lpstr>Presentación de PowerPoint</vt:lpstr>
      <vt:lpstr>Presentación de PowerPoint</vt:lpstr>
      <vt:lpstr>Diferencias finitas                                   (Ejercicio propuesto)</vt:lpstr>
      <vt:lpstr>Integración Numérica</vt:lpstr>
      <vt:lpstr>Integración numérica</vt:lpstr>
      <vt:lpstr>Presentación de PowerPoint</vt:lpstr>
      <vt:lpstr>Integración: Fórmulas de Newton-Cotes </vt:lpstr>
      <vt:lpstr>Fórmulas de integración de Newton-Cotes</vt:lpstr>
      <vt:lpstr>ERRORES DE APROXIMACIÓN en las Fórmulas Newton-Cotes</vt:lpstr>
      <vt:lpstr>Fórmulas del Trapecio (Newton-Cotes de grado 1)</vt:lpstr>
      <vt:lpstr>Fórmula extendida (o compuesta) del trapecio</vt:lpstr>
      <vt:lpstr>Fórmula extendida (o compuesta) del trapecio</vt:lpstr>
      <vt:lpstr>Ejemplos Regla del trapecio</vt:lpstr>
      <vt:lpstr>Ejemplos Regla del trapecio</vt:lpstr>
      <vt:lpstr>Presentación de PowerPoint</vt:lpstr>
      <vt:lpstr>Fórmulas de Simpson (Newton-Cotes de grado 2 y 3)</vt:lpstr>
      <vt:lpstr>Fórmulas de Simpson (Newton-Cotes de grado 2 y 3)</vt:lpstr>
      <vt:lpstr>Fórmulas de Simpson (Newton-Cotes de grado 2 y 3)</vt:lpstr>
      <vt:lpstr>Fórmulas de Simpson (Newton-Cotes de grado 2 y 3)</vt:lpstr>
      <vt:lpstr>Fórmula de Simpson (Newton-Cotes de grado 2 o grado par)</vt:lpstr>
      <vt:lpstr>Presentación de PowerPoint</vt:lpstr>
      <vt:lpstr>Presentación de PowerPoint</vt:lpstr>
      <vt:lpstr>Presentación de PowerPoint</vt:lpstr>
      <vt:lpstr>Presentación de PowerPoint</vt:lpstr>
      <vt:lpstr>Anexo: Fórmulas de integración de Newton-Cotes</vt:lpstr>
      <vt:lpstr>Integración numérica con MatLab</vt:lpstr>
      <vt:lpstr>Integración numérica con MatLab</vt:lpstr>
      <vt:lpstr>Presentación de PowerPoint</vt:lpstr>
      <vt:lpstr>Presentación de PowerPoint</vt:lpstr>
      <vt:lpstr>Presentación de PowerPoint</vt:lpstr>
      <vt:lpstr>Anexo: Newton-Gregory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Modelado de Datos</dc:title>
  <dc:creator>manuel</dc:creator>
  <cp:lastModifiedBy>RGB</cp:lastModifiedBy>
  <cp:revision>766</cp:revision>
  <dcterms:created xsi:type="dcterms:W3CDTF">2001-08-09T20:16:49Z</dcterms:created>
  <dcterms:modified xsi:type="dcterms:W3CDTF">2015-09-25T14:23:25Z</dcterms:modified>
</cp:coreProperties>
</file>