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7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108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E0A46-1D75-4F8A-8B92-9C67CCA258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C7BE7B-AC20-444A-B4A5-228D39CD85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CBBEFC-E992-4AC4-A7CB-741604E22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7315-0235-49FF-A25E-CF334D7C2917}" type="datetimeFigureOut">
              <a:rPr lang="es-ES" smtClean="0"/>
              <a:t>25/02/2020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D364DD-62C4-4566-8E42-60004AC6D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E832A5-8E16-4EB8-B101-6D42F0918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9491C-5807-44D4-A196-46F86ACCC69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8307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6D817-B772-4D79-8AE3-9CDC9DC7B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CD5862-A14F-4EAB-8BF9-62371097D1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1B86AE-9207-401A-89C0-BCEDB073D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7315-0235-49FF-A25E-CF334D7C2917}" type="datetimeFigureOut">
              <a:rPr lang="es-ES" smtClean="0"/>
              <a:t>25/02/2020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353F90-0244-4C2A-80AB-F11A632B1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7DDD91-49E5-4B89-BF06-FEE7217BC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9491C-5807-44D4-A196-46F86ACCC69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82218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CF6B1-2E1D-47D7-B456-9E5078A80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D7E1C6-BB9A-4D55-A65A-A92AC5C023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063278-002B-41D4-9DF7-1760C5F86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7315-0235-49FF-A25E-CF334D7C2917}" type="datetimeFigureOut">
              <a:rPr lang="es-ES" smtClean="0"/>
              <a:t>25/02/2020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60EAFD-A24B-4CD8-B2A1-CDBC8A10D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F90835-A0AA-4DBA-8C56-50AF13B21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9491C-5807-44D4-A196-46F86ACCC69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3220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3218F-8D77-4923-8E4D-59021BE70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78822D-C705-485E-9D64-51DFF57F72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1E38A2-6275-42CD-A7B2-46369ED0D8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2DB566-82AF-44A5-9D01-B9E4B612B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7315-0235-49FF-A25E-CF334D7C2917}" type="datetimeFigureOut">
              <a:rPr lang="es-ES" smtClean="0"/>
              <a:t>25/02/2020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2BD6E2-FC0A-4A33-B7BE-823DF8C03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3F0CBD-5A16-4DA6-BDBC-32631D959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9491C-5807-44D4-A196-46F86ACCC69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6610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3066A-5A79-413A-9185-6D6E09007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0008F0-3FDB-41D1-9DF8-CB3D3CD8DA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E8177E-A4A5-4598-B770-8DC8908F5E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2F2883-7D0F-4824-8DE4-EFB01EEDE4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645770-2E28-4177-9D76-81BBAB2FCE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3BE0042-DDC0-4DAE-90A0-22B924680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7315-0235-49FF-A25E-CF334D7C2917}" type="datetimeFigureOut">
              <a:rPr lang="es-ES" smtClean="0"/>
              <a:t>25/02/2020</a:t>
            </a:fld>
            <a:endParaRPr lang="es-E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65BFF2-1BF6-4C12-BA75-04F324221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FBA9A4-7E7F-4825-9E99-15FC47C92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9491C-5807-44D4-A196-46F86ACCC69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6090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5D804-3190-440C-9AE0-A60F0FF99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764A65-0491-48B9-B882-EB6C14633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7315-0235-49FF-A25E-CF334D7C2917}" type="datetimeFigureOut">
              <a:rPr lang="es-ES" smtClean="0"/>
              <a:t>25/02/2020</a:t>
            </a:fld>
            <a:endParaRPr lang="es-E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EC8BC7-279D-45FE-A2E5-3701765F1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623D05-8D1D-4935-94FC-B96BB10CE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9491C-5807-44D4-A196-46F86ACCC69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325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C4C264-D1D7-4AA0-9744-7CB4E4DB4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7315-0235-49FF-A25E-CF334D7C2917}" type="datetimeFigureOut">
              <a:rPr lang="es-ES" smtClean="0"/>
              <a:t>25/02/2020</a:t>
            </a:fld>
            <a:endParaRPr lang="es-E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74B773-7D2A-496E-810A-2591DEC59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1007EB-F903-42FF-AB5D-EAE18D996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9491C-5807-44D4-A196-46F86ACCC69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99125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C2FDC-96B0-4ADA-9FCB-270A51F23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83D1D0-D164-43BC-B01D-C8182C0992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44F771-E785-44AA-9080-E977444887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64873A-9DDF-47A2-A30E-843380620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7315-0235-49FF-A25E-CF334D7C2917}" type="datetimeFigureOut">
              <a:rPr lang="es-ES" smtClean="0"/>
              <a:t>25/02/2020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4B3D6E-8FD9-4200-839F-088473664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20F46-99D5-49EC-A3E3-462441D90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9491C-5807-44D4-A196-46F86ACCC69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6209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49D50-FFA3-4223-A8C2-6AC13493E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216AA7-D87E-40F5-89F0-A3A90EE978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B3F62D-3734-4C92-B948-07CA1DCD4F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0A4550-B0E3-4D51-9FAD-1283D27DA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7315-0235-49FF-A25E-CF334D7C2917}" type="datetimeFigureOut">
              <a:rPr lang="es-ES" smtClean="0"/>
              <a:t>25/02/2020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08EFED-0208-4923-82A8-AC7BC8FDF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217E27-9369-4803-839A-A5CFB9A19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9491C-5807-44D4-A196-46F86ACCC69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97045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85567-5BCB-43E6-BD6C-8ED771D8C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CE7BB5-82E6-4D9D-BD0F-6FA9274EF3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341370-26B2-4C89-957A-B655E979D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7315-0235-49FF-A25E-CF334D7C2917}" type="datetimeFigureOut">
              <a:rPr lang="es-ES" smtClean="0"/>
              <a:t>25/02/2020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ED2146-4725-4091-A33D-3FCBEB16E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132FE8-03E6-463C-A10C-716CDB2F2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9491C-5807-44D4-A196-46F86ACCC69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4536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0289A96-1C55-40BF-9173-A1656C4B83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CD9341-8917-49DF-9F07-109CB5B8AB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0631DD-54BC-42E8-A3CD-66AC3884C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7315-0235-49FF-A25E-CF334D7C2917}" type="datetimeFigureOut">
              <a:rPr lang="es-ES" smtClean="0"/>
              <a:t>25/02/2020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A352F-BA1C-4360-BDFC-D32175285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9A28C0-6BB3-44E2-810F-436C21992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9491C-5807-44D4-A196-46F86ACCC69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23179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639DE3-ABFC-40E5-8B09-3543F6387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10DDD3-0260-4AB4-A501-4AD0DAAB6A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9FA9BA-CCCE-4FA8-A610-80C964EFCD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1F7315-0235-49FF-A25E-CF334D7C2917}" type="datetimeFigureOut">
              <a:rPr lang="es-ES" smtClean="0"/>
              <a:t>25/02/2020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85FBD2-DD14-423E-9319-FF0FAB406C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A1EA29-16C0-49B7-AB4D-FA09FD98F8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39491C-5807-44D4-A196-46F86ACCC69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2545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17D98-F2ED-4FED-930D-08CCB9302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Contexto general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5744F4-5D4B-4417-9E9C-89594EA5BF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690688"/>
            <a:ext cx="10832284" cy="1895475"/>
          </a:xfrm>
        </p:spPr>
        <p:txBody>
          <a:bodyPr/>
          <a:lstStyle/>
          <a:p>
            <a:r>
              <a:rPr lang="es-ES" dirty="0"/>
              <a:t>Desinversión en tecnologías convencionales (Carbón)</a:t>
            </a:r>
          </a:p>
          <a:p>
            <a:r>
              <a:rPr lang="es-ES" dirty="0"/>
              <a:t>Alta inversión en renovables</a:t>
            </a:r>
          </a:p>
          <a:p>
            <a:r>
              <a:rPr lang="es-ES" dirty="0"/>
              <a:t>Objetivos de emisiones Europeos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7A874D4-53D8-4C11-B2AB-9F49E6383B45}"/>
              </a:ext>
            </a:extLst>
          </p:cNvPr>
          <p:cNvSpPr txBox="1">
            <a:spLocks/>
          </p:cNvSpPr>
          <p:nvPr/>
        </p:nvSpPr>
        <p:spPr>
          <a:xfrm>
            <a:off x="685800" y="4754563"/>
            <a:ext cx="11023600" cy="1325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/>
              <a:t>Maximizar beneficio al mínimo riesgo de una empresa de EE.RR. Participando en los mercados de energía eléctrica mediante modelos predictivos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66CA0C3-FD64-4105-8345-40A8174680BD}"/>
              </a:ext>
            </a:extLst>
          </p:cNvPr>
          <p:cNvSpPr txBox="1">
            <a:spLocks/>
          </p:cNvSpPr>
          <p:nvPr/>
        </p:nvSpPr>
        <p:spPr>
          <a:xfrm>
            <a:off x="838200" y="3514987"/>
            <a:ext cx="10515600" cy="12395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/>
              <a:t>Objetivo</a:t>
            </a:r>
          </a:p>
        </p:txBody>
      </p:sp>
    </p:spTree>
    <p:extLst>
      <p:ext uri="{BB962C8B-B14F-4D97-AF65-F5344CB8AC3E}">
        <p14:creationId xmlns:p14="http://schemas.microsoft.com/office/powerpoint/2010/main" val="24587466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E40047BA-2303-467C-A1B9-2DBDED5DF36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29"/>
          <a:stretch/>
        </p:blipFill>
        <p:spPr>
          <a:xfrm>
            <a:off x="5830391" y="1537803"/>
            <a:ext cx="5913194" cy="3782394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AD0DAED-00D8-40F3-9F4E-4949BD5E55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1399" y="5439214"/>
            <a:ext cx="5622186" cy="10536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1800" dirty="0"/>
              <a:t>Las ofertas de energía tienen restricciones:</a:t>
            </a:r>
          </a:p>
          <a:p>
            <a:pPr marL="0" indent="0">
              <a:buNone/>
            </a:pPr>
            <a:r>
              <a:rPr lang="es-ES" sz="1800" dirty="0"/>
              <a:t>Máxima variación entre horas, mínimo de horas funcionando, …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4B7C519-0DF4-45E2-ACE9-B120ED0B0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92175"/>
          </a:xfrm>
        </p:spPr>
        <p:txBody>
          <a:bodyPr/>
          <a:lstStyle/>
          <a:p>
            <a:r>
              <a:rPr lang="es-ES" dirty="0"/>
              <a:t>Mercado marginalista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037D522-32A8-430F-917A-5676B711F6F7}"/>
              </a:ext>
            </a:extLst>
          </p:cNvPr>
          <p:cNvSpPr txBox="1">
            <a:spLocks/>
          </p:cNvSpPr>
          <p:nvPr/>
        </p:nvSpPr>
        <p:spPr>
          <a:xfrm>
            <a:off x="1324174" y="5342515"/>
            <a:ext cx="1046080" cy="5698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ES" b="1" dirty="0"/>
              <a:t>OMIE</a:t>
            </a:r>
          </a:p>
        </p:txBody>
      </p:sp>
      <p:pic>
        <p:nvPicPr>
          <p:cNvPr id="9" name="Picture 8" descr="A screenshot of a cell phone&#10;&#10;Description automatically generated">
            <a:extLst>
              <a:ext uri="{FF2B5EF4-FFF2-40B4-BE49-F238E27FC236}">
                <a16:creationId xmlns:a16="http://schemas.microsoft.com/office/drawing/2014/main" id="{7A11126B-3B22-4401-BEC7-EFAA99BEA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33" y="1537803"/>
            <a:ext cx="5462058" cy="3782394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EA5DAE4-146A-4786-9F7A-DB7127609BA5}"/>
              </a:ext>
            </a:extLst>
          </p:cNvPr>
          <p:cNvSpPr txBox="1">
            <a:spLocks/>
          </p:cNvSpPr>
          <p:nvPr/>
        </p:nvSpPr>
        <p:spPr>
          <a:xfrm>
            <a:off x="3710161" y="5320197"/>
            <a:ext cx="2120230" cy="6888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ES" b="1" dirty="0"/>
              <a:t>REE (ESIOS)</a:t>
            </a:r>
          </a:p>
        </p:txBody>
      </p:sp>
    </p:spTree>
    <p:extLst>
      <p:ext uri="{BB962C8B-B14F-4D97-AF65-F5344CB8AC3E}">
        <p14:creationId xmlns:p14="http://schemas.microsoft.com/office/powerpoint/2010/main" val="23137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9ECD1401-7A04-41D7-AFF3-AAC840D0EDA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63" r="10810"/>
          <a:stretch/>
        </p:blipFill>
        <p:spPr>
          <a:xfrm>
            <a:off x="672703" y="3743416"/>
            <a:ext cx="4794647" cy="278217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D08A7E1-95AF-481E-B818-F36D1D63F246}"/>
              </a:ext>
            </a:extLst>
          </p:cNvPr>
          <p:cNvSpPr/>
          <p:nvPr/>
        </p:nvSpPr>
        <p:spPr>
          <a:xfrm>
            <a:off x="9816702" y="6156262"/>
            <a:ext cx="18549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/>
              <a:t>BOE-A-2018-6295</a:t>
            </a:r>
          </a:p>
        </p:txBody>
      </p:sp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26A6D3CC-8821-4545-B4B7-CA39736F6D2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178"/>
          <a:stretch/>
        </p:blipFill>
        <p:spPr>
          <a:xfrm>
            <a:off x="1100134" y="1257300"/>
            <a:ext cx="4367216" cy="235109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52518C44-E864-4589-A2CB-A0A71DC54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92175"/>
          </a:xfrm>
        </p:spPr>
        <p:txBody>
          <a:bodyPr/>
          <a:lstStyle/>
          <a:p>
            <a:r>
              <a:rPr lang="es-ES" dirty="0"/>
              <a:t>Mercados de energía</a:t>
            </a:r>
          </a:p>
        </p:txBody>
      </p:sp>
      <p:pic>
        <p:nvPicPr>
          <p:cNvPr id="13" name="Picture 12" descr="A screenshot of a cell phone&#10;&#10;Description automatically generated">
            <a:extLst>
              <a:ext uri="{FF2B5EF4-FFF2-40B4-BE49-F238E27FC236}">
                <a16:creationId xmlns:a16="http://schemas.microsoft.com/office/drawing/2014/main" id="{C30BA663-610F-4F9E-88F2-4D1E8E19A2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775" y="1492780"/>
            <a:ext cx="6428992" cy="3917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184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06EEA-0213-4F83-9D75-8489B3860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300" y="96043"/>
            <a:ext cx="10604500" cy="1121186"/>
          </a:xfrm>
        </p:spPr>
        <p:txBody>
          <a:bodyPr/>
          <a:lstStyle/>
          <a:p>
            <a:r>
              <a:rPr lang="es-ES" dirty="0"/>
              <a:t>Otros temas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C2B12FA-9ED9-4449-AA6F-5AE69DD61C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1976"/>
            <a:ext cx="4927600" cy="1206500"/>
          </a:xfrm>
        </p:spPr>
        <p:txBody>
          <a:bodyPr>
            <a:normAutofit/>
          </a:bodyPr>
          <a:lstStyle/>
          <a:p>
            <a:r>
              <a:rPr lang="es-ES" sz="2000" dirty="0"/>
              <a:t>Banda secundaria (a subir y a bajar)</a:t>
            </a:r>
          </a:p>
          <a:p>
            <a:r>
              <a:rPr lang="es-ES" sz="2000" dirty="0"/>
              <a:t>Banda terciaria (a subir y a bajar)</a:t>
            </a:r>
          </a:p>
          <a:p>
            <a:r>
              <a:rPr lang="es-ES" sz="2000" dirty="0"/>
              <a:t>Desvíos (a subir y a bajar)</a:t>
            </a:r>
          </a:p>
          <a:p>
            <a:pPr marL="0" indent="0">
              <a:buNone/>
            </a:pPr>
            <a:endParaRPr lang="es-ES" sz="2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A8B835F-02AA-4702-BD81-9484D0B674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187315"/>
            <a:ext cx="5842000" cy="3305560"/>
          </a:xfrm>
          <a:prstGeom prst="rect">
            <a:avLst/>
          </a:prstGeom>
        </p:spPr>
      </p:pic>
      <p:pic>
        <p:nvPicPr>
          <p:cNvPr id="8" name="Picture 7" descr="A close up of a map&#10;&#10;Description automatically generated">
            <a:extLst>
              <a:ext uri="{FF2B5EF4-FFF2-40B4-BE49-F238E27FC236}">
                <a16:creationId xmlns:a16="http://schemas.microsoft.com/office/drawing/2014/main" id="{64B062BC-732A-4ADF-97D4-9ADD86AB5C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7612" y="1831976"/>
            <a:ext cx="4016188" cy="4267200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E823A28-5E8D-40BA-834C-EF0F3FC849C8}"/>
              </a:ext>
            </a:extLst>
          </p:cNvPr>
          <p:cNvSpPr txBox="1">
            <a:spLocks/>
          </p:cNvSpPr>
          <p:nvPr/>
        </p:nvSpPr>
        <p:spPr>
          <a:xfrm>
            <a:off x="749300" y="1217228"/>
            <a:ext cx="10375900" cy="6318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ES" dirty="0"/>
              <a:t>El gran problema de la energía eléctrica: Generación = Demanda</a:t>
            </a:r>
          </a:p>
        </p:txBody>
      </p:sp>
    </p:spTree>
    <p:extLst>
      <p:ext uri="{BB962C8B-B14F-4D97-AF65-F5344CB8AC3E}">
        <p14:creationId xmlns:p14="http://schemas.microsoft.com/office/powerpoint/2010/main" val="25844641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B0F52-C4E9-4985-AACE-5C9EBADB0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6699"/>
            <a:ext cx="10515600" cy="1419488"/>
          </a:xfrm>
        </p:spPr>
        <p:txBody>
          <a:bodyPr>
            <a:normAutofit/>
          </a:bodyPr>
          <a:lstStyle/>
          <a:p>
            <a:r>
              <a:rPr lang="es-ES" dirty="0"/>
              <a:t>Precio de la energía: Generación = Demanda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EBC672-46C8-447A-A6FD-0C0461F3DE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2401"/>
            <a:ext cx="7886700" cy="5168900"/>
          </a:xfrm>
        </p:spPr>
        <p:txBody>
          <a:bodyPr>
            <a:normAutofit/>
          </a:bodyPr>
          <a:lstStyle/>
          <a:p>
            <a:r>
              <a:rPr lang="es-ES" dirty="0"/>
              <a:t>Demanda</a:t>
            </a:r>
          </a:p>
          <a:p>
            <a:pPr lvl="1"/>
            <a:r>
              <a:rPr lang="es-ES" dirty="0"/>
              <a:t>Doméstica, industrial y comercial</a:t>
            </a:r>
          </a:p>
          <a:p>
            <a:r>
              <a:rPr lang="es-ES" dirty="0"/>
              <a:t>Generación de régimen especial (no gestionables)</a:t>
            </a:r>
          </a:p>
          <a:p>
            <a:pPr lvl="1"/>
            <a:r>
              <a:rPr lang="es-ES" dirty="0"/>
              <a:t>Solar, eólica, hidráulica fluyente, …</a:t>
            </a:r>
          </a:p>
          <a:p>
            <a:r>
              <a:rPr lang="es-ES" dirty="0"/>
              <a:t>Convencionales (gestionables)</a:t>
            </a:r>
          </a:p>
          <a:p>
            <a:pPr lvl="1"/>
            <a:r>
              <a:rPr lang="es-ES" dirty="0"/>
              <a:t>Embalses hidráulicos</a:t>
            </a:r>
          </a:p>
          <a:p>
            <a:pPr lvl="1"/>
            <a:r>
              <a:rPr lang="es-ES" dirty="0"/>
              <a:t>Nuclear, Gas, Carbón, Petróleo, …</a:t>
            </a:r>
          </a:p>
          <a:p>
            <a:r>
              <a:rPr lang="es-ES" dirty="0"/>
              <a:t>Precio Spot de los subyacentes </a:t>
            </a:r>
          </a:p>
          <a:p>
            <a:pPr lvl="1"/>
            <a:r>
              <a:rPr lang="es-ES" dirty="0"/>
              <a:t>(€/$, CO2, …) </a:t>
            </a:r>
          </a:p>
          <a:p>
            <a:r>
              <a:rPr lang="es-ES" dirty="0"/>
              <a:t>Poder de mercado de las diferentes empresas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509596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172</Words>
  <Application>Microsoft Office PowerPoint</Application>
  <PresentationFormat>Widescreen</PresentationFormat>
  <Paragraphs>29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Contexto general</vt:lpstr>
      <vt:lpstr>Mercado marginalista</vt:lpstr>
      <vt:lpstr>Mercados de energía</vt:lpstr>
      <vt:lpstr>Otros temas </vt:lpstr>
      <vt:lpstr>Precio de la energía: Generación = Demanda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unidad IA</dc:creator>
  <cp:lastModifiedBy>unidad IA</cp:lastModifiedBy>
  <cp:revision>10</cp:revision>
  <dcterms:created xsi:type="dcterms:W3CDTF">2020-02-25T14:17:45Z</dcterms:created>
  <dcterms:modified xsi:type="dcterms:W3CDTF">2020-02-25T15:18:23Z</dcterms:modified>
</cp:coreProperties>
</file>