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handoutMasterIdLst>
    <p:handoutMasterId r:id="rId43"/>
  </p:handoutMasterIdLst>
  <p:sldIdLst>
    <p:sldId id="256" r:id="rId2"/>
    <p:sldId id="297" r:id="rId3"/>
    <p:sldId id="258" r:id="rId4"/>
    <p:sldId id="265" r:id="rId5"/>
    <p:sldId id="300" r:id="rId6"/>
    <p:sldId id="264" r:id="rId7"/>
    <p:sldId id="266" r:id="rId8"/>
    <p:sldId id="267" r:id="rId9"/>
    <p:sldId id="298" r:id="rId10"/>
    <p:sldId id="310" r:id="rId11"/>
    <p:sldId id="269" r:id="rId12"/>
    <p:sldId id="268" r:id="rId13"/>
    <p:sldId id="307" r:id="rId14"/>
    <p:sldId id="308" r:id="rId15"/>
    <p:sldId id="301" r:id="rId16"/>
    <p:sldId id="302" r:id="rId17"/>
    <p:sldId id="305" r:id="rId18"/>
    <p:sldId id="306" r:id="rId19"/>
    <p:sldId id="309" r:id="rId20"/>
    <p:sldId id="270" r:id="rId21"/>
    <p:sldId id="271" r:id="rId22"/>
    <p:sldId id="299" r:id="rId23"/>
    <p:sldId id="276" r:id="rId24"/>
    <p:sldId id="274" r:id="rId25"/>
    <p:sldId id="275" r:id="rId26"/>
    <p:sldId id="280" r:id="rId27"/>
    <p:sldId id="311" r:id="rId28"/>
    <p:sldId id="312" r:id="rId29"/>
    <p:sldId id="283" r:id="rId30"/>
    <p:sldId id="284" r:id="rId31"/>
    <p:sldId id="313" r:id="rId32"/>
    <p:sldId id="286" r:id="rId33"/>
    <p:sldId id="288" r:id="rId34"/>
    <p:sldId id="289" r:id="rId35"/>
    <p:sldId id="290" r:id="rId36"/>
    <p:sldId id="291" r:id="rId37"/>
    <p:sldId id="295" r:id="rId38"/>
    <p:sldId id="292" r:id="rId39"/>
    <p:sldId id="293" r:id="rId40"/>
    <p:sldId id="296" r:id="rId41"/>
  </p:sldIdLst>
  <p:sldSz cx="10383838" cy="7254875"/>
  <p:notesSz cx="7099300" cy="10234613"/>
  <p:defaultTextStyle>
    <a:defPPr>
      <a:defRPr lang="es-ES"/>
    </a:defPPr>
    <a:lvl1pPr algn="l" rtl="0" eaLnBrk="0" fontAlgn="base" hangingPunct="0">
      <a:spcBef>
        <a:spcPct val="0"/>
      </a:spcBef>
      <a:spcAft>
        <a:spcPct val="0"/>
      </a:spcAft>
      <a:defRPr sz="2000" kern="1200" baseline="30000">
        <a:solidFill>
          <a:schemeClr val="bg1"/>
        </a:solidFill>
        <a:latin typeface="Arial" panose="020B0604020202020204" pitchFamily="34" charset="0"/>
        <a:ea typeface="+mn-ea"/>
        <a:cs typeface="+mn-cs"/>
      </a:defRPr>
    </a:lvl1pPr>
    <a:lvl2pPr marL="457200" algn="l" rtl="0" eaLnBrk="0" fontAlgn="base" hangingPunct="0">
      <a:spcBef>
        <a:spcPct val="0"/>
      </a:spcBef>
      <a:spcAft>
        <a:spcPct val="0"/>
      </a:spcAft>
      <a:defRPr sz="2000" kern="1200" baseline="30000">
        <a:solidFill>
          <a:schemeClr val="bg1"/>
        </a:solidFill>
        <a:latin typeface="Arial" panose="020B0604020202020204" pitchFamily="34" charset="0"/>
        <a:ea typeface="+mn-ea"/>
        <a:cs typeface="+mn-cs"/>
      </a:defRPr>
    </a:lvl2pPr>
    <a:lvl3pPr marL="914400" algn="l" rtl="0" eaLnBrk="0" fontAlgn="base" hangingPunct="0">
      <a:spcBef>
        <a:spcPct val="0"/>
      </a:spcBef>
      <a:spcAft>
        <a:spcPct val="0"/>
      </a:spcAft>
      <a:defRPr sz="2000" kern="1200" baseline="30000">
        <a:solidFill>
          <a:schemeClr val="bg1"/>
        </a:solidFill>
        <a:latin typeface="Arial" panose="020B0604020202020204" pitchFamily="34" charset="0"/>
        <a:ea typeface="+mn-ea"/>
        <a:cs typeface="+mn-cs"/>
      </a:defRPr>
    </a:lvl3pPr>
    <a:lvl4pPr marL="1371600" algn="l" rtl="0" eaLnBrk="0" fontAlgn="base" hangingPunct="0">
      <a:spcBef>
        <a:spcPct val="0"/>
      </a:spcBef>
      <a:spcAft>
        <a:spcPct val="0"/>
      </a:spcAft>
      <a:defRPr sz="2000" kern="1200" baseline="30000">
        <a:solidFill>
          <a:schemeClr val="bg1"/>
        </a:solidFill>
        <a:latin typeface="Arial" panose="020B0604020202020204" pitchFamily="34" charset="0"/>
        <a:ea typeface="+mn-ea"/>
        <a:cs typeface="+mn-cs"/>
      </a:defRPr>
    </a:lvl4pPr>
    <a:lvl5pPr marL="1828800" algn="l" rtl="0" eaLnBrk="0" fontAlgn="base" hangingPunct="0">
      <a:spcBef>
        <a:spcPct val="0"/>
      </a:spcBef>
      <a:spcAft>
        <a:spcPct val="0"/>
      </a:spcAft>
      <a:defRPr sz="2000" kern="1200" baseline="30000">
        <a:solidFill>
          <a:schemeClr val="bg1"/>
        </a:solidFill>
        <a:latin typeface="Arial" panose="020B0604020202020204" pitchFamily="34" charset="0"/>
        <a:ea typeface="+mn-ea"/>
        <a:cs typeface="+mn-cs"/>
      </a:defRPr>
    </a:lvl5pPr>
    <a:lvl6pPr marL="2286000" algn="l" defTabSz="914400" rtl="0" eaLnBrk="1" latinLnBrk="0" hangingPunct="1">
      <a:defRPr sz="2000" kern="1200" baseline="30000">
        <a:solidFill>
          <a:schemeClr val="bg1"/>
        </a:solidFill>
        <a:latin typeface="Arial" panose="020B0604020202020204" pitchFamily="34" charset="0"/>
        <a:ea typeface="+mn-ea"/>
        <a:cs typeface="+mn-cs"/>
      </a:defRPr>
    </a:lvl6pPr>
    <a:lvl7pPr marL="2743200" algn="l" defTabSz="914400" rtl="0" eaLnBrk="1" latinLnBrk="0" hangingPunct="1">
      <a:defRPr sz="2000" kern="1200" baseline="30000">
        <a:solidFill>
          <a:schemeClr val="bg1"/>
        </a:solidFill>
        <a:latin typeface="Arial" panose="020B0604020202020204" pitchFamily="34" charset="0"/>
        <a:ea typeface="+mn-ea"/>
        <a:cs typeface="+mn-cs"/>
      </a:defRPr>
    </a:lvl7pPr>
    <a:lvl8pPr marL="3200400" algn="l" defTabSz="914400" rtl="0" eaLnBrk="1" latinLnBrk="0" hangingPunct="1">
      <a:defRPr sz="2000" kern="1200" baseline="30000">
        <a:solidFill>
          <a:schemeClr val="bg1"/>
        </a:solidFill>
        <a:latin typeface="Arial" panose="020B0604020202020204" pitchFamily="34" charset="0"/>
        <a:ea typeface="+mn-ea"/>
        <a:cs typeface="+mn-cs"/>
      </a:defRPr>
    </a:lvl8pPr>
    <a:lvl9pPr marL="3657600" algn="l" defTabSz="914400" rtl="0" eaLnBrk="1" latinLnBrk="0" hangingPunct="1">
      <a:defRPr sz="2000" kern="1200" baseline="30000">
        <a:solidFill>
          <a:schemeClr val="bg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285">
          <p15:clr>
            <a:srgbClr val="A4A3A4"/>
          </p15:clr>
        </p15:guide>
        <p15:guide id="2" pos="327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99"/>
    <a:srgbClr val="FFFF99"/>
    <a:srgbClr val="009900"/>
    <a:srgbClr val="00CC66"/>
    <a:srgbClr val="00CC00"/>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386" y="66"/>
      </p:cViewPr>
      <p:guideLst>
        <p:guide orient="horz" pos="2285"/>
        <p:guide pos="327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microsoft.com/office/2006/relationships/vbaProject" Target="vbaProject.bin"/><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image" Target="../media/image57.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0.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image" Target="../media/image66.e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76.wmf"/><Relationship Id="rId1" Type="http://schemas.openxmlformats.org/officeDocument/2006/relationships/image" Target="../media/image75.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81.wmf"/><Relationship Id="rId2" Type="http://schemas.openxmlformats.org/officeDocument/2006/relationships/image" Target="../media/image80.emf"/><Relationship Id="rId1" Type="http://schemas.openxmlformats.org/officeDocument/2006/relationships/image" Target="../media/image7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baseline="0">
                <a:solidFill>
                  <a:schemeClr val="tx1"/>
                </a:solidFill>
                <a:latin typeface="Arial" charset="0"/>
              </a:defRPr>
            </a:lvl1pPr>
          </a:lstStyle>
          <a:p>
            <a:pPr>
              <a:defRPr/>
            </a:pPr>
            <a:endParaRPr lang="es-ES"/>
          </a:p>
        </p:txBody>
      </p:sp>
      <p:sp>
        <p:nvSpPr>
          <p:cNvPr id="63491"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aseline="0">
                <a:solidFill>
                  <a:schemeClr val="tx1"/>
                </a:solidFill>
                <a:latin typeface="Arial" charset="0"/>
              </a:defRPr>
            </a:lvl1pPr>
          </a:lstStyle>
          <a:p>
            <a:pPr>
              <a:defRPr/>
            </a:pPr>
            <a:endParaRPr lang="es-ES"/>
          </a:p>
        </p:txBody>
      </p:sp>
      <p:sp>
        <p:nvSpPr>
          <p:cNvPr id="63492"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baseline="0">
                <a:solidFill>
                  <a:schemeClr val="tx1"/>
                </a:solidFill>
                <a:latin typeface="Arial" charset="0"/>
              </a:defRPr>
            </a:lvl1pPr>
          </a:lstStyle>
          <a:p>
            <a:pPr>
              <a:defRPr/>
            </a:pPr>
            <a:endParaRPr lang="es-ES"/>
          </a:p>
        </p:txBody>
      </p:sp>
      <p:sp>
        <p:nvSpPr>
          <p:cNvPr id="63493"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aseline="0">
                <a:solidFill>
                  <a:schemeClr val="tx1"/>
                </a:solidFill>
              </a:defRPr>
            </a:lvl1pPr>
          </a:lstStyle>
          <a:p>
            <a:pPr>
              <a:defRPr/>
            </a:pPr>
            <a:fld id="{D17831AE-C7E7-4B2A-8430-74D499F6D15B}"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l" defTabSz="990600" eaLnBrk="1" hangingPunct="1">
              <a:defRPr sz="1300" baseline="0">
                <a:solidFill>
                  <a:schemeClr val="tx1"/>
                </a:solidFill>
                <a:latin typeface="Arial" charset="0"/>
              </a:defRPr>
            </a:lvl1pPr>
          </a:lstStyle>
          <a:p>
            <a:pPr>
              <a:defRPr/>
            </a:pPr>
            <a:endParaRPr lang="es-ES"/>
          </a:p>
        </p:txBody>
      </p:sp>
      <p:sp>
        <p:nvSpPr>
          <p:cNvPr id="2355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eaLnBrk="1" hangingPunct="1">
              <a:defRPr sz="1300" baseline="0">
                <a:solidFill>
                  <a:schemeClr val="tx1"/>
                </a:solidFill>
                <a:latin typeface="Arial" charset="0"/>
              </a:defRPr>
            </a:lvl1pPr>
          </a:lstStyle>
          <a:p>
            <a:pPr>
              <a:defRPr/>
            </a:pPr>
            <a:endParaRPr lang="es-ES"/>
          </a:p>
        </p:txBody>
      </p:sp>
      <p:sp>
        <p:nvSpPr>
          <p:cNvPr id="2052" name="Rectangle 4"/>
          <p:cNvSpPr>
            <a:spLocks noRot="1" noChangeArrowheads="1" noTextEdit="1"/>
          </p:cNvSpPr>
          <p:nvPr>
            <p:ph type="sldImg" idx="2"/>
          </p:nvPr>
        </p:nvSpPr>
        <p:spPr bwMode="auto">
          <a:xfrm>
            <a:off x="804863" y="768350"/>
            <a:ext cx="5489575" cy="3836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355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l" defTabSz="990600" eaLnBrk="1" hangingPunct="1">
              <a:defRPr sz="1300" baseline="0">
                <a:solidFill>
                  <a:schemeClr val="tx1"/>
                </a:solidFill>
                <a:latin typeface="Arial" charset="0"/>
              </a:defRPr>
            </a:lvl1pPr>
          </a:lstStyle>
          <a:p>
            <a:pPr>
              <a:defRPr/>
            </a:pPr>
            <a:endParaRPr lang="es-ES"/>
          </a:p>
        </p:txBody>
      </p:sp>
      <p:sp>
        <p:nvSpPr>
          <p:cNvPr id="2355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eaLnBrk="1" hangingPunct="1">
              <a:defRPr sz="1300" baseline="0">
                <a:solidFill>
                  <a:schemeClr val="tx1"/>
                </a:solidFill>
              </a:defRPr>
            </a:lvl1pPr>
          </a:lstStyle>
          <a:p>
            <a:pPr>
              <a:defRPr/>
            </a:pPr>
            <a:fld id="{F96569FA-4229-4F41-A99F-11BE8AC1D9B6}"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Arial" panose="020B0604020202020204" pitchFamily="34" charset="0"/>
              </a:defRPr>
            </a:lvl1pPr>
            <a:lvl2pPr marL="742950" indent="-285750" defTabSz="990600">
              <a:spcBef>
                <a:spcPct val="30000"/>
              </a:spcBef>
              <a:defRPr sz="1200">
                <a:solidFill>
                  <a:schemeClr val="tx1"/>
                </a:solidFill>
                <a:latin typeface="Arial" panose="020B0604020202020204" pitchFamily="34" charset="0"/>
              </a:defRPr>
            </a:lvl2pPr>
            <a:lvl3pPr marL="1143000" indent="-228600" defTabSz="990600">
              <a:spcBef>
                <a:spcPct val="30000"/>
              </a:spcBef>
              <a:defRPr sz="1200">
                <a:solidFill>
                  <a:schemeClr val="tx1"/>
                </a:solidFill>
                <a:latin typeface="Arial" panose="020B0604020202020204" pitchFamily="34" charset="0"/>
              </a:defRPr>
            </a:lvl3pPr>
            <a:lvl4pPr marL="1600200" indent="-228600" defTabSz="990600">
              <a:spcBef>
                <a:spcPct val="30000"/>
              </a:spcBef>
              <a:defRPr sz="1200">
                <a:solidFill>
                  <a:schemeClr val="tx1"/>
                </a:solidFill>
                <a:latin typeface="Arial" panose="020B0604020202020204" pitchFamily="34" charset="0"/>
              </a:defRPr>
            </a:lvl4pPr>
            <a:lvl5pPr marL="2057400" indent="-228600" defTabSz="990600">
              <a:spcBef>
                <a:spcPct val="30000"/>
              </a:spcBef>
              <a:defRPr sz="1200">
                <a:solidFill>
                  <a:schemeClr val="tx1"/>
                </a:solidFill>
                <a:latin typeface="Arial" panose="020B0604020202020204" pitchFamily="34" charset="0"/>
              </a:defRPr>
            </a:lvl5pPr>
            <a:lvl6pPr marL="2514600" indent="-228600" defTabSz="9906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906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906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90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57D706-652C-497B-AFEB-2B174095E9A6}" type="slidenum">
              <a:rPr lang="es-ES" altLang="es-ES" sz="1300" smtClean="0"/>
              <a:pPr>
                <a:spcBef>
                  <a:spcPct val="0"/>
                </a:spcBef>
              </a:pPr>
              <a:t>3</a:t>
            </a:fld>
            <a:endParaRPr lang="es-ES" altLang="es-ES" sz="1300" smtClean="0"/>
          </a:p>
        </p:txBody>
      </p:sp>
      <p:sp>
        <p:nvSpPr>
          <p:cNvPr id="7171" name="Rectangle 2"/>
          <p:cNvSpPr>
            <a:spLocks noRo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altLang="es-ES" smtClean="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9463" y="2254250"/>
            <a:ext cx="8824912" cy="155416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7338" y="4111625"/>
            <a:ext cx="7269162" cy="1854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0CD7E15-0623-43A6-8DA8-346999D5ABD1}" type="slidenum">
              <a:rPr lang="es-ES" altLang="es-ES"/>
              <a:pPr>
                <a:defRPr/>
              </a:pPr>
              <a:t>‹Nº›</a:t>
            </a:fld>
            <a:endParaRPr lang="es-ES" altLang="es-ES"/>
          </a:p>
        </p:txBody>
      </p:sp>
    </p:spTree>
    <p:extLst>
      <p:ext uri="{BB962C8B-B14F-4D97-AF65-F5344CB8AC3E}">
        <p14:creationId xmlns:p14="http://schemas.microsoft.com/office/powerpoint/2010/main" val="1074003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86D940A-4D98-49DC-BDAF-626FC9542A6A}" type="slidenum">
              <a:rPr lang="es-ES" altLang="es-ES"/>
              <a:pPr>
                <a:defRPr/>
              </a:pPr>
              <a:t>‹Nº›</a:t>
            </a:fld>
            <a:endParaRPr lang="es-ES" altLang="es-ES"/>
          </a:p>
        </p:txBody>
      </p:sp>
    </p:spTree>
    <p:extLst>
      <p:ext uri="{BB962C8B-B14F-4D97-AF65-F5344CB8AC3E}">
        <p14:creationId xmlns:p14="http://schemas.microsoft.com/office/powerpoint/2010/main" val="2708685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0738" y="4662488"/>
            <a:ext cx="8826500" cy="14398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0738" y="3074988"/>
            <a:ext cx="8826500" cy="15875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B8556D5-B923-432C-B337-F3A0FF9C31AE}" type="slidenum">
              <a:rPr lang="es-ES" altLang="es-ES"/>
              <a:pPr>
                <a:defRPr/>
              </a:pPr>
              <a:t>‹Nº›</a:t>
            </a:fld>
            <a:endParaRPr lang="es-ES" altLang="es-ES"/>
          </a:p>
        </p:txBody>
      </p:sp>
    </p:spTree>
    <p:extLst>
      <p:ext uri="{BB962C8B-B14F-4D97-AF65-F5344CB8AC3E}">
        <p14:creationId xmlns:p14="http://schemas.microsoft.com/office/powerpoint/2010/main" val="2182021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9113" y="1692275"/>
            <a:ext cx="4595812" cy="4787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67325" y="1692275"/>
            <a:ext cx="4597400" cy="4787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44D05DE-7304-48E5-8A35-C842D0321C2D}" type="slidenum">
              <a:rPr lang="es-ES" altLang="es-ES"/>
              <a:pPr>
                <a:defRPr/>
              </a:pPr>
              <a:t>‹Nº›</a:t>
            </a:fld>
            <a:endParaRPr lang="es-ES" altLang="es-ES"/>
          </a:p>
        </p:txBody>
      </p:sp>
    </p:spTree>
    <p:extLst>
      <p:ext uri="{BB962C8B-B14F-4D97-AF65-F5344CB8AC3E}">
        <p14:creationId xmlns:p14="http://schemas.microsoft.com/office/powerpoint/2010/main" val="1536103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9113" y="1624013"/>
            <a:ext cx="4587875" cy="676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9113" y="2300288"/>
            <a:ext cx="4587875" cy="41798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75263" y="1624013"/>
            <a:ext cx="4589462" cy="676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75263" y="2300288"/>
            <a:ext cx="4589462" cy="41798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86AAC181-F0AF-4B5E-84EE-B016444849FA}" type="slidenum">
              <a:rPr lang="es-ES" altLang="es-ES"/>
              <a:pPr>
                <a:defRPr/>
              </a:pPr>
              <a:t>‹Nº›</a:t>
            </a:fld>
            <a:endParaRPr lang="es-ES" altLang="es-ES"/>
          </a:p>
        </p:txBody>
      </p:sp>
    </p:spTree>
    <p:extLst>
      <p:ext uri="{BB962C8B-B14F-4D97-AF65-F5344CB8AC3E}">
        <p14:creationId xmlns:p14="http://schemas.microsoft.com/office/powerpoint/2010/main" val="137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4B86D8B-7CBD-40DA-8F6E-A80EA87E6518}" type="slidenum">
              <a:rPr lang="es-ES" altLang="es-ES"/>
              <a:pPr>
                <a:defRPr/>
              </a:pPr>
              <a:t>‹Nº›</a:t>
            </a:fld>
            <a:endParaRPr lang="es-ES" altLang="es-ES"/>
          </a:p>
        </p:txBody>
      </p:sp>
    </p:spTree>
    <p:extLst>
      <p:ext uri="{BB962C8B-B14F-4D97-AF65-F5344CB8AC3E}">
        <p14:creationId xmlns:p14="http://schemas.microsoft.com/office/powerpoint/2010/main" val="2904958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2DC9B663-342C-4CCD-AB9D-820E7298687E}" type="slidenum">
              <a:rPr lang="es-ES" altLang="es-ES"/>
              <a:pPr>
                <a:defRPr/>
              </a:pPr>
              <a:t>‹Nº›</a:t>
            </a:fld>
            <a:endParaRPr lang="es-ES" altLang="es-ES"/>
          </a:p>
        </p:txBody>
      </p:sp>
    </p:spTree>
    <p:extLst>
      <p:ext uri="{BB962C8B-B14F-4D97-AF65-F5344CB8AC3E}">
        <p14:creationId xmlns:p14="http://schemas.microsoft.com/office/powerpoint/2010/main" val="256599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9113" y="288925"/>
            <a:ext cx="3416300" cy="122872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9238" y="288925"/>
            <a:ext cx="5805487" cy="6191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9113" y="1517650"/>
            <a:ext cx="3416300" cy="49625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669B453-F653-4DF3-AC60-9D90589921A3}" type="slidenum">
              <a:rPr lang="es-ES" altLang="es-ES"/>
              <a:pPr>
                <a:defRPr/>
              </a:pPr>
              <a:t>‹Nº›</a:t>
            </a:fld>
            <a:endParaRPr lang="es-ES" altLang="es-ES"/>
          </a:p>
        </p:txBody>
      </p:sp>
    </p:spTree>
    <p:extLst>
      <p:ext uri="{BB962C8B-B14F-4D97-AF65-F5344CB8AC3E}">
        <p14:creationId xmlns:p14="http://schemas.microsoft.com/office/powerpoint/2010/main" val="1879131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5175" y="5078413"/>
            <a:ext cx="6230938" cy="60007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5175" y="647700"/>
            <a:ext cx="6230938" cy="43529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2035175" y="5678488"/>
            <a:ext cx="6230938" cy="850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4AF714F-D1B1-4906-ABF7-CF89DD4A0CD5}" type="slidenum">
              <a:rPr lang="es-ES" altLang="es-ES"/>
              <a:pPr>
                <a:defRPr/>
              </a:pPr>
              <a:t>‹Nº›</a:t>
            </a:fld>
            <a:endParaRPr lang="es-ES" altLang="es-ES"/>
          </a:p>
        </p:txBody>
      </p:sp>
    </p:spTree>
    <p:extLst>
      <p:ext uri="{BB962C8B-B14F-4D97-AF65-F5344CB8AC3E}">
        <p14:creationId xmlns:p14="http://schemas.microsoft.com/office/powerpoint/2010/main" val="1741185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843D75C-6008-4B9E-8133-986C1AE7BB4C}" type="slidenum">
              <a:rPr lang="es-ES" altLang="es-ES"/>
              <a:pPr>
                <a:defRPr/>
              </a:pPr>
              <a:t>‹Nº›</a:t>
            </a:fld>
            <a:endParaRPr lang="es-ES" altLang="es-ES"/>
          </a:p>
        </p:txBody>
      </p:sp>
    </p:spTree>
    <p:extLst>
      <p:ext uri="{BB962C8B-B14F-4D97-AF65-F5344CB8AC3E}">
        <p14:creationId xmlns:p14="http://schemas.microsoft.com/office/powerpoint/2010/main" val="1843270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29513" y="290513"/>
            <a:ext cx="2335212" cy="618966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9113" y="290513"/>
            <a:ext cx="6858000" cy="61896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A0B50FE-6102-4415-B077-69D153D351AB}" type="slidenum">
              <a:rPr lang="es-ES" altLang="es-ES"/>
              <a:pPr>
                <a:defRPr/>
              </a:pPr>
              <a:t>‹Nº›</a:t>
            </a:fld>
            <a:endParaRPr lang="es-ES" altLang="es-ES"/>
          </a:p>
        </p:txBody>
      </p:sp>
    </p:spTree>
    <p:extLst>
      <p:ext uri="{BB962C8B-B14F-4D97-AF65-F5344CB8AC3E}">
        <p14:creationId xmlns:p14="http://schemas.microsoft.com/office/powerpoint/2010/main" val="3779716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19113" y="290513"/>
            <a:ext cx="9345612"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0785" tIns="50393" rIns="100785" bIns="50393"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519113" y="1692275"/>
            <a:ext cx="9345612"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0785" tIns="50393" rIns="100785" bIns="50393"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p:cNvSpPr>
            <a:spLocks noGrp="1" noChangeArrowheads="1"/>
          </p:cNvSpPr>
          <p:nvPr>
            <p:ph type="dt" sz="half" idx="2"/>
          </p:nvPr>
        </p:nvSpPr>
        <p:spPr bwMode="auto">
          <a:xfrm>
            <a:off x="519113" y="6607175"/>
            <a:ext cx="2422525" cy="503238"/>
          </a:xfrm>
          <a:prstGeom prst="rect">
            <a:avLst/>
          </a:prstGeom>
          <a:noFill/>
          <a:ln w="9525">
            <a:noFill/>
            <a:miter lim="800000"/>
            <a:headEnd/>
            <a:tailEnd/>
          </a:ln>
          <a:effectLst/>
        </p:spPr>
        <p:txBody>
          <a:bodyPr vert="horz" wrap="square" lIns="100785" tIns="50393" rIns="100785" bIns="50393" numCol="1" anchor="t" anchorCtr="0" compatLnSpc="1">
            <a:prstTxWarp prst="textNoShape">
              <a:avLst/>
            </a:prstTxWarp>
          </a:bodyPr>
          <a:lstStyle>
            <a:lvl1pPr algn="l" eaLnBrk="1" hangingPunct="1">
              <a:defRPr sz="1500" baseline="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548063" y="6607175"/>
            <a:ext cx="3287712" cy="503238"/>
          </a:xfrm>
          <a:prstGeom prst="rect">
            <a:avLst/>
          </a:prstGeom>
          <a:noFill/>
          <a:ln w="9525">
            <a:noFill/>
            <a:miter lim="800000"/>
            <a:headEnd/>
            <a:tailEnd/>
          </a:ln>
          <a:effectLst/>
        </p:spPr>
        <p:txBody>
          <a:bodyPr vert="horz" wrap="square" lIns="100785" tIns="50393" rIns="100785" bIns="50393" numCol="1" anchor="t" anchorCtr="0" compatLnSpc="1">
            <a:prstTxWarp prst="textNoShape">
              <a:avLst/>
            </a:prstTxWarp>
          </a:bodyPr>
          <a:lstStyle>
            <a:lvl1pPr algn="ctr" eaLnBrk="1" hangingPunct="1">
              <a:defRPr sz="1500" baseline="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7442200" y="6607175"/>
            <a:ext cx="2422525" cy="503238"/>
          </a:xfrm>
          <a:prstGeom prst="rect">
            <a:avLst/>
          </a:prstGeom>
          <a:noFill/>
          <a:ln w="9525">
            <a:noFill/>
            <a:miter lim="800000"/>
            <a:headEnd/>
            <a:tailEnd/>
          </a:ln>
          <a:effectLst/>
        </p:spPr>
        <p:txBody>
          <a:bodyPr vert="horz" wrap="square" lIns="100785" tIns="50393" rIns="100785" bIns="50393" numCol="1" anchor="t" anchorCtr="0" compatLnSpc="1">
            <a:prstTxWarp prst="textNoShape">
              <a:avLst/>
            </a:prstTxWarp>
          </a:bodyPr>
          <a:lstStyle>
            <a:lvl1pPr algn="r" eaLnBrk="1" hangingPunct="1">
              <a:defRPr sz="1500" baseline="0">
                <a:solidFill>
                  <a:schemeClr val="tx1"/>
                </a:solidFill>
              </a:defRPr>
            </a:lvl1pPr>
          </a:lstStyle>
          <a:p>
            <a:pPr>
              <a:defRPr/>
            </a:pPr>
            <a:fld id="{82BDC791-4EFF-4917-8CE0-F3D41846D100}"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008063" rtl="0" eaLnBrk="0" fontAlgn="base" hangingPunct="0">
        <a:spcBef>
          <a:spcPct val="0"/>
        </a:spcBef>
        <a:spcAft>
          <a:spcPct val="0"/>
        </a:spcAft>
        <a:defRPr sz="4800">
          <a:solidFill>
            <a:schemeClr val="tx2"/>
          </a:solidFill>
          <a:latin typeface="+mj-lt"/>
          <a:ea typeface="+mj-ea"/>
          <a:cs typeface="+mj-cs"/>
        </a:defRPr>
      </a:lvl1pPr>
      <a:lvl2pPr algn="ctr" defTabSz="1008063" rtl="0" eaLnBrk="0" fontAlgn="base" hangingPunct="0">
        <a:spcBef>
          <a:spcPct val="0"/>
        </a:spcBef>
        <a:spcAft>
          <a:spcPct val="0"/>
        </a:spcAft>
        <a:defRPr sz="4800">
          <a:solidFill>
            <a:schemeClr val="tx2"/>
          </a:solidFill>
          <a:latin typeface="Arial" charset="0"/>
        </a:defRPr>
      </a:lvl2pPr>
      <a:lvl3pPr algn="ctr" defTabSz="1008063" rtl="0" eaLnBrk="0" fontAlgn="base" hangingPunct="0">
        <a:spcBef>
          <a:spcPct val="0"/>
        </a:spcBef>
        <a:spcAft>
          <a:spcPct val="0"/>
        </a:spcAft>
        <a:defRPr sz="4800">
          <a:solidFill>
            <a:schemeClr val="tx2"/>
          </a:solidFill>
          <a:latin typeface="Arial" charset="0"/>
        </a:defRPr>
      </a:lvl3pPr>
      <a:lvl4pPr algn="ctr" defTabSz="1008063" rtl="0" eaLnBrk="0" fontAlgn="base" hangingPunct="0">
        <a:spcBef>
          <a:spcPct val="0"/>
        </a:spcBef>
        <a:spcAft>
          <a:spcPct val="0"/>
        </a:spcAft>
        <a:defRPr sz="4800">
          <a:solidFill>
            <a:schemeClr val="tx2"/>
          </a:solidFill>
          <a:latin typeface="Arial" charset="0"/>
        </a:defRPr>
      </a:lvl4pPr>
      <a:lvl5pPr algn="ctr" defTabSz="1008063" rtl="0" eaLnBrk="0" fontAlgn="base" hangingPunct="0">
        <a:spcBef>
          <a:spcPct val="0"/>
        </a:spcBef>
        <a:spcAft>
          <a:spcPct val="0"/>
        </a:spcAft>
        <a:defRPr sz="4800">
          <a:solidFill>
            <a:schemeClr val="tx2"/>
          </a:solidFill>
          <a:latin typeface="Arial" charset="0"/>
        </a:defRPr>
      </a:lvl5pPr>
      <a:lvl6pPr marL="457200" algn="ctr" defTabSz="1008063" rtl="0" fontAlgn="base">
        <a:spcBef>
          <a:spcPct val="0"/>
        </a:spcBef>
        <a:spcAft>
          <a:spcPct val="0"/>
        </a:spcAft>
        <a:defRPr sz="4800">
          <a:solidFill>
            <a:schemeClr val="tx2"/>
          </a:solidFill>
          <a:latin typeface="Arial" charset="0"/>
        </a:defRPr>
      </a:lvl6pPr>
      <a:lvl7pPr marL="914400" algn="ctr" defTabSz="1008063" rtl="0" fontAlgn="base">
        <a:spcBef>
          <a:spcPct val="0"/>
        </a:spcBef>
        <a:spcAft>
          <a:spcPct val="0"/>
        </a:spcAft>
        <a:defRPr sz="4800">
          <a:solidFill>
            <a:schemeClr val="tx2"/>
          </a:solidFill>
          <a:latin typeface="Arial" charset="0"/>
        </a:defRPr>
      </a:lvl7pPr>
      <a:lvl8pPr marL="1371600" algn="ctr" defTabSz="1008063" rtl="0" fontAlgn="base">
        <a:spcBef>
          <a:spcPct val="0"/>
        </a:spcBef>
        <a:spcAft>
          <a:spcPct val="0"/>
        </a:spcAft>
        <a:defRPr sz="4800">
          <a:solidFill>
            <a:schemeClr val="tx2"/>
          </a:solidFill>
          <a:latin typeface="Arial" charset="0"/>
        </a:defRPr>
      </a:lvl8pPr>
      <a:lvl9pPr marL="1828800" algn="ctr" defTabSz="1008063" rtl="0" fontAlgn="base">
        <a:spcBef>
          <a:spcPct val="0"/>
        </a:spcBef>
        <a:spcAft>
          <a:spcPct val="0"/>
        </a:spcAft>
        <a:defRPr sz="4800">
          <a:solidFill>
            <a:schemeClr val="tx2"/>
          </a:solidFill>
          <a:latin typeface="Arial" charset="0"/>
        </a:defRPr>
      </a:lvl9pPr>
    </p:titleStyle>
    <p:bodyStyle>
      <a:lvl1pPr marL="377825" indent="-377825" algn="l" defTabSz="1008063" rtl="0" eaLnBrk="0" fontAlgn="base" hangingPunct="0">
        <a:spcBef>
          <a:spcPct val="20000"/>
        </a:spcBef>
        <a:spcAft>
          <a:spcPct val="0"/>
        </a:spcAft>
        <a:buChar char="•"/>
        <a:defRPr sz="3500">
          <a:solidFill>
            <a:schemeClr val="tx1"/>
          </a:solidFill>
          <a:latin typeface="+mn-lt"/>
          <a:ea typeface="+mn-ea"/>
          <a:cs typeface="+mn-cs"/>
        </a:defRPr>
      </a:lvl1pPr>
      <a:lvl2pPr marL="819150" indent="-315913" algn="l" defTabSz="1008063" rtl="0" eaLnBrk="0" fontAlgn="base" hangingPunct="0">
        <a:spcBef>
          <a:spcPct val="20000"/>
        </a:spcBef>
        <a:spcAft>
          <a:spcPct val="0"/>
        </a:spcAft>
        <a:buChar char="–"/>
        <a:defRPr sz="3100">
          <a:solidFill>
            <a:schemeClr val="tx1"/>
          </a:solidFill>
          <a:latin typeface="+mn-lt"/>
        </a:defRPr>
      </a:lvl2pPr>
      <a:lvl3pPr marL="1260475" indent="-252413" algn="l" defTabSz="1008063" rtl="0" eaLnBrk="0" fontAlgn="base" hangingPunct="0">
        <a:spcBef>
          <a:spcPct val="20000"/>
        </a:spcBef>
        <a:spcAft>
          <a:spcPct val="0"/>
        </a:spcAft>
        <a:buChar char="•"/>
        <a:defRPr sz="2600">
          <a:solidFill>
            <a:schemeClr val="tx1"/>
          </a:solidFill>
          <a:latin typeface="+mn-lt"/>
        </a:defRPr>
      </a:lvl3pPr>
      <a:lvl4pPr marL="1763713" indent="-252413" algn="l" defTabSz="1008063" rtl="0" eaLnBrk="0" fontAlgn="base" hangingPunct="0">
        <a:spcBef>
          <a:spcPct val="20000"/>
        </a:spcBef>
        <a:spcAft>
          <a:spcPct val="0"/>
        </a:spcAft>
        <a:buChar char="–"/>
        <a:defRPr sz="2200">
          <a:solidFill>
            <a:schemeClr val="tx1"/>
          </a:solidFill>
          <a:latin typeface="+mn-lt"/>
        </a:defRPr>
      </a:lvl4pPr>
      <a:lvl5pPr marL="2266950" indent="-250825" algn="l" defTabSz="1008063" rtl="0" eaLnBrk="0" fontAlgn="base" hangingPunct="0">
        <a:spcBef>
          <a:spcPct val="20000"/>
        </a:spcBef>
        <a:spcAft>
          <a:spcPct val="0"/>
        </a:spcAft>
        <a:buChar char="»"/>
        <a:defRPr sz="2200">
          <a:solidFill>
            <a:schemeClr val="tx1"/>
          </a:solidFill>
          <a:latin typeface="+mn-lt"/>
        </a:defRPr>
      </a:lvl5pPr>
      <a:lvl6pPr marL="2724150" indent="-250825" algn="l" defTabSz="1008063" rtl="0" fontAlgn="base">
        <a:spcBef>
          <a:spcPct val="20000"/>
        </a:spcBef>
        <a:spcAft>
          <a:spcPct val="0"/>
        </a:spcAft>
        <a:buChar char="»"/>
        <a:defRPr sz="2200">
          <a:solidFill>
            <a:schemeClr val="tx1"/>
          </a:solidFill>
          <a:latin typeface="+mn-lt"/>
        </a:defRPr>
      </a:lvl6pPr>
      <a:lvl7pPr marL="3181350" indent="-250825" algn="l" defTabSz="1008063" rtl="0" fontAlgn="base">
        <a:spcBef>
          <a:spcPct val="20000"/>
        </a:spcBef>
        <a:spcAft>
          <a:spcPct val="0"/>
        </a:spcAft>
        <a:buChar char="»"/>
        <a:defRPr sz="2200">
          <a:solidFill>
            <a:schemeClr val="tx1"/>
          </a:solidFill>
          <a:latin typeface="+mn-lt"/>
        </a:defRPr>
      </a:lvl7pPr>
      <a:lvl8pPr marL="3638550" indent="-250825" algn="l" defTabSz="1008063" rtl="0" fontAlgn="base">
        <a:spcBef>
          <a:spcPct val="20000"/>
        </a:spcBef>
        <a:spcAft>
          <a:spcPct val="0"/>
        </a:spcAft>
        <a:buChar char="»"/>
        <a:defRPr sz="2200">
          <a:solidFill>
            <a:schemeClr val="tx1"/>
          </a:solidFill>
          <a:latin typeface="+mn-lt"/>
        </a:defRPr>
      </a:lvl8pPr>
      <a:lvl9pPr marL="4095750" indent="-250825" algn="l" defTabSz="1008063" rtl="0" fontAlgn="base">
        <a:spcBef>
          <a:spcPct val="20000"/>
        </a:spcBef>
        <a:spcAft>
          <a:spcPct val="0"/>
        </a:spcAft>
        <a:buChar char="»"/>
        <a:defRPr sz="22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10.png"/><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7.emf"/><Relationship Id="rId4" Type="http://schemas.openxmlformats.org/officeDocument/2006/relationships/oleObject" Target="../embeddings/oleObject1.bin"/><Relationship Id="rId9"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2.emf"/><Relationship Id="rId5" Type="http://schemas.openxmlformats.org/officeDocument/2006/relationships/oleObject" Target="../embeddings/oleObject5.bin"/><Relationship Id="rId4" Type="http://schemas.openxmlformats.org/officeDocument/2006/relationships/image" Target="../media/image11.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4.emf"/></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8.emf"/><Relationship Id="rId5" Type="http://schemas.openxmlformats.org/officeDocument/2006/relationships/oleObject" Target="../embeddings/oleObject7.bin"/><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25.w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6.jpeg"/><Relationship Id="rId5" Type="http://schemas.openxmlformats.org/officeDocument/2006/relationships/image" Target="../media/image22.emf"/><Relationship Id="rId10" Type="http://schemas.openxmlformats.org/officeDocument/2006/relationships/hyperlink" Target="http://www.google.es/url?sa=i&amp;rct=j&amp;q=&amp;esrc=s&amp;frm=1&amp;source=images&amp;cd=&amp;docid=wUe78fbLZOvplM&amp;tbnid=5HJTJrXLRjtFpM:&amp;ved=0CAUQjRw&amp;url=http%3A%2F%2Fprodigystore.com%2Fspa%2Finstrumental%2F121-medidor-digital-presion-arterial.html&amp;ei=TkH6Ur7VN6Gu0QW9ioDwBg&amp;bvm=bv.61190604,d.d2k&amp;psig=AFQjCNFkMZZfmn0h0zNICETn9DAI6PwbTA&amp;ust=1392218792476870" TargetMode="External"/><Relationship Id="rId4" Type="http://schemas.openxmlformats.org/officeDocument/2006/relationships/oleObject" Target="../embeddings/oleObject8.bin"/><Relationship Id="rId9" Type="http://schemas.openxmlformats.org/officeDocument/2006/relationships/image" Target="../media/image24.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oleObject" Target="../embeddings/oleObject11.bin"/><Relationship Id="rId7" Type="http://schemas.openxmlformats.org/officeDocument/2006/relationships/hyperlink" Target="http://www.saludenfamilia.com.ar/imagenesw/jeringas.jpg" TargetMode="External"/><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31.jpeg"/><Relationship Id="rId5" Type="http://schemas.openxmlformats.org/officeDocument/2006/relationships/hyperlink" Target="http://www.andaluciaimagen.com/foto-Tubo-de-pomada_62158I0IA0.htm" TargetMode="External"/><Relationship Id="rId4" Type="http://schemas.openxmlformats.org/officeDocument/2006/relationships/image" Target="../media/image30.emf"/><Relationship Id="rId9"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34.emf"/><Relationship Id="rId4" Type="http://schemas.openxmlformats.org/officeDocument/2006/relationships/oleObject" Target="../embeddings/oleObject12.bin"/></Relationships>
</file>

<file path=ppt/slides/_rels/slide1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image" Target="../media/image36.emf"/><Relationship Id="rId4" Type="http://schemas.openxmlformats.org/officeDocument/2006/relationships/oleObject" Target="../embeddings/oleObject13.bin"/></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39.e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6.bin"/><Relationship Id="rId7" Type="http://schemas.openxmlformats.org/officeDocument/2006/relationships/image" Target="../media/image43.jpeg"/><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49.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hyperlink" Target="http://images.google.com/imgres?imgurl=http://static.andaluciaimagen.com/Terron-de-azucar-116880.jpg&amp;imgrefurl=http://www.andaluciaimagen.com/imagenes-cafe-te-chocolate&amp;usg=__035MS689zT-kwH8gE24CJnqcpQA=&amp;h=128&amp;w=150&amp;sz=6&amp;hl=es&amp;start=4&amp;itbs=1&amp;tbnid=k3NzWKqB8BO7uM:&amp;tbnh=82&amp;tbnw=96&amp;prev=/images%3Fq%3Dimagenes%2Bde%2Btazas%2Bde%2Bcafe%2Bcon%2Bterron%2Bde%2Bazucar%26hl%3Des%26safe%3Dactive%26sa%3DG" TargetMode="External"/><Relationship Id="rId5" Type="http://schemas.openxmlformats.org/officeDocument/2006/relationships/image" Target="../media/image48.jpeg"/><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es.wikipedia.org/wiki/Archivo:Sulfanato_de_alquilbenceno.jpg"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58.emf"/><Relationship Id="rId3" Type="http://schemas.openxmlformats.org/officeDocument/2006/relationships/image" Target="../media/image55.jpeg"/><Relationship Id="rId7"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57.emf"/><Relationship Id="rId5" Type="http://schemas.openxmlformats.org/officeDocument/2006/relationships/oleObject" Target="../embeddings/oleObject17.bin"/><Relationship Id="rId4" Type="http://schemas.openxmlformats.org/officeDocument/2006/relationships/image" Target="../media/image59.jpeg"/></Relationships>
</file>

<file path=ppt/slides/_rels/slide32.xml.rels><?xml version="1.0" encoding="UTF-8" standalone="yes"?>
<Relationships xmlns="http://schemas.openxmlformats.org/package/2006/relationships"><Relationship Id="rId3" Type="http://schemas.openxmlformats.org/officeDocument/2006/relationships/image" Target="../media/image61.jpeg"/><Relationship Id="rId7" Type="http://schemas.openxmlformats.org/officeDocument/2006/relationships/image" Target="../media/image62.jpeg"/><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hyperlink" Target="http://upload.wikimedia.org/wikipedia/commons/a/a1/Quadric_Ellipsoid.jpg" TargetMode="External"/><Relationship Id="rId5" Type="http://schemas.openxmlformats.org/officeDocument/2006/relationships/image" Target="../media/image60.emf"/><Relationship Id="rId4" Type="http://schemas.openxmlformats.org/officeDocument/2006/relationships/oleObject" Target="../embeddings/oleObject19.bin"/></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67.emf"/><Relationship Id="rId3" Type="http://schemas.openxmlformats.org/officeDocument/2006/relationships/image" Target="../media/image68.png"/><Relationship Id="rId7"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66.emf"/><Relationship Id="rId5" Type="http://schemas.openxmlformats.org/officeDocument/2006/relationships/oleObject" Target="../embeddings/oleObject20.bin"/><Relationship Id="rId4" Type="http://schemas.openxmlformats.org/officeDocument/2006/relationships/image" Target="../media/image69.png"/></Relationships>
</file>

<file path=ppt/slides/_rels/slide36.xml.rels><?xml version="1.0" encoding="UTF-8" standalone="yes"?>
<Relationships xmlns="http://schemas.openxmlformats.org/package/2006/relationships"><Relationship Id="rId3" Type="http://schemas.openxmlformats.org/officeDocument/2006/relationships/image" Target="../media/image70.jpeg"/><Relationship Id="rId7" Type="http://schemas.openxmlformats.org/officeDocument/2006/relationships/image" Target="../media/image73.jpeg"/><Relationship Id="rId2" Type="http://schemas.openxmlformats.org/officeDocument/2006/relationships/hyperlink" Target="http://images.google.com/imgres?imgurl=http://lh5.ggpht.com/_hSifsYsWvtg/SZBBwSU7ieI/AAAAAAAABCo/25hafCcanEc/s800/zoom%252001_IMG_0525.jpg&amp;imgrefurl=http://despuesdelclick.blogspot.com/2009/06/el-milagro-de-la-tension-superficial.html&amp;usg=__ES3c6eUc5zC9UIl4yHIv5gKjLAY=&amp;h=437&amp;w=780&amp;sz=66&amp;hl=es&amp;start=88&amp;itbs=1&amp;tbnid=PokGWyQui-6WEM:&amp;tbnh=80&amp;tbnw=142&amp;prev=/images%3Fq%3Dtensi%25C3%25B3n%2Bsuperficial%26ndsp%3D20%26hl%3Des%26safe%3Dactive%26sa%3DN%26start%3D80" TargetMode="External"/><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hyperlink" Target="http://upload.wikimedia.org/wikipedia/commons/7/7c/Hibiscus_pink.jpg" TargetMode="External"/><Relationship Id="rId4" Type="http://schemas.openxmlformats.org/officeDocument/2006/relationships/image" Target="../media/image71.jpeg"/></Relationships>
</file>

<file path=ppt/slides/_rels/slide3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76.wmf"/><Relationship Id="rId3" Type="http://schemas.openxmlformats.org/officeDocument/2006/relationships/oleObject" Target="../embeddings/oleObject22.bin"/><Relationship Id="rId7" Type="http://schemas.openxmlformats.org/officeDocument/2006/relationships/oleObject" Target="../embeddings/oleObject23.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78.png"/><Relationship Id="rId5" Type="http://schemas.openxmlformats.org/officeDocument/2006/relationships/image" Target="../media/image77.emf"/><Relationship Id="rId4" Type="http://schemas.openxmlformats.org/officeDocument/2006/relationships/image" Target="../media/image75.wmf"/></Relationships>
</file>

<file path=ppt/slides/_rels/slide39.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oleObject" Target="../embeddings/oleObject24.bin"/><Relationship Id="rId7" Type="http://schemas.openxmlformats.org/officeDocument/2006/relationships/hyperlink" Target="http://es.wikipedia.org/wiki/Archivo:Capillarity.svg" TargetMode="External"/><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image" Target="../media/image80.emf"/><Relationship Id="rId5" Type="http://schemas.openxmlformats.org/officeDocument/2006/relationships/oleObject" Target="../embeddings/oleObject25.bin"/><Relationship Id="rId10" Type="http://schemas.openxmlformats.org/officeDocument/2006/relationships/image" Target="../media/image81.wmf"/><Relationship Id="rId4" Type="http://schemas.openxmlformats.org/officeDocument/2006/relationships/image" Target="../media/image79.wmf"/><Relationship Id="rId9" Type="http://schemas.openxmlformats.org/officeDocument/2006/relationships/oleObject" Target="../embeddings/oleObject26.bin"/></Relationships>
</file>

<file path=ppt/slides/_rels/slide4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EAD40189-F4EB-4E8A-B171-780A91D65BE4}" type="slidenum">
              <a:rPr lang="es-ES" altLang="es-ES" sz="1500" smtClean="0"/>
              <a:pPr>
                <a:spcBef>
                  <a:spcPct val="0"/>
                </a:spcBef>
                <a:buFontTx/>
                <a:buNone/>
              </a:pPr>
              <a:t>1</a:t>
            </a:fld>
            <a:endParaRPr lang="es-ES" altLang="es-ES" sz="1500" smtClean="0"/>
          </a:p>
        </p:txBody>
      </p:sp>
      <p:pic>
        <p:nvPicPr>
          <p:cNvPr id="4099" name="Picture 4" descr="logo-ce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5" y="428625"/>
            <a:ext cx="1622425"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 Box 5"/>
          <p:cNvSpPr txBox="1">
            <a:spLocks noChangeArrowheads="1"/>
          </p:cNvSpPr>
          <p:nvPr/>
        </p:nvSpPr>
        <p:spPr bwMode="auto">
          <a:xfrm>
            <a:off x="1347788" y="1341438"/>
            <a:ext cx="8504237" cy="260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4800" b="1" baseline="0"/>
              <a:t>TEMA I</a:t>
            </a:r>
          </a:p>
          <a:p>
            <a:pPr algn="ctr" eaLnBrk="1" hangingPunct="1">
              <a:spcBef>
                <a:spcPct val="0"/>
              </a:spcBef>
              <a:buFontTx/>
              <a:buNone/>
            </a:pPr>
            <a:r>
              <a:rPr lang="es-ES" altLang="es-ES" sz="4800" b="1" baseline="0"/>
              <a:t>Estática de fluidos y fenómenos de superficie</a:t>
            </a:r>
          </a:p>
          <a:p>
            <a:pPr algn="ctr" eaLnBrk="1" hangingPunct="1">
              <a:spcBef>
                <a:spcPct val="0"/>
              </a:spcBef>
              <a:buFontTx/>
              <a:buNone/>
            </a:pPr>
            <a:r>
              <a:rPr lang="en-GB" altLang="es-ES" sz="2000" baseline="0"/>
              <a:t>FÍSICA , 1º </a:t>
            </a:r>
            <a:r>
              <a:rPr lang="es-ES" altLang="es-ES" sz="2000" baseline="0"/>
              <a:t>Grado de Farmacia</a:t>
            </a:r>
            <a:endParaRPr lang="es-ES" altLang="es-ES" sz="3100" b="1" baseline="0"/>
          </a:p>
        </p:txBody>
      </p:sp>
      <p:sp>
        <p:nvSpPr>
          <p:cNvPr id="4101" name="Rectangle 6"/>
          <p:cNvSpPr>
            <a:spLocks noChangeArrowheads="1"/>
          </p:cNvSpPr>
          <p:nvPr/>
        </p:nvSpPr>
        <p:spPr bwMode="auto">
          <a:xfrm>
            <a:off x="6826250" y="274638"/>
            <a:ext cx="294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76" tIns="50388" rIns="100776" bIns="50388"/>
          <a:lstStyle>
            <a:lvl1pPr marL="377825" indent="-377825"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buFontTx/>
              <a:buNone/>
            </a:pPr>
            <a:r>
              <a:rPr lang="es-ES" altLang="es-ES" sz="2200" baseline="0">
                <a:latin typeface="Book Antiqua" panose="02040602050305030304" pitchFamily="18" charset="0"/>
              </a:rPr>
              <a:t>Curso</a:t>
            </a:r>
            <a:r>
              <a:rPr lang="en-GB" altLang="es-ES" sz="2200" baseline="0">
                <a:latin typeface="Book Antiqua" panose="02040602050305030304" pitchFamily="18" charset="0"/>
              </a:rPr>
              <a:t> 2016-2017</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2CA8C79F-4712-4370-AC6A-9D640160723E}" type="slidenum">
              <a:rPr lang="es-ES" altLang="es-ES" sz="1500" smtClean="0"/>
              <a:pPr>
                <a:spcBef>
                  <a:spcPct val="0"/>
                </a:spcBef>
                <a:buFontTx/>
                <a:buNone/>
              </a:pPr>
              <a:t>2</a:t>
            </a:fld>
            <a:endParaRPr lang="es-ES" altLang="es-ES" sz="1500" smtClean="0"/>
          </a:p>
        </p:txBody>
      </p:sp>
      <p:sp>
        <p:nvSpPr>
          <p:cNvPr id="5123" name="Text Box 4"/>
          <p:cNvSpPr txBox="1">
            <a:spLocks noChangeArrowheads="1"/>
          </p:cNvSpPr>
          <p:nvPr/>
        </p:nvSpPr>
        <p:spPr bwMode="auto">
          <a:xfrm>
            <a:off x="1430338" y="352425"/>
            <a:ext cx="71945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baseline="0"/>
              <a:t>ESTÁTICA DE FLUIDOS Y FENÓMENOS DE SUPERFICIE</a:t>
            </a:r>
          </a:p>
        </p:txBody>
      </p:sp>
      <p:sp>
        <p:nvSpPr>
          <p:cNvPr id="5124" name="Text Box 5"/>
          <p:cNvSpPr txBox="1">
            <a:spLocks noChangeArrowheads="1"/>
          </p:cNvSpPr>
          <p:nvPr/>
        </p:nvSpPr>
        <p:spPr bwMode="auto">
          <a:xfrm>
            <a:off x="942975" y="1682750"/>
            <a:ext cx="8259763" cy="450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marL="449263" indent="-449263" defTabSz="1008063">
              <a:spcBef>
                <a:spcPct val="20000"/>
              </a:spcBef>
              <a:buChar char="•"/>
              <a:tabLst>
                <a:tab pos="449263" algn="l"/>
              </a:tabLst>
              <a:defRPr sz="3500">
                <a:solidFill>
                  <a:schemeClr val="tx1"/>
                </a:solidFill>
                <a:latin typeface="Arial" panose="020B0604020202020204" pitchFamily="34" charset="0"/>
              </a:defRPr>
            </a:lvl1pPr>
            <a:lvl2pPr marL="742950" indent="-285750" defTabSz="1008063">
              <a:spcBef>
                <a:spcPct val="20000"/>
              </a:spcBef>
              <a:buChar char="–"/>
              <a:tabLst>
                <a:tab pos="449263" algn="l"/>
              </a:tabLst>
              <a:defRPr sz="3100">
                <a:solidFill>
                  <a:schemeClr val="tx1"/>
                </a:solidFill>
                <a:latin typeface="Arial" panose="020B0604020202020204" pitchFamily="34" charset="0"/>
              </a:defRPr>
            </a:lvl2pPr>
            <a:lvl3pPr marL="1143000" indent="-228600" defTabSz="1008063">
              <a:spcBef>
                <a:spcPct val="20000"/>
              </a:spcBef>
              <a:buChar char="•"/>
              <a:tabLst>
                <a:tab pos="449263" algn="l"/>
              </a:tabLst>
              <a:defRPr sz="2600">
                <a:solidFill>
                  <a:schemeClr val="tx1"/>
                </a:solidFill>
                <a:latin typeface="Arial" panose="020B0604020202020204" pitchFamily="34" charset="0"/>
              </a:defRPr>
            </a:lvl3pPr>
            <a:lvl4pPr marL="1600200" indent="-228600" defTabSz="1008063">
              <a:spcBef>
                <a:spcPct val="20000"/>
              </a:spcBef>
              <a:buChar char="–"/>
              <a:tabLst>
                <a:tab pos="449263" algn="l"/>
              </a:tabLst>
              <a:defRPr sz="2200">
                <a:solidFill>
                  <a:schemeClr val="tx1"/>
                </a:solidFill>
                <a:latin typeface="Arial" panose="020B0604020202020204" pitchFamily="34" charset="0"/>
              </a:defRPr>
            </a:lvl4pPr>
            <a:lvl5pPr marL="2057400" indent="-228600" defTabSz="1008063">
              <a:spcBef>
                <a:spcPct val="20000"/>
              </a:spcBef>
              <a:buChar char="»"/>
              <a:tabLst>
                <a:tab pos="449263" algn="l"/>
              </a:tabLst>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tabLst>
                <a:tab pos="449263" algn="l"/>
              </a:tabLst>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tabLst>
                <a:tab pos="449263" algn="l"/>
              </a:tabLst>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tabLst>
                <a:tab pos="449263" algn="l"/>
              </a:tabLst>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tabLst>
                <a:tab pos="449263" algn="l"/>
              </a:tabLst>
              <a:defRPr sz="2200">
                <a:solidFill>
                  <a:schemeClr val="tx1"/>
                </a:solidFill>
                <a:latin typeface="Arial" panose="020B0604020202020204" pitchFamily="34" charset="0"/>
              </a:defRPr>
            </a:lvl9pPr>
          </a:lstStyle>
          <a:p>
            <a:pPr algn="just" eaLnBrk="1" hangingPunct="1">
              <a:spcBef>
                <a:spcPct val="50000"/>
              </a:spcBef>
              <a:buFontTx/>
              <a:buAutoNum type="arabicPeriod"/>
            </a:pPr>
            <a:r>
              <a:rPr lang="es-ES" altLang="es-ES" sz="2200" baseline="0"/>
              <a:t>Introducción</a:t>
            </a:r>
          </a:p>
          <a:p>
            <a:pPr algn="just" eaLnBrk="1" hangingPunct="1">
              <a:spcBef>
                <a:spcPct val="50000"/>
              </a:spcBef>
              <a:buFontTx/>
              <a:buAutoNum type="arabicPeriod"/>
            </a:pPr>
            <a:r>
              <a:rPr lang="es-ES" altLang="es-ES" sz="2200" baseline="0"/>
              <a:t>Presión de un fluido. </a:t>
            </a:r>
          </a:p>
          <a:p>
            <a:pPr algn="just" eaLnBrk="1" hangingPunct="1">
              <a:spcBef>
                <a:spcPct val="50000"/>
              </a:spcBef>
              <a:buFontTx/>
              <a:buNone/>
            </a:pPr>
            <a:r>
              <a:rPr lang="es-ES" altLang="es-ES" sz="2200" baseline="0"/>
              <a:t>	2.1. Principio de Pascal</a:t>
            </a:r>
          </a:p>
          <a:p>
            <a:pPr algn="just" eaLnBrk="1" hangingPunct="1">
              <a:spcBef>
                <a:spcPct val="50000"/>
              </a:spcBef>
              <a:buFontTx/>
              <a:buNone/>
            </a:pPr>
            <a:r>
              <a:rPr lang="es-ES" altLang="es-ES" sz="2200" baseline="0"/>
              <a:t>3. 	Principio de Arquímedes. Flotación</a:t>
            </a:r>
          </a:p>
          <a:p>
            <a:pPr algn="just" eaLnBrk="1" hangingPunct="1">
              <a:spcBef>
                <a:spcPct val="50000"/>
              </a:spcBef>
              <a:buFontTx/>
              <a:buNone/>
            </a:pPr>
            <a:r>
              <a:rPr lang="es-ES" altLang="es-ES" sz="2200" baseline="0"/>
              <a:t>4.  	Tensión superficial y capilaridad</a:t>
            </a:r>
          </a:p>
          <a:p>
            <a:pPr algn="just" eaLnBrk="1" hangingPunct="1">
              <a:spcBef>
                <a:spcPct val="50000"/>
              </a:spcBef>
              <a:buFontTx/>
              <a:buNone/>
            </a:pPr>
            <a:r>
              <a:rPr lang="es-ES" altLang="es-ES" sz="2200" baseline="0"/>
              <a:t>	4.1. Tensión superficial</a:t>
            </a:r>
          </a:p>
          <a:p>
            <a:pPr algn="just" eaLnBrk="1" hangingPunct="1">
              <a:spcBef>
                <a:spcPct val="50000"/>
              </a:spcBef>
              <a:buFontTx/>
              <a:buNone/>
            </a:pPr>
            <a:r>
              <a:rPr lang="es-ES" altLang="es-ES" sz="2200" baseline="0"/>
              <a:t>	4.2. Presión de curvatura. Ley de Laplace</a:t>
            </a:r>
          </a:p>
          <a:p>
            <a:pPr algn="just" eaLnBrk="1" hangingPunct="1">
              <a:spcBef>
                <a:spcPct val="50000"/>
              </a:spcBef>
              <a:buFontTx/>
              <a:buNone/>
            </a:pPr>
            <a:r>
              <a:rPr lang="es-ES" altLang="es-ES" sz="2200" baseline="0"/>
              <a:t>	4.3. Capilaridad</a:t>
            </a:r>
          </a:p>
          <a:p>
            <a:pPr algn="just" eaLnBrk="1" hangingPunct="1">
              <a:spcBef>
                <a:spcPct val="50000"/>
              </a:spcBef>
              <a:buFontTx/>
              <a:buNone/>
            </a:pPr>
            <a:r>
              <a:rPr lang="es-ES" altLang="es-ES" sz="2200" baseline="0"/>
              <a:t>	</a:t>
            </a:r>
          </a:p>
        </p:txBody>
      </p:sp>
      <p:sp>
        <p:nvSpPr>
          <p:cNvPr id="5125" name="5 Rectángulo"/>
          <p:cNvSpPr>
            <a:spLocks noChangeArrowheads="1"/>
          </p:cNvSpPr>
          <p:nvPr/>
        </p:nvSpPr>
        <p:spPr bwMode="auto">
          <a:xfrm>
            <a:off x="800100" y="1466850"/>
            <a:ext cx="7775575" cy="432117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39C19FB5-6942-43CF-9FCA-F6F7C6C34DD7}" type="slidenum">
              <a:rPr lang="es-ES" altLang="es-ES" sz="1500" smtClean="0"/>
              <a:pPr>
                <a:spcBef>
                  <a:spcPct val="0"/>
                </a:spcBef>
                <a:buFontTx/>
                <a:buNone/>
              </a:pPr>
              <a:t>3</a:t>
            </a:fld>
            <a:endParaRPr lang="es-ES" altLang="es-ES" sz="1500" smtClean="0"/>
          </a:p>
        </p:txBody>
      </p:sp>
      <p:sp>
        <p:nvSpPr>
          <p:cNvPr id="6147" name="Text Box 4"/>
          <p:cNvSpPr txBox="1">
            <a:spLocks noChangeArrowheads="1"/>
          </p:cNvSpPr>
          <p:nvPr/>
        </p:nvSpPr>
        <p:spPr bwMode="auto">
          <a:xfrm>
            <a:off x="1266825" y="960438"/>
            <a:ext cx="61341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t>1. </a:t>
            </a:r>
            <a:r>
              <a:rPr lang="es-ES" altLang="es-ES" sz="2600" b="1" u="sng" baseline="0"/>
              <a:t>INTRODUCCIÓN</a:t>
            </a:r>
          </a:p>
        </p:txBody>
      </p:sp>
      <p:sp>
        <p:nvSpPr>
          <p:cNvPr id="4104" name="Text Box 8"/>
          <p:cNvSpPr txBox="1">
            <a:spLocks noChangeArrowheads="1"/>
          </p:cNvSpPr>
          <p:nvPr/>
        </p:nvSpPr>
        <p:spPr bwMode="auto">
          <a:xfrm>
            <a:off x="858838" y="3214688"/>
            <a:ext cx="335280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baseline="0"/>
              <a:t>Estados de la materia</a:t>
            </a:r>
          </a:p>
        </p:txBody>
      </p:sp>
      <p:sp>
        <p:nvSpPr>
          <p:cNvPr id="4105" name="Text Box 9"/>
          <p:cNvSpPr txBox="1">
            <a:spLocks noChangeArrowheads="1"/>
          </p:cNvSpPr>
          <p:nvPr/>
        </p:nvSpPr>
        <p:spPr bwMode="auto">
          <a:xfrm>
            <a:off x="4702175" y="2789238"/>
            <a:ext cx="3678238"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 typeface="Arial" panose="020B0604020202020204" pitchFamily="34" charset="0"/>
              <a:buChar char="─"/>
            </a:pPr>
            <a:r>
              <a:rPr lang="es-ES" altLang="es-ES" sz="4400" baseline="0"/>
              <a:t> Sólidos</a:t>
            </a:r>
          </a:p>
          <a:p>
            <a:pPr eaLnBrk="1" hangingPunct="1">
              <a:spcBef>
                <a:spcPct val="50000"/>
              </a:spcBef>
              <a:buFont typeface="Arial" panose="020B0604020202020204" pitchFamily="34" charset="0"/>
              <a:buChar char="─"/>
            </a:pPr>
            <a:r>
              <a:rPr lang="es-ES" altLang="es-ES" sz="4400" baseline="0"/>
              <a:t> Fluidos </a:t>
            </a:r>
          </a:p>
        </p:txBody>
      </p:sp>
      <p:sp>
        <p:nvSpPr>
          <p:cNvPr id="4107" name="Text Box 11"/>
          <p:cNvSpPr txBox="1">
            <a:spLocks noChangeArrowheads="1"/>
          </p:cNvSpPr>
          <p:nvPr/>
        </p:nvSpPr>
        <p:spPr bwMode="auto">
          <a:xfrm>
            <a:off x="7808913" y="3703638"/>
            <a:ext cx="21256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lnSpc>
                <a:spcPct val="140000"/>
              </a:lnSpc>
              <a:spcBef>
                <a:spcPct val="50000"/>
              </a:spcBef>
              <a:buFont typeface="Arial" panose="020B0604020202020204" pitchFamily="34" charset="0"/>
              <a:buChar char="-"/>
            </a:pPr>
            <a:r>
              <a:rPr lang="es-ES" altLang="es-ES" sz="2000" baseline="0"/>
              <a:t> </a:t>
            </a:r>
            <a:r>
              <a:rPr lang="es-ES" altLang="es-ES" sz="2000" b="1" baseline="0"/>
              <a:t>Líquidos</a:t>
            </a:r>
          </a:p>
          <a:p>
            <a:pPr eaLnBrk="1" hangingPunct="1">
              <a:lnSpc>
                <a:spcPct val="140000"/>
              </a:lnSpc>
              <a:spcBef>
                <a:spcPct val="50000"/>
              </a:spcBef>
              <a:buFont typeface="Arial" panose="020B0604020202020204" pitchFamily="34" charset="0"/>
              <a:buChar char="-"/>
            </a:pPr>
            <a:r>
              <a:rPr lang="es-ES" altLang="es-ES" sz="2000" b="1" baseline="0"/>
              <a:t> Gases</a:t>
            </a:r>
          </a:p>
        </p:txBody>
      </p:sp>
      <p:sp>
        <p:nvSpPr>
          <p:cNvPr id="4112" name="AutoShape 16"/>
          <p:cNvSpPr>
            <a:spLocks/>
          </p:cNvSpPr>
          <p:nvPr/>
        </p:nvSpPr>
        <p:spPr bwMode="auto">
          <a:xfrm>
            <a:off x="4129088" y="2257425"/>
            <a:ext cx="327025" cy="3046413"/>
          </a:xfrm>
          <a:prstGeom prst="leftBrace">
            <a:avLst>
              <a:gd name="adj1" fmla="val 77629"/>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100785" tIns="50393" rIns="100785" bIns="50393" anchor="ct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b="1" baseline="0"/>
          </a:p>
        </p:txBody>
      </p:sp>
      <p:sp>
        <p:nvSpPr>
          <p:cNvPr id="4113" name="AutoShape 17"/>
          <p:cNvSpPr>
            <a:spLocks/>
          </p:cNvSpPr>
          <p:nvPr/>
        </p:nvSpPr>
        <p:spPr bwMode="auto">
          <a:xfrm>
            <a:off x="7645400" y="3551238"/>
            <a:ext cx="80963" cy="1371600"/>
          </a:xfrm>
          <a:prstGeom prst="leftBrace">
            <a:avLst>
              <a:gd name="adj1" fmla="val 141176"/>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9" name="Text Box 11"/>
          <p:cNvSpPr txBox="1">
            <a:spLocks noChangeArrowheads="1"/>
          </p:cNvSpPr>
          <p:nvPr/>
        </p:nvSpPr>
        <p:spPr bwMode="auto">
          <a:xfrm>
            <a:off x="5441950" y="4368800"/>
            <a:ext cx="2125663"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lnSpc>
                <a:spcPct val="140000"/>
              </a:lnSpc>
              <a:spcBef>
                <a:spcPct val="50000"/>
              </a:spcBef>
              <a:buFontTx/>
              <a:buNone/>
            </a:pPr>
            <a:r>
              <a:rPr lang="es-ES" altLang="es-ES" sz="2000" baseline="0"/>
              <a:t>Sin forma fija</a:t>
            </a:r>
          </a:p>
        </p:txBody>
      </p:sp>
      <p:sp>
        <p:nvSpPr>
          <p:cNvPr id="15" name="Text Box 11"/>
          <p:cNvSpPr txBox="1">
            <a:spLocks noChangeArrowheads="1"/>
          </p:cNvSpPr>
          <p:nvPr/>
        </p:nvSpPr>
        <p:spPr bwMode="auto">
          <a:xfrm>
            <a:off x="5192713" y="2519363"/>
            <a:ext cx="2124075" cy="53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lnSpc>
                <a:spcPct val="140000"/>
              </a:lnSpc>
              <a:spcBef>
                <a:spcPct val="50000"/>
              </a:spcBef>
              <a:buFontTx/>
              <a:buNone/>
            </a:pPr>
            <a:r>
              <a:rPr lang="es-ES" altLang="es-ES" sz="2000" baseline="0"/>
              <a:t>“posiciones fijas”</a:t>
            </a:r>
            <a:endParaRPr lang="es-ES" altLang="es-ES" sz="2000" b="1" baseline="0"/>
          </a:p>
        </p:txBody>
      </p:sp>
      <p:sp>
        <p:nvSpPr>
          <p:cNvPr id="16" name="Text Box 11"/>
          <p:cNvSpPr txBox="1">
            <a:spLocks noChangeArrowheads="1"/>
          </p:cNvSpPr>
          <p:nvPr/>
        </p:nvSpPr>
        <p:spPr bwMode="auto">
          <a:xfrm>
            <a:off x="8001000" y="2763838"/>
            <a:ext cx="2159000"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lnSpc>
                <a:spcPct val="140000"/>
              </a:lnSpc>
              <a:spcBef>
                <a:spcPct val="50000"/>
              </a:spcBef>
              <a:buFontTx/>
              <a:buNone/>
            </a:pPr>
            <a:r>
              <a:rPr lang="es-ES" altLang="es-ES" sz="2000" baseline="0"/>
              <a:t>“distancias fijas”,</a:t>
            </a:r>
          </a:p>
          <a:p>
            <a:pPr eaLnBrk="1" hangingPunct="1">
              <a:lnSpc>
                <a:spcPct val="140000"/>
              </a:lnSpc>
              <a:spcBef>
                <a:spcPct val="50000"/>
              </a:spcBef>
              <a:buFontTx/>
              <a:buNone/>
            </a:pPr>
            <a:r>
              <a:rPr lang="es-ES" altLang="es-ES" sz="2000" baseline="0"/>
              <a:t>“incompresibles”</a:t>
            </a:r>
          </a:p>
        </p:txBody>
      </p:sp>
      <p:sp>
        <p:nvSpPr>
          <p:cNvPr id="17" name="Text Box 11"/>
          <p:cNvSpPr txBox="1">
            <a:spLocks noChangeArrowheads="1"/>
          </p:cNvSpPr>
          <p:nvPr/>
        </p:nvSpPr>
        <p:spPr bwMode="auto">
          <a:xfrm>
            <a:off x="8072438" y="4656138"/>
            <a:ext cx="2125662"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lnSpc>
                <a:spcPct val="140000"/>
              </a:lnSpc>
              <a:spcBef>
                <a:spcPct val="50000"/>
              </a:spcBef>
              <a:buFontTx/>
              <a:buNone/>
            </a:pPr>
            <a:r>
              <a:rPr lang="es-ES" altLang="es-ES" sz="2000" baseline="0"/>
              <a:t>“libres”</a:t>
            </a:r>
            <a:endParaRPr lang="es-ES" altLang="es-ES" sz="2000" b="1" baseline="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0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0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p:bldP spid="4105" grpId="0"/>
      <p:bldP spid="4107" grpId="0"/>
      <p:bldP spid="4112" grpId="0" animBg="1"/>
      <p:bldP spid="4113" grpId="0" animBg="1"/>
      <p:bldP spid="9"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D43C08DB-36F6-4CF1-A5CC-FC5D1B5DEBDD}" type="slidenum">
              <a:rPr lang="es-ES" altLang="es-ES" sz="1500" smtClean="0"/>
              <a:pPr>
                <a:spcBef>
                  <a:spcPct val="0"/>
                </a:spcBef>
                <a:buFontTx/>
                <a:buNone/>
              </a:pPr>
              <a:t>4</a:t>
            </a:fld>
            <a:endParaRPr lang="es-ES" altLang="es-ES" sz="1500" smtClean="0"/>
          </a:p>
        </p:txBody>
      </p:sp>
      <p:sp>
        <p:nvSpPr>
          <p:cNvPr id="8195" name="Text Box 75"/>
          <p:cNvSpPr txBox="1">
            <a:spLocks noChangeArrowheads="1"/>
          </p:cNvSpPr>
          <p:nvPr/>
        </p:nvSpPr>
        <p:spPr bwMode="auto">
          <a:xfrm>
            <a:off x="906463" y="657225"/>
            <a:ext cx="2125662"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200" u="sng" baseline="0"/>
              <a:t>Estado sólido</a:t>
            </a:r>
            <a:endParaRPr lang="es-ES" altLang="es-ES" sz="2000" u="sng" baseline="0"/>
          </a:p>
        </p:txBody>
      </p:sp>
      <p:sp>
        <p:nvSpPr>
          <p:cNvPr id="8196" name="Rectangle 79"/>
          <p:cNvSpPr>
            <a:spLocks noChangeArrowheads="1"/>
          </p:cNvSpPr>
          <p:nvPr/>
        </p:nvSpPr>
        <p:spPr bwMode="auto">
          <a:xfrm>
            <a:off x="-1941513" y="2216150"/>
            <a:ext cx="1038383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8197" name="Rectangle 124"/>
          <p:cNvSpPr>
            <a:spLocks noChangeArrowheads="1"/>
          </p:cNvSpPr>
          <p:nvPr/>
        </p:nvSpPr>
        <p:spPr bwMode="auto">
          <a:xfrm>
            <a:off x="3109913" y="4344988"/>
            <a:ext cx="2698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0785" tIns="50393" rIns="100785" bIns="50393" anchor="ctr">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0"/>
              </a:spcBef>
              <a:buFontTx/>
              <a:buNone/>
            </a:pPr>
            <a:endParaRPr lang="es-ES" altLang="es-ES" sz="2000" baseline="0"/>
          </a:p>
          <a:p>
            <a:pPr>
              <a:spcBef>
                <a:spcPct val="0"/>
              </a:spcBef>
              <a:buFontTx/>
              <a:buNone/>
            </a:pPr>
            <a:r>
              <a:rPr lang="es-ES" altLang="es-ES" sz="2000" baseline="0"/>
              <a:t> </a:t>
            </a:r>
          </a:p>
        </p:txBody>
      </p:sp>
      <p:pic>
        <p:nvPicPr>
          <p:cNvPr id="78851" name="Picture 3" descr="FG09_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463" y="1827213"/>
            <a:ext cx="2867025" cy="248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 Box 128"/>
          <p:cNvSpPr txBox="1">
            <a:spLocks noChangeArrowheads="1"/>
          </p:cNvSpPr>
          <p:nvPr/>
        </p:nvSpPr>
        <p:spPr bwMode="auto">
          <a:xfrm>
            <a:off x="0" y="4922838"/>
            <a:ext cx="4089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Red iónica del NaCl</a:t>
            </a:r>
          </a:p>
        </p:txBody>
      </p:sp>
      <p:pic>
        <p:nvPicPr>
          <p:cNvPr id="8" name="Picture 3" descr="yodo_liqui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7375" y="1827213"/>
            <a:ext cx="20193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1" name="Text Box 84"/>
          <p:cNvSpPr txBox="1">
            <a:spLocks noChangeArrowheads="1"/>
          </p:cNvSpPr>
          <p:nvPr/>
        </p:nvSpPr>
        <p:spPr bwMode="auto">
          <a:xfrm>
            <a:off x="3967163" y="4922838"/>
            <a:ext cx="26162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Br líquido</a:t>
            </a:r>
          </a:p>
        </p:txBody>
      </p:sp>
      <p:sp>
        <p:nvSpPr>
          <p:cNvPr id="8202" name="Text Box 5"/>
          <p:cNvSpPr txBox="1">
            <a:spLocks noChangeArrowheads="1"/>
          </p:cNvSpPr>
          <p:nvPr/>
        </p:nvSpPr>
        <p:spPr bwMode="auto">
          <a:xfrm>
            <a:off x="4256088" y="669925"/>
            <a:ext cx="2617787"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200" u="sng" baseline="0"/>
              <a:t>Estado líquido</a:t>
            </a:r>
            <a:endParaRPr lang="es-ES" altLang="es-ES" sz="2000" u="sng" baseline="0"/>
          </a:p>
        </p:txBody>
      </p:sp>
      <p:sp>
        <p:nvSpPr>
          <p:cNvPr id="8203" name="Text Box 16"/>
          <p:cNvSpPr txBox="1">
            <a:spLocks noChangeArrowheads="1"/>
          </p:cNvSpPr>
          <p:nvPr/>
        </p:nvSpPr>
        <p:spPr bwMode="auto">
          <a:xfrm>
            <a:off x="7712075" y="669925"/>
            <a:ext cx="27813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u="sng" baseline="0"/>
              <a:t>Estado gaseoso</a:t>
            </a:r>
            <a:endParaRPr lang="es-ES" altLang="es-ES" sz="2000" b="1" u="sng" baseline="0">
              <a:solidFill>
                <a:srgbClr val="FF0000"/>
              </a:solidFill>
            </a:endParaRPr>
          </a:p>
        </p:txBody>
      </p:sp>
      <p:pic>
        <p:nvPicPr>
          <p:cNvPr id="15" name="Picture 4" descr="FG01_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1350" y="2332038"/>
            <a:ext cx="3097213" cy="137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3"/>
          <p:cNvSpPr txBox="1">
            <a:spLocks noChangeArrowheads="1"/>
          </p:cNvSpPr>
          <p:nvPr/>
        </p:nvSpPr>
        <p:spPr bwMode="auto">
          <a:xfrm>
            <a:off x="7496175" y="4851400"/>
            <a:ext cx="196215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50000"/>
              </a:spcBef>
              <a:buFontTx/>
              <a:buNone/>
            </a:pPr>
            <a:r>
              <a:rPr lang="es-ES_tradnl" altLang="es-ES" sz="1800" b="1" baseline="0">
                <a:solidFill>
                  <a:srgbClr val="000099"/>
                </a:solidFill>
              </a:rPr>
              <a:t>Cl</a:t>
            </a:r>
            <a:r>
              <a:rPr lang="es-ES_tradnl" altLang="es-ES" sz="1800" b="1" baseline="-25000">
                <a:solidFill>
                  <a:srgbClr val="000099"/>
                </a:solidFill>
              </a:rPr>
              <a:t>2</a:t>
            </a:r>
            <a:r>
              <a:rPr lang="es-ES_tradnl" altLang="es-ES" sz="1800" b="1" baseline="0">
                <a:solidFill>
                  <a:srgbClr val="000099"/>
                </a:solidFill>
              </a:rPr>
              <a:t>   gaseoso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78851"/>
                                        </p:tgtEl>
                                        <p:attrNameLst>
                                          <p:attrName>style.visibility</p:attrName>
                                        </p:attrNameLst>
                                      </p:cBhvr>
                                      <p:to>
                                        <p:strVal val="visible"/>
                                      </p:to>
                                    </p:set>
                                  </p:childTnLst>
                                </p:cTn>
                              </p:par>
                            </p:childTnLst>
                          </p:cTn>
                        </p:par>
                        <p:par>
                          <p:cTn id="7" fill="hold" nodeType="afterGroup">
                            <p:stCondLst>
                              <p:cond delay="0"/>
                            </p:stCondLst>
                            <p:childTnLst>
                              <p:par>
                                <p:cTn id="8" presetID="17" presetClass="entr" presetSubtype="1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strVal val="#ppt_h"/>
                                          </p:val>
                                        </p:tav>
                                        <p:tav tm="100000">
                                          <p:val>
                                            <p:strVal val="#ppt_h"/>
                                          </p:val>
                                        </p:tav>
                                      </p:tavLst>
                                    </p:anim>
                                  </p:childTnLst>
                                </p:cTn>
                              </p:par>
                            </p:childTnLst>
                          </p:cTn>
                        </p:par>
                        <p:par>
                          <p:cTn id="12" fill="hold" nodeType="afterGroup">
                            <p:stCondLst>
                              <p:cond delay="500"/>
                            </p:stCondLst>
                            <p:childTnLst>
                              <p:par>
                                <p:cTn id="13" presetID="17" presetClass="entr" presetSubtype="1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2000" fill="hold"/>
                                        <p:tgtEl>
                                          <p:spTgt spid="15"/>
                                        </p:tgtEl>
                                        <p:attrNameLst>
                                          <p:attrName>ppt_w</p:attrName>
                                        </p:attrNameLst>
                                      </p:cBhvr>
                                      <p:tavLst>
                                        <p:tav tm="0">
                                          <p:val>
                                            <p:fltVal val="0"/>
                                          </p:val>
                                        </p:tav>
                                        <p:tav tm="100000">
                                          <p:val>
                                            <p:strVal val="#ppt_w"/>
                                          </p:val>
                                        </p:tav>
                                      </p:tavLst>
                                    </p:anim>
                                    <p:anim calcmode="lin" valueType="num">
                                      <p:cBhvr>
                                        <p:cTn id="16" dur="2000" fill="hold"/>
                                        <p:tgtEl>
                                          <p:spTgt spid="15"/>
                                        </p:tgtEl>
                                        <p:attrNameLst>
                                          <p:attrName>ppt_h</p:attrName>
                                        </p:attrNameLst>
                                      </p:cBhvr>
                                      <p:tavLst>
                                        <p:tav tm="0">
                                          <p:val>
                                            <p:strVal val="#ppt_h"/>
                                          </p:val>
                                        </p:tav>
                                        <p:tav tm="100000">
                                          <p:val>
                                            <p:strVal val="#ppt_h"/>
                                          </p:val>
                                        </p:tav>
                                      </p:tavLst>
                                    </p:anim>
                                  </p:childTnLst>
                                </p:cTn>
                              </p:par>
                            </p:childTnLst>
                          </p:cTn>
                        </p:par>
                        <p:par>
                          <p:cTn id="17" fill="hold" nodeType="afterGroup">
                            <p:stCondLst>
                              <p:cond delay="2500"/>
                            </p:stCondLst>
                            <p:childTnLst>
                              <p:par>
                                <p:cTn id="18" presetID="10"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D766316D-DDDB-4826-BED7-498E895C8459}" type="slidenum">
              <a:rPr lang="es-ES" altLang="es-ES" sz="1500" smtClean="0"/>
              <a:pPr>
                <a:spcBef>
                  <a:spcPct val="0"/>
                </a:spcBef>
                <a:buFontTx/>
                <a:buNone/>
              </a:pPr>
              <a:t>5</a:t>
            </a:fld>
            <a:endParaRPr lang="es-ES" altLang="es-ES" sz="1500" smtClean="0"/>
          </a:p>
        </p:txBody>
      </p:sp>
      <p:pic>
        <p:nvPicPr>
          <p:cNvPr id="9219" name="Picture 5" descr="bolsa_agujer_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1625" y="1682750"/>
            <a:ext cx="5476875" cy="340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0" name="Group 6"/>
          <p:cNvGrpSpPr>
            <a:grpSpLocks/>
          </p:cNvGrpSpPr>
          <p:nvPr/>
        </p:nvGrpSpPr>
        <p:grpSpPr bwMode="auto">
          <a:xfrm>
            <a:off x="693738" y="2332038"/>
            <a:ext cx="2208212" cy="3046412"/>
            <a:chOff x="385" y="1389"/>
            <a:chExt cx="1225" cy="1814"/>
          </a:xfrm>
        </p:grpSpPr>
        <p:sp>
          <p:nvSpPr>
            <p:cNvPr id="9223" name="AutoShape 7"/>
            <p:cNvSpPr>
              <a:spLocks noChangeArrowheads="1"/>
            </p:cNvSpPr>
            <p:nvPr/>
          </p:nvSpPr>
          <p:spPr bwMode="auto">
            <a:xfrm>
              <a:off x="476" y="1389"/>
              <a:ext cx="1134" cy="1043"/>
            </a:xfrm>
            <a:prstGeom prst="can">
              <a:avLst>
                <a:gd name="adj" fmla="val 25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56328" name="AutoShape 8"/>
            <p:cNvSpPr>
              <a:spLocks noChangeArrowheads="1"/>
            </p:cNvSpPr>
            <p:nvPr/>
          </p:nvSpPr>
          <p:spPr bwMode="auto">
            <a:xfrm>
              <a:off x="476" y="2160"/>
              <a:ext cx="1134" cy="1043"/>
            </a:xfrm>
            <a:prstGeom prst="can">
              <a:avLst>
                <a:gd name="adj" fmla="val 25000"/>
              </a:avLst>
            </a:prstGeom>
            <a:gradFill rotWithShape="1">
              <a:gsLst>
                <a:gs pos="0">
                  <a:schemeClr val="accent1"/>
                </a:gs>
                <a:gs pos="100000">
                  <a:schemeClr val="accent1">
                    <a:gamma/>
                    <a:shade val="46275"/>
                    <a:invGamma/>
                  </a:schemeClr>
                </a:gs>
              </a:gsLst>
              <a:lin ang="0" scaled="1"/>
            </a:gradFill>
            <a:ln w="9525">
              <a:solidFill>
                <a:schemeClr val="tx1"/>
              </a:solidFill>
              <a:round/>
              <a:headEnd/>
              <a:tailEnd/>
            </a:ln>
            <a:effectLst/>
          </p:spPr>
          <p:txBody>
            <a:bodyPr wrap="none" anchor="ctr"/>
            <a:lstStyle/>
            <a:p>
              <a:pPr algn="ctr" eaLnBrk="1" hangingPunct="1">
                <a:defRPr/>
              </a:pPr>
              <a:endParaRPr lang="es-ES">
                <a:latin typeface="Arial" charset="0"/>
              </a:endParaRPr>
            </a:p>
          </p:txBody>
        </p:sp>
        <p:sp>
          <p:nvSpPr>
            <p:cNvPr id="56329" name="AutoShape 9"/>
            <p:cNvSpPr>
              <a:spLocks noChangeArrowheads="1"/>
            </p:cNvSpPr>
            <p:nvPr/>
          </p:nvSpPr>
          <p:spPr bwMode="auto">
            <a:xfrm>
              <a:off x="476" y="2160"/>
              <a:ext cx="1134" cy="268"/>
            </a:xfrm>
            <a:prstGeom prst="can">
              <a:avLst>
                <a:gd name="adj" fmla="val 50000"/>
              </a:avLst>
            </a:prstGeom>
            <a:gradFill rotWithShape="1">
              <a:gsLst>
                <a:gs pos="0">
                  <a:schemeClr val="accent1">
                    <a:gamma/>
                    <a:shade val="46275"/>
                    <a:invGamma/>
                  </a:schemeClr>
                </a:gs>
                <a:gs pos="100000">
                  <a:schemeClr val="accent1"/>
                </a:gs>
              </a:gsLst>
              <a:lin ang="0" scaled="1"/>
            </a:gradFill>
            <a:ln w="9525">
              <a:solidFill>
                <a:schemeClr val="tx1"/>
              </a:solidFill>
              <a:round/>
              <a:headEnd/>
              <a:tailEnd/>
            </a:ln>
            <a:effectLst/>
          </p:spPr>
          <p:txBody>
            <a:bodyPr wrap="none" anchor="ctr"/>
            <a:lstStyle/>
            <a:p>
              <a:pPr algn="ctr" eaLnBrk="1" hangingPunct="1">
                <a:defRPr/>
              </a:pPr>
              <a:endParaRPr lang="es-ES">
                <a:latin typeface="Arial" charset="0"/>
              </a:endParaRPr>
            </a:p>
          </p:txBody>
        </p:sp>
        <p:sp>
          <p:nvSpPr>
            <p:cNvPr id="9226" name="Line 10"/>
            <p:cNvSpPr>
              <a:spLocks noChangeShapeType="1"/>
            </p:cNvSpPr>
            <p:nvPr/>
          </p:nvSpPr>
          <p:spPr bwMode="auto">
            <a:xfrm>
              <a:off x="975" y="1765"/>
              <a:ext cx="0" cy="454"/>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9227" name="Line 11"/>
            <p:cNvSpPr>
              <a:spLocks noChangeShapeType="1"/>
            </p:cNvSpPr>
            <p:nvPr/>
          </p:nvSpPr>
          <p:spPr bwMode="auto">
            <a:xfrm>
              <a:off x="975" y="2432"/>
              <a:ext cx="0" cy="454"/>
            </a:xfrm>
            <a:prstGeom prst="line">
              <a:avLst/>
            </a:prstGeom>
            <a:noFill/>
            <a:ln w="38100">
              <a:solidFill>
                <a:srgbClr val="FF0000"/>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graphicFrame>
          <p:nvGraphicFramePr>
            <p:cNvPr id="9228" name="Object 12"/>
            <p:cNvGraphicFramePr>
              <a:graphicFrameLocks noChangeAspect="1"/>
            </p:cNvGraphicFramePr>
            <p:nvPr/>
          </p:nvGraphicFramePr>
          <p:xfrm>
            <a:off x="657" y="1751"/>
            <a:ext cx="240" cy="385"/>
          </p:xfrm>
          <a:graphic>
            <a:graphicData uri="http://schemas.openxmlformats.org/presentationml/2006/ole">
              <mc:AlternateContent xmlns:mc="http://schemas.openxmlformats.org/markup-compatibility/2006">
                <mc:Choice xmlns:v="urn:schemas-microsoft-com:vml" Requires="v">
                  <p:oleObj spid="_x0000_s9231" name="Ecuación" r:id="rId4" imgW="76379" imgH="152549" progId="Equation.3">
                    <p:embed/>
                  </p:oleObj>
                </mc:Choice>
                <mc:Fallback>
                  <p:oleObj name="Ecuación" r:id="rId4" imgW="76379" imgH="152549" progId="Equation.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 y="1751"/>
                          <a:ext cx="240" cy="3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229" name="Object 13"/>
            <p:cNvGraphicFramePr>
              <a:graphicFrameLocks noChangeAspect="1"/>
            </p:cNvGraphicFramePr>
            <p:nvPr/>
          </p:nvGraphicFramePr>
          <p:xfrm>
            <a:off x="385" y="2477"/>
            <a:ext cx="456" cy="385"/>
          </p:xfrm>
          <a:graphic>
            <a:graphicData uri="http://schemas.openxmlformats.org/presentationml/2006/ole">
              <mc:AlternateContent xmlns:mc="http://schemas.openxmlformats.org/markup-compatibility/2006">
                <mc:Choice xmlns:v="urn:schemas-microsoft-com:vml" Requires="v">
                  <p:oleObj spid="_x0000_s9232" name="Ecuación" r:id="rId6" imgW="190505" imgH="152549" progId="Equation.3">
                    <p:embed/>
                  </p:oleObj>
                </mc:Choice>
                <mc:Fallback>
                  <p:oleObj name="Ecuación" r:id="rId6" imgW="190505" imgH="152549" progId="Equation.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 y="2477"/>
                          <a:ext cx="456" cy="3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30" name="Text Box 14"/>
            <p:cNvSpPr txBox="1">
              <a:spLocks noChangeArrowheads="1"/>
            </p:cNvSpPr>
            <p:nvPr/>
          </p:nvSpPr>
          <p:spPr bwMode="auto">
            <a:xfrm>
              <a:off x="1202" y="1978"/>
              <a:ext cx="36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baseline="0">
                  <a:solidFill>
                    <a:srgbClr val="000099"/>
                  </a:solidFill>
                </a:rPr>
                <a:t>S</a:t>
              </a:r>
            </a:p>
          </p:txBody>
        </p:sp>
      </p:grpSp>
      <p:graphicFrame>
        <p:nvGraphicFramePr>
          <p:cNvPr id="56335" name="Object 15"/>
          <p:cNvGraphicFramePr>
            <a:graphicFrameLocks noChangeAspect="1"/>
          </p:cNvGraphicFramePr>
          <p:nvPr/>
        </p:nvGraphicFramePr>
        <p:xfrm>
          <a:off x="3154363" y="5211763"/>
          <a:ext cx="1489075" cy="1319212"/>
        </p:xfrm>
        <a:graphic>
          <a:graphicData uri="http://schemas.openxmlformats.org/presentationml/2006/ole">
            <mc:AlternateContent xmlns:mc="http://schemas.openxmlformats.org/markup-compatibility/2006">
              <mc:Choice xmlns:v="urn:schemas-microsoft-com:vml" Requires="v">
                <p:oleObj spid="_x0000_s9233" name="Ecuación" r:id="rId8" imgW="400104" imgH="343012" progId="Equation.3">
                  <p:embed/>
                </p:oleObj>
              </mc:Choice>
              <mc:Fallback>
                <p:oleObj name="Ecuación" r:id="rId8" imgW="400104" imgH="343012" progId="Equation.3">
                  <p:embed/>
                  <p:pic>
                    <p:nvPicPr>
                      <p:cNvPr id="0" name="Object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54363" y="5211763"/>
                        <a:ext cx="1489075" cy="1319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22" name="Text Box 16"/>
          <p:cNvSpPr txBox="1">
            <a:spLocks noChangeArrowheads="1"/>
          </p:cNvSpPr>
          <p:nvPr/>
        </p:nvSpPr>
        <p:spPr bwMode="auto">
          <a:xfrm>
            <a:off x="727075" y="819150"/>
            <a:ext cx="848995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t>2. </a:t>
            </a:r>
            <a:r>
              <a:rPr lang="es-ES" altLang="es-ES" sz="2600" b="1" u="sng" baseline="0"/>
              <a:t>PRESIÓN EN UN FLUIDO</a:t>
            </a:r>
            <a:endParaRPr lang="es-ES" altLang="es-ES" sz="2600" b="1" baseline="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6335"/>
                                        </p:tgtEl>
                                        <p:attrNameLst>
                                          <p:attrName>style.visibility</p:attrName>
                                        </p:attrNameLst>
                                      </p:cBhvr>
                                      <p:to>
                                        <p:strVal val="visible"/>
                                      </p:to>
                                    </p:set>
                                    <p:animEffect transition="in" filter="box(in)">
                                      <p:cBhvr>
                                        <p:cTn id="7" dur="500"/>
                                        <p:tgtEl>
                                          <p:spTgt spid="56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06A89FB9-DBFB-4224-A96B-EE0455CAF03F}" type="slidenum">
              <a:rPr lang="es-ES" altLang="es-ES" sz="1500" smtClean="0"/>
              <a:pPr>
                <a:spcBef>
                  <a:spcPct val="0"/>
                </a:spcBef>
                <a:buFontTx/>
                <a:buNone/>
              </a:pPr>
              <a:t>6</a:t>
            </a:fld>
            <a:endParaRPr lang="es-ES" altLang="es-ES" sz="1500" smtClean="0"/>
          </a:p>
        </p:txBody>
      </p:sp>
      <p:graphicFrame>
        <p:nvGraphicFramePr>
          <p:cNvPr id="11336" name="Object 72"/>
          <p:cNvGraphicFramePr>
            <a:graphicFrameLocks noChangeAspect="1"/>
          </p:cNvGraphicFramePr>
          <p:nvPr/>
        </p:nvGraphicFramePr>
        <p:xfrm>
          <a:off x="1177925" y="5759450"/>
          <a:ext cx="3375025" cy="641350"/>
        </p:xfrm>
        <a:graphic>
          <a:graphicData uri="http://schemas.openxmlformats.org/presentationml/2006/ole">
            <mc:AlternateContent xmlns:mc="http://schemas.openxmlformats.org/markup-compatibility/2006">
              <mc:Choice xmlns:v="urn:schemas-microsoft-com:vml" Requires="v">
                <p:oleObj spid="_x0000_s10274" name="Ecuación" r:id="rId3" imgW="1269449" imgH="241195" progId="Equation.3">
                  <p:embed/>
                </p:oleObj>
              </mc:Choice>
              <mc:Fallback>
                <p:oleObj name="Ecuación" r:id="rId3" imgW="1269449" imgH="241195" progId="Equation.3">
                  <p:embed/>
                  <p:pic>
                    <p:nvPicPr>
                      <p:cNvPr id="0" name="Object 7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7925" y="5759450"/>
                        <a:ext cx="3375025"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101"/>
          <p:cNvGrpSpPr>
            <a:grpSpLocks/>
          </p:cNvGrpSpPr>
          <p:nvPr/>
        </p:nvGrpSpPr>
        <p:grpSpPr bwMode="auto">
          <a:xfrm>
            <a:off x="4702175" y="1876425"/>
            <a:ext cx="3024188" cy="3502025"/>
            <a:chOff x="2608" y="1117"/>
            <a:chExt cx="1678" cy="2086"/>
          </a:xfrm>
        </p:grpSpPr>
        <p:grpSp>
          <p:nvGrpSpPr>
            <p:cNvPr id="10251" name="Group 56"/>
            <p:cNvGrpSpPr>
              <a:grpSpLocks/>
            </p:cNvGrpSpPr>
            <p:nvPr/>
          </p:nvGrpSpPr>
          <p:grpSpPr bwMode="auto">
            <a:xfrm>
              <a:off x="2608" y="1117"/>
              <a:ext cx="1678" cy="2086"/>
              <a:chOff x="3470" y="1344"/>
              <a:chExt cx="1678" cy="2086"/>
            </a:xfrm>
          </p:grpSpPr>
          <p:sp>
            <p:nvSpPr>
              <p:cNvPr id="10269" name="AutoShape 51"/>
              <p:cNvSpPr>
                <a:spLocks noChangeArrowheads="1"/>
              </p:cNvSpPr>
              <p:nvPr/>
            </p:nvSpPr>
            <p:spPr bwMode="auto">
              <a:xfrm>
                <a:off x="3470" y="1706"/>
                <a:ext cx="1678" cy="1724"/>
              </a:xfrm>
              <a:prstGeom prst="can">
                <a:avLst>
                  <a:gd name="adj" fmla="val 12952"/>
                </a:avLst>
              </a:prstGeom>
              <a:gradFill rotWithShape="1">
                <a:gsLst>
                  <a:gs pos="0">
                    <a:schemeClr val="bg2"/>
                  </a:gs>
                  <a:gs pos="100000">
                    <a:schemeClr val="accent1"/>
                  </a:gs>
                </a:gsLst>
                <a:lin ang="0" scaled="1"/>
              </a:gradFill>
              <a:ln w="9525">
                <a:solidFill>
                  <a:schemeClr val="tx2"/>
                </a:solidFill>
                <a:round/>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10270" name="Oval 52"/>
              <p:cNvSpPr>
                <a:spLocks noChangeArrowheads="1"/>
              </p:cNvSpPr>
              <p:nvPr/>
            </p:nvSpPr>
            <p:spPr bwMode="auto">
              <a:xfrm>
                <a:off x="3470" y="1706"/>
                <a:ext cx="1678" cy="227"/>
              </a:xfrm>
              <a:prstGeom prst="ellipse">
                <a:avLst/>
              </a:prstGeom>
              <a:gradFill rotWithShape="1">
                <a:gsLst>
                  <a:gs pos="0">
                    <a:schemeClr val="accent1"/>
                  </a:gs>
                  <a:gs pos="100000">
                    <a:schemeClr val="bg1"/>
                  </a:gs>
                </a:gsLst>
                <a:lin ang="5400000" scaled="1"/>
              </a:gradFill>
              <a:ln w="9525" algn="ctr">
                <a:solidFill>
                  <a:schemeClr val="tx2"/>
                </a:solidFill>
                <a:round/>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10271" name="Oval 53"/>
              <p:cNvSpPr>
                <a:spLocks noChangeArrowheads="1"/>
              </p:cNvSpPr>
              <p:nvPr/>
            </p:nvSpPr>
            <p:spPr bwMode="auto">
              <a:xfrm>
                <a:off x="3470" y="1344"/>
                <a:ext cx="1678" cy="227"/>
              </a:xfrm>
              <a:prstGeom prst="ellipse">
                <a:avLst/>
              </a:prstGeom>
              <a:noFill/>
              <a:ln w="9525" algn="ctr">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10272" name="Line 54"/>
              <p:cNvSpPr>
                <a:spLocks noChangeShapeType="1"/>
              </p:cNvSpPr>
              <p:nvPr/>
            </p:nvSpPr>
            <p:spPr bwMode="auto">
              <a:xfrm>
                <a:off x="3470" y="1472"/>
                <a:ext cx="0" cy="36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10273" name="Line 55"/>
              <p:cNvSpPr>
                <a:spLocks noChangeShapeType="1"/>
              </p:cNvSpPr>
              <p:nvPr/>
            </p:nvSpPr>
            <p:spPr bwMode="auto">
              <a:xfrm>
                <a:off x="5148" y="1477"/>
                <a:ext cx="0" cy="36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a:lstStyle/>
              <a:p>
                <a:endParaRPr lang="es-ES"/>
              </a:p>
            </p:txBody>
          </p:sp>
        </p:grpSp>
        <p:sp>
          <p:nvSpPr>
            <p:cNvPr id="10252" name="AutoShape 57"/>
            <p:cNvSpPr>
              <a:spLocks noChangeArrowheads="1"/>
            </p:cNvSpPr>
            <p:nvPr/>
          </p:nvSpPr>
          <p:spPr bwMode="auto">
            <a:xfrm>
              <a:off x="2971" y="1842"/>
              <a:ext cx="907" cy="907"/>
            </a:xfrm>
            <a:prstGeom prst="cube">
              <a:avLst>
                <a:gd name="adj" fmla="val 25000"/>
              </a:avLst>
            </a:prstGeom>
            <a:solidFill>
              <a:schemeClr val="accent1">
                <a:alpha val="56862"/>
              </a:schemeClr>
            </a:solidFill>
            <a:ln w="9525">
              <a:solidFill>
                <a:schemeClr val="tx1"/>
              </a:solidFill>
              <a:miter lim="800000"/>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10253" name="Line 58"/>
            <p:cNvSpPr>
              <a:spLocks noChangeShapeType="1"/>
            </p:cNvSpPr>
            <p:nvPr/>
          </p:nvSpPr>
          <p:spPr bwMode="auto">
            <a:xfrm>
              <a:off x="3211" y="1842"/>
              <a:ext cx="0" cy="68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10254" name="Line 59"/>
            <p:cNvSpPr>
              <a:spLocks noChangeShapeType="1"/>
            </p:cNvSpPr>
            <p:nvPr/>
          </p:nvSpPr>
          <p:spPr bwMode="auto">
            <a:xfrm>
              <a:off x="3198" y="2523"/>
              <a:ext cx="68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10255" name="Line 60"/>
            <p:cNvSpPr>
              <a:spLocks noChangeShapeType="1"/>
            </p:cNvSpPr>
            <p:nvPr/>
          </p:nvSpPr>
          <p:spPr bwMode="auto">
            <a:xfrm flipH="1">
              <a:off x="2971" y="2523"/>
              <a:ext cx="227" cy="22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10256" name="Text Box 62"/>
            <p:cNvSpPr txBox="1">
              <a:spLocks noChangeArrowheads="1"/>
            </p:cNvSpPr>
            <p:nvPr/>
          </p:nvSpPr>
          <p:spPr bwMode="auto">
            <a:xfrm>
              <a:off x="3832" y="2173"/>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L</a:t>
              </a:r>
            </a:p>
          </p:txBody>
        </p:sp>
        <p:sp>
          <p:nvSpPr>
            <p:cNvPr id="10257" name="Line 63"/>
            <p:cNvSpPr>
              <a:spLocks noChangeShapeType="1"/>
            </p:cNvSpPr>
            <p:nvPr/>
          </p:nvSpPr>
          <p:spPr bwMode="auto">
            <a:xfrm flipV="1">
              <a:off x="4014" y="1933"/>
              <a:ext cx="0" cy="272"/>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0258" name="Line 64"/>
            <p:cNvSpPr>
              <a:spLocks noChangeShapeType="1"/>
            </p:cNvSpPr>
            <p:nvPr/>
          </p:nvSpPr>
          <p:spPr bwMode="auto">
            <a:xfrm flipV="1">
              <a:off x="4014" y="2387"/>
              <a:ext cx="0" cy="226"/>
            </a:xfrm>
            <a:prstGeom prst="line">
              <a:avLst/>
            </a:prstGeom>
            <a:noFill/>
            <a:ln w="28575">
              <a:solidFill>
                <a:srgbClr val="000099"/>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10259" name="Line 65"/>
            <p:cNvSpPr>
              <a:spLocks noChangeShapeType="1"/>
            </p:cNvSpPr>
            <p:nvPr/>
          </p:nvSpPr>
          <p:spPr bwMode="auto">
            <a:xfrm>
              <a:off x="3424" y="2251"/>
              <a:ext cx="0" cy="272"/>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0260" name="Text Box 66"/>
            <p:cNvSpPr txBox="1">
              <a:spLocks noChangeArrowheads="1"/>
            </p:cNvSpPr>
            <p:nvPr/>
          </p:nvSpPr>
          <p:spPr bwMode="auto">
            <a:xfrm>
              <a:off x="3379" y="2296"/>
              <a:ext cx="27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FF0000"/>
                  </a:solidFill>
                </a:rPr>
                <a:t>w</a:t>
              </a:r>
            </a:p>
          </p:txBody>
        </p:sp>
        <p:sp>
          <p:nvSpPr>
            <p:cNvPr id="10261" name="Line 67"/>
            <p:cNvSpPr>
              <a:spLocks noChangeShapeType="1"/>
            </p:cNvSpPr>
            <p:nvPr/>
          </p:nvSpPr>
          <p:spPr bwMode="auto">
            <a:xfrm>
              <a:off x="3379" y="1602"/>
              <a:ext cx="0" cy="363"/>
            </a:xfrm>
            <a:prstGeom prst="line">
              <a:avLst/>
            </a:prstGeom>
            <a:noFill/>
            <a:ln w="1905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0262" name="Line 68"/>
            <p:cNvSpPr>
              <a:spLocks noChangeShapeType="1"/>
            </p:cNvSpPr>
            <p:nvPr/>
          </p:nvSpPr>
          <p:spPr bwMode="auto">
            <a:xfrm>
              <a:off x="3333" y="2655"/>
              <a:ext cx="0" cy="363"/>
            </a:xfrm>
            <a:prstGeom prst="line">
              <a:avLst/>
            </a:prstGeom>
            <a:noFill/>
            <a:ln w="19050">
              <a:solidFill>
                <a:srgbClr val="009900"/>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10263" name="Text Box 69"/>
            <p:cNvSpPr txBox="1">
              <a:spLocks noChangeArrowheads="1"/>
            </p:cNvSpPr>
            <p:nvPr/>
          </p:nvSpPr>
          <p:spPr bwMode="auto">
            <a:xfrm>
              <a:off x="3288" y="1842"/>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9900"/>
                  </a:solidFill>
                </a:rPr>
                <a:t>F</a:t>
              </a:r>
              <a:r>
                <a:rPr lang="es-ES" altLang="es-ES" sz="2000" b="1" baseline="-25000">
                  <a:solidFill>
                    <a:srgbClr val="009900"/>
                  </a:solidFill>
                </a:rPr>
                <a:t>s</a:t>
              </a:r>
              <a:endParaRPr lang="es-ES" altLang="es-ES" sz="2000" b="1" baseline="0">
                <a:solidFill>
                  <a:srgbClr val="009900"/>
                </a:solidFill>
              </a:endParaRPr>
            </a:p>
          </p:txBody>
        </p:sp>
        <p:sp>
          <p:nvSpPr>
            <p:cNvPr id="10264" name="Text Box 70"/>
            <p:cNvSpPr txBox="1">
              <a:spLocks noChangeArrowheads="1"/>
            </p:cNvSpPr>
            <p:nvPr/>
          </p:nvSpPr>
          <p:spPr bwMode="auto">
            <a:xfrm>
              <a:off x="3379" y="2749"/>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9900"/>
                  </a:solidFill>
                </a:rPr>
                <a:t>F</a:t>
              </a:r>
              <a:r>
                <a:rPr lang="es-ES" altLang="es-ES" sz="2000" b="1" baseline="-25000">
                  <a:solidFill>
                    <a:srgbClr val="009900"/>
                  </a:solidFill>
                </a:rPr>
                <a:t>i</a:t>
              </a:r>
              <a:endParaRPr lang="es-ES" altLang="es-ES" sz="2000" b="1" baseline="0">
                <a:solidFill>
                  <a:srgbClr val="009900"/>
                </a:solidFill>
              </a:endParaRPr>
            </a:p>
          </p:txBody>
        </p:sp>
        <p:sp>
          <p:nvSpPr>
            <p:cNvPr id="10265" name="Line 78"/>
            <p:cNvSpPr>
              <a:spLocks noChangeShapeType="1"/>
            </p:cNvSpPr>
            <p:nvPr/>
          </p:nvSpPr>
          <p:spPr bwMode="auto">
            <a:xfrm>
              <a:off x="3107" y="1661"/>
              <a:ext cx="0" cy="408"/>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10266" name="Line 79"/>
            <p:cNvSpPr>
              <a:spLocks noChangeShapeType="1"/>
            </p:cNvSpPr>
            <p:nvPr/>
          </p:nvSpPr>
          <p:spPr bwMode="auto">
            <a:xfrm>
              <a:off x="2925" y="1661"/>
              <a:ext cx="0" cy="1089"/>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10267" name="Text Box 80"/>
            <p:cNvSpPr txBox="1">
              <a:spLocks noChangeArrowheads="1"/>
            </p:cNvSpPr>
            <p:nvPr/>
          </p:nvSpPr>
          <p:spPr bwMode="auto">
            <a:xfrm>
              <a:off x="3061" y="1797"/>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h</a:t>
              </a:r>
              <a:r>
                <a:rPr lang="es-ES" altLang="es-ES" sz="1800" b="1" baseline="-25000">
                  <a:solidFill>
                    <a:srgbClr val="FF0000"/>
                  </a:solidFill>
                </a:rPr>
                <a:t>s</a:t>
              </a:r>
              <a:endParaRPr lang="es-ES" altLang="es-ES" sz="1800" b="1" baseline="0">
                <a:solidFill>
                  <a:srgbClr val="FF0000"/>
                </a:solidFill>
              </a:endParaRPr>
            </a:p>
          </p:txBody>
        </p:sp>
        <p:sp>
          <p:nvSpPr>
            <p:cNvPr id="10268" name="Text Box 81"/>
            <p:cNvSpPr txBox="1">
              <a:spLocks noChangeArrowheads="1"/>
            </p:cNvSpPr>
            <p:nvPr/>
          </p:nvSpPr>
          <p:spPr bwMode="auto">
            <a:xfrm>
              <a:off x="2608" y="2160"/>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h</a:t>
              </a:r>
              <a:r>
                <a:rPr lang="es-ES" altLang="es-ES" sz="1800" b="1" baseline="-25000">
                  <a:solidFill>
                    <a:srgbClr val="FF0000"/>
                  </a:solidFill>
                </a:rPr>
                <a:t>i</a:t>
              </a:r>
              <a:endParaRPr lang="es-ES" altLang="es-ES" sz="1800" b="1" baseline="0">
                <a:solidFill>
                  <a:srgbClr val="FF0000"/>
                </a:solidFill>
              </a:endParaRPr>
            </a:p>
          </p:txBody>
        </p:sp>
      </p:grpSp>
      <p:sp>
        <p:nvSpPr>
          <p:cNvPr id="11355" name="AutoShape 91"/>
          <p:cNvSpPr>
            <a:spLocks noChangeArrowheads="1"/>
          </p:cNvSpPr>
          <p:nvPr/>
        </p:nvSpPr>
        <p:spPr bwMode="auto">
          <a:xfrm rot="10800000">
            <a:off x="776288" y="5759450"/>
            <a:ext cx="1233487" cy="620713"/>
          </a:xfrm>
          <a:prstGeom prst="wedgeEllipseCallout">
            <a:avLst>
              <a:gd name="adj1" fmla="val -372222"/>
              <a:gd name="adj2" fmla="val 224523"/>
            </a:avLst>
          </a:prstGeom>
          <a:solidFill>
            <a:srgbClr val="009900">
              <a:alpha val="39999"/>
            </a:srgbClr>
          </a:solidFill>
          <a:ln w="9525" algn="ctr">
            <a:solidFill>
              <a:schemeClr val="tx1"/>
            </a:solidFill>
            <a:miter lim="800000"/>
            <a:headEnd/>
            <a:tailEnd/>
          </a:ln>
        </p:spPr>
        <p:txBody>
          <a:bodyPr rot="10800000" lIns="100785" tIns="50393" rIns="100785" bIns="50393"/>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baseline="0"/>
          </a:p>
        </p:txBody>
      </p:sp>
      <p:sp>
        <p:nvSpPr>
          <p:cNvPr id="11356" name="AutoShape 92"/>
          <p:cNvSpPr>
            <a:spLocks noChangeArrowheads="1"/>
          </p:cNvSpPr>
          <p:nvPr/>
        </p:nvSpPr>
        <p:spPr bwMode="auto">
          <a:xfrm rot="10800000">
            <a:off x="2166938" y="5759450"/>
            <a:ext cx="1233487" cy="620713"/>
          </a:xfrm>
          <a:prstGeom prst="wedgeEllipseCallout">
            <a:avLst>
              <a:gd name="adj1" fmla="val -265500"/>
              <a:gd name="adj2" fmla="val 459213"/>
            </a:avLst>
          </a:prstGeom>
          <a:solidFill>
            <a:srgbClr val="009900">
              <a:alpha val="39999"/>
            </a:srgbClr>
          </a:solidFill>
          <a:ln w="9525" algn="ctr">
            <a:solidFill>
              <a:schemeClr val="tx1"/>
            </a:solidFill>
            <a:miter lim="800000"/>
            <a:headEnd/>
            <a:tailEnd/>
          </a:ln>
        </p:spPr>
        <p:txBody>
          <a:bodyPr rot="10800000" lIns="100785" tIns="50393" rIns="100785" bIns="50393"/>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baseline="0"/>
          </a:p>
        </p:txBody>
      </p:sp>
      <p:sp>
        <p:nvSpPr>
          <p:cNvPr id="11357" name="AutoShape 93"/>
          <p:cNvSpPr>
            <a:spLocks noChangeArrowheads="1"/>
          </p:cNvSpPr>
          <p:nvPr/>
        </p:nvSpPr>
        <p:spPr bwMode="auto">
          <a:xfrm rot="10800000">
            <a:off x="3557588" y="5759450"/>
            <a:ext cx="1231900" cy="695325"/>
          </a:xfrm>
          <a:prstGeom prst="wedgeEllipseCallout">
            <a:avLst>
              <a:gd name="adj1" fmla="val -158190"/>
              <a:gd name="adj2" fmla="val 304347"/>
            </a:avLst>
          </a:prstGeom>
          <a:solidFill>
            <a:srgbClr val="FF0000">
              <a:alpha val="39999"/>
            </a:srgbClr>
          </a:solidFill>
          <a:ln w="9525" algn="ctr">
            <a:solidFill>
              <a:schemeClr val="tx1"/>
            </a:solidFill>
            <a:miter lim="800000"/>
            <a:headEnd/>
            <a:tailEnd/>
          </a:ln>
        </p:spPr>
        <p:txBody>
          <a:bodyPr rot="10800000" lIns="100785" tIns="50393" rIns="100785" bIns="50393"/>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baseline="0"/>
          </a:p>
        </p:txBody>
      </p:sp>
      <p:sp>
        <p:nvSpPr>
          <p:cNvPr id="11360" name="Text Box 96"/>
          <p:cNvSpPr txBox="1">
            <a:spLocks noChangeArrowheads="1"/>
          </p:cNvSpPr>
          <p:nvPr/>
        </p:nvSpPr>
        <p:spPr bwMode="auto">
          <a:xfrm>
            <a:off x="4702175" y="5759450"/>
            <a:ext cx="147002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4400" b="1" baseline="0">
                <a:sym typeface="Symbol" panose="05050102010706020507" pitchFamily="18" charset="2"/>
              </a:rPr>
              <a:t></a:t>
            </a:r>
          </a:p>
        </p:txBody>
      </p:sp>
      <p:graphicFrame>
        <p:nvGraphicFramePr>
          <p:cNvPr id="11363" name="Object 99"/>
          <p:cNvGraphicFramePr>
            <a:graphicFrameLocks noChangeAspect="1"/>
          </p:cNvGraphicFramePr>
          <p:nvPr/>
        </p:nvGraphicFramePr>
        <p:xfrm>
          <a:off x="5945188" y="5865813"/>
          <a:ext cx="2500312" cy="608012"/>
        </p:xfrm>
        <a:graphic>
          <a:graphicData uri="http://schemas.openxmlformats.org/presentationml/2006/ole">
            <mc:AlternateContent xmlns:mc="http://schemas.openxmlformats.org/markup-compatibility/2006">
              <mc:Choice xmlns:v="urn:schemas-microsoft-com:vml" Requires="v">
                <p:oleObj spid="_x0000_s10275" name="Ecuación" r:id="rId5" imgW="895238" imgH="181096" progId="Equation.3">
                  <p:embed/>
                </p:oleObj>
              </mc:Choice>
              <mc:Fallback>
                <p:oleObj name="Ecuación" r:id="rId5" imgW="895238" imgH="181096" progId="Equation.3">
                  <p:embed/>
                  <p:pic>
                    <p:nvPicPr>
                      <p:cNvPr id="0" name="Object 9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5188" y="5865813"/>
                        <a:ext cx="2500312" cy="608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4" name="AutoShape 91"/>
          <p:cNvSpPr>
            <a:spLocks noRot="1" noChangeAspect="1" noMove="1" noResize="1" noEditPoints="1" noAdjustHandles="1" noChangeArrowheads="1" noChangeShapeType="1" noTextEdit="1"/>
          </p:cNvSpPr>
          <p:nvPr/>
        </p:nvSpPr>
        <p:spPr bwMode="auto">
          <a:xfrm rot="10800000">
            <a:off x="303262" y="3649262"/>
            <a:ext cx="2715136" cy="906979"/>
          </a:xfrm>
          <a:prstGeom prst="wedgeEllipseCallout">
            <a:avLst>
              <a:gd name="adj1" fmla="val 3460"/>
              <a:gd name="adj2" fmla="val -47634"/>
            </a:avLst>
          </a:prstGeom>
          <a:blipFill>
            <a:blip r:embed="rId7"/>
            <a:stretch>
              <a:fillRect/>
            </a:stretch>
          </a:blipFill>
          <a:ln w="9525" algn="ctr">
            <a:solidFill>
              <a:schemeClr val="tx1"/>
            </a:solidFill>
            <a:miter lim="800000"/>
            <a:headEnd/>
            <a:tailEnd/>
          </a:ln>
        </p:spPr>
        <p:txBody>
          <a:bodyPr/>
          <a:lstStyle/>
          <a:p>
            <a:r>
              <a:rPr lang="es-ES">
                <a:no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1336"/>
                                        </p:tgtEl>
                                        <p:attrNameLst>
                                          <p:attrName>style.visibility</p:attrName>
                                        </p:attrNameLst>
                                      </p:cBhvr>
                                      <p:to>
                                        <p:strVal val="visible"/>
                                      </p:to>
                                    </p:set>
                                    <p:animEffect transition="in" filter="box(in)">
                                      <p:cBhvr>
                                        <p:cTn id="12" dur="500"/>
                                        <p:tgtEl>
                                          <p:spTgt spid="113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355"/>
                                        </p:tgtEl>
                                        <p:attrNameLst>
                                          <p:attrName>style.visibility</p:attrName>
                                        </p:attrNameLst>
                                      </p:cBhvr>
                                      <p:to>
                                        <p:strVal val="visible"/>
                                      </p:to>
                                    </p:set>
                                    <p:animEffect transition="in" filter="box(in)">
                                      <p:cBhvr>
                                        <p:cTn id="17" dur="500"/>
                                        <p:tgtEl>
                                          <p:spTgt spid="1135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356"/>
                                        </p:tgtEl>
                                        <p:attrNameLst>
                                          <p:attrName>style.visibility</p:attrName>
                                        </p:attrNameLst>
                                      </p:cBhvr>
                                      <p:to>
                                        <p:strVal val="visible"/>
                                      </p:to>
                                    </p:set>
                                    <p:animEffect transition="in" filter="box(in)">
                                      <p:cBhvr>
                                        <p:cTn id="22" dur="500"/>
                                        <p:tgtEl>
                                          <p:spTgt spid="1135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1357"/>
                                        </p:tgtEl>
                                        <p:attrNameLst>
                                          <p:attrName>style.visibility</p:attrName>
                                        </p:attrNameLst>
                                      </p:cBhvr>
                                      <p:to>
                                        <p:strVal val="visible"/>
                                      </p:to>
                                    </p:set>
                                    <p:animEffect transition="in" filter="box(in)">
                                      <p:cBhvr>
                                        <p:cTn id="27" dur="500"/>
                                        <p:tgtEl>
                                          <p:spTgt spid="1135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0"/>
                                          </p:stCondLst>
                                        </p:cTn>
                                        <p:tgtEl>
                                          <p:spTgt spid="11363"/>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1360"/>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nodeType="click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box(in)">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55" grpId="0" animBg="1"/>
      <p:bldP spid="11356" grpId="0" animBg="1"/>
      <p:bldP spid="11357" grpId="0" animBg="1"/>
      <p:bldP spid="113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83C398E7-3753-42F3-9166-B785F85AE1A5}" type="slidenum">
              <a:rPr lang="es-ES" altLang="es-ES" sz="1500" smtClean="0"/>
              <a:pPr>
                <a:spcBef>
                  <a:spcPct val="0"/>
                </a:spcBef>
                <a:buFontTx/>
                <a:buNone/>
              </a:pPr>
              <a:t>7</a:t>
            </a:fld>
            <a:endParaRPr lang="es-ES" altLang="es-ES" sz="1500" smtClean="0"/>
          </a:p>
        </p:txBody>
      </p:sp>
      <p:sp>
        <p:nvSpPr>
          <p:cNvPr id="11267" name="Text Box 5"/>
          <p:cNvSpPr txBox="1">
            <a:spLocks noChangeArrowheads="1"/>
          </p:cNvSpPr>
          <p:nvPr/>
        </p:nvSpPr>
        <p:spPr bwMode="auto">
          <a:xfrm>
            <a:off x="1103313" y="1876425"/>
            <a:ext cx="8421687"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200" i="1" baseline="0"/>
              <a:t>“</a:t>
            </a:r>
            <a:r>
              <a:rPr lang="es-ES" altLang="es-ES" sz="2600" i="1" baseline="0"/>
              <a:t>En cualquier punto de un fluido la presión únicamente depende de la altura</a:t>
            </a:r>
          </a:p>
        </p:txBody>
      </p:sp>
      <p:graphicFrame>
        <p:nvGraphicFramePr>
          <p:cNvPr id="11268" name="Object 6"/>
          <p:cNvGraphicFramePr>
            <a:graphicFrameLocks noChangeAspect="1"/>
          </p:cNvGraphicFramePr>
          <p:nvPr/>
        </p:nvGraphicFramePr>
        <p:xfrm>
          <a:off x="5048250" y="2906713"/>
          <a:ext cx="3671888" cy="919162"/>
        </p:xfrm>
        <a:graphic>
          <a:graphicData uri="http://schemas.openxmlformats.org/presentationml/2006/ole">
            <mc:AlternateContent xmlns:mc="http://schemas.openxmlformats.org/markup-compatibility/2006">
              <mc:Choice xmlns:v="urn:schemas-microsoft-com:vml" Requires="v">
                <p:oleObj spid="_x0000_s11269" name="Ecuación" r:id="rId3" imgW="866818" imgH="181096" progId="Equation.3">
                  <p:embed/>
                </p:oleObj>
              </mc:Choice>
              <mc:Fallback>
                <p:oleObj name="Ecuación" r:id="rId3" imgW="866818" imgH="181096"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8250" y="2906713"/>
                        <a:ext cx="3671888" cy="919162"/>
                      </a:xfrm>
                      <a:prstGeom prst="rect">
                        <a:avLst/>
                      </a:prstGeom>
                      <a:noFill/>
                      <a:ln w="25400">
                        <a:solidFill>
                          <a:srgbClr val="0000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4390809B-D928-464C-BEC6-5D3D6BB3B546}" type="slidenum">
              <a:rPr lang="es-ES" altLang="es-ES" sz="1500" smtClean="0"/>
              <a:pPr>
                <a:spcBef>
                  <a:spcPct val="0"/>
                </a:spcBef>
                <a:buFontTx/>
                <a:buNone/>
              </a:pPr>
              <a:t>8</a:t>
            </a:fld>
            <a:endParaRPr lang="es-ES" altLang="es-ES" sz="1500" smtClean="0"/>
          </a:p>
        </p:txBody>
      </p:sp>
      <p:grpSp>
        <p:nvGrpSpPr>
          <p:cNvPr id="2" name="Group 13"/>
          <p:cNvGrpSpPr>
            <a:grpSpLocks/>
          </p:cNvGrpSpPr>
          <p:nvPr/>
        </p:nvGrpSpPr>
        <p:grpSpPr bwMode="auto">
          <a:xfrm>
            <a:off x="531813" y="2789238"/>
            <a:ext cx="4284662" cy="2995612"/>
            <a:chOff x="295" y="1661"/>
            <a:chExt cx="2377" cy="1784"/>
          </a:xfrm>
        </p:grpSpPr>
        <p:pic>
          <p:nvPicPr>
            <p:cNvPr id="12297" name="Picture 10" descr="MPj04384020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 y="1661"/>
              <a:ext cx="2377" cy="1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8" name="Line 11"/>
            <p:cNvSpPr>
              <a:spLocks noChangeShapeType="1"/>
            </p:cNvSpPr>
            <p:nvPr/>
          </p:nvSpPr>
          <p:spPr bwMode="auto">
            <a:xfrm>
              <a:off x="1202" y="2478"/>
              <a:ext cx="0" cy="362"/>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2299" name="Text Box 12"/>
            <p:cNvSpPr txBox="1">
              <a:spLocks noChangeArrowheads="1"/>
            </p:cNvSpPr>
            <p:nvPr/>
          </p:nvSpPr>
          <p:spPr bwMode="auto">
            <a:xfrm>
              <a:off x="1292" y="2568"/>
              <a:ext cx="45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1 m</a:t>
              </a:r>
            </a:p>
          </p:txBody>
        </p:sp>
      </p:grpSp>
      <p:pic>
        <p:nvPicPr>
          <p:cNvPr id="17413" name="Picture 5" descr="Download Submarinista (120Wx70H)"/>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36700" y="4465638"/>
            <a:ext cx="1296988"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5" name="Picture 17" descr="Escalada-04"/>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05450" y="1190625"/>
            <a:ext cx="3065463" cy="476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6" name="Line 18"/>
          <p:cNvSpPr>
            <a:spLocks noChangeShapeType="1"/>
          </p:cNvSpPr>
          <p:nvPr/>
        </p:nvSpPr>
        <p:spPr bwMode="auto">
          <a:xfrm>
            <a:off x="8939213" y="1190625"/>
            <a:ext cx="0" cy="4797425"/>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7427" name="Text Box 19"/>
          <p:cNvSpPr txBox="1">
            <a:spLocks noChangeArrowheads="1"/>
          </p:cNvSpPr>
          <p:nvPr/>
        </p:nvSpPr>
        <p:spPr bwMode="auto">
          <a:xfrm>
            <a:off x="8867775" y="3398838"/>
            <a:ext cx="1103313"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800 m</a:t>
            </a:r>
          </a:p>
        </p:txBody>
      </p:sp>
      <p:sp>
        <p:nvSpPr>
          <p:cNvPr id="12296" name="Text Box 21"/>
          <p:cNvSpPr txBox="1">
            <a:spLocks noChangeArrowheads="1"/>
          </p:cNvSpPr>
          <p:nvPr/>
        </p:nvSpPr>
        <p:spPr bwMode="auto">
          <a:xfrm>
            <a:off x="1087438" y="1755775"/>
            <a:ext cx="3678237"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l-GR" altLang="es-ES" sz="2000" baseline="0">
                <a:cs typeface="Arial" panose="020B0604020202020204" pitchFamily="34" charset="0"/>
              </a:rPr>
              <a:t>ρ</a:t>
            </a:r>
            <a:r>
              <a:rPr lang="es-ES" altLang="es-ES" sz="2000" baseline="-25000">
                <a:cs typeface="Arial" panose="020B0604020202020204" pitchFamily="34" charset="0"/>
              </a:rPr>
              <a:t>(agua)</a:t>
            </a:r>
            <a:r>
              <a:rPr lang="es-ES" altLang="es-ES" sz="2000" baseline="0">
                <a:cs typeface="Arial" panose="020B0604020202020204" pitchFamily="34" charset="0"/>
              </a:rPr>
              <a:t> = 800 </a:t>
            </a:r>
            <a:r>
              <a:rPr lang="el-GR" altLang="es-ES" sz="2000" baseline="0">
                <a:cs typeface="Arial" panose="020B0604020202020204" pitchFamily="34" charset="0"/>
              </a:rPr>
              <a:t>ρ</a:t>
            </a:r>
            <a:r>
              <a:rPr lang="es-ES" altLang="es-ES" sz="2000" baseline="-25000">
                <a:cs typeface="Arial" panose="020B0604020202020204" pitchFamily="34" charset="0"/>
              </a:rPr>
              <a:t>(aire)</a:t>
            </a:r>
            <a:endParaRPr lang="el-GR" altLang="es-ES" sz="2000" baseline="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74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2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4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60DE71F8-96EC-477A-B59F-D9F462F28856}" type="slidenum">
              <a:rPr lang="es-ES" altLang="es-ES" sz="1500" smtClean="0"/>
              <a:pPr>
                <a:spcBef>
                  <a:spcPct val="0"/>
                </a:spcBef>
                <a:buFontTx/>
                <a:buNone/>
              </a:pPr>
              <a:t>9</a:t>
            </a:fld>
            <a:endParaRPr lang="es-ES" altLang="es-ES" sz="1500" smtClean="0"/>
          </a:p>
        </p:txBody>
      </p:sp>
      <p:sp>
        <p:nvSpPr>
          <p:cNvPr id="13315" name="Text Box 4"/>
          <p:cNvSpPr txBox="1">
            <a:spLocks noChangeArrowheads="1"/>
          </p:cNvSpPr>
          <p:nvPr/>
        </p:nvSpPr>
        <p:spPr bwMode="auto">
          <a:xfrm>
            <a:off x="800100" y="963613"/>
            <a:ext cx="85042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t>Presión</a:t>
            </a:r>
            <a:r>
              <a:rPr lang="es-ES" altLang="es-ES" sz="2000" b="1" u="sng" baseline="0">
                <a:solidFill>
                  <a:srgbClr val="000099"/>
                </a:solidFill>
              </a:rPr>
              <a:t> </a:t>
            </a:r>
            <a:r>
              <a:rPr lang="es-ES" altLang="es-ES" sz="2000" b="1" u="sng" baseline="0"/>
              <a:t>atmosférica</a:t>
            </a:r>
            <a:r>
              <a:rPr lang="es-ES" altLang="es-ES" sz="2000" b="1" baseline="0"/>
              <a:t>:</a:t>
            </a:r>
          </a:p>
        </p:txBody>
      </p:sp>
      <p:pic>
        <p:nvPicPr>
          <p:cNvPr id="13316" name="Picture 6" descr="PRESIO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538" y="1971675"/>
            <a:ext cx="2887662"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0" descr="isobaricoeurop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3788" y="2043113"/>
            <a:ext cx="3786187" cy="282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318" name="Object 11"/>
          <p:cNvGraphicFramePr>
            <a:graphicFrameLocks noChangeAspect="1"/>
          </p:cNvGraphicFramePr>
          <p:nvPr/>
        </p:nvGraphicFramePr>
        <p:xfrm>
          <a:off x="2959100" y="5427663"/>
          <a:ext cx="3600450" cy="809625"/>
        </p:xfrm>
        <a:graphic>
          <a:graphicData uri="http://schemas.openxmlformats.org/presentationml/2006/ole">
            <mc:AlternateContent xmlns:mc="http://schemas.openxmlformats.org/markup-compatibility/2006">
              <mc:Choice xmlns:v="urn:schemas-microsoft-com:vml" Requires="v">
                <p:oleObj spid="_x0000_s13319" name="Ecuación" r:id="rId5" imgW="971618" imgH="181096" progId="Equation.3">
                  <p:embed/>
                </p:oleObj>
              </mc:Choice>
              <mc:Fallback>
                <p:oleObj name="Ecuación" r:id="rId5" imgW="971618" imgH="181096" progId="Equation.3">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59100" y="5427663"/>
                        <a:ext cx="3600450" cy="809625"/>
                      </a:xfrm>
                      <a:prstGeom prst="rect">
                        <a:avLst/>
                      </a:prstGeom>
                      <a:noFill/>
                      <a:ln w="25400">
                        <a:solidFill>
                          <a:srgbClr val="0000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FDBC35DE-017B-4F50-B707-CA902AB8D183}" type="slidenum">
              <a:rPr lang="es-ES" altLang="es-ES" sz="1500" smtClean="0"/>
              <a:pPr>
                <a:spcBef>
                  <a:spcPct val="0"/>
                </a:spcBef>
                <a:buFontTx/>
                <a:buNone/>
              </a:pPr>
              <a:t>10</a:t>
            </a:fld>
            <a:endParaRPr lang="es-ES" altLang="es-ES" sz="1500" smtClean="0"/>
          </a:p>
        </p:txBody>
      </p:sp>
      <p:sp>
        <p:nvSpPr>
          <p:cNvPr id="14339" name="Text Box 4"/>
          <p:cNvSpPr txBox="1">
            <a:spLocks noChangeArrowheads="1"/>
          </p:cNvSpPr>
          <p:nvPr/>
        </p:nvSpPr>
        <p:spPr bwMode="auto">
          <a:xfrm>
            <a:off x="800100" y="196850"/>
            <a:ext cx="85042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t>Presión</a:t>
            </a:r>
            <a:r>
              <a:rPr lang="es-ES" altLang="es-ES" sz="2000" b="1" u="sng" baseline="0">
                <a:solidFill>
                  <a:srgbClr val="000099"/>
                </a:solidFill>
              </a:rPr>
              <a:t> </a:t>
            </a:r>
            <a:r>
              <a:rPr lang="es-ES" altLang="es-ES" sz="2000" b="1" u="sng" baseline="0"/>
              <a:t>atmosférica</a:t>
            </a:r>
            <a:r>
              <a:rPr lang="es-ES" altLang="es-ES" sz="2000" b="1" baseline="0"/>
              <a:t>:</a:t>
            </a:r>
          </a:p>
        </p:txBody>
      </p:sp>
      <p:pic>
        <p:nvPicPr>
          <p:cNvPr id="1434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838" y="890588"/>
            <a:ext cx="9013825" cy="532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A262EF07-C348-4F5F-B8A7-9115B8EF9333}" type="slidenum">
              <a:rPr lang="es-ES" altLang="es-ES" sz="1500" smtClean="0"/>
              <a:pPr>
                <a:spcBef>
                  <a:spcPct val="0"/>
                </a:spcBef>
                <a:buFontTx/>
                <a:buNone/>
              </a:pPr>
              <a:t>11</a:t>
            </a:fld>
            <a:endParaRPr lang="es-ES" altLang="es-ES" sz="1500" smtClean="0"/>
          </a:p>
        </p:txBody>
      </p:sp>
      <p:sp>
        <p:nvSpPr>
          <p:cNvPr id="19466" name="Text Box 10"/>
          <p:cNvSpPr txBox="1">
            <a:spLocks noChangeArrowheads="1"/>
          </p:cNvSpPr>
          <p:nvPr/>
        </p:nvSpPr>
        <p:spPr bwMode="auto">
          <a:xfrm>
            <a:off x="1593850" y="500063"/>
            <a:ext cx="7277100"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170621" rIns="100785" bIns="50393" anchor="ctr">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100000"/>
              </a:spcBef>
              <a:buFontTx/>
              <a:buNone/>
            </a:pPr>
            <a:r>
              <a:rPr lang="es-ES" altLang="es-ES" sz="2600" b="1" u="sng"/>
              <a:t>CÁLCULO DE LA PRESIÓN SANGUINEA EN LA CABEZA Y PIES</a:t>
            </a:r>
          </a:p>
        </p:txBody>
      </p:sp>
      <p:grpSp>
        <p:nvGrpSpPr>
          <p:cNvPr id="15364" name="Group 20"/>
          <p:cNvGrpSpPr>
            <a:grpSpLocks/>
          </p:cNvGrpSpPr>
          <p:nvPr/>
        </p:nvGrpSpPr>
        <p:grpSpPr bwMode="auto">
          <a:xfrm>
            <a:off x="150813" y="1539875"/>
            <a:ext cx="3119437" cy="4418013"/>
            <a:chOff x="113" y="935"/>
            <a:chExt cx="1731" cy="2631"/>
          </a:xfrm>
        </p:grpSpPr>
        <p:pic>
          <p:nvPicPr>
            <p:cNvPr id="15373" name="Picture 4" descr="MCj044052600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 y="935"/>
              <a:ext cx="1096" cy="2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74" name="Group 19"/>
            <p:cNvGrpSpPr>
              <a:grpSpLocks/>
            </p:cNvGrpSpPr>
            <p:nvPr/>
          </p:nvGrpSpPr>
          <p:grpSpPr bwMode="auto">
            <a:xfrm>
              <a:off x="113" y="1071"/>
              <a:ext cx="544" cy="2403"/>
              <a:chOff x="0" y="1026"/>
              <a:chExt cx="544" cy="2403"/>
            </a:xfrm>
          </p:grpSpPr>
          <p:sp>
            <p:nvSpPr>
              <p:cNvPr id="15375" name="Line 8"/>
              <p:cNvSpPr>
                <a:spLocks noChangeShapeType="1"/>
              </p:cNvSpPr>
              <p:nvPr/>
            </p:nvSpPr>
            <p:spPr bwMode="auto">
              <a:xfrm>
                <a:off x="476" y="1026"/>
                <a:ext cx="0" cy="681"/>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5376" name="Text Box 9"/>
              <p:cNvSpPr txBox="1">
                <a:spLocks noChangeArrowheads="1"/>
              </p:cNvSpPr>
              <p:nvPr/>
            </p:nvSpPr>
            <p:spPr bwMode="auto">
              <a:xfrm>
                <a:off x="0" y="1253"/>
                <a:ext cx="544"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a:t>0,5 m</a:t>
                </a:r>
              </a:p>
            </p:txBody>
          </p:sp>
          <p:sp>
            <p:nvSpPr>
              <p:cNvPr id="15377" name="Line 11"/>
              <p:cNvSpPr>
                <a:spLocks noChangeShapeType="1"/>
              </p:cNvSpPr>
              <p:nvPr/>
            </p:nvSpPr>
            <p:spPr bwMode="auto">
              <a:xfrm>
                <a:off x="476" y="1706"/>
                <a:ext cx="0" cy="1723"/>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5378" name="Text Box 12"/>
              <p:cNvSpPr txBox="1">
                <a:spLocks noChangeArrowheads="1"/>
              </p:cNvSpPr>
              <p:nvPr/>
            </p:nvSpPr>
            <p:spPr bwMode="auto">
              <a:xfrm>
                <a:off x="0" y="2387"/>
                <a:ext cx="544"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a:t>1,25 m</a:t>
                </a:r>
              </a:p>
            </p:txBody>
          </p:sp>
        </p:grpSp>
      </p:grpSp>
      <p:graphicFrame>
        <p:nvGraphicFramePr>
          <p:cNvPr id="19471" name="Object 15"/>
          <p:cNvGraphicFramePr>
            <a:graphicFrameLocks/>
          </p:cNvGraphicFramePr>
          <p:nvPr/>
        </p:nvGraphicFramePr>
        <p:xfrm>
          <a:off x="3248025" y="2403475"/>
          <a:ext cx="3352800" cy="609600"/>
        </p:xfrm>
        <a:graphic>
          <a:graphicData uri="http://schemas.openxmlformats.org/presentationml/2006/ole">
            <mc:AlternateContent xmlns:mc="http://schemas.openxmlformats.org/markup-compatibility/2006">
              <mc:Choice xmlns:v="urn:schemas-microsoft-com:vml" Requires="v">
                <p:oleObj spid="_x0000_s15379" name="Ecuación" r:id="rId4" imgW="990712" imgH="142736" progId="Equation.3">
                  <p:embed/>
                </p:oleObj>
              </mc:Choice>
              <mc:Fallback>
                <p:oleObj name="Ecuación" r:id="rId4" imgW="990712" imgH="142736" progId="Equation.3">
                  <p:embed/>
                  <p:pic>
                    <p:nvPicPr>
                      <p:cNvPr id="0" name="Object 1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8025" y="2403475"/>
                        <a:ext cx="3352800" cy="609600"/>
                      </a:xfrm>
                      <a:prstGeom prst="rect">
                        <a:avLst/>
                      </a:prstGeom>
                      <a:noFill/>
                      <a:ln w="28575">
                        <a:solidFill>
                          <a:srgbClr val="00008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9472" name="Object 16"/>
          <p:cNvGraphicFramePr>
            <a:graphicFrameLocks noChangeAspect="1"/>
          </p:cNvGraphicFramePr>
          <p:nvPr/>
        </p:nvGraphicFramePr>
        <p:xfrm>
          <a:off x="3255963" y="1322388"/>
          <a:ext cx="2727325" cy="1016000"/>
        </p:xfrm>
        <a:graphic>
          <a:graphicData uri="http://schemas.openxmlformats.org/presentationml/2006/ole">
            <mc:AlternateContent xmlns:mc="http://schemas.openxmlformats.org/markup-compatibility/2006">
              <mc:Choice xmlns:v="urn:schemas-microsoft-com:vml" Requires="v">
                <p:oleObj spid="_x0000_s15380" name="Ecuación" r:id="rId6" imgW="1247827" imgH="438020" progId="Equation.3">
                  <p:embed/>
                </p:oleObj>
              </mc:Choice>
              <mc:Fallback>
                <p:oleObj name="Ecuación" r:id="rId6" imgW="1247827" imgH="438020" progId="Equation.3">
                  <p:embed/>
                  <p:pic>
                    <p:nvPicPr>
                      <p:cNvPr id="0" name="Object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55963" y="1322388"/>
                        <a:ext cx="2727325" cy="101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9474" name="Object 18"/>
          <p:cNvGraphicFramePr>
            <a:graphicFrameLocks noChangeAspect="1"/>
          </p:cNvGraphicFramePr>
          <p:nvPr/>
        </p:nvGraphicFramePr>
        <p:xfrm>
          <a:off x="3319463" y="3267075"/>
          <a:ext cx="3343275" cy="728663"/>
        </p:xfrm>
        <a:graphic>
          <a:graphicData uri="http://schemas.openxmlformats.org/presentationml/2006/ole">
            <mc:AlternateContent xmlns:mc="http://schemas.openxmlformats.org/markup-compatibility/2006">
              <mc:Choice xmlns:v="urn:schemas-microsoft-com:vml" Requires="v">
                <p:oleObj spid="_x0000_s15381" name="Ecuación" r:id="rId8" imgW="942753" imgH="171283" progId="Equation.3">
                  <p:embed/>
                </p:oleObj>
              </mc:Choice>
              <mc:Fallback>
                <p:oleObj name="Ecuación" r:id="rId8" imgW="942753" imgH="171283" progId="Equation.3">
                  <p:embed/>
                  <p:pic>
                    <p:nvPicPr>
                      <p:cNvPr id="0" name="Object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9463" y="3267075"/>
                        <a:ext cx="3343275" cy="728663"/>
                      </a:xfrm>
                      <a:prstGeom prst="rect">
                        <a:avLst/>
                      </a:prstGeom>
                      <a:noFill/>
                      <a:ln w="28575">
                        <a:solidFill>
                          <a:srgbClr val="00008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5368" name="21 Grupo"/>
          <p:cNvGrpSpPr>
            <a:grpSpLocks/>
          </p:cNvGrpSpPr>
          <p:nvPr/>
        </p:nvGrpSpPr>
        <p:grpSpPr bwMode="auto">
          <a:xfrm>
            <a:off x="3392488" y="3267075"/>
            <a:ext cx="7388225" cy="3500438"/>
            <a:chOff x="3391719" y="3267397"/>
            <a:chExt cx="7389068" cy="3500637"/>
          </a:xfrm>
        </p:grpSpPr>
        <p:pic>
          <p:nvPicPr>
            <p:cNvPr id="15369" name="Picture 15" descr="https://encrypted-tbn3.gstatic.com/images?q=tbn:ANd9GcS1LD43LJ1b2om6DGS7zVbBqe6RzafLz9LygZtSP9qicnM7ZXs9">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80151" y="3267397"/>
              <a:ext cx="3500636" cy="350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14 CuadroTexto"/>
            <p:cNvSpPr txBox="1">
              <a:spLocks noChangeArrowheads="1"/>
            </p:cNvSpPr>
            <p:nvPr/>
          </p:nvSpPr>
          <p:spPr bwMode="auto">
            <a:xfrm>
              <a:off x="3391719" y="4851573"/>
              <a:ext cx="3672408"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0"/>
                </a:spcBef>
                <a:buFontTx/>
                <a:buNone/>
              </a:pPr>
              <a:r>
                <a:rPr lang="es-ES" altLang="es-ES" sz="2000" baseline="0"/>
                <a:t>En el corazón se suelen medir dos presiones:</a:t>
              </a:r>
            </a:p>
            <a:p>
              <a:pPr algn="just" eaLnBrk="1" hangingPunct="1">
                <a:spcBef>
                  <a:spcPct val="0"/>
                </a:spcBef>
                <a:buFontTx/>
                <a:buNone/>
              </a:pPr>
              <a:endParaRPr lang="es-ES" altLang="es-ES" sz="2000" baseline="0"/>
            </a:p>
            <a:p>
              <a:pPr algn="just" eaLnBrk="1" hangingPunct="1">
                <a:spcBef>
                  <a:spcPct val="0"/>
                </a:spcBef>
                <a:buFontTx/>
                <a:buNone/>
              </a:pPr>
              <a:r>
                <a:rPr lang="es-ES" altLang="es-ES" sz="2000" baseline="0"/>
                <a:t>Presión sistólica</a:t>
              </a:r>
            </a:p>
            <a:p>
              <a:pPr algn="just" eaLnBrk="1" hangingPunct="1">
                <a:spcBef>
                  <a:spcPct val="0"/>
                </a:spcBef>
                <a:buFontTx/>
                <a:buNone/>
              </a:pPr>
              <a:r>
                <a:rPr lang="es-ES" altLang="es-ES" sz="2000" baseline="0"/>
                <a:t>Presión diastólica</a:t>
              </a:r>
            </a:p>
          </p:txBody>
        </p:sp>
        <p:cxnSp>
          <p:nvCxnSpPr>
            <p:cNvPr id="15371" name="16 Conector recto de flecha"/>
            <p:cNvCxnSpPr>
              <a:cxnSpLocks noChangeShapeType="1"/>
            </p:cNvCxnSpPr>
            <p:nvPr/>
          </p:nvCxnSpPr>
          <p:spPr bwMode="auto">
            <a:xfrm flipV="1">
              <a:off x="5407943" y="4779565"/>
              <a:ext cx="3312368" cy="122413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5372" name="17 Conector recto de flecha"/>
            <p:cNvCxnSpPr>
              <a:cxnSpLocks noChangeShapeType="1"/>
            </p:cNvCxnSpPr>
            <p:nvPr/>
          </p:nvCxnSpPr>
          <p:spPr bwMode="auto">
            <a:xfrm flipV="1">
              <a:off x="5551959" y="5067597"/>
              <a:ext cx="3384376" cy="122413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6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9472"/>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499"/>
                                          </p:stCondLst>
                                        </p:cTn>
                                        <p:tgtEl>
                                          <p:spTgt spid="19471"/>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94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91D82884-0AAD-499B-A8FF-990510264E47}" type="slidenum">
              <a:rPr lang="es-ES" altLang="es-ES" sz="1500" smtClean="0"/>
              <a:pPr>
                <a:spcBef>
                  <a:spcPct val="0"/>
                </a:spcBef>
                <a:buFontTx/>
                <a:buNone/>
              </a:pPr>
              <a:t>12</a:t>
            </a:fld>
            <a:endParaRPr lang="es-ES" altLang="es-ES" sz="1500" smtClean="0"/>
          </a:p>
        </p:txBody>
      </p:sp>
      <p:sp>
        <p:nvSpPr>
          <p:cNvPr id="16387" name="Text Box 4"/>
          <p:cNvSpPr txBox="1">
            <a:spLocks noChangeArrowheads="1"/>
          </p:cNvSpPr>
          <p:nvPr/>
        </p:nvSpPr>
        <p:spPr bwMode="auto">
          <a:xfrm>
            <a:off x="1512888" y="960438"/>
            <a:ext cx="719613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u="sng" baseline="0"/>
              <a:t>Unidades de Presión</a:t>
            </a:r>
          </a:p>
        </p:txBody>
      </p:sp>
      <p:sp>
        <p:nvSpPr>
          <p:cNvPr id="16388" name="Text Box 6"/>
          <p:cNvSpPr txBox="1">
            <a:spLocks noChangeArrowheads="1"/>
          </p:cNvSpPr>
          <p:nvPr/>
        </p:nvSpPr>
        <p:spPr bwMode="auto">
          <a:xfrm>
            <a:off x="858838" y="2332038"/>
            <a:ext cx="8666162"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600" baseline="0"/>
              <a:t>Unidad de Presión en el SI: PASCAL [Pa (N/m</a:t>
            </a:r>
            <a:r>
              <a:rPr lang="es-ES" altLang="es-ES" sz="2600"/>
              <a:t>2</a:t>
            </a:r>
            <a:r>
              <a:rPr lang="es-ES" altLang="es-ES" sz="2600" baseline="0"/>
              <a:t>)]</a:t>
            </a:r>
          </a:p>
          <a:p>
            <a:pPr algn="just" eaLnBrk="1" hangingPunct="1">
              <a:spcBef>
                <a:spcPct val="50000"/>
              </a:spcBef>
              <a:buFontTx/>
              <a:buNone/>
            </a:pPr>
            <a:r>
              <a:rPr lang="es-ES" altLang="es-ES" sz="2200" baseline="0"/>
              <a:t>Otras unidades de presión:</a:t>
            </a:r>
          </a:p>
          <a:p>
            <a:pPr algn="ctr" eaLnBrk="1" hangingPunct="1">
              <a:spcBef>
                <a:spcPct val="50000"/>
              </a:spcBef>
              <a:buFontTx/>
              <a:buNone/>
            </a:pPr>
            <a:r>
              <a:rPr lang="es-ES" altLang="es-ES" sz="2200" baseline="0"/>
              <a:t>1 atm = 1,013·10</a:t>
            </a:r>
            <a:r>
              <a:rPr lang="es-ES" altLang="es-ES" sz="2200"/>
              <a:t>5</a:t>
            </a:r>
            <a:r>
              <a:rPr lang="es-ES" altLang="es-ES" sz="2200" baseline="0"/>
              <a:t> N/m</a:t>
            </a:r>
            <a:r>
              <a:rPr lang="es-ES" altLang="es-ES" sz="2200"/>
              <a:t>2</a:t>
            </a:r>
            <a:r>
              <a:rPr lang="es-ES" altLang="es-ES" sz="2200" baseline="0"/>
              <a:t> = 760 mm Hg=1013 mbares</a:t>
            </a:r>
          </a:p>
          <a:p>
            <a:pPr algn="ctr" eaLnBrk="1" hangingPunct="1">
              <a:spcBef>
                <a:spcPct val="50000"/>
              </a:spcBef>
              <a:buFontTx/>
              <a:buNone/>
            </a:pPr>
            <a:r>
              <a:rPr lang="es-ES" altLang="es-ES" sz="2200" baseline="0"/>
              <a:t>1 N/m</a:t>
            </a:r>
            <a:r>
              <a:rPr lang="es-ES" altLang="es-ES" sz="2200"/>
              <a:t>2</a:t>
            </a:r>
            <a:r>
              <a:rPr lang="es-ES" altLang="es-ES" sz="2200" baseline="0"/>
              <a:t> = 10 barias</a:t>
            </a:r>
          </a:p>
          <a:p>
            <a:pPr algn="ctr" eaLnBrk="1" hangingPunct="1">
              <a:spcBef>
                <a:spcPct val="50000"/>
              </a:spcBef>
              <a:buFontTx/>
              <a:buNone/>
            </a:pPr>
            <a:r>
              <a:rPr lang="es-ES" altLang="es-ES" sz="2200" baseline="0"/>
              <a:t>1 baria= 10</a:t>
            </a:r>
            <a:r>
              <a:rPr lang="es-ES" altLang="es-ES" sz="2200"/>
              <a:t>-6</a:t>
            </a:r>
            <a:r>
              <a:rPr lang="es-ES" altLang="es-ES" sz="2200" baseline="0"/>
              <a:t> bares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AB0743DA-8791-4E2C-858D-2CD0DF31DB10}" type="slidenum">
              <a:rPr lang="es-ES" altLang="es-ES" sz="1500" smtClean="0"/>
              <a:pPr>
                <a:spcBef>
                  <a:spcPct val="0"/>
                </a:spcBef>
                <a:buFontTx/>
                <a:buNone/>
              </a:pPr>
              <a:t>13</a:t>
            </a:fld>
            <a:endParaRPr lang="es-ES" altLang="es-ES" sz="1500" smtClean="0"/>
          </a:p>
        </p:txBody>
      </p:sp>
      <p:sp>
        <p:nvSpPr>
          <p:cNvPr id="17411" name="Text Box 4"/>
          <p:cNvSpPr txBox="1">
            <a:spLocks noChangeArrowheads="1"/>
          </p:cNvSpPr>
          <p:nvPr/>
        </p:nvSpPr>
        <p:spPr bwMode="auto">
          <a:xfrm>
            <a:off x="1087438" y="458788"/>
            <a:ext cx="719613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u="sng" baseline="0"/>
              <a:t>Concepto Presión en un fluido</a:t>
            </a:r>
          </a:p>
        </p:txBody>
      </p:sp>
      <p:sp>
        <p:nvSpPr>
          <p:cNvPr id="17412" name="Text Box 6"/>
          <p:cNvSpPr txBox="1">
            <a:spLocks noChangeArrowheads="1"/>
          </p:cNvSpPr>
          <p:nvPr/>
        </p:nvSpPr>
        <p:spPr bwMode="auto">
          <a:xfrm>
            <a:off x="871538" y="1611313"/>
            <a:ext cx="8666162" cy="230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endParaRPr lang="es-ES" altLang="es-ES" sz="2600" baseline="0"/>
          </a:p>
          <a:p>
            <a:pPr algn="just" eaLnBrk="1" hangingPunct="1">
              <a:spcBef>
                <a:spcPct val="50000"/>
              </a:spcBef>
              <a:buFontTx/>
              <a:buNone/>
            </a:pPr>
            <a:r>
              <a:rPr lang="es-ES" altLang="es-ES" sz="2600" baseline="0"/>
              <a:t>Vídeo_2</a:t>
            </a:r>
          </a:p>
          <a:p>
            <a:pPr algn="just" eaLnBrk="1" hangingPunct="1">
              <a:spcBef>
                <a:spcPct val="50000"/>
              </a:spcBef>
              <a:buFontTx/>
              <a:buNone/>
            </a:pPr>
            <a:endParaRPr lang="es-ES" altLang="es-ES" sz="2600" baseline="0"/>
          </a:p>
          <a:p>
            <a:pPr algn="just" eaLnBrk="1" hangingPunct="1">
              <a:spcBef>
                <a:spcPct val="50000"/>
              </a:spcBef>
              <a:buFontTx/>
              <a:buNone/>
            </a:pPr>
            <a:r>
              <a:rPr lang="es-ES" altLang="es-ES" sz="2600" baseline="0"/>
              <a:t>Concepto presión atmosférica</a:t>
            </a:r>
            <a:endParaRPr lang="es-ES" altLang="es-ES" sz="2200" baseline="0"/>
          </a:p>
        </p:txBody>
      </p:sp>
      <p:grpSp>
        <p:nvGrpSpPr>
          <p:cNvPr id="17413" name="Group 11"/>
          <p:cNvGrpSpPr>
            <a:grpSpLocks/>
          </p:cNvGrpSpPr>
          <p:nvPr/>
        </p:nvGrpSpPr>
        <p:grpSpPr bwMode="auto">
          <a:xfrm>
            <a:off x="6991350" y="242888"/>
            <a:ext cx="2527300" cy="2794000"/>
            <a:chOff x="703" y="1298"/>
            <a:chExt cx="1753" cy="2526"/>
          </a:xfrm>
        </p:grpSpPr>
        <p:pic>
          <p:nvPicPr>
            <p:cNvPr id="17417" name="Picture 4" descr="f11_08l"/>
            <p:cNvPicPr>
              <a:picLocks noChangeAspect="1" noChangeArrowheads="1"/>
            </p:cNvPicPr>
            <p:nvPr/>
          </p:nvPicPr>
          <p:blipFill>
            <a:blip r:embed="rId2">
              <a:extLst>
                <a:ext uri="{28A0092B-C50C-407E-A947-70E740481C1C}">
                  <a14:useLocalDpi xmlns:a14="http://schemas.microsoft.com/office/drawing/2010/main" val="0"/>
                </a:ext>
              </a:extLst>
            </a:blip>
            <a:srcRect l="27000" t="17999" r="30376"/>
            <a:stretch>
              <a:fillRect/>
            </a:stretch>
          </p:blipFill>
          <p:spPr bwMode="auto">
            <a:xfrm>
              <a:off x="703" y="1298"/>
              <a:ext cx="1753" cy="2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Text Box 5"/>
            <p:cNvSpPr txBox="1">
              <a:spLocks noChangeArrowheads="1"/>
            </p:cNvSpPr>
            <p:nvPr/>
          </p:nvSpPr>
          <p:spPr bwMode="auto">
            <a:xfrm>
              <a:off x="930" y="2931"/>
              <a:ext cx="108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endParaRPr lang="es-ES" altLang="es-ES" sz="1800" b="1" baseline="0">
                <a:solidFill>
                  <a:srgbClr val="FF0000"/>
                </a:solidFill>
              </a:endParaRPr>
            </a:p>
          </p:txBody>
        </p:sp>
      </p:grpSp>
      <p:pic>
        <p:nvPicPr>
          <p:cNvPr id="17414" name="Picture 2" descr="https://encrypted-tbn3.gstatic.com/images?q=tbn:ANd9GcQotQAUtuDDAUlQfdf6obcrp7hEZHo4XvHE6j2XQ4ivrvcaw24oT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463" y="3843338"/>
            <a:ext cx="2808287"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descr="https://encrypted-tbn3.gstatic.com/images?q=tbn:ANd9GcROS9uzUgSHVjY5z4669afsCvFHEgsfN--tp20TSQ0XgnmQ-d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2213" y="3987800"/>
            <a:ext cx="385127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18 CuadroTexto"/>
          <p:cNvSpPr txBox="1">
            <a:spLocks noChangeArrowheads="1"/>
          </p:cNvSpPr>
          <p:nvPr/>
        </p:nvSpPr>
        <p:spPr bwMode="auto">
          <a:xfrm>
            <a:off x="4256088" y="1250950"/>
            <a:ext cx="26479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2800"/>
              <a:t>P=F/S, </a:t>
            </a:r>
          </a:p>
          <a:p>
            <a:pPr algn="ctr" eaLnBrk="1" hangingPunct="1">
              <a:spcBef>
                <a:spcPct val="0"/>
              </a:spcBef>
              <a:buFontTx/>
              <a:buNone/>
            </a:pPr>
            <a:r>
              <a:rPr lang="es-ES" altLang="es-ES" sz="2800"/>
              <a:t>En cualquier dirección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25CAC7F5-D215-445C-B4D5-4B7BDA434026}" type="slidenum">
              <a:rPr lang="es-ES" altLang="es-ES" sz="1500" smtClean="0"/>
              <a:pPr>
                <a:spcBef>
                  <a:spcPct val="0"/>
                </a:spcBef>
                <a:buFontTx/>
                <a:buNone/>
              </a:pPr>
              <a:t>14</a:t>
            </a:fld>
            <a:endParaRPr lang="es-ES" altLang="es-ES" sz="1500" smtClean="0"/>
          </a:p>
        </p:txBody>
      </p:sp>
      <p:sp>
        <p:nvSpPr>
          <p:cNvPr id="18435" name="Text Box 4"/>
          <p:cNvSpPr txBox="1">
            <a:spLocks noChangeArrowheads="1"/>
          </p:cNvSpPr>
          <p:nvPr/>
        </p:nvSpPr>
        <p:spPr bwMode="auto">
          <a:xfrm>
            <a:off x="1087438" y="458788"/>
            <a:ext cx="719613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u="sng" baseline="0"/>
              <a:t>Concepto : Presión en un fluido</a:t>
            </a:r>
          </a:p>
        </p:txBody>
      </p:sp>
      <p:sp>
        <p:nvSpPr>
          <p:cNvPr id="18436" name="Text Box 6"/>
          <p:cNvSpPr txBox="1">
            <a:spLocks noChangeArrowheads="1"/>
          </p:cNvSpPr>
          <p:nvPr/>
        </p:nvSpPr>
        <p:spPr bwMode="auto">
          <a:xfrm>
            <a:off x="871538" y="1179513"/>
            <a:ext cx="8666162" cy="578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800" baseline="0"/>
              <a:t>Conc_1:Mapa del tiempo: Copiar la presión máxima y mínima de la semana y obtener la diferencia en barias.</a:t>
            </a:r>
          </a:p>
          <a:p>
            <a:pPr algn="just" eaLnBrk="1" hangingPunct="1">
              <a:spcBef>
                <a:spcPct val="50000"/>
              </a:spcBef>
              <a:buFontTx/>
              <a:buNone/>
            </a:pPr>
            <a:endParaRPr lang="es-ES" altLang="es-ES" sz="2200" baseline="0"/>
          </a:p>
          <a:p>
            <a:pPr algn="just" eaLnBrk="1" hangingPunct="1">
              <a:spcBef>
                <a:spcPct val="50000"/>
              </a:spcBef>
              <a:buFontTx/>
              <a:buNone/>
            </a:pPr>
            <a:r>
              <a:rPr lang="es-ES" altLang="es-ES" sz="2800" baseline="0"/>
              <a:t>Conc_2: Dar la vuelta a un vaso lleno de agua con un papel tapándolo y conseguir que se sujete sólo. Explicar.</a:t>
            </a:r>
          </a:p>
          <a:p>
            <a:pPr algn="just" eaLnBrk="1" hangingPunct="1">
              <a:spcBef>
                <a:spcPct val="50000"/>
              </a:spcBef>
              <a:buFontTx/>
              <a:buNone/>
            </a:pPr>
            <a:endParaRPr lang="es-ES" altLang="es-ES" sz="2800" baseline="0"/>
          </a:p>
          <a:p>
            <a:pPr algn="just" eaLnBrk="1" hangingPunct="1">
              <a:spcBef>
                <a:spcPct val="50000"/>
              </a:spcBef>
              <a:buFontTx/>
              <a:buNone/>
            </a:pPr>
            <a:r>
              <a:rPr lang="es-ES" altLang="es-ES" sz="2800" baseline="0"/>
              <a:t>Conc_3.Presión que hace una columna cilíndrica de Hg con una altura de 760 mm y una base de 30 cm</a:t>
            </a:r>
            <a:r>
              <a:rPr lang="es-ES" altLang="es-ES" sz="2800"/>
              <a:t>2</a:t>
            </a:r>
            <a:r>
              <a:rPr lang="es-ES" altLang="es-ES" sz="2800" baseline="0"/>
              <a:t>.</a:t>
            </a:r>
          </a:p>
          <a:p>
            <a:pPr algn="just" eaLnBrk="1" hangingPunct="1">
              <a:spcBef>
                <a:spcPct val="50000"/>
              </a:spcBef>
              <a:buFontTx/>
              <a:buNone/>
            </a:pPr>
            <a:endParaRPr lang="es-ES" altLang="es-ES" sz="2800" baseline="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92539C14-F25E-4499-9B32-10BB445735D1}" type="slidenum">
              <a:rPr lang="es-ES" altLang="es-ES" sz="1500" smtClean="0"/>
              <a:pPr>
                <a:spcBef>
                  <a:spcPct val="0"/>
                </a:spcBef>
                <a:buFontTx/>
                <a:buNone/>
              </a:pPr>
              <a:t>15</a:t>
            </a:fld>
            <a:endParaRPr lang="es-ES" altLang="es-ES" sz="1500" smtClean="0"/>
          </a:p>
        </p:txBody>
      </p:sp>
      <p:graphicFrame>
        <p:nvGraphicFramePr>
          <p:cNvPr id="19459" name="Object 5"/>
          <p:cNvGraphicFramePr>
            <a:graphicFrameLocks noChangeAspect="1"/>
          </p:cNvGraphicFramePr>
          <p:nvPr/>
        </p:nvGraphicFramePr>
        <p:xfrm>
          <a:off x="4402138" y="1898650"/>
          <a:ext cx="1778000" cy="450850"/>
        </p:xfrm>
        <a:graphic>
          <a:graphicData uri="http://schemas.openxmlformats.org/presentationml/2006/ole">
            <mc:AlternateContent xmlns:mc="http://schemas.openxmlformats.org/markup-compatibility/2006">
              <mc:Choice xmlns:v="urn:schemas-microsoft-com:vml" Requires="v">
                <p:oleObj spid="_x0000_s19474" name="Ecuación" r:id="rId3" imgW="857048" imgH="181096" progId="Equation.3">
                  <p:embed/>
                </p:oleObj>
              </mc:Choice>
              <mc:Fallback>
                <p:oleObj name="Ecuación" r:id="rId3" imgW="857048" imgH="181096"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2138" y="1898650"/>
                        <a:ext cx="1778000" cy="450850"/>
                      </a:xfrm>
                      <a:prstGeom prst="rect">
                        <a:avLst/>
                      </a:prstGeom>
                      <a:noFill/>
                      <a:ln w="28575">
                        <a:solidFill>
                          <a:srgbClr val="0000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9639" name="Text Box 7"/>
          <p:cNvSpPr txBox="1">
            <a:spLocks noChangeArrowheads="1"/>
          </p:cNvSpPr>
          <p:nvPr/>
        </p:nvSpPr>
        <p:spPr bwMode="auto">
          <a:xfrm>
            <a:off x="4256088" y="2690813"/>
            <a:ext cx="5233987"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u="sng" baseline="0">
                <a:solidFill>
                  <a:srgbClr val="FF0000"/>
                </a:solidFill>
              </a:rPr>
              <a:t>Principio de Pascal</a:t>
            </a:r>
            <a:r>
              <a:rPr lang="es-ES" altLang="es-ES" sz="2000" baseline="0">
                <a:solidFill>
                  <a:srgbClr val="FF0000"/>
                </a:solidFill>
              </a:rPr>
              <a:t>: </a:t>
            </a:r>
            <a:r>
              <a:rPr lang="es-ES" altLang="es-ES" sz="2000" i="1" baseline="0">
                <a:solidFill>
                  <a:srgbClr val="FF0000"/>
                </a:solidFill>
              </a:rPr>
              <a:t>“La presión externa aplicada a un punto en un fluido, se transmite íntegramente a todos los puntos del fluido y a las paredes del recipiente que lo contiene”</a:t>
            </a:r>
          </a:p>
        </p:txBody>
      </p:sp>
      <p:pic>
        <p:nvPicPr>
          <p:cNvPr id="69640" name="Picture 8" descr="Tubo de pomada">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4775" y="4922838"/>
            <a:ext cx="2374900"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1" name="Picture 9" descr="Ver imagen en tamaño completo">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0813" y="4422775"/>
            <a:ext cx="2371725"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63" name="Group 18"/>
          <p:cNvGrpSpPr>
            <a:grpSpLocks/>
          </p:cNvGrpSpPr>
          <p:nvPr/>
        </p:nvGrpSpPr>
        <p:grpSpPr bwMode="auto">
          <a:xfrm>
            <a:off x="871538" y="1395413"/>
            <a:ext cx="2370137" cy="3125787"/>
            <a:chOff x="626" y="743"/>
            <a:chExt cx="1493" cy="1969"/>
          </a:xfrm>
        </p:grpSpPr>
        <p:pic>
          <p:nvPicPr>
            <p:cNvPr id="1946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6" y="1242"/>
              <a:ext cx="1493"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6" name="Line 10"/>
            <p:cNvSpPr>
              <a:spLocks noChangeShapeType="1"/>
            </p:cNvSpPr>
            <p:nvPr/>
          </p:nvSpPr>
          <p:spPr bwMode="auto">
            <a:xfrm>
              <a:off x="1670" y="1430"/>
              <a:ext cx="0" cy="576"/>
            </a:xfrm>
            <a:prstGeom prst="line">
              <a:avLst/>
            </a:prstGeom>
            <a:noFill/>
            <a:ln w="190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19467" name="Text Box 11"/>
            <p:cNvSpPr txBox="1">
              <a:spLocks noChangeArrowheads="1"/>
            </p:cNvSpPr>
            <p:nvPr/>
          </p:nvSpPr>
          <p:spPr bwMode="auto">
            <a:xfrm>
              <a:off x="1188" y="1551"/>
              <a:ext cx="331"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h</a:t>
              </a:r>
              <a:r>
                <a:rPr lang="es-ES" altLang="es-ES" sz="1800" b="1" baseline="-25000"/>
                <a:t>1</a:t>
              </a:r>
              <a:endParaRPr lang="es-ES" altLang="es-ES" sz="1800" b="1" baseline="0"/>
            </a:p>
          </p:txBody>
        </p:sp>
        <p:sp>
          <p:nvSpPr>
            <p:cNvPr id="19468" name="Text Box 12"/>
            <p:cNvSpPr txBox="1">
              <a:spLocks noChangeArrowheads="1"/>
            </p:cNvSpPr>
            <p:nvPr/>
          </p:nvSpPr>
          <p:spPr bwMode="auto">
            <a:xfrm>
              <a:off x="1710" y="1631"/>
              <a:ext cx="376"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h</a:t>
              </a:r>
              <a:r>
                <a:rPr lang="es-ES" altLang="es-ES" sz="1800" b="1" baseline="-25000"/>
                <a:t>2</a:t>
              </a:r>
              <a:endParaRPr lang="es-ES" altLang="es-ES" sz="1800" b="1" baseline="0"/>
            </a:p>
          </p:txBody>
        </p:sp>
        <p:sp>
          <p:nvSpPr>
            <p:cNvPr id="19469" name="Text Box 13"/>
            <p:cNvSpPr txBox="1">
              <a:spLocks noChangeArrowheads="1"/>
            </p:cNvSpPr>
            <p:nvPr/>
          </p:nvSpPr>
          <p:spPr bwMode="auto">
            <a:xfrm>
              <a:off x="746" y="1514"/>
              <a:ext cx="361"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P</a:t>
              </a:r>
              <a:r>
                <a:rPr lang="es-ES" altLang="es-ES" sz="1800" b="1" baseline="-25000"/>
                <a:t>1</a:t>
              </a:r>
              <a:endParaRPr lang="es-ES" altLang="es-ES" sz="1800" b="1" baseline="0"/>
            </a:p>
          </p:txBody>
        </p:sp>
        <p:sp>
          <p:nvSpPr>
            <p:cNvPr id="19470" name="Text Box 14"/>
            <p:cNvSpPr txBox="1">
              <a:spLocks noChangeArrowheads="1"/>
            </p:cNvSpPr>
            <p:nvPr/>
          </p:nvSpPr>
          <p:spPr bwMode="auto">
            <a:xfrm>
              <a:off x="1670" y="1885"/>
              <a:ext cx="416"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P</a:t>
              </a:r>
              <a:r>
                <a:rPr lang="es-ES" altLang="es-ES" sz="1800" b="1" baseline="-25000"/>
                <a:t>2</a:t>
              </a:r>
              <a:endParaRPr lang="es-ES" altLang="es-ES" sz="1800" b="1" baseline="0"/>
            </a:p>
          </p:txBody>
        </p:sp>
        <p:sp>
          <p:nvSpPr>
            <p:cNvPr id="19471" name="Line 15"/>
            <p:cNvSpPr>
              <a:spLocks noChangeShapeType="1"/>
            </p:cNvSpPr>
            <p:nvPr/>
          </p:nvSpPr>
          <p:spPr bwMode="auto">
            <a:xfrm>
              <a:off x="1107" y="743"/>
              <a:ext cx="0" cy="1056"/>
            </a:xfrm>
            <a:prstGeom prst="line">
              <a:avLst/>
            </a:prstGeom>
            <a:noFill/>
            <a:ln w="28575">
              <a:solidFill>
                <a:srgbClr val="000099"/>
              </a:solidFill>
              <a:round/>
              <a:headEnd/>
              <a:tailEnd type="oval"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19472" name="Text Box 16"/>
            <p:cNvSpPr txBox="1">
              <a:spLocks noChangeArrowheads="1"/>
            </p:cNvSpPr>
            <p:nvPr/>
          </p:nvSpPr>
          <p:spPr bwMode="auto">
            <a:xfrm>
              <a:off x="644" y="743"/>
              <a:ext cx="463"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000" baseline="0">
                  <a:solidFill>
                    <a:srgbClr val="000099"/>
                  </a:solidFill>
                </a:rPr>
                <a:t>P</a:t>
              </a:r>
              <a:r>
                <a:rPr lang="es-ES" altLang="es-ES" sz="2000" baseline="-25000">
                  <a:solidFill>
                    <a:srgbClr val="000099"/>
                  </a:solidFill>
                </a:rPr>
                <a:t>ext</a:t>
              </a:r>
              <a:endParaRPr lang="es-ES" altLang="es-ES" sz="2000" baseline="0">
                <a:solidFill>
                  <a:srgbClr val="000099"/>
                </a:solidFill>
              </a:endParaRPr>
            </a:p>
          </p:txBody>
        </p:sp>
        <p:sp>
          <p:nvSpPr>
            <p:cNvPr id="19473" name="Line 17"/>
            <p:cNvSpPr>
              <a:spLocks noChangeShapeType="1"/>
            </p:cNvSpPr>
            <p:nvPr/>
          </p:nvSpPr>
          <p:spPr bwMode="auto">
            <a:xfrm>
              <a:off x="1103" y="1389"/>
              <a:ext cx="0" cy="442"/>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grpSp>
      <p:sp>
        <p:nvSpPr>
          <p:cNvPr id="19464" name="Text Box 20"/>
          <p:cNvSpPr txBox="1">
            <a:spLocks noChangeArrowheads="1"/>
          </p:cNvSpPr>
          <p:nvPr/>
        </p:nvSpPr>
        <p:spPr bwMode="auto">
          <a:xfrm>
            <a:off x="942975" y="458788"/>
            <a:ext cx="81375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400" b="1" baseline="0"/>
              <a:t>2.1. </a:t>
            </a:r>
            <a:r>
              <a:rPr lang="es-ES" altLang="es-ES" sz="2400" b="1" u="sng" baseline="0"/>
              <a:t>PRINCIPIO DE PASCAL</a:t>
            </a:r>
            <a:endParaRPr lang="es-ES" altLang="es-ES" sz="2400" b="1" baseline="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964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96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DB775715-EB25-4598-808F-273885EC989F}" type="slidenum">
              <a:rPr lang="es-ES" altLang="es-ES" sz="1500" smtClean="0"/>
              <a:pPr>
                <a:spcBef>
                  <a:spcPct val="0"/>
                </a:spcBef>
                <a:buFontTx/>
                <a:buNone/>
              </a:pPr>
              <a:t>16</a:t>
            </a:fld>
            <a:endParaRPr lang="es-ES" altLang="es-ES" sz="1500" smtClean="0"/>
          </a:p>
        </p:txBody>
      </p:sp>
      <p:grpSp>
        <p:nvGrpSpPr>
          <p:cNvPr id="20483" name="32 Grupo"/>
          <p:cNvGrpSpPr>
            <a:grpSpLocks/>
          </p:cNvGrpSpPr>
          <p:nvPr/>
        </p:nvGrpSpPr>
        <p:grpSpPr bwMode="auto">
          <a:xfrm>
            <a:off x="2952750" y="747713"/>
            <a:ext cx="4824413" cy="4191000"/>
            <a:chOff x="5408066" y="1611213"/>
            <a:chExt cx="4824413" cy="4191744"/>
          </a:xfrm>
        </p:grpSpPr>
        <p:grpSp>
          <p:nvGrpSpPr>
            <p:cNvPr id="20485" name="48 Grupo"/>
            <p:cNvGrpSpPr>
              <a:grpSpLocks/>
            </p:cNvGrpSpPr>
            <p:nvPr/>
          </p:nvGrpSpPr>
          <p:grpSpPr bwMode="auto">
            <a:xfrm>
              <a:off x="5408066" y="2907357"/>
              <a:ext cx="4824413" cy="2895600"/>
              <a:chOff x="5408066" y="2907357"/>
              <a:chExt cx="4824413" cy="2895600"/>
            </a:xfrm>
          </p:grpSpPr>
          <p:pic>
            <p:nvPicPr>
              <p:cNvPr id="2049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8066" y="2907357"/>
                <a:ext cx="4824413"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1" name="39 Rectángulo"/>
              <p:cNvSpPr>
                <a:spLocks noChangeArrowheads="1"/>
              </p:cNvSpPr>
              <p:nvPr/>
            </p:nvSpPr>
            <p:spPr bwMode="auto">
              <a:xfrm>
                <a:off x="5792400" y="3376800"/>
                <a:ext cx="341183" cy="1872208"/>
              </a:xfrm>
              <a:prstGeom prst="rect">
                <a:avLst/>
              </a:prstGeom>
              <a:solidFill>
                <a:srgbClr val="FFC0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0492" name="40 Rectángulo"/>
              <p:cNvSpPr>
                <a:spLocks noChangeArrowheads="1"/>
              </p:cNvSpPr>
              <p:nvPr/>
            </p:nvSpPr>
            <p:spPr bwMode="auto">
              <a:xfrm>
                <a:off x="5785200" y="3160800"/>
                <a:ext cx="360040" cy="216024"/>
              </a:xfrm>
              <a:prstGeom prst="rect">
                <a:avLst/>
              </a:prstGeom>
              <a:solidFill>
                <a:srgbClr val="0000FF"/>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grpSp>
        <p:cxnSp>
          <p:nvCxnSpPr>
            <p:cNvPr id="20486" name="34 Conector recto de flecha"/>
            <p:cNvCxnSpPr>
              <a:cxnSpLocks noChangeShapeType="1"/>
            </p:cNvCxnSpPr>
            <p:nvPr/>
          </p:nvCxnSpPr>
          <p:spPr bwMode="auto">
            <a:xfrm>
              <a:off x="5984007" y="3339405"/>
              <a:ext cx="0" cy="432048"/>
            </a:xfrm>
            <a:prstGeom prst="straightConnector1">
              <a:avLst/>
            </a:prstGeom>
            <a:noFill/>
            <a:ln w="19050"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20487" name="35 CuadroTexto"/>
            <p:cNvSpPr txBox="1">
              <a:spLocks noChangeArrowheads="1"/>
            </p:cNvSpPr>
            <p:nvPr/>
          </p:nvSpPr>
          <p:spPr bwMode="auto">
            <a:xfrm>
              <a:off x="6248640" y="3401928"/>
              <a:ext cx="383439" cy="297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2000"/>
                <a:t>F</a:t>
              </a:r>
              <a:r>
                <a:rPr lang="es-ES" altLang="es-ES" sz="2000" baseline="-25000"/>
                <a:t>1</a:t>
              </a:r>
            </a:p>
          </p:txBody>
        </p:sp>
        <p:sp>
          <p:nvSpPr>
            <p:cNvPr id="20488" name="36 CuadroTexto"/>
            <p:cNvSpPr txBox="1">
              <a:spLocks noChangeArrowheads="1"/>
            </p:cNvSpPr>
            <p:nvPr/>
          </p:nvSpPr>
          <p:spPr bwMode="auto">
            <a:xfrm>
              <a:off x="9231710" y="2187277"/>
              <a:ext cx="383439" cy="297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2000"/>
                <a:t>F</a:t>
              </a:r>
              <a:r>
                <a:rPr lang="es-ES" altLang="es-ES" sz="2000" baseline="-25000"/>
                <a:t>2</a:t>
              </a:r>
            </a:p>
          </p:txBody>
        </p:sp>
        <p:cxnSp>
          <p:nvCxnSpPr>
            <p:cNvPr id="20489" name="37 Conector recto de flecha"/>
            <p:cNvCxnSpPr>
              <a:cxnSpLocks noChangeShapeType="1"/>
            </p:cNvCxnSpPr>
            <p:nvPr/>
          </p:nvCxnSpPr>
          <p:spPr bwMode="auto">
            <a:xfrm flipV="1">
              <a:off x="9152359" y="1611213"/>
              <a:ext cx="0" cy="1656184"/>
            </a:xfrm>
            <a:prstGeom prst="straightConnector1">
              <a:avLst/>
            </a:prstGeom>
            <a:noFill/>
            <a:ln w="38100" algn="ctr">
              <a:solidFill>
                <a:schemeClr val="tx1"/>
              </a:solidFill>
              <a:round/>
              <a:headEnd/>
              <a:tailEnd type="arrow" w="med" len="med"/>
            </a:ln>
            <a:extLst>
              <a:ext uri="{909E8E84-426E-40DD-AFC4-6F175D3DCCD1}">
                <a14:hiddenFill xmlns:a14="http://schemas.microsoft.com/office/drawing/2010/main">
                  <a:noFill/>
                </a14:hiddenFill>
              </a:ext>
            </a:extLst>
          </p:spPr>
        </p:cxnSp>
      </p:grpSp>
      <p:graphicFrame>
        <p:nvGraphicFramePr>
          <p:cNvPr id="42" name="Object 31"/>
          <p:cNvGraphicFramePr>
            <a:graphicFrameLocks noChangeAspect="1"/>
          </p:cNvGraphicFramePr>
          <p:nvPr/>
        </p:nvGraphicFramePr>
        <p:xfrm>
          <a:off x="4117975" y="5132388"/>
          <a:ext cx="2298700" cy="1303337"/>
        </p:xfrm>
        <a:graphic>
          <a:graphicData uri="http://schemas.openxmlformats.org/presentationml/2006/ole">
            <mc:AlternateContent xmlns:mc="http://schemas.openxmlformats.org/markup-compatibility/2006">
              <mc:Choice xmlns:v="urn:schemas-microsoft-com:vml" Requires="v">
                <p:oleObj spid="_x0000_s20493" name="Ecuación" r:id="rId4" imgW="800208" imgH="438020" progId="Equation.3">
                  <p:embed/>
                </p:oleObj>
              </mc:Choice>
              <mc:Fallback>
                <p:oleObj name="Ecuación" r:id="rId4" imgW="800208" imgH="438020" progId="Equation.3">
                  <p:embed/>
                  <p:pic>
                    <p:nvPicPr>
                      <p:cNvPr id="0" name="Object 3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7975" y="5132388"/>
                        <a:ext cx="2298700" cy="1303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box(in)">
                                      <p:cBhvr>
                                        <p:cTn id="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F9EEBBEE-F15E-44C1-A24F-CB71641288C9}" type="slidenum">
              <a:rPr lang="es-ES" altLang="es-ES" sz="1500" smtClean="0"/>
              <a:pPr>
                <a:spcBef>
                  <a:spcPct val="0"/>
                </a:spcBef>
                <a:buFontTx/>
                <a:buNone/>
              </a:pPr>
              <a:t>17</a:t>
            </a:fld>
            <a:endParaRPr lang="es-ES" altLang="es-ES" sz="1500" smtClean="0"/>
          </a:p>
        </p:txBody>
      </p:sp>
      <p:pic>
        <p:nvPicPr>
          <p:cNvPr id="21507" name="Picture 2" descr="pascal"/>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22463" y="1341438"/>
            <a:ext cx="601345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1508" name="Object 5"/>
          <p:cNvGraphicFramePr>
            <a:graphicFrameLocks noChangeAspect="1"/>
          </p:cNvGraphicFramePr>
          <p:nvPr/>
        </p:nvGraphicFramePr>
        <p:xfrm>
          <a:off x="3535363" y="5643563"/>
          <a:ext cx="2874962" cy="542925"/>
        </p:xfrm>
        <a:graphic>
          <a:graphicData uri="http://schemas.openxmlformats.org/presentationml/2006/ole">
            <mc:AlternateContent xmlns:mc="http://schemas.openxmlformats.org/markup-compatibility/2006">
              <mc:Choice xmlns:v="urn:schemas-microsoft-com:vml" Requires="v">
                <p:oleObj spid="_x0000_s21510" name="Ecuación" r:id="rId4" imgW="1095512" imgH="171283" progId="Equation.3">
                  <p:embed/>
                </p:oleObj>
              </mc:Choice>
              <mc:Fallback>
                <p:oleObj name="Ecuación" r:id="rId4" imgW="1095512" imgH="171283"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5363" y="5643563"/>
                        <a:ext cx="2874962" cy="542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09" name="Text Box 3"/>
          <p:cNvSpPr txBox="1">
            <a:spLocks noChangeArrowheads="1"/>
          </p:cNvSpPr>
          <p:nvPr/>
        </p:nvSpPr>
        <p:spPr bwMode="auto">
          <a:xfrm>
            <a:off x="1016000" y="458788"/>
            <a:ext cx="8421688"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t>Si la relación entre las superficies de los dos émbolos es muy grande, se pueden elevar cuerpos muy pesados colocados sobre el émbolo grande, aplicando una pequeña fuerza sobre el émbolo pequeño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D3D3BC3A-F3EF-46EF-A8C7-EA828F64AB7C}" type="slidenum">
              <a:rPr lang="es-ES" altLang="es-ES" sz="1500" smtClean="0"/>
              <a:pPr>
                <a:spcBef>
                  <a:spcPct val="0"/>
                </a:spcBef>
                <a:buFontTx/>
                <a:buNone/>
              </a:pPr>
              <a:t>18</a:t>
            </a:fld>
            <a:endParaRPr lang="es-ES" altLang="es-ES" sz="1500" smtClean="0"/>
          </a:p>
        </p:txBody>
      </p:sp>
      <p:grpSp>
        <p:nvGrpSpPr>
          <p:cNvPr id="2" name="Group 2"/>
          <p:cNvGrpSpPr>
            <a:grpSpLocks/>
          </p:cNvGrpSpPr>
          <p:nvPr/>
        </p:nvGrpSpPr>
        <p:grpSpPr bwMode="auto">
          <a:xfrm>
            <a:off x="5110163" y="1722438"/>
            <a:ext cx="4287837" cy="2497137"/>
            <a:chOff x="2824" y="1720"/>
            <a:chExt cx="2378" cy="1487"/>
          </a:xfrm>
        </p:grpSpPr>
        <p:grpSp>
          <p:nvGrpSpPr>
            <p:cNvPr id="22544" name="Group 3"/>
            <p:cNvGrpSpPr>
              <a:grpSpLocks/>
            </p:cNvGrpSpPr>
            <p:nvPr/>
          </p:nvGrpSpPr>
          <p:grpSpPr bwMode="auto">
            <a:xfrm>
              <a:off x="2824" y="1720"/>
              <a:ext cx="2378" cy="1487"/>
              <a:chOff x="2824" y="1720"/>
              <a:chExt cx="2378" cy="1487"/>
            </a:xfrm>
          </p:grpSpPr>
          <p:grpSp>
            <p:nvGrpSpPr>
              <p:cNvPr id="22554" name="Group 4"/>
              <p:cNvGrpSpPr>
                <a:grpSpLocks/>
              </p:cNvGrpSpPr>
              <p:nvPr/>
            </p:nvGrpSpPr>
            <p:grpSpPr bwMode="auto">
              <a:xfrm>
                <a:off x="2824" y="1720"/>
                <a:ext cx="2378" cy="1487"/>
                <a:chOff x="2835" y="1768"/>
                <a:chExt cx="2378" cy="1487"/>
              </a:xfrm>
            </p:grpSpPr>
            <p:pic>
              <p:nvPicPr>
                <p:cNvPr id="2255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5" y="1768"/>
                  <a:ext cx="2378" cy="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8" name="Line 6"/>
                <p:cNvSpPr>
                  <a:spLocks noChangeShapeType="1"/>
                </p:cNvSpPr>
                <p:nvPr/>
              </p:nvSpPr>
              <p:spPr bwMode="auto">
                <a:xfrm flipV="1">
                  <a:off x="4694" y="2024"/>
                  <a:ext cx="0" cy="659"/>
                </a:xfrm>
                <a:prstGeom prst="line">
                  <a:avLst/>
                </a:prstGeom>
                <a:noFill/>
                <a:ln w="28575">
                  <a:solidFill>
                    <a:srgbClr val="000080"/>
                  </a:solidFill>
                  <a:round/>
                  <a:headEn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22559" name="Text Box 7"/>
                <p:cNvSpPr txBox="1">
                  <a:spLocks noChangeArrowheads="1"/>
                </p:cNvSpPr>
                <p:nvPr/>
              </p:nvSpPr>
              <p:spPr bwMode="auto">
                <a:xfrm>
                  <a:off x="4694" y="2320"/>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F</a:t>
                  </a:r>
                  <a:r>
                    <a:rPr lang="es-ES" altLang="es-ES" sz="1800" b="1" baseline="-25000"/>
                    <a:t>2</a:t>
                  </a:r>
                  <a:endParaRPr lang="es-ES" altLang="es-ES" sz="1800" b="1" baseline="0"/>
                </a:p>
              </p:txBody>
            </p:sp>
          </p:grpSp>
          <p:sp>
            <p:nvSpPr>
              <p:cNvPr id="22555" name="Line 8"/>
              <p:cNvSpPr>
                <a:spLocks noChangeShapeType="1"/>
              </p:cNvSpPr>
              <p:nvPr/>
            </p:nvSpPr>
            <p:spPr bwMode="auto">
              <a:xfrm flipH="1">
                <a:off x="4195" y="1965"/>
                <a:ext cx="51"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22556" name="Line 9"/>
              <p:cNvSpPr>
                <a:spLocks noChangeShapeType="1"/>
              </p:cNvSpPr>
              <p:nvPr/>
            </p:nvSpPr>
            <p:spPr bwMode="auto">
              <a:xfrm>
                <a:off x="4227" y="1963"/>
                <a:ext cx="0" cy="226"/>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grpSp>
        <p:sp>
          <p:nvSpPr>
            <p:cNvPr id="22545" name="Line 10"/>
            <p:cNvSpPr>
              <a:spLocks noChangeShapeType="1"/>
            </p:cNvSpPr>
            <p:nvPr/>
          </p:nvSpPr>
          <p:spPr bwMode="auto">
            <a:xfrm>
              <a:off x="3123" y="2287"/>
              <a:ext cx="0" cy="454"/>
            </a:xfrm>
            <a:prstGeom prst="line">
              <a:avLst/>
            </a:prstGeom>
            <a:noFill/>
            <a:ln w="28575">
              <a:solidFill>
                <a:srgbClr val="000080"/>
              </a:solidFill>
              <a:round/>
              <a:headEn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22546" name="Text Box 11"/>
            <p:cNvSpPr txBox="1">
              <a:spLocks noChangeArrowheads="1"/>
            </p:cNvSpPr>
            <p:nvPr/>
          </p:nvSpPr>
          <p:spPr bwMode="auto">
            <a:xfrm>
              <a:off x="2971" y="2029"/>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F</a:t>
              </a:r>
              <a:r>
                <a:rPr lang="es-ES" altLang="es-ES" sz="1800" b="1" baseline="-25000"/>
                <a:t>1</a:t>
              </a:r>
              <a:endParaRPr lang="es-ES" altLang="es-ES" sz="1800" b="1" baseline="0"/>
            </a:p>
          </p:txBody>
        </p:sp>
        <p:sp>
          <p:nvSpPr>
            <p:cNvPr id="22547" name="Text Box 12"/>
            <p:cNvSpPr txBox="1">
              <a:spLocks noChangeArrowheads="1"/>
            </p:cNvSpPr>
            <p:nvPr/>
          </p:nvSpPr>
          <p:spPr bwMode="auto">
            <a:xfrm>
              <a:off x="3969" y="1933"/>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h</a:t>
              </a:r>
              <a:r>
                <a:rPr lang="es-ES" altLang="es-ES" sz="1800" b="1" baseline="-25000"/>
                <a:t>2</a:t>
              </a:r>
              <a:endParaRPr lang="es-ES" altLang="es-ES" sz="1800" b="1" baseline="0"/>
            </a:p>
          </p:txBody>
        </p:sp>
        <p:sp>
          <p:nvSpPr>
            <p:cNvPr id="22548" name="Text Box 13"/>
            <p:cNvSpPr txBox="1">
              <a:spLocks noChangeArrowheads="1"/>
            </p:cNvSpPr>
            <p:nvPr/>
          </p:nvSpPr>
          <p:spPr bwMode="auto">
            <a:xfrm>
              <a:off x="3379" y="2523"/>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h</a:t>
              </a:r>
              <a:r>
                <a:rPr lang="es-ES" altLang="es-ES" sz="1800" b="1" baseline="-25000"/>
                <a:t>1</a:t>
              </a:r>
              <a:endParaRPr lang="es-ES" altLang="es-ES" sz="1800" b="1" baseline="0"/>
            </a:p>
          </p:txBody>
        </p:sp>
        <p:grpSp>
          <p:nvGrpSpPr>
            <p:cNvPr id="22549" name="Group 14"/>
            <p:cNvGrpSpPr>
              <a:grpSpLocks/>
            </p:cNvGrpSpPr>
            <p:nvPr/>
          </p:nvGrpSpPr>
          <p:grpSpPr bwMode="auto">
            <a:xfrm flipH="1">
              <a:off x="3334" y="2184"/>
              <a:ext cx="51" cy="699"/>
              <a:chOff x="3379" y="2398"/>
              <a:chExt cx="91" cy="673"/>
            </a:xfrm>
          </p:grpSpPr>
          <p:sp>
            <p:nvSpPr>
              <p:cNvPr id="22551" name="Line 15"/>
              <p:cNvSpPr>
                <a:spLocks noChangeShapeType="1"/>
              </p:cNvSpPr>
              <p:nvPr/>
            </p:nvSpPr>
            <p:spPr bwMode="auto">
              <a:xfrm>
                <a:off x="3379" y="2403"/>
                <a:ext cx="91"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22552" name="Line 16"/>
              <p:cNvSpPr>
                <a:spLocks noChangeShapeType="1"/>
              </p:cNvSpPr>
              <p:nvPr/>
            </p:nvSpPr>
            <p:spPr bwMode="auto">
              <a:xfrm>
                <a:off x="3379" y="3067"/>
                <a:ext cx="91"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22553" name="Line 17"/>
              <p:cNvSpPr>
                <a:spLocks noChangeShapeType="1"/>
              </p:cNvSpPr>
              <p:nvPr/>
            </p:nvSpPr>
            <p:spPr bwMode="auto">
              <a:xfrm>
                <a:off x="3424" y="2398"/>
                <a:ext cx="14" cy="673"/>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grpSp>
        <p:sp>
          <p:nvSpPr>
            <p:cNvPr id="22550" name="Line 18"/>
            <p:cNvSpPr>
              <a:spLocks noChangeShapeType="1"/>
            </p:cNvSpPr>
            <p:nvPr/>
          </p:nvSpPr>
          <p:spPr bwMode="auto">
            <a:xfrm flipH="1">
              <a:off x="4195" y="2191"/>
              <a:ext cx="51"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grpSp>
      <p:grpSp>
        <p:nvGrpSpPr>
          <p:cNvPr id="6" name="Group 19"/>
          <p:cNvGrpSpPr>
            <a:grpSpLocks/>
          </p:cNvGrpSpPr>
          <p:nvPr/>
        </p:nvGrpSpPr>
        <p:grpSpPr bwMode="auto">
          <a:xfrm>
            <a:off x="714375" y="1441450"/>
            <a:ext cx="4408488" cy="2778125"/>
            <a:chOff x="385" y="1600"/>
            <a:chExt cx="2446" cy="1655"/>
          </a:xfrm>
        </p:grpSpPr>
        <p:pic>
          <p:nvPicPr>
            <p:cNvPr id="22541" name="Picture 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 y="1616"/>
              <a:ext cx="2446" cy="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Text Box 21"/>
            <p:cNvSpPr txBox="1">
              <a:spLocks noChangeArrowheads="1"/>
            </p:cNvSpPr>
            <p:nvPr/>
          </p:nvSpPr>
          <p:spPr bwMode="auto">
            <a:xfrm>
              <a:off x="884" y="1824"/>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S</a:t>
              </a:r>
              <a:r>
                <a:rPr lang="es-ES" altLang="es-ES" sz="1800" b="1" baseline="-25000"/>
                <a:t>1</a:t>
              </a:r>
              <a:endParaRPr lang="es-ES" altLang="es-ES" sz="1800" b="1" baseline="0"/>
            </a:p>
          </p:txBody>
        </p:sp>
        <p:sp>
          <p:nvSpPr>
            <p:cNvPr id="22543" name="Text Box 22"/>
            <p:cNvSpPr txBox="1">
              <a:spLocks noChangeArrowheads="1"/>
            </p:cNvSpPr>
            <p:nvPr/>
          </p:nvSpPr>
          <p:spPr bwMode="auto">
            <a:xfrm>
              <a:off x="2426" y="1600"/>
              <a:ext cx="31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S</a:t>
              </a:r>
              <a:r>
                <a:rPr lang="es-ES" altLang="es-ES" sz="1800" b="1" baseline="-25000"/>
                <a:t>2</a:t>
              </a:r>
              <a:endParaRPr lang="es-ES" altLang="es-ES" sz="1800" b="1" baseline="0"/>
            </a:p>
          </p:txBody>
        </p:sp>
      </p:grpSp>
      <p:sp>
        <p:nvSpPr>
          <p:cNvPr id="70679" name="Text Box 23"/>
          <p:cNvSpPr txBox="1">
            <a:spLocks noChangeArrowheads="1"/>
          </p:cNvSpPr>
          <p:nvPr/>
        </p:nvSpPr>
        <p:spPr bwMode="auto">
          <a:xfrm>
            <a:off x="2028825" y="4271963"/>
            <a:ext cx="12271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000" b="1" baseline="0">
                <a:solidFill>
                  <a:srgbClr val="000099"/>
                </a:solidFill>
              </a:rPr>
              <a:t>ANTES</a:t>
            </a:r>
          </a:p>
        </p:txBody>
      </p:sp>
      <p:sp>
        <p:nvSpPr>
          <p:cNvPr id="70680" name="Line 24"/>
          <p:cNvSpPr>
            <a:spLocks noChangeShapeType="1"/>
          </p:cNvSpPr>
          <p:nvPr/>
        </p:nvSpPr>
        <p:spPr bwMode="auto">
          <a:xfrm>
            <a:off x="1304925" y="1619250"/>
            <a:ext cx="0" cy="762000"/>
          </a:xfrm>
          <a:prstGeom prst="line">
            <a:avLst/>
          </a:prstGeom>
          <a:noFill/>
          <a:ln w="28575">
            <a:solidFill>
              <a:srgbClr val="000080"/>
            </a:solidFill>
            <a:round/>
            <a:headEn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70681" name="Line 25"/>
          <p:cNvSpPr>
            <a:spLocks noChangeShapeType="1"/>
          </p:cNvSpPr>
          <p:nvPr/>
        </p:nvSpPr>
        <p:spPr bwMode="auto">
          <a:xfrm flipV="1">
            <a:off x="4211638" y="2555875"/>
            <a:ext cx="0" cy="1106488"/>
          </a:xfrm>
          <a:prstGeom prst="line">
            <a:avLst/>
          </a:prstGeom>
          <a:noFill/>
          <a:ln w="28575">
            <a:solidFill>
              <a:srgbClr val="000080"/>
            </a:solidFill>
            <a:round/>
            <a:headEnd/>
            <a:tailEnd type="triangle" w="med" len="me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70682" name="Text Box 26"/>
          <p:cNvSpPr txBox="1">
            <a:spLocks noChangeArrowheads="1"/>
          </p:cNvSpPr>
          <p:nvPr/>
        </p:nvSpPr>
        <p:spPr bwMode="auto">
          <a:xfrm>
            <a:off x="4211638" y="3052763"/>
            <a:ext cx="573087"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F</a:t>
            </a:r>
            <a:r>
              <a:rPr lang="es-ES" altLang="es-ES" sz="1800" b="1" baseline="-25000"/>
              <a:t>2</a:t>
            </a:r>
            <a:endParaRPr lang="es-ES" altLang="es-ES" sz="1800" b="1" baseline="0"/>
          </a:p>
        </p:txBody>
      </p:sp>
      <p:sp>
        <p:nvSpPr>
          <p:cNvPr id="70683" name="Text Box 27"/>
          <p:cNvSpPr txBox="1">
            <a:spLocks noChangeArrowheads="1"/>
          </p:cNvSpPr>
          <p:nvPr/>
        </p:nvSpPr>
        <p:spPr bwMode="auto">
          <a:xfrm>
            <a:off x="1031875" y="1185863"/>
            <a:ext cx="573088"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t>F</a:t>
            </a:r>
            <a:r>
              <a:rPr lang="es-ES" altLang="es-ES" sz="1800" b="1" baseline="-25000"/>
              <a:t>1</a:t>
            </a:r>
            <a:endParaRPr lang="es-ES" altLang="es-ES" sz="1800" b="1" baseline="0"/>
          </a:p>
        </p:txBody>
      </p:sp>
      <p:sp>
        <p:nvSpPr>
          <p:cNvPr id="70684" name="Line 28"/>
          <p:cNvSpPr>
            <a:spLocks noChangeShapeType="1"/>
          </p:cNvSpPr>
          <p:nvPr/>
        </p:nvSpPr>
        <p:spPr bwMode="auto">
          <a:xfrm>
            <a:off x="1122363" y="2497138"/>
            <a:ext cx="80137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lIns="90000" tIns="46800" rIns="90000" bIns="46800"/>
          <a:lstStyle/>
          <a:p>
            <a:endParaRPr lang="es-ES"/>
          </a:p>
        </p:txBody>
      </p:sp>
      <p:sp>
        <p:nvSpPr>
          <p:cNvPr id="70685" name="Text Box 29"/>
          <p:cNvSpPr txBox="1">
            <a:spLocks noChangeArrowheads="1"/>
          </p:cNvSpPr>
          <p:nvPr/>
        </p:nvSpPr>
        <p:spPr bwMode="auto">
          <a:xfrm>
            <a:off x="6437313" y="4291013"/>
            <a:ext cx="155416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000" b="1" baseline="0">
                <a:solidFill>
                  <a:srgbClr val="000099"/>
                </a:solidFill>
              </a:rPr>
              <a:t>DESPUÉS</a:t>
            </a:r>
          </a:p>
        </p:txBody>
      </p:sp>
      <p:sp>
        <p:nvSpPr>
          <p:cNvPr id="22540" name="Text Box 30"/>
          <p:cNvSpPr txBox="1">
            <a:spLocks noChangeArrowheads="1"/>
          </p:cNvSpPr>
          <p:nvPr/>
        </p:nvSpPr>
        <p:spPr bwMode="auto">
          <a:xfrm>
            <a:off x="1103313" y="503238"/>
            <a:ext cx="68691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200" b="1" baseline="0"/>
              <a:t>Sistemas hidráulicos: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0679"/>
                                        </p:tgtEl>
                                        <p:attrNameLst>
                                          <p:attrName>style.visibility</p:attrName>
                                        </p:attrNameLst>
                                      </p:cBhvr>
                                      <p:to>
                                        <p:strVal val="visible"/>
                                      </p:to>
                                    </p:set>
                                    <p:animEffect transition="in" filter="box(in)">
                                      <p:cBhvr>
                                        <p:cTn id="10" dur="500"/>
                                        <p:tgtEl>
                                          <p:spTgt spid="7067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70680"/>
                                        </p:tgtEl>
                                        <p:attrNameLst>
                                          <p:attrName>style.visibility</p:attrName>
                                        </p:attrNameLst>
                                      </p:cBhvr>
                                      <p:to>
                                        <p:strVal val="visible"/>
                                      </p:to>
                                    </p:set>
                                    <p:animEffect transition="in" filter="box(in)">
                                      <p:cBhvr>
                                        <p:cTn id="15" dur="500"/>
                                        <p:tgtEl>
                                          <p:spTgt spid="70680"/>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70683"/>
                                        </p:tgtEl>
                                        <p:attrNameLst>
                                          <p:attrName>style.visibility</p:attrName>
                                        </p:attrNameLst>
                                      </p:cBhvr>
                                      <p:to>
                                        <p:strVal val="visible"/>
                                      </p:to>
                                    </p:set>
                                    <p:animEffect transition="in" filter="box(in)">
                                      <p:cBhvr>
                                        <p:cTn id="18" dur="500"/>
                                        <p:tgtEl>
                                          <p:spTgt spid="70683"/>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7068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06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068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068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79" grpId="0"/>
      <p:bldP spid="70682" grpId="0"/>
      <p:bldP spid="70683" grpId="0"/>
      <p:bldP spid="706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727BB389-F48F-4E83-A295-5AB3067302C8}" type="slidenum">
              <a:rPr lang="es-ES" altLang="es-ES" sz="1500" smtClean="0"/>
              <a:pPr>
                <a:spcBef>
                  <a:spcPct val="0"/>
                </a:spcBef>
                <a:buFontTx/>
                <a:buNone/>
              </a:pPr>
              <a:t>19</a:t>
            </a:fld>
            <a:endParaRPr lang="es-ES" altLang="es-ES" sz="1500" smtClean="0"/>
          </a:p>
        </p:txBody>
      </p:sp>
      <p:sp>
        <p:nvSpPr>
          <p:cNvPr id="23555" name="Text Box 30"/>
          <p:cNvSpPr txBox="1">
            <a:spLocks noChangeArrowheads="1"/>
          </p:cNvSpPr>
          <p:nvPr/>
        </p:nvSpPr>
        <p:spPr bwMode="auto">
          <a:xfrm>
            <a:off x="1103313" y="503238"/>
            <a:ext cx="68691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9198" tIns="51583" rIns="99198" bIns="5158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200" b="1" baseline="0"/>
              <a:t>Sistemas hidráulicos:</a:t>
            </a:r>
          </a:p>
        </p:txBody>
      </p:sp>
      <p:sp>
        <p:nvSpPr>
          <p:cNvPr id="23556" name="31 CuadroTexto"/>
          <p:cNvSpPr txBox="1">
            <a:spLocks noChangeArrowheads="1"/>
          </p:cNvSpPr>
          <p:nvPr/>
        </p:nvSpPr>
        <p:spPr bwMode="auto">
          <a:xfrm>
            <a:off x="1087438" y="1106488"/>
            <a:ext cx="8208962"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0"/>
              </a:spcBef>
              <a:buFontTx/>
              <a:buNone/>
            </a:pPr>
            <a:r>
              <a:rPr lang="es-ES" altLang="es-ES" sz="2400" baseline="0"/>
              <a:t>Pregunta 1: ¿Cuánta fuerza hay que ejercer en una prensa hidráulica en el conducto estrecho para empezar a levantar infinitesimalmente un coche de 1000 kg de masa?.</a:t>
            </a:r>
          </a:p>
          <a:p>
            <a:pPr algn="just" eaLnBrk="1" hangingPunct="1">
              <a:spcBef>
                <a:spcPct val="0"/>
              </a:spcBef>
              <a:buFontTx/>
              <a:buNone/>
            </a:pPr>
            <a:r>
              <a:rPr lang="es-ES" altLang="es-ES" sz="2400" baseline="0"/>
              <a:t>Dato: Área conducto estrecho: 1 cm</a:t>
            </a:r>
            <a:r>
              <a:rPr lang="es-ES" altLang="es-ES" sz="2400"/>
              <a:t>2</a:t>
            </a:r>
          </a:p>
          <a:p>
            <a:pPr algn="just" eaLnBrk="1" hangingPunct="1">
              <a:spcBef>
                <a:spcPct val="0"/>
              </a:spcBef>
              <a:buFontTx/>
              <a:buNone/>
            </a:pPr>
            <a:r>
              <a:rPr lang="es-ES" altLang="es-ES" sz="2400" baseline="0"/>
              <a:t>Área conducto ancho: 25 cm</a:t>
            </a:r>
            <a:r>
              <a:rPr lang="es-ES" altLang="es-ES" sz="2400"/>
              <a:t>2</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8A396506-922F-4FD3-9D76-1421522F3CB9}" type="slidenum">
              <a:rPr lang="es-ES" altLang="es-ES" sz="1500" smtClean="0"/>
              <a:pPr>
                <a:spcBef>
                  <a:spcPct val="0"/>
                </a:spcBef>
                <a:buFontTx/>
                <a:buNone/>
              </a:pPr>
              <a:t>20</a:t>
            </a:fld>
            <a:endParaRPr lang="es-ES" altLang="es-ES" sz="1500" smtClean="0"/>
          </a:p>
        </p:txBody>
      </p:sp>
      <p:sp>
        <p:nvSpPr>
          <p:cNvPr id="24579" name="Text Box 4"/>
          <p:cNvSpPr txBox="1">
            <a:spLocks noChangeArrowheads="1"/>
          </p:cNvSpPr>
          <p:nvPr/>
        </p:nvSpPr>
        <p:spPr bwMode="auto">
          <a:xfrm>
            <a:off x="858838" y="581025"/>
            <a:ext cx="77676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t>3. </a:t>
            </a:r>
            <a:r>
              <a:rPr lang="es-ES" altLang="es-ES" sz="2600" b="1" u="sng" baseline="0"/>
              <a:t>PRINCIPIO DE ARQUÍMEDES. FLOTACIÓN</a:t>
            </a:r>
          </a:p>
        </p:txBody>
      </p:sp>
      <p:grpSp>
        <p:nvGrpSpPr>
          <p:cNvPr id="24580" name="Group 45"/>
          <p:cNvGrpSpPr>
            <a:grpSpLocks/>
          </p:cNvGrpSpPr>
          <p:nvPr/>
        </p:nvGrpSpPr>
        <p:grpSpPr bwMode="auto">
          <a:xfrm>
            <a:off x="1184275" y="2105025"/>
            <a:ext cx="3025775" cy="3502025"/>
            <a:chOff x="657" y="1253"/>
            <a:chExt cx="1678" cy="2086"/>
          </a:xfrm>
        </p:grpSpPr>
        <p:grpSp>
          <p:nvGrpSpPr>
            <p:cNvPr id="24582" name="Group 7"/>
            <p:cNvGrpSpPr>
              <a:grpSpLocks/>
            </p:cNvGrpSpPr>
            <p:nvPr/>
          </p:nvGrpSpPr>
          <p:grpSpPr bwMode="auto">
            <a:xfrm>
              <a:off x="657" y="1253"/>
              <a:ext cx="1678" cy="2086"/>
              <a:chOff x="3470" y="1344"/>
              <a:chExt cx="1678" cy="2086"/>
            </a:xfrm>
          </p:grpSpPr>
          <p:sp>
            <p:nvSpPr>
              <p:cNvPr id="24601" name="AutoShape 8"/>
              <p:cNvSpPr>
                <a:spLocks noChangeArrowheads="1"/>
              </p:cNvSpPr>
              <p:nvPr/>
            </p:nvSpPr>
            <p:spPr bwMode="auto">
              <a:xfrm>
                <a:off x="3470" y="1706"/>
                <a:ext cx="1678" cy="1724"/>
              </a:xfrm>
              <a:prstGeom prst="can">
                <a:avLst>
                  <a:gd name="adj" fmla="val 12952"/>
                </a:avLst>
              </a:prstGeom>
              <a:gradFill rotWithShape="1">
                <a:gsLst>
                  <a:gs pos="0">
                    <a:schemeClr val="bg2"/>
                  </a:gs>
                  <a:gs pos="100000">
                    <a:schemeClr val="accent1"/>
                  </a:gs>
                </a:gsLst>
                <a:lin ang="0" scaled="1"/>
              </a:gradFill>
              <a:ln w="9525">
                <a:solidFill>
                  <a:schemeClr val="tx2"/>
                </a:solidFill>
                <a:round/>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4602" name="Oval 9"/>
              <p:cNvSpPr>
                <a:spLocks noChangeArrowheads="1"/>
              </p:cNvSpPr>
              <p:nvPr/>
            </p:nvSpPr>
            <p:spPr bwMode="auto">
              <a:xfrm>
                <a:off x="3470" y="1706"/>
                <a:ext cx="1678" cy="227"/>
              </a:xfrm>
              <a:prstGeom prst="ellipse">
                <a:avLst/>
              </a:prstGeom>
              <a:gradFill rotWithShape="1">
                <a:gsLst>
                  <a:gs pos="0">
                    <a:schemeClr val="accent1"/>
                  </a:gs>
                  <a:gs pos="100000">
                    <a:schemeClr val="bg1"/>
                  </a:gs>
                </a:gsLst>
                <a:lin ang="5400000" scaled="1"/>
              </a:gradFill>
              <a:ln w="9525" algn="ctr">
                <a:solidFill>
                  <a:schemeClr val="tx2"/>
                </a:solidFill>
                <a:round/>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4603" name="Oval 10"/>
              <p:cNvSpPr>
                <a:spLocks noChangeArrowheads="1"/>
              </p:cNvSpPr>
              <p:nvPr/>
            </p:nvSpPr>
            <p:spPr bwMode="auto">
              <a:xfrm>
                <a:off x="3470" y="1344"/>
                <a:ext cx="1678" cy="227"/>
              </a:xfrm>
              <a:prstGeom prst="ellipse">
                <a:avLst/>
              </a:prstGeom>
              <a:noFill/>
              <a:ln w="9525" algn="ctr">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4604" name="Line 11"/>
              <p:cNvSpPr>
                <a:spLocks noChangeShapeType="1"/>
              </p:cNvSpPr>
              <p:nvPr/>
            </p:nvSpPr>
            <p:spPr bwMode="auto">
              <a:xfrm>
                <a:off x="3470" y="1472"/>
                <a:ext cx="0" cy="36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24605" name="Line 12"/>
              <p:cNvSpPr>
                <a:spLocks noChangeShapeType="1"/>
              </p:cNvSpPr>
              <p:nvPr/>
            </p:nvSpPr>
            <p:spPr bwMode="auto">
              <a:xfrm>
                <a:off x="5148" y="1477"/>
                <a:ext cx="0" cy="36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a:lstStyle/>
              <a:p>
                <a:endParaRPr lang="es-ES"/>
              </a:p>
            </p:txBody>
          </p:sp>
        </p:grpSp>
        <p:sp>
          <p:nvSpPr>
            <p:cNvPr id="24583" name="AutoShape 14"/>
            <p:cNvSpPr>
              <a:spLocks noChangeArrowheads="1"/>
            </p:cNvSpPr>
            <p:nvPr/>
          </p:nvSpPr>
          <p:spPr bwMode="auto">
            <a:xfrm>
              <a:off x="1020" y="1978"/>
              <a:ext cx="907" cy="907"/>
            </a:xfrm>
            <a:prstGeom prst="cube">
              <a:avLst>
                <a:gd name="adj" fmla="val 25000"/>
              </a:avLst>
            </a:prstGeom>
            <a:solidFill>
              <a:srgbClr val="FFFF00"/>
            </a:solidFill>
            <a:ln w="9525">
              <a:solidFill>
                <a:schemeClr val="tx1"/>
              </a:solidFill>
              <a:miter lim="800000"/>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4584" name="Line 15"/>
            <p:cNvSpPr>
              <a:spLocks noChangeShapeType="1"/>
            </p:cNvSpPr>
            <p:nvPr/>
          </p:nvSpPr>
          <p:spPr bwMode="auto">
            <a:xfrm>
              <a:off x="1260" y="1978"/>
              <a:ext cx="0" cy="68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24585" name="Line 16"/>
            <p:cNvSpPr>
              <a:spLocks noChangeShapeType="1"/>
            </p:cNvSpPr>
            <p:nvPr/>
          </p:nvSpPr>
          <p:spPr bwMode="auto">
            <a:xfrm>
              <a:off x="1247" y="2659"/>
              <a:ext cx="68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24586" name="Line 17"/>
            <p:cNvSpPr>
              <a:spLocks noChangeShapeType="1"/>
            </p:cNvSpPr>
            <p:nvPr/>
          </p:nvSpPr>
          <p:spPr bwMode="auto">
            <a:xfrm flipH="1">
              <a:off x="1020" y="2659"/>
              <a:ext cx="227" cy="22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24587" name="Text Box 18"/>
            <p:cNvSpPr txBox="1">
              <a:spLocks noChangeArrowheads="1"/>
            </p:cNvSpPr>
            <p:nvPr/>
          </p:nvSpPr>
          <p:spPr bwMode="auto">
            <a:xfrm>
              <a:off x="1881" y="2309"/>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h</a:t>
              </a:r>
            </a:p>
          </p:txBody>
        </p:sp>
        <p:sp>
          <p:nvSpPr>
            <p:cNvPr id="24588" name="Line 19"/>
            <p:cNvSpPr>
              <a:spLocks noChangeShapeType="1"/>
            </p:cNvSpPr>
            <p:nvPr/>
          </p:nvSpPr>
          <p:spPr bwMode="auto">
            <a:xfrm flipV="1">
              <a:off x="2063" y="2069"/>
              <a:ext cx="0" cy="272"/>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4589" name="Line 20"/>
            <p:cNvSpPr>
              <a:spLocks noChangeShapeType="1"/>
            </p:cNvSpPr>
            <p:nvPr/>
          </p:nvSpPr>
          <p:spPr bwMode="auto">
            <a:xfrm flipV="1">
              <a:off x="2063" y="2523"/>
              <a:ext cx="0" cy="226"/>
            </a:xfrm>
            <a:prstGeom prst="line">
              <a:avLst/>
            </a:prstGeom>
            <a:noFill/>
            <a:ln w="28575">
              <a:solidFill>
                <a:srgbClr val="000099"/>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24590" name="Line 21"/>
            <p:cNvSpPr>
              <a:spLocks noChangeShapeType="1"/>
            </p:cNvSpPr>
            <p:nvPr/>
          </p:nvSpPr>
          <p:spPr bwMode="auto">
            <a:xfrm>
              <a:off x="1473" y="2387"/>
              <a:ext cx="0" cy="272"/>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4591" name="Text Box 22"/>
            <p:cNvSpPr txBox="1">
              <a:spLocks noChangeArrowheads="1"/>
            </p:cNvSpPr>
            <p:nvPr/>
          </p:nvSpPr>
          <p:spPr bwMode="auto">
            <a:xfrm>
              <a:off x="1428" y="2432"/>
              <a:ext cx="27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FF0000"/>
                  </a:solidFill>
                </a:rPr>
                <a:t>w</a:t>
              </a:r>
            </a:p>
          </p:txBody>
        </p:sp>
        <p:sp>
          <p:nvSpPr>
            <p:cNvPr id="24592" name="Line 23"/>
            <p:cNvSpPr>
              <a:spLocks noChangeShapeType="1"/>
            </p:cNvSpPr>
            <p:nvPr/>
          </p:nvSpPr>
          <p:spPr bwMode="auto">
            <a:xfrm>
              <a:off x="1428" y="1842"/>
              <a:ext cx="0" cy="363"/>
            </a:xfrm>
            <a:prstGeom prst="line">
              <a:avLst/>
            </a:prstGeom>
            <a:noFill/>
            <a:ln w="1905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4593" name="Line 24"/>
            <p:cNvSpPr>
              <a:spLocks noChangeShapeType="1"/>
            </p:cNvSpPr>
            <p:nvPr/>
          </p:nvSpPr>
          <p:spPr bwMode="auto">
            <a:xfrm>
              <a:off x="1382" y="2749"/>
              <a:ext cx="0" cy="363"/>
            </a:xfrm>
            <a:prstGeom prst="line">
              <a:avLst/>
            </a:prstGeom>
            <a:noFill/>
            <a:ln w="19050">
              <a:solidFill>
                <a:srgbClr val="009900"/>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24594" name="Text Box 25"/>
            <p:cNvSpPr txBox="1">
              <a:spLocks noChangeArrowheads="1"/>
            </p:cNvSpPr>
            <p:nvPr/>
          </p:nvSpPr>
          <p:spPr bwMode="auto">
            <a:xfrm>
              <a:off x="1337" y="1978"/>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9900"/>
                  </a:solidFill>
                </a:rPr>
                <a:t>F</a:t>
              </a:r>
              <a:r>
                <a:rPr lang="es-ES" altLang="es-ES" sz="2000" b="1" baseline="-25000">
                  <a:solidFill>
                    <a:srgbClr val="009900"/>
                  </a:solidFill>
                </a:rPr>
                <a:t>o</a:t>
              </a:r>
              <a:endParaRPr lang="es-ES" altLang="es-ES" sz="2000" b="1" baseline="0">
                <a:solidFill>
                  <a:srgbClr val="009900"/>
                </a:solidFill>
              </a:endParaRPr>
            </a:p>
          </p:txBody>
        </p:sp>
        <p:sp>
          <p:nvSpPr>
            <p:cNvPr id="24595" name="Text Box 26"/>
            <p:cNvSpPr txBox="1">
              <a:spLocks noChangeArrowheads="1"/>
            </p:cNvSpPr>
            <p:nvPr/>
          </p:nvSpPr>
          <p:spPr bwMode="auto">
            <a:xfrm>
              <a:off x="1428" y="2885"/>
              <a:ext cx="408"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9900"/>
                  </a:solidFill>
                </a:rPr>
                <a:t>F</a:t>
              </a:r>
            </a:p>
          </p:txBody>
        </p:sp>
        <p:sp>
          <p:nvSpPr>
            <p:cNvPr id="24596" name="Line 27"/>
            <p:cNvSpPr>
              <a:spLocks noChangeShapeType="1"/>
            </p:cNvSpPr>
            <p:nvPr/>
          </p:nvSpPr>
          <p:spPr bwMode="auto">
            <a:xfrm>
              <a:off x="1156" y="1797"/>
              <a:ext cx="0" cy="408"/>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24597" name="Line 28"/>
            <p:cNvSpPr>
              <a:spLocks noChangeShapeType="1"/>
            </p:cNvSpPr>
            <p:nvPr/>
          </p:nvSpPr>
          <p:spPr bwMode="auto">
            <a:xfrm>
              <a:off x="974" y="1797"/>
              <a:ext cx="0" cy="1089"/>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24598" name="Text Box 29"/>
            <p:cNvSpPr txBox="1">
              <a:spLocks noChangeArrowheads="1"/>
            </p:cNvSpPr>
            <p:nvPr/>
          </p:nvSpPr>
          <p:spPr bwMode="auto">
            <a:xfrm>
              <a:off x="1110" y="1933"/>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h</a:t>
              </a:r>
              <a:r>
                <a:rPr lang="es-ES" altLang="es-ES" sz="1800" b="1" baseline="-25000">
                  <a:solidFill>
                    <a:srgbClr val="FF0000"/>
                  </a:solidFill>
                </a:rPr>
                <a:t>s</a:t>
              </a:r>
              <a:endParaRPr lang="es-ES" altLang="es-ES" sz="1800" b="1" baseline="0">
                <a:solidFill>
                  <a:srgbClr val="FF0000"/>
                </a:solidFill>
              </a:endParaRPr>
            </a:p>
          </p:txBody>
        </p:sp>
        <p:sp>
          <p:nvSpPr>
            <p:cNvPr id="24599" name="Text Box 30"/>
            <p:cNvSpPr txBox="1">
              <a:spLocks noChangeArrowheads="1"/>
            </p:cNvSpPr>
            <p:nvPr/>
          </p:nvSpPr>
          <p:spPr bwMode="auto">
            <a:xfrm>
              <a:off x="657" y="2296"/>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h</a:t>
              </a:r>
              <a:r>
                <a:rPr lang="es-ES" altLang="es-ES" sz="1800" b="1" baseline="-25000">
                  <a:solidFill>
                    <a:srgbClr val="FF0000"/>
                  </a:solidFill>
                </a:rPr>
                <a:t>i</a:t>
              </a:r>
              <a:endParaRPr lang="es-ES" altLang="es-ES" sz="1800" b="1" baseline="0">
                <a:solidFill>
                  <a:srgbClr val="FF0000"/>
                </a:solidFill>
              </a:endParaRPr>
            </a:p>
          </p:txBody>
        </p:sp>
        <p:sp>
          <p:nvSpPr>
            <p:cNvPr id="24600" name="Text Box 31"/>
            <p:cNvSpPr txBox="1">
              <a:spLocks noChangeArrowheads="1"/>
            </p:cNvSpPr>
            <p:nvPr/>
          </p:nvSpPr>
          <p:spPr bwMode="auto">
            <a:xfrm>
              <a:off x="1701" y="2387"/>
              <a:ext cx="22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a:t>S</a:t>
              </a:r>
            </a:p>
          </p:txBody>
        </p:sp>
      </p:grpSp>
      <p:graphicFrame>
        <p:nvGraphicFramePr>
          <p:cNvPr id="20519" name="Object 39"/>
          <p:cNvGraphicFramePr>
            <a:graphicFrameLocks noChangeAspect="1"/>
          </p:cNvGraphicFramePr>
          <p:nvPr/>
        </p:nvGraphicFramePr>
        <p:xfrm>
          <a:off x="5089525" y="3170238"/>
          <a:ext cx="3998913" cy="1276350"/>
        </p:xfrm>
        <a:graphic>
          <a:graphicData uri="http://schemas.openxmlformats.org/presentationml/2006/ole">
            <mc:AlternateContent xmlns:mc="http://schemas.openxmlformats.org/markup-compatibility/2006">
              <mc:Choice xmlns:v="urn:schemas-microsoft-com:vml" Requires="v">
                <p:oleObj spid="_x0000_s24606" name="Ecuación" r:id="rId3" imgW="552419" imgH="142736" progId="Equation.3">
                  <p:embed/>
                </p:oleObj>
              </mc:Choice>
              <mc:Fallback>
                <p:oleObj name="Ecuación" r:id="rId3" imgW="552419" imgH="142736" progId="Equation.3">
                  <p:embed/>
                  <p:pic>
                    <p:nvPicPr>
                      <p:cNvPr id="0" name="Object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9525" y="3170238"/>
                        <a:ext cx="3998913" cy="1276350"/>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5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A31F18DC-B8DF-4692-9706-D3E17BEEA450}" type="slidenum">
              <a:rPr lang="es-ES" altLang="es-ES" sz="1500" smtClean="0"/>
              <a:pPr>
                <a:spcBef>
                  <a:spcPct val="0"/>
                </a:spcBef>
                <a:buFontTx/>
                <a:buNone/>
              </a:pPr>
              <a:t>21</a:t>
            </a:fld>
            <a:endParaRPr lang="es-ES" altLang="es-ES" sz="1500" smtClean="0"/>
          </a:p>
        </p:txBody>
      </p:sp>
      <p:sp>
        <p:nvSpPr>
          <p:cNvPr id="25603" name="Text Box 4"/>
          <p:cNvSpPr txBox="1">
            <a:spLocks noChangeArrowheads="1"/>
          </p:cNvSpPr>
          <p:nvPr/>
        </p:nvSpPr>
        <p:spPr bwMode="auto">
          <a:xfrm>
            <a:off x="1184275" y="352425"/>
            <a:ext cx="7932738"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200" b="1" u="sng" baseline="0"/>
              <a:t>PRINCIPIO DE ARQUIMEDES</a:t>
            </a:r>
          </a:p>
        </p:txBody>
      </p:sp>
      <p:sp>
        <p:nvSpPr>
          <p:cNvPr id="25604" name="Text Box 5"/>
          <p:cNvSpPr txBox="1">
            <a:spLocks noChangeArrowheads="1"/>
          </p:cNvSpPr>
          <p:nvPr/>
        </p:nvSpPr>
        <p:spPr bwMode="auto">
          <a:xfrm>
            <a:off x="942975" y="819150"/>
            <a:ext cx="8421688"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600" b="1" baseline="0"/>
              <a:t>Todo cuerpo sumergido en un fluido experimenta una fuerza de empuje hacia arriba igual al peso del fluido desalojado</a:t>
            </a:r>
          </a:p>
        </p:txBody>
      </p:sp>
      <p:graphicFrame>
        <p:nvGraphicFramePr>
          <p:cNvPr id="21512" name="Object 8"/>
          <p:cNvGraphicFramePr>
            <a:graphicFrameLocks noChangeAspect="1"/>
          </p:cNvGraphicFramePr>
          <p:nvPr/>
        </p:nvGraphicFramePr>
        <p:xfrm>
          <a:off x="1838325" y="3017838"/>
          <a:ext cx="4251325" cy="3184525"/>
        </p:xfrm>
        <a:graphic>
          <a:graphicData uri="http://schemas.openxmlformats.org/presentationml/2006/ole">
            <mc:AlternateContent xmlns:mc="http://schemas.openxmlformats.org/markup-compatibility/2006">
              <mc:Choice xmlns:v="urn:schemas-microsoft-com:vml" Requires="v">
                <p:oleObj spid="_x0000_s25612" name="Fotografía de Photo Editor" r:id="rId3" imgW="3457143" imgH="3580952" progId="MSPhotoEd.3">
                  <p:embed/>
                </p:oleObj>
              </mc:Choice>
              <mc:Fallback>
                <p:oleObj name="Fotografía de Photo Editor" r:id="rId3" imgW="3457143" imgH="3580952" progId="MSPhotoEd.3">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t="12408" r="11374" b="8972"/>
                      <a:stretch>
                        <a:fillRect/>
                      </a:stretch>
                    </p:blipFill>
                    <p:spPr bwMode="auto">
                      <a:xfrm>
                        <a:off x="1838325" y="3017838"/>
                        <a:ext cx="4251325" cy="3184525"/>
                      </a:xfrm>
                      <a:prstGeom prst="rect">
                        <a:avLst/>
                      </a:prstGeom>
                      <a:noFill/>
                      <a:ln>
                        <a:noFill/>
                      </a:ln>
                      <a:effectLst/>
                      <a:extLst>
                        <a:ext uri="{909E8E84-426E-40DD-AFC4-6F175D3DCCD1}">
                          <a14:hiddenFill xmlns:a14="http://schemas.microsoft.com/office/drawing/2010/main">
                            <a:solidFill>
                              <a:srgbClr val="FF7C80">
                                <a:alpha val="47842"/>
                              </a:srgbClr>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1513" name="Picture 9"/>
          <p:cNvPicPr>
            <a:picLocks noChangeAspect="1" noChangeArrowheads="1"/>
          </p:cNvPicPr>
          <p:nvPr/>
        </p:nvPicPr>
        <p:blipFill>
          <a:blip r:embed="rId5">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3638550" y="4011613"/>
            <a:ext cx="925513"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10"/>
          <p:cNvPicPr>
            <a:picLocks noChangeAspect="1" noChangeArrowheads="1"/>
          </p:cNvPicPr>
          <p:nvPr/>
        </p:nvPicPr>
        <p:blipFill>
          <a:blip r:embed="rId6">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5016500" y="4013200"/>
            <a:ext cx="808038"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8" name="Line 14"/>
          <p:cNvSpPr>
            <a:spLocks noChangeShapeType="1"/>
          </p:cNvSpPr>
          <p:nvPr/>
        </p:nvSpPr>
        <p:spPr bwMode="auto">
          <a:xfrm>
            <a:off x="1430338" y="3779838"/>
            <a:ext cx="1020762" cy="630237"/>
          </a:xfrm>
          <a:prstGeom prst="line">
            <a:avLst/>
          </a:prstGeom>
          <a:noFill/>
          <a:ln w="9525">
            <a:solidFill>
              <a:srgbClr val="000099"/>
            </a:solidFill>
            <a:round/>
            <a:headEnd/>
            <a:tailEnd type="triangle" w="med" len="med"/>
          </a:ln>
          <a:effectLst>
            <a:prstShdw prst="shdw17" dist="17961" dir="2700000">
              <a:srgbClr val="00005C"/>
            </a:prstShdw>
          </a:effectLst>
          <a:extLst>
            <a:ext uri="{909E8E84-426E-40DD-AFC4-6F175D3DCCD1}">
              <a14:hiddenFill xmlns:a14="http://schemas.microsoft.com/office/drawing/2010/main">
                <a:noFill/>
              </a14:hiddenFill>
            </a:ext>
          </a:extLst>
        </p:spPr>
        <p:txBody>
          <a:bodyPr/>
          <a:lstStyle/>
          <a:p>
            <a:endParaRPr lang="es-ES"/>
          </a:p>
        </p:txBody>
      </p:sp>
      <p:sp>
        <p:nvSpPr>
          <p:cNvPr id="21519" name="Text Box 15"/>
          <p:cNvSpPr txBox="1">
            <a:spLocks noChangeArrowheads="1"/>
          </p:cNvSpPr>
          <p:nvPr/>
        </p:nvSpPr>
        <p:spPr bwMode="auto">
          <a:xfrm>
            <a:off x="368300" y="3246438"/>
            <a:ext cx="12636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Centro de flotación (E)</a:t>
            </a:r>
          </a:p>
        </p:txBody>
      </p:sp>
      <p:sp>
        <p:nvSpPr>
          <p:cNvPr id="21520" name="Text Box 16"/>
          <p:cNvSpPr txBox="1">
            <a:spLocks noChangeArrowheads="1"/>
          </p:cNvSpPr>
          <p:nvPr/>
        </p:nvSpPr>
        <p:spPr bwMode="auto">
          <a:xfrm>
            <a:off x="6172200" y="3094038"/>
            <a:ext cx="3802063" cy="270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1800" b="1" baseline="0">
                <a:solidFill>
                  <a:srgbClr val="FF0000"/>
                </a:solidFill>
              </a:rPr>
              <a:t>Si el cuerpo está totalmente sumergido</a:t>
            </a:r>
          </a:p>
          <a:p>
            <a:pPr algn="ctr" eaLnBrk="1" hangingPunct="1">
              <a:lnSpc>
                <a:spcPct val="80000"/>
              </a:lnSpc>
              <a:spcBef>
                <a:spcPct val="50000"/>
              </a:spcBef>
              <a:buFontTx/>
              <a:buNone/>
            </a:pPr>
            <a:r>
              <a:rPr lang="es-ES" altLang="es-ES" sz="2000" b="1" baseline="0">
                <a:solidFill>
                  <a:srgbClr val="FF0000"/>
                </a:solidFill>
              </a:rPr>
              <a:t>V</a:t>
            </a:r>
            <a:r>
              <a:rPr lang="es-ES" altLang="es-ES" sz="2000" b="1" baseline="-25000">
                <a:solidFill>
                  <a:srgbClr val="FF0000"/>
                </a:solidFill>
              </a:rPr>
              <a:t>c</a:t>
            </a:r>
            <a:r>
              <a:rPr lang="es-ES" altLang="es-ES" sz="2000" b="1" baseline="0">
                <a:solidFill>
                  <a:srgbClr val="FF0000"/>
                </a:solidFill>
              </a:rPr>
              <a:t> = V</a:t>
            </a:r>
            <a:r>
              <a:rPr lang="es-ES" altLang="es-ES" sz="2000" b="1" baseline="-25000">
                <a:solidFill>
                  <a:srgbClr val="FF0000"/>
                </a:solidFill>
              </a:rPr>
              <a:t>f</a:t>
            </a:r>
          </a:p>
          <a:p>
            <a:pPr algn="ctr" eaLnBrk="1" hangingPunct="1">
              <a:lnSpc>
                <a:spcPct val="95000"/>
              </a:lnSpc>
              <a:spcBef>
                <a:spcPct val="50000"/>
              </a:spcBef>
              <a:buFontTx/>
              <a:buNone/>
            </a:pPr>
            <a:r>
              <a:rPr lang="es-ES" altLang="es-ES" sz="2600" b="1" baseline="-25000">
                <a:solidFill>
                  <a:srgbClr val="FF0000"/>
                </a:solidFill>
                <a:sym typeface="Symbol" panose="05050102010706020507" pitchFamily="18" charset="2"/>
              </a:rPr>
              <a:t></a:t>
            </a:r>
          </a:p>
          <a:p>
            <a:pPr algn="just" eaLnBrk="1" hangingPunct="1">
              <a:lnSpc>
                <a:spcPct val="95000"/>
              </a:lnSpc>
              <a:spcBef>
                <a:spcPct val="50000"/>
              </a:spcBef>
              <a:buFontTx/>
              <a:buNone/>
            </a:pPr>
            <a:r>
              <a:rPr lang="el-GR" altLang="es-ES" sz="2000" b="1" baseline="0">
                <a:solidFill>
                  <a:srgbClr val="FF0000"/>
                </a:solidFill>
                <a:cs typeface="Arial" panose="020B0604020202020204" pitchFamily="34" charset="0"/>
                <a:sym typeface="Symbol" panose="05050102010706020507" pitchFamily="18" charset="2"/>
              </a:rPr>
              <a:t>ρ</a:t>
            </a:r>
            <a:r>
              <a:rPr lang="el-GR" altLang="es-ES" sz="2000" b="1" baseline="-25000">
                <a:solidFill>
                  <a:srgbClr val="FF0000"/>
                </a:solidFill>
                <a:cs typeface="Arial" panose="020B0604020202020204" pitchFamily="34" charset="0"/>
                <a:sym typeface="Symbol" panose="05050102010706020507" pitchFamily="18" charset="2"/>
              </a:rPr>
              <a:t>c</a:t>
            </a:r>
            <a:r>
              <a:rPr lang="es-ES" altLang="es-ES" sz="2000" b="1" baseline="0">
                <a:solidFill>
                  <a:srgbClr val="FF0000"/>
                </a:solidFill>
                <a:cs typeface="Arial" panose="020B0604020202020204" pitchFamily="34" charset="0"/>
                <a:sym typeface="Symbol" panose="05050102010706020507" pitchFamily="18" charset="2"/>
              </a:rPr>
              <a:t> &gt; </a:t>
            </a:r>
            <a:r>
              <a:rPr lang="el-GR" altLang="es-ES" sz="2000" b="1" baseline="0">
                <a:solidFill>
                  <a:srgbClr val="FF0000"/>
                </a:solidFill>
                <a:cs typeface="Arial" panose="020B0604020202020204" pitchFamily="34" charset="0"/>
                <a:sym typeface="Symbol" panose="05050102010706020507" pitchFamily="18" charset="2"/>
              </a:rPr>
              <a:t>ρ</a:t>
            </a:r>
            <a:r>
              <a:rPr lang="es-ES" altLang="es-ES" sz="2000" b="1" baseline="-25000">
                <a:solidFill>
                  <a:srgbClr val="FF0000"/>
                </a:solidFill>
                <a:cs typeface="Arial" panose="020B0604020202020204" pitchFamily="34" charset="0"/>
                <a:sym typeface="Symbol" panose="05050102010706020507" pitchFamily="18" charset="2"/>
              </a:rPr>
              <a:t>f</a:t>
            </a:r>
            <a:r>
              <a:rPr lang="es-ES" altLang="es-ES" sz="2000" b="1" baseline="0">
                <a:solidFill>
                  <a:srgbClr val="FF0000"/>
                </a:solidFill>
                <a:cs typeface="Arial" panose="020B0604020202020204" pitchFamily="34" charset="0"/>
                <a:sym typeface="Symbol" panose="05050102010706020507" pitchFamily="18" charset="2"/>
              </a:rPr>
              <a:t>   cuerpo se  hundirá</a:t>
            </a:r>
          </a:p>
          <a:p>
            <a:pPr algn="just" eaLnBrk="1" hangingPunct="1">
              <a:lnSpc>
                <a:spcPct val="95000"/>
              </a:lnSpc>
              <a:spcBef>
                <a:spcPct val="50000"/>
              </a:spcBef>
              <a:buFontTx/>
              <a:buNone/>
            </a:pPr>
            <a:endParaRPr lang="es-ES" altLang="es-ES" sz="2000" b="1" baseline="0">
              <a:solidFill>
                <a:srgbClr val="FF0000"/>
              </a:solidFill>
              <a:cs typeface="Arial" panose="020B0604020202020204" pitchFamily="34" charset="0"/>
              <a:sym typeface="Symbol" panose="05050102010706020507" pitchFamily="18" charset="2"/>
            </a:endParaRPr>
          </a:p>
          <a:p>
            <a:pPr algn="just" eaLnBrk="1" hangingPunct="1">
              <a:lnSpc>
                <a:spcPct val="80000"/>
              </a:lnSpc>
              <a:spcBef>
                <a:spcPct val="50000"/>
              </a:spcBef>
              <a:buFontTx/>
              <a:buNone/>
            </a:pPr>
            <a:r>
              <a:rPr lang="el-GR" altLang="es-ES" sz="2000" b="1" baseline="0">
                <a:solidFill>
                  <a:srgbClr val="FF0000"/>
                </a:solidFill>
                <a:sym typeface="Symbol" panose="05050102010706020507" pitchFamily="18" charset="2"/>
              </a:rPr>
              <a:t>ρ</a:t>
            </a:r>
            <a:r>
              <a:rPr lang="el-GR" altLang="es-ES" sz="2000" b="1" baseline="-25000">
                <a:solidFill>
                  <a:srgbClr val="FF0000"/>
                </a:solidFill>
                <a:sym typeface="Symbol" panose="05050102010706020507" pitchFamily="18" charset="2"/>
              </a:rPr>
              <a:t>c</a:t>
            </a:r>
            <a:r>
              <a:rPr lang="es-ES" altLang="es-ES" sz="2000" b="1" baseline="0">
                <a:solidFill>
                  <a:srgbClr val="FF0000"/>
                </a:solidFill>
                <a:sym typeface="Symbol" panose="05050102010706020507" pitchFamily="18" charset="2"/>
              </a:rPr>
              <a:t> &lt; </a:t>
            </a:r>
            <a:r>
              <a:rPr lang="el-GR" altLang="es-ES" sz="2000" b="1" baseline="0">
                <a:solidFill>
                  <a:srgbClr val="FF0000"/>
                </a:solidFill>
                <a:sym typeface="Symbol" panose="05050102010706020507" pitchFamily="18" charset="2"/>
              </a:rPr>
              <a:t>ρ</a:t>
            </a:r>
            <a:r>
              <a:rPr lang="es-ES" altLang="es-ES" sz="2000" b="1" baseline="-25000">
                <a:solidFill>
                  <a:srgbClr val="FF0000"/>
                </a:solidFill>
                <a:sym typeface="Symbol" panose="05050102010706020507" pitchFamily="18" charset="2"/>
              </a:rPr>
              <a:t>f</a:t>
            </a:r>
            <a:r>
              <a:rPr lang="es-ES" altLang="es-ES" sz="2000" b="1" baseline="0">
                <a:solidFill>
                  <a:srgbClr val="FF0000"/>
                </a:solidFill>
                <a:sym typeface="Symbol" panose="05050102010706020507" pitchFamily="18" charset="2"/>
              </a:rPr>
              <a:t>   cuerpo flotará</a:t>
            </a:r>
          </a:p>
        </p:txBody>
      </p:sp>
      <p:sp>
        <p:nvSpPr>
          <p:cNvPr id="25611" name="Text Box 5"/>
          <p:cNvSpPr txBox="1">
            <a:spLocks noChangeArrowheads="1"/>
          </p:cNvSpPr>
          <p:nvPr/>
        </p:nvSpPr>
        <p:spPr bwMode="auto">
          <a:xfrm>
            <a:off x="942975" y="2114550"/>
            <a:ext cx="842168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600" b="1" baseline="0"/>
              <a:t>El empuje se encuentra aplicado en el centro de gravedad del fluido desalojado.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1512"/>
                                        </p:tgtEl>
                                        <p:attrNameLst>
                                          <p:attrName>style.visibility</p:attrName>
                                        </p:attrNameLst>
                                      </p:cBhvr>
                                      <p:to>
                                        <p:strVal val="visible"/>
                                      </p:to>
                                    </p:set>
                                    <p:animEffect transition="in" filter="box(in)">
                                      <p:cBhvr>
                                        <p:cTn id="7" dur="500"/>
                                        <p:tgtEl>
                                          <p:spTgt spid="21512"/>
                                        </p:tgtEl>
                                      </p:cBhvr>
                                    </p:animEffect>
                                  </p:childTnLst>
                                </p:cTn>
                              </p:par>
                              <p:par>
                                <p:cTn id="8" presetID="4" presetClass="entr" presetSubtype="16" fill="hold" nodeType="withEffect">
                                  <p:stCondLst>
                                    <p:cond delay="0"/>
                                  </p:stCondLst>
                                  <p:childTnLst>
                                    <p:set>
                                      <p:cBhvr>
                                        <p:cTn id="9" dur="1" fill="hold">
                                          <p:stCondLst>
                                            <p:cond delay="0"/>
                                          </p:stCondLst>
                                        </p:cTn>
                                        <p:tgtEl>
                                          <p:spTgt spid="21513"/>
                                        </p:tgtEl>
                                        <p:attrNameLst>
                                          <p:attrName>style.visibility</p:attrName>
                                        </p:attrNameLst>
                                      </p:cBhvr>
                                      <p:to>
                                        <p:strVal val="visible"/>
                                      </p:to>
                                    </p:set>
                                    <p:animEffect transition="in" filter="box(in)">
                                      <p:cBhvr>
                                        <p:cTn id="10" dur="500"/>
                                        <p:tgtEl>
                                          <p:spTgt spid="21513"/>
                                        </p:tgtEl>
                                      </p:cBhvr>
                                    </p:animEffect>
                                  </p:childTnLst>
                                </p:cTn>
                              </p:par>
                              <p:par>
                                <p:cTn id="11" presetID="4" presetClass="entr" presetSubtype="16" fill="hold" nodeType="withEffect">
                                  <p:stCondLst>
                                    <p:cond delay="0"/>
                                  </p:stCondLst>
                                  <p:childTnLst>
                                    <p:set>
                                      <p:cBhvr>
                                        <p:cTn id="12" dur="1" fill="hold">
                                          <p:stCondLst>
                                            <p:cond delay="0"/>
                                          </p:stCondLst>
                                        </p:cTn>
                                        <p:tgtEl>
                                          <p:spTgt spid="21514"/>
                                        </p:tgtEl>
                                        <p:attrNameLst>
                                          <p:attrName>style.visibility</p:attrName>
                                        </p:attrNameLst>
                                      </p:cBhvr>
                                      <p:to>
                                        <p:strVal val="visible"/>
                                      </p:to>
                                    </p:set>
                                    <p:animEffect transition="in" filter="box(in)">
                                      <p:cBhvr>
                                        <p:cTn id="13" dur="500"/>
                                        <p:tgtEl>
                                          <p:spTgt spid="2151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21518"/>
                                        </p:tgtEl>
                                        <p:attrNameLst>
                                          <p:attrName>style.visibility</p:attrName>
                                        </p:attrNameLst>
                                      </p:cBhvr>
                                      <p:to>
                                        <p:strVal val="visible"/>
                                      </p:to>
                                    </p:set>
                                    <p:animEffect transition="in" filter="box(in)">
                                      <p:cBhvr>
                                        <p:cTn id="18" dur="500"/>
                                        <p:tgtEl>
                                          <p:spTgt spid="21518"/>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21519"/>
                                        </p:tgtEl>
                                        <p:attrNameLst>
                                          <p:attrName>style.visibility</p:attrName>
                                        </p:attrNameLst>
                                      </p:cBhvr>
                                      <p:to>
                                        <p:strVal val="visible"/>
                                      </p:to>
                                    </p:set>
                                    <p:animEffect transition="in" filter="box(in)">
                                      <p:cBhvr>
                                        <p:cTn id="21" dur="500"/>
                                        <p:tgtEl>
                                          <p:spTgt spid="2151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 presetClass="entr" presetSubtype="16" fill="hold" nodeType="clickEffect">
                                  <p:stCondLst>
                                    <p:cond delay="0"/>
                                  </p:stCondLst>
                                  <p:childTnLst>
                                    <p:set>
                                      <p:cBhvr>
                                        <p:cTn id="25" dur="1" fill="hold">
                                          <p:stCondLst>
                                            <p:cond delay="0"/>
                                          </p:stCondLst>
                                        </p:cTn>
                                        <p:tgtEl>
                                          <p:spTgt spid="21520">
                                            <p:txEl>
                                              <p:pRg st="0" end="0"/>
                                            </p:txEl>
                                          </p:spTgt>
                                        </p:tgtEl>
                                        <p:attrNameLst>
                                          <p:attrName>style.visibility</p:attrName>
                                        </p:attrNameLst>
                                      </p:cBhvr>
                                      <p:to>
                                        <p:strVal val="visible"/>
                                      </p:to>
                                    </p:set>
                                    <p:animEffect transition="in" filter="box(in)">
                                      <p:cBhvr>
                                        <p:cTn id="26" dur="500"/>
                                        <p:tgtEl>
                                          <p:spTgt spid="21520">
                                            <p:txEl>
                                              <p:pRg st="0" end="0"/>
                                            </p:txEl>
                                          </p:spTgt>
                                        </p:tgtEl>
                                      </p:cBhvr>
                                    </p:animEffect>
                                  </p:childTnLst>
                                </p:cTn>
                              </p:par>
                              <p:par>
                                <p:cTn id="27" presetID="4" presetClass="entr" presetSubtype="16" fill="hold" nodeType="withEffect">
                                  <p:stCondLst>
                                    <p:cond delay="0"/>
                                  </p:stCondLst>
                                  <p:childTnLst>
                                    <p:set>
                                      <p:cBhvr>
                                        <p:cTn id="28" dur="1" fill="hold">
                                          <p:stCondLst>
                                            <p:cond delay="0"/>
                                          </p:stCondLst>
                                        </p:cTn>
                                        <p:tgtEl>
                                          <p:spTgt spid="21520">
                                            <p:txEl>
                                              <p:pRg st="1" end="1"/>
                                            </p:txEl>
                                          </p:spTgt>
                                        </p:tgtEl>
                                        <p:attrNameLst>
                                          <p:attrName>style.visibility</p:attrName>
                                        </p:attrNameLst>
                                      </p:cBhvr>
                                      <p:to>
                                        <p:strVal val="visible"/>
                                      </p:to>
                                    </p:set>
                                    <p:animEffect transition="in" filter="box(in)">
                                      <p:cBhvr>
                                        <p:cTn id="29" dur="500"/>
                                        <p:tgtEl>
                                          <p:spTgt spid="21520">
                                            <p:txEl>
                                              <p:pRg st="1" end="1"/>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16" fill="hold" nodeType="clickEffect">
                                  <p:stCondLst>
                                    <p:cond delay="0"/>
                                  </p:stCondLst>
                                  <p:childTnLst>
                                    <p:set>
                                      <p:cBhvr>
                                        <p:cTn id="33" dur="1" fill="hold">
                                          <p:stCondLst>
                                            <p:cond delay="0"/>
                                          </p:stCondLst>
                                        </p:cTn>
                                        <p:tgtEl>
                                          <p:spTgt spid="21520">
                                            <p:txEl>
                                              <p:pRg st="2" end="2"/>
                                            </p:txEl>
                                          </p:spTgt>
                                        </p:tgtEl>
                                        <p:attrNameLst>
                                          <p:attrName>style.visibility</p:attrName>
                                        </p:attrNameLst>
                                      </p:cBhvr>
                                      <p:to>
                                        <p:strVal val="visible"/>
                                      </p:to>
                                    </p:set>
                                    <p:animEffect transition="in" filter="box(in)">
                                      <p:cBhvr>
                                        <p:cTn id="34" dur="500"/>
                                        <p:tgtEl>
                                          <p:spTgt spid="21520">
                                            <p:txEl>
                                              <p:pRg st="2" end="2"/>
                                            </p:txEl>
                                          </p:spTgt>
                                        </p:tgtEl>
                                      </p:cBhvr>
                                    </p:animEffect>
                                  </p:childTnLst>
                                </p:cTn>
                              </p:par>
                              <p:par>
                                <p:cTn id="35" presetID="0" presetClass="path" presetSubtype="0" accel="50000" decel="50000" fill="hold" nodeType="withEffect">
                                  <p:stCondLst>
                                    <p:cond delay="0"/>
                                  </p:stCondLst>
                                  <p:childTnLst>
                                    <p:animMotion origin="layout" path="M 4.72222E-6 -4.80111E-6 L 0.0026 0.14778 " pathEditMode="relative" rAng="0" ptsTypes="AA">
                                      <p:cBhvr>
                                        <p:cTn id="36" dur="2000" fill="hold"/>
                                        <p:tgtEl>
                                          <p:spTgt spid="21513"/>
                                        </p:tgtEl>
                                        <p:attrNameLst>
                                          <p:attrName>ppt_x</p:attrName>
                                          <p:attrName>ppt_y</p:attrName>
                                        </p:attrNameLst>
                                      </p:cBhvr>
                                      <p:rCtr x="122" y="7377"/>
                                    </p:animMotion>
                                  </p:childTnLst>
                                </p:cTn>
                              </p:par>
                              <p:par>
                                <p:cTn id="37" presetID="4" presetClass="entr" presetSubtype="16" fill="hold" nodeType="withEffect">
                                  <p:stCondLst>
                                    <p:cond delay="0"/>
                                  </p:stCondLst>
                                  <p:childTnLst>
                                    <p:set>
                                      <p:cBhvr>
                                        <p:cTn id="38" dur="1" fill="hold">
                                          <p:stCondLst>
                                            <p:cond delay="0"/>
                                          </p:stCondLst>
                                        </p:cTn>
                                        <p:tgtEl>
                                          <p:spTgt spid="21520">
                                            <p:txEl>
                                              <p:pRg st="3" end="3"/>
                                            </p:txEl>
                                          </p:spTgt>
                                        </p:tgtEl>
                                        <p:attrNameLst>
                                          <p:attrName>style.visibility</p:attrName>
                                        </p:attrNameLst>
                                      </p:cBhvr>
                                      <p:to>
                                        <p:strVal val="visible"/>
                                      </p:to>
                                    </p:set>
                                    <p:animEffect transition="in" filter="box(in)">
                                      <p:cBhvr>
                                        <p:cTn id="39" dur="500"/>
                                        <p:tgtEl>
                                          <p:spTgt spid="21520">
                                            <p:txEl>
                                              <p:pRg st="3" end="3"/>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0" presetClass="path" presetSubtype="0" accel="50000" decel="50000" fill="hold" nodeType="clickEffect">
                                  <p:stCondLst>
                                    <p:cond delay="0"/>
                                  </p:stCondLst>
                                  <p:childTnLst>
                                    <p:animMotion origin="layout" path="M 1.38889E-6 -1.13784E-6 L 0.00156 -0.16813 " pathEditMode="relative" rAng="0" ptsTypes="AA">
                                      <p:cBhvr>
                                        <p:cTn id="43" dur="2000" fill="hold"/>
                                        <p:tgtEl>
                                          <p:spTgt spid="21514"/>
                                        </p:tgtEl>
                                        <p:attrNameLst>
                                          <p:attrName>ppt_x</p:attrName>
                                          <p:attrName>ppt_y</p:attrName>
                                        </p:attrNameLst>
                                      </p:cBhvr>
                                      <p:rCtr x="69" y="-8418"/>
                                    </p:animMotion>
                                  </p:childTnLst>
                                </p:cTn>
                              </p:par>
                              <p:par>
                                <p:cTn id="44" presetID="4" presetClass="entr" presetSubtype="16" fill="hold" nodeType="withEffect">
                                  <p:stCondLst>
                                    <p:cond delay="0"/>
                                  </p:stCondLst>
                                  <p:childTnLst>
                                    <p:set>
                                      <p:cBhvr>
                                        <p:cTn id="45" dur="1" fill="hold">
                                          <p:stCondLst>
                                            <p:cond delay="0"/>
                                          </p:stCondLst>
                                        </p:cTn>
                                        <p:tgtEl>
                                          <p:spTgt spid="21520">
                                            <p:txEl>
                                              <p:pRg st="5" end="5"/>
                                            </p:txEl>
                                          </p:spTgt>
                                        </p:tgtEl>
                                        <p:attrNameLst>
                                          <p:attrName>style.visibility</p:attrName>
                                        </p:attrNameLst>
                                      </p:cBhvr>
                                      <p:to>
                                        <p:strVal val="visible"/>
                                      </p:to>
                                    </p:set>
                                    <p:animEffect transition="in" filter="box(in)">
                                      <p:cBhvr>
                                        <p:cTn id="46" dur="500"/>
                                        <p:tgtEl>
                                          <p:spTgt spid="215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1661004B-3DCD-4F2C-96FB-D680583B1BEF}" type="slidenum">
              <a:rPr lang="es-ES" altLang="es-ES" sz="1500" smtClean="0"/>
              <a:pPr>
                <a:spcBef>
                  <a:spcPct val="0"/>
                </a:spcBef>
                <a:buFontTx/>
                <a:buNone/>
              </a:pPr>
              <a:t>22</a:t>
            </a:fld>
            <a:endParaRPr lang="es-ES" altLang="es-ES" sz="1500" smtClean="0"/>
          </a:p>
        </p:txBody>
      </p:sp>
      <p:graphicFrame>
        <p:nvGraphicFramePr>
          <p:cNvPr id="54276" name="Object 4"/>
          <p:cNvGraphicFramePr>
            <a:graphicFrameLocks noChangeAspect="1"/>
          </p:cNvGraphicFramePr>
          <p:nvPr/>
        </p:nvGraphicFramePr>
        <p:xfrm>
          <a:off x="612775" y="2187575"/>
          <a:ext cx="4251325" cy="3182938"/>
        </p:xfrm>
        <a:graphic>
          <a:graphicData uri="http://schemas.openxmlformats.org/presentationml/2006/ole">
            <mc:AlternateContent xmlns:mc="http://schemas.openxmlformats.org/markup-compatibility/2006">
              <mc:Choice xmlns:v="urn:schemas-microsoft-com:vml" Requires="v">
                <p:oleObj spid="_x0000_s26632" name="Fotografía de Photo Editor" r:id="rId3" imgW="3457143" imgH="3580952" progId="MSPhotoEd.3">
                  <p:embed/>
                </p:oleObj>
              </mc:Choice>
              <mc:Fallback>
                <p:oleObj name="Fotografía de Photo Editor" r:id="rId3" imgW="3457143" imgH="3580952" progId="MSPhotoEd.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t="12408" r="11374" b="8972"/>
                      <a:stretch>
                        <a:fillRect/>
                      </a:stretch>
                    </p:blipFill>
                    <p:spPr bwMode="auto">
                      <a:xfrm>
                        <a:off x="612775" y="2187575"/>
                        <a:ext cx="4251325" cy="3182938"/>
                      </a:xfrm>
                      <a:prstGeom prst="rect">
                        <a:avLst/>
                      </a:prstGeom>
                      <a:noFill/>
                      <a:ln>
                        <a:noFill/>
                      </a:ln>
                      <a:effectLst/>
                      <a:extLst>
                        <a:ext uri="{909E8E84-426E-40DD-AFC4-6F175D3DCCD1}">
                          <a14:hiddenFill xmlns:a14="http://schemas.microsoft.com/office/drawing/2010/main">
                            <a:solidFill>
                              <a:srgbClr val="FF7C80">
                                <a:alpha val="47842"/>
                              </a:srgbClr>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4277" name="Picture 5"/>
          <p:cNvPicPr>
            <a:picLocks noChangeAspect="1" noChangeArrowheads="1"/>
          </p:cNvPicPr>
          <p:nvPr/>
        </p:nvPicPr>
        <p:blipFill>
          <a:blip r:embed="rId5">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2095500" y="2649538"/>
            <a:ext cx="925513"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8" name="Picture 6"/>
          <p:cNvPicPr>
            <a:picLocks noChangeAspect="1" noChangeArrowheads="1"/>
          </p:cNvPicPr>
          <p:nvPr/>
        </p:nvPicPr>
        <p:blipFill>
          <a:blip r:embed="rId6">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3473450" y="2651125"/>
            <a:ext cx="808038"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Text Box 7"/>
          <p:cNvSpPr txBox="1">
            <a:spLocks noChangeArrowheads="1"/>
          </p:cNvSpPr>
          <p:nvPr/>
        </p:nvSpPr>
        <p:spPr bwMode="auto">
          <a:xfrm>
            <a:off x="5624513" y="2503488"/>
            <a:ext cx="3762375"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marL="204788" indent="-204788"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solidFill>
                  <a:srgbClr val="000099"/>
                </a:solidFill>
              </a:rPr>
              <a:t>Cuerpo es homogéneo:</a:t>
            </a:r>
          </a:p>
          <a:p>
            <a:pPr algn="just" eaLnBrk="1" hangingPunct="1">
              <a:spcBef>
                <a:spcPct val="50000"/>
              </a:spcBef>
            </a:pPr>
            <a:r>
              <a:rPr lang="es-ES" altLang="es-ES" sz="2000" b="1" baseline="0">
                <a:solidFill>
                  <a:srgbClr val="000099"/>
                </a:solidFill>
              </a:rPr>
              <a:t>El centro de gravedad del cuerpo (G) y el centro de flotación (E) coinciden.</a:t>
            </a:r>
          </a:p>
          <a:p>
            <a:pPr algn="just" eaLnBrk="1" hangingPunct="1">
              <a:spcBef>
                <a:spcPct val="50000"/>
              </a:spcBef>
            </a:pPr>
            <a:r>
              <a:rPr lang="es-ES" altLang="es-ES" sz="2000" b="1" baseline="0">
                <a:solidFill>
                  <a:srgbClr val="000099"/>
                </a:solidFill>
              </a:rPr>
              <a:t>El objeto se hundirá o ascenderá manteniendo su estado de giro previo</a:t>
            </a:r>
          </a:p>
        </p:txBody>
      </p:sp>
      <p:pic>
        <p:nvPicPr>
          <p:cNvPr id="26631" name="Picture 9" descr="https://encrypted-tbn2.gstatic.com/images?q=tbn:ANd9GcQaMq0NrKw_c0VGD1ZCqxiuGRvYkQa3er7Snaga8ve6JKlBlA1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51263" y="314325"/>
            <a:ext cx="265747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4276"/>
                                        </p:tgtEl>
                                        <p:attrNameLst>
                                          <p:attrName>style.visibility</p:attrName>
                                        </p:attrNameLst>
                                      </p:cBhvr>
                                      <p:to>
                                        <p:strVal val="visible"/>
                                      </p:to>
                                    </p:set>
                                    <p:animEffect transition="in" filter="box(in)">
                                      <p:cBhvr>
                                        <p:cTn id="7" dur="500"/>
                                        <p:tgtEl>
                                          <p:spTgt spid="54276"/>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54277"/>
                                        </p:tgtEl>
                                        <p:attrNameLst>
                                          <p:attrName>style.visibility</p:attrName>
                                        </p:attrNameLst>
                                      </p:cBhvr>
                                      <p:to>
                                        <p:strVal val="visible"/>
                                      </p:to>
                                    </p:set>
                                    <p:animEffect transition="in" filter="box(in)">
                                      <p:cBhvr>
                                        <p:cTn id="11" dur="500"/>
                                        <p:tgtEl>
                                          <p:spTgt spid="54277"/>
                                        </p:tgtEl>
                                      </p:cBhvr>
                                    </p:animEffect>
                                  </p:childTnLst>
                                </p:cTn>
                              </p:par>
                            </p:childTnLst>
                          </p:cTn>
                        </p:par>
                        <p:par>
                          <p:cTn id="12" fill="hold" nodeType="afterGroup">
                            <p:stCondLst>
                              <p:cond delay="1000"/>
                            </p:stCondLst>
                            <p:childTnLst>
                              <p:par>
                                <p:cTn id="13" presetID="4" presetClass="entr" presetSubtype="16" fill="hold" nodeType="afterEffect">
                                  <p:stCondLst>
                                    <p:cond delay="0"/>
                                  </p:stCondLst>
                                  <p:childTnLst>
                                    <p:set>
                                      <p:cBhvr>
                                        <p:cTn id="14" dur="1" fill="hold">
                                          <p:stCondLst>
                                            <p:cond delay="0"/>
                                          </p:stCondLst>
                                        </p:cTn>
                                        <p:tgtEl>
                                          <p:spTgt spid="54278"/>
                                        </p:tgtEl>
                                        <p:attrNameLst>
                                          <p:attrName>style.visibility</p:attrName>
                                        </p:attrNameLst>
                                      </p:cBhvr>
                                      <p:to>
                                        <p:strVal val="visible"/>
                                      </p:to>
                                    </p:set>
                                    <p:animEffect transition="in" filter="box(in)">
                                      <p:cBhvr>
                                        <p:cTn id="15" dur="500"/>
                                        <p:tgtEl>
                                          <p:spTgt spid="5427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542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C5D4125D-8719-4B44-B69E-DE9CD03654AE}" type="slidenum">
              <a:rPr lang="es-ES" altLang="es-ES" sz="1500" smtClean="0"/>
              <a:pPr>
                <a:spcBef>
                  <a:spcPct val="0"/>
                </a:spcBef>
                <a:buFontTx/>
                <a:buNone/>
              </a:pPr>
              <a:t>23</a:t>
            </a:fld>
            <a:endParaRPr lang="es-ES" altLang="es-ES" sz="1500" smtClean="0"/>
          </a:p>
        </p:txBody>
      </p:sp>
      <p:grpSp>
        <p:nvGrpSpPr>
          <p:cNvPr id="2" name="Group 348"/>
          <p:cNvGrpSpPr>
            <a:grpSpLocks/>
          </p:cNvGrpSpPr>
          <p:nvPr/>
        </p:nvGrpSpPr>
        <p:grpSpPr bwMode="auto">
          <a:xfrm>
            <a:off x="1922463" y="3703638"/>
            <a:ext cx="2076450" cy="1938337"/>
            <a:chOff x="3560" y="1842"/>
            <a:chExt cx="1152" cy="1155"/>
          </a:xfrm>
        </p:grpSpPr>
        <p:sp>
          <p:nvSpPr>
            <p:cNvPr id="27684" name="Oval 349"/>
            <p:cNvSpPr>
              <a:spLocks noChangeArrowheads="1"/>
            </p:cNvSpPr>
            <p:nvPr/>
          </p:nvSpPr>
          <p:spPr bwMode="auto">
            <a:xfrm rot="-916052">
              <a:off x="3560" y="2038"/>
              <a:ext cx="1152" cy="818"/>
            </a:xfrm>
            <a:prstGeom prst="ellipse">
              <a:avLst/>
            </a:prstGeom>
            <a:gradFill rotWithShape="0">
              <a:gsLst>
                <a:gs pos="0">
                  <a:srgbClr val="FFFF99"/>
                </a:gs>
                <a:gs pos="100000">
                  <a:srgbClr val="FFFF00"/>
                </a:gs>
              </a:gsLst>
              <a:lin ang="18900000" scaled="1"/>
            </a:gradFill>
            <a:ln w="28575">
              <a:solidFill>
                <a:schemeClr val="tx1"/>
              </a:solidFill>
              <a:miter lim="800000"/>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7685" name="Line 350"/>
            <p:cNvSpPr>
              <a:spLocks noChangeShapeType="1"/>
            </p:cNvSpPr>
            <p:nvPr/>
          </p:nvSpPr>
          <p:spPr bwMode="auto">
            <a:xfrm>
              <a:off x="4127" y="1863"/>
              <a:ext cx="0" cy="1134"/>
            </a:xfrm>
            <a:prstGeom prst="line">
              <a:avLst/>
            </a:prstGeom>
            <a:noFill/>
            <a:ln w="9525">
              <a:solidFill>
                <a:srgbClr val="FF33CC"/>
              </a:solidFill>
              <a:prstDash val="dash"/>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6" name="Line 351"/>
            <p:cNvSpPr>
              <a:spLocks noChangeShapeType="1"/>
            </p:cNvSpPr>
            <p:nvPr/>
          </p:nvSpPr>
          <p:spPr bwMode="auto">
            <a:xfrm>
              <a:off x="4079" y="1863"/>
              <a:ext cx="0" cy="1134"/>
            </a:xfrm>
            <a:prstGeom prst="line">
              <a:avLst/>
            </a:prstGeom>
            <a:noFill/>
            <a:ln w="9525">
              <a:solidFill>
                <a:srgbClr val="FF33CC"/>
              </a:solidFill>
              <a:prstDash val="dash"/>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7" name="Line 352"/>
            <p:cNvSpPr>
              <a:spLocks noChangeShapeType="1"/>
            </p:cNvSpPr>
            <p:nvPr/>
          </p:nvSpPr>
          <p:spPr bwMode="auto">
            <a:xfrm flipV="1">
              <a:off x="4130" y="2263"/>
              <a:ext cx="0" cy="238"/>
            </a:xfrm>
            <a:prstGeom prst="line">
              <a:avLst/>
            </a:prstGeom>
            <a:noFill/>
            <a:ln w="38100">
              <a:solidFill>
                <a:srgbClr val="FF3300"/>
              </a:solidFill>
              <a:miter lim="800000"/>
              <a:headEnd/>
              <a:tailEnd type="stealth" w="med" len="sm"/>
            </a:ln>
            <a:extLst>
              <a:ext uri="{909E8E84-426E-40DD-AFC4-6F175D3DCCD1}">
                <a14:hiddenFill xmlns:a14="http://schemas.microsoft.com/office/drawing/2010/main">
                  <a:noFill/>
                </a14:hiddenFill>
              </a:ext>
            </a:extLst>
          </p:spPr>
          <p:txBody>
            <a:bodyPr wrap="none"/>
            <a:lstStyle/>
            <a:p>
              <a:endParaRPr lang="es-ES"/>
            </a:p>
          </p:txBody>
        </p:sp>
        <p:sp>
          <p:nvSpPr>
            <p:cNvPr id="27688" name="Line 353"/>
            <p:cNvSpPr>
              <a:spLocks noChangeShapeType="1"/>
            </p:cNvSpPr>
            <p:nvPr/>
          </p:nvSpPr>
          <p:spPr bwMode="auto">
            <a:xfrm>
              <a:off x="4081" y="2342"/>
              <a:ext cx="0" cy="238"/>
            </a:xfrm>
            <a:prstGeom prst="line">
              <a:avLst/>
            </a:prstGeom>
            <a:noFill/>
            <a:ln w="38100">
              <a:solidFill>
                <a:srgbClr val="33CC33"/>
              </a:solidFill>
              <a:miter lim="800000"/>
              <a:headEnd/>
              <a:tailEnd type="stealth" w="med" len="sm"/>
            </a:ln>
            <a:extLst>
              <a:ext uri="{909E8E84-426E-40DD-AFC4-6F175D3DCCD1}">
                <a14:hiddenFill xmlns:a14="http://schemas.microsoft.com/office/drawing/2010/main">
                  <a:noFill/>
                </a14:hiddenFill>
              </a:ext>
            </a:extLst>
          </p:spPr>
          <p:txBody>
            <a:bodyPr wrap="none"/>
            <a:lstStyle/>
            <a:p>
              <a:endParaRPr lang="es-ES"/>
            </a:p>
          </p:txBody>
        </p:sp>
        <p:sp>
          <p:nvSpPr>
            <p:cNvPr id="27689" name="Text Box 354"/>
            <p:cNvSpPr txBox="1">
              <a:spLocks noChangeArrowheads="1"/>
            </p:cNvSpPr>
            <p:nvPr/>
          </p:nvSpPr>
          <p:spPr bwMode="auto">
            <a:xfrm>
              <a:off x="3931" y="2275"/>
              <a:ext cx="84"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500" b="1" baseline="0">
                  <a:solidFill>
                    <a:srgbClr val="00CC00"/>
                  </a:solidFill>
                  <a:latin typeface="Balloon" pitchFamily="2" charset="0"/>
                </a:rPr>
                <a:t>G</a:t>
              </a:r>
            </a:p>
          </p:txBody>
        </p:sp>
        <p:sp>
          <p:nvSpPr>
            <p:cNvPr id="27690" name="Line 355"/>
            <p:cNvSpPr>
              <a:spLocks noChangeShapeType="1"/>
            </p:cNvSpPr>
            <p:nvPr/>
          </p:nvSpPr>
          <p:spPr bwMode="auto">
            <a:xfrm rot="20683948" flipV="1">
              <a:off x="4099" y="1842"/>
              <a:ext cx="0" cy="1104"/>
            </a:xfrm>
            <a:prstGeom prst="line">
              <a:avLst/>
            </a:prstGeom>
            <a:noFill/>
            <a:ln w="12700">
              <a:solidFill>
                <a:srgbClr val="800080"/>
              </a:solidFill>
              <a:prstDash val="lgDashDot"/>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91" name="Text Box 356"/>
            <p:cNvSpPr txBox="1">
              <a:spLocks noChangeArrowheads="1"/>
            </p:cNvSpPr>
            <p:nvPr/>
          </p:nvSpPr>
          <p:spPr bwMode="auto">
            <a:xfrm>
              <a:off x="4171" y="2407"/>
              <a:ext cx="96"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500" b="1" baseline="0">
                  <a:solidFill>
                    <a:srgbClr val="FF0000"/>
                  </a:solidFill>
                  <a:latin typeface="Balloon" pitchFamily="2" charset="0"/>
                </a:rPr>
                <a:t>E</a:t>
              </a:r>
            </a:p>
          </p:txBody>
        </p:sp>
        <p:sp>
          <p:nvSpPr>
            <p:cNvPr id="27692" name="Oval 357"/>
            <p:cNvSpPr>
              <a:spLocks noChangeAspect="1" noChangeArrowheads="1"/>
            </p:cNvSpPr>
            <p:nvPr/>
          </p:nvSpPr>
          <p:spPr bwMode="auto">
            <a:xfrm rot="-335235">
              <a:off x="4081" y="2350"/>
              <a:ext cx="16" cy="15"/>
            </a:xfrm>
            <a:prstGeom prst="ellipse">
              <a:avLst/>
            </a:prstGeom>
            <a:solidFill>
              <a:schemeClr val="tx1"/>
            </a:solidFill>
            <a:ln w="28575">
              <a:solidFill>
                <a:schemeClr val="tx1"/>
              </a:solidFill>
              <a:miter lim="800000"/>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7693" name="Oval 358"/>
            <p:cNvSpPr>
              <a:spLocks noChangeAspect="1" noChangeArrowheads="1"/>
            </p:cNvSpPr>
            <p:nvPr/>
          </p:nvSpPr>
          <p:spPr bwMode="auto">
            <a:xfrm rot="-335235">
              <a:off x="4112" y="2471"/>
              <a:ext cx="16" cy="15"/>
            </a:xfrm>
            <a:prstGeom prst="ellipse">
              <a:avLst/>
            </a:prstGeom>
            <a:solidFill>
              <a:schemeClr val="tx1"/>
            </a:solidFill>
            <a:ln w="28575">
              <a:solidFill>
                <a:schemeClr val="tx1"/>
              </a:solidFill>
              <a:miter lim="800000"/>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grpSp>
      <p:sp>
        <p:nvSpPr>
          <p:cNvPr id="27940" name="Text Box 292"/>
          <p:cNvSpPr txBox="1">
            <a:spLocks noChangeArrowheads="1"/>
          </p:cNvSpPr>
          <p:nvPr/>
        </p:nvSpPr>
        <p:spPr bwMode="auto">
          <a:xfrm>
            <a:off x="776288" y="581025"/>
            <a:ext cx="7604125"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marL="204788" indent="-204788"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solidFill>
                  <a:srgbClr val="000099"/>
                </a:solidFill>
              </a:rPr>
              <a:t>Si el cuerpo no es homogéneo:</a:t>
            </a:r>
          </a:p>
          <a:p>
            <a:pPr algn="just" eaLnBrk="1" hangingPunct="1">
              <a:spcBef>
                <a:spcPct val="50000"/>
              </a:spcBef>
            </a:pPr>
            <a:r>
              <a:rPr lang="es-ES" altLang="es-ES" sz="2000" b="1" baseline="0">
                <a:solidFill>
                  <a:srgbClr val="000099"/>
                </a:solidFill>
              </a:rPr>
              <a:t>El centro de gravedad del cuerpo y el centro de flotación no tienen porqué coincidir</a:t>
            </a:r>
          </a:p>
          <a:p>
            <a:pPr algn="just" eaLnBrk="1" hangingPunct="1">
              <a:spcBef>
                <a:spcPct val="50000"/>
              </a:spcBef>
            </a:pPr>
            <a:r>
              <a:rPr lang="es-ES" altLang="es-ES" sz="2000" b="1" baseline="0">
                <a:solidFill>
                  <a:srgbClr val="000099"/>
                </a:solidFill>
              </a:rPr>
              <a:t>El cuerpo se hundirá o ascenderá oscilando en vertical en torno a la línea que nos une</a:t>
            </a:r>
          </a:p>
        </p:txBody>
      </p:sp>
      <p:grpSp>
        <p:nvGrpSpPr>
          <p:cNvPr id="3" name="Group 363"/>
          <p:cNvGrpSpPr>
            <a:grpSpLocks/>
          </p:cNvGrpSpPr>
          <p:nvPr/>
        </p:nvGrpSpPr>
        <p:grpSpPr bwMode="auto">
          <a:xfrm>
            <a:off x="919163" y="2798763"/>
            <a:ext cx="4008437" cy="3435350"/>
            <a:chOff x="510" y="1667"/>
            <a:chExt cx="2223" cy="2045"/>
          </a:xfrm>
        </p:grpSpPr>
        <p:sp>
          <p:nvSpPr>
            <p:cNvPr id="27661" name="Line 312"/>
            <p:cNvSpPr>
              <a:spLocks noChangeShapeType="1"/>
            </p:cNvSpPr>
            <p:nvPr/>
          </p:nvSpPr>
          <p:spPr bwMode="auto">
            <a:xfrm>
              <a:off x="1338" y="2931"/>
              <a:ext cx="256"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grpSp>
          <p:nvGrpSpPr>
            <p:cNvPr id="27662" name="Group 331"/>
            <p:cNvGrpSpPr>
              <a:grpSpLocks/>
            </p:cNvGrpSpPr>
            <p:nvPr/>
          </p:nvGrpSpPr>
          <p:grpSpPr bwMode="auto">
            <a:xfrm>
              <a:off x="510" y="1667"/>
              <a:ext cx="2223" cy="2045"/>
              <a:chOff x="884" y="1661"/>
              <a:chExt cx="1666" cy="1424"/>
            </a:xfrm>
          </p:grpSpPr>
          <p:sp>
            <p:nvSpPr>
              <p:cNvPr id="27663" name="Line 305"/>
              <p:cNvSpPr>
                <a:spLocks noChangeShapeType="1"/>
              </p:cNvSpPr>
              <p:nvPr/>
            </p:nvSpPr>
            <p:spPr bwMode="auto">
              <a:xfrm>
                <a:off x="884" y="1933"/>
                <a:ext cx="1632"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4" name="Line 306"/>
              <p:cNvSpPr>
                <a:spLocks noChangeShapeType="1"/>
              </p:cNvSpPr>
              <p:nvPr/>
            </p:nvSpPr>
            <p:spPr bwMode="auto">
              <a:xfrm>
                <a:off x="902" y="2317"/>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5" name="Line 307"/>
              <p:cNvSpPr>
                <a:spLocks noChangeShapeType="1"/>
              </p:cNvSpPr>
              <p:nvPr/>
            </p:nvSpPr>
            <p:spPr bwMode="auto">
              <a:xfrm>
                <a:off x="1094" y="2461"/>
                <a:ext cx="192"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6" name="Line 308"/>
              <p:cNvSpPr>
                <a:spLocks noChangeShapeType="1"/>
              </p:cNvSpPr>
              <p:nvPr/>
            </p:nvSpPr>
            <p:spPr bwMode="auto">
              <a:xfrm>
                <a:off x="1286" y="2653"/>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7" name="Line 309"/>
              <p:cNvSpPr>
                <a:spLocks noChangeShapeType="1"/>
              </p:cNvSpPr>
              <p:nvPr/>
            </p:nvSpPr>
            <p:spPr bwMode="auto">
              <a:xfrm>
                <a:off x="1334" y="2269"/>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8" name="Line 310"/>
              <p:cNvSpPr>
                <a:spLocks noChangeShapeType="1"/>
              </p:cNvSpPr>
              <p:nvPr/>
            </p:nvSpPr>
            <p:spPr bwMode="auto">
              <a:xfrm>
                <a:off x="2006" y="2941"/>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69" name="Line 311"/>
              <p:cNvSpPr>
                <a:spLocks noChangeShapeType="1"/>
              </p:cNvSpPr>
              <p:nvPr/>
            </p:nvSpPr>
            <p:spPr bwMode="auto">
              <a:xfrm>
                <a:off x="1046" y="2797"/>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0" name="Line 313"/>
              <p:cNvSpPr>
                <a:spLocks noChangeShapeType="1"/>
              </p:cNvSpPr>
              <p:nvPr/>
            </p:nvSpPr>
            <p:spPr bwMode="auto">
              <a:xfrm>
                <a:off x="2246" y="2269"/>
                <a:ext cx="192"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1" name="Line 314"/>
              <p:cNvSpPr>
                <a:spLocks noChangeShapeType="1"/>
              </p:cNvSpPr>
              <p:nvPr/>
            </p:nvSpPr>
            <p:spPr bwMode="auto">
              <a:xfrm>
                <a:off x="2246" y="2605"/>
                <a:ext cx="226"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2" name="Line 315"/>
              <p:cNvSpPr>
                <a:spLocks noChangeShapeType="1"/>
              </p:cNvSpPr>
              <p:nvPr/>
            </p:nvSpPr>
            <p:spPr bwMode="auto">
              <a:xfrm>
                <a:off x="950" y="2941"/>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3" name="Line 316"/>
              <p:cNvSpPr>
                <a:spLocks noChangeShapeType="1"/>
              </p:cNvSpPr>
              <p:nvPr/>
            </p:nvSpPr>
            <p:spPr bwMode="auto">
              <a:xfrm>
                <a:off x="950" y="2557"/>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4" name="Line 317"/>
              <p:cNvSpPr>
                <a:spLocks noChangeShapeType="1"/>
              </p:cNvSpPr>
              <p:nvPr/>
            </p:nvSpPr>
            <p:spPr bwMode="auto">
              <a:xfrm>
                <a:off x="1478" y="3037"/>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5" name="Line 318"/>
              <p:cNvSpPr>
                <a:spLocks noChangeShapeType="1"/>
              </p:cNvSpPr>
              <p:nvPr/>
            </p:nvSpPr>
            <p:spPr bwMode="auto">
              <a:xfrm>
                <a:off x="1862" y="2797"/>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6" name="Line 319"/>
              <p:cNvSpPr>
                <a:spLocks noChangeShapeType="1"/>
              </p:cNvSpPr>
              <p:nvPr/>
            </p:nvSpPr>
            <p:spPr bwMode="auto">
              <a:xfrm>
                <a:off x="2006" y="2461"/>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7" name="Line 320"/>
              <p:cNvSpPr>
                <a:spLocks noChangeShapeType="1"/>
              </p:cNvSpPr>
              <p:nvPr/>
            </p:nvSpPr>
            <p:spPr bwMode="auto">
              <a:xfrm>
                <a:off x="1478" y="2365"/>
                <a:ext cx="192"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8" name="Line 321"/>
              <p:cNvSpPr>
                <a:spLocks noChangeShapeType="1"/>
              </p:cNvSpPr>
              <p:nvPr/>
            </p:nvSpPr>
            <p:spPr bwMode="auto">
              <a:xfrm>
                <a:off x="884" y="1661"/>
                <a:ext cx="18" cy="1424"/>
              </a:xfrm>
              <a:prstGeom prst="line">
                <a:avLst/>
              </a:prstGeom>
              <a:noFill/>
              <a:ln w="57150">
                <a:solidFill>
                  <a:srgbClr val="003366"/>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79" name="Line 322"/>
              <p:cNvSpPr>
                <a:spLocks noChangeShapeType="1"/>
              </p:cNvSpPr>
              <p:nvPr/>
            </p:nvSpPr>
            <p:spPr bwMode="auto">
              <a:xfrm>
                <a:off x="884" y="3085"/>
                <a:ext cx="1666" cy="0"/>
              </a:xfrm>
              <a:prstGeom prst="line">
                <a:avLst/>
              </a:prstGeom>
              <a:noFill/>
              <a:ln w="57150">
                <a:solidFill>
                  <a:srgbClr val="003366"/>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0" name="Line 324"/>
              <p:cNvSpPr>
                <a:spLocks noChangeShapeType="1"/>
              </p:cNvSpPr>
              <p:nvPr/>
            </p:nvSpPr>
            <p:spPr bwMode="auto">
              <a:xfrm>
                <a:off x="1383" y="2160"/>
                <a:ext cx="52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1" name="Line 325"/>
              <p:cNvSpPr>
                <a:spLocks noChangeShapeType="1"/>
              </p:cNvSpPr>
              <p:nvPr/>
            </p:nvSpPr>
            <p:spPr bwMode="auto">
              <a:xfrm>
                <a:off x="1863" y="2064"/>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2" name="Line 326"/>
              <p:cNvSpPr>
                <a:spLocks noChangeShapeType="1"/>
              </p:cNvSpPr>
              <p:nvPr/>
            </p:nvSpPr>
            <p:spPr bwMode="auto">
              <a:xfrm>
                <a:off x="1047" y="2064"/>
                <a:ext cx="288" cy="0"/>
              </a:xfrm>
              <a:prstGeom prst="line">
                <a:avLst/>
              </a:prstGeom>
              <a:noFill/>
              <a:ln w="9525">
                <a:solidFill>
                  <a:srgbClr val="00CCFF"/>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sp>
            <p:nvSpPr>
              <p:cNvPr id="27683" name="Line 330"/>
              <p:cNvSpPr>
                <a:spLocks noChangeShapeType="1"/>
              </p:cNvSpPr>
              <p:nvPr/>
            </p:nvSpPr>
            <p:spPr bwMode="auto">
              <a:xfrm>
                <a:off x="2517" y="1661"/>
                <a:ext cx="18" cy="1424"/>
              </a:xfrm>
              <a:prstGeom prst="line">
                <a:avLst/>
              </a:prstGeom>
              <a:noFill/>
              <a:ln w="57150">
                <a:solidFill>
                  <a:srgbClr val="003366"/>
                </a:solidFill>
                <a:miter lim="800000"/>
                <a:headEnd/>
                <a:tailEnd/>
              </a:ln>
              <a:extLst>
                <a:ext uri="{909E8E84-426E-40DD-AFC4-6F175D3DCCD1}">
                  <a14:hiddenFill xmlns:a14="http://schemas.microsoft.com/office/drawing/2010/main">
                    <a:noFill/>
                  </a14:hiddenFill>
                </a:ext>
              </a:extLst>
            </p:spPr>
            <p:txBody>
              <a:bodyPr wrap="none"/>
              <a:lstStyle/>
              <a:p>
                <a:endParaRPr lang="es-ES"/>
              </a:p>
            </p:txBody>
          </p:sp>
        </p:grpSp>
      </p:grpSp>
      <p:sp>
        <p:nvSpPr>
          <p:cNvPr id="28010" name="Text Box 362"/>
          <p:cNvSpPr txBox="1">
            <a:spLocks noChangeArrowheads="1"/>
          </p:cNvSpPr>
          <p:nvPr/>
        </p:nvSpPr>
        <p:spPr bwMode="auto">
          <a:xfrm>
            <a:off x="4975225" y="4922838"/>
            <a:ext cx="5408613"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1800" b="1" baseline="0">
                <a:solidFill>
                  <a:srgbClr val="FF0000"/>
                </a:solidFill>
                <a:cs typeface="Arial" panose="020B0604020202020204" pitchFamily="34" charset="0"/>
              </a:rPr>
              <a:t>Para que el cuerpo no vuelque:</a:t>
            </a:r>
          </a:p>
          <a:p>
            <a:pPr algn="ctr" eaLnBrk="1" hangingPunct="1">
              <a:spcBef>
                <a:spcPct val="50000"/>
              </a:spcBef>
              <a:buFontTx/>
              <a:buNone/>
            </a:pPr>
            <a:r>
              <a:rPr lang="es-ES" altLang="es-ES" sz="2000" b="1" baseline="0">
                <a:solidFill>
                  <a:srgbClr val="FF0000"/>
                </a:solidFill>
                <a:cs typeface="Arial" panose="020B0604020202020204" pitchFamily="34" charset="0"/>
              </a:rPr>
              <a:t>Punto de aplicación de E por encima de G</a:t>
            </a:r>
          </a:p>
          <a:p>
            <a:pPr algn="ctr" eaLnBrk="1" hangingPunct="1">
              <a:spcBef>
                <a:spcPct val="50000"/>
              </a:spcBef>
              <a:buFontTx/>
              <a:buNone/>
            </a:pPr>
            <a:r>
              <a:rPr lang="es-ES" altLang="es-ES" sz="2000" b="1" baseline="0">
                <a:solidFill>
                  <a:srgbClr val="FF0000"/>
                </a:solidFill>
                <a:cs typeface="Arial" panose="020B0604020202020204" pitchFamily="34" charset="0"/>
              </a:rPr>
              <a:t>Centro de flotación por encima de centro de gravedad del cuerpo</a:t>
            </a:r>
            <a:endParaRPr lang="el-GR" altLang="es-ES" sz="2000" b="1" baseline="0">
              <a:solidFill>
                <a:srgbClr val="FF0000"/>
              </a:solidFill>
              <a:cs typeface="Arial" panose="020B0604020202020204" pitchFamily="34" charset="0"/>
            </a:endParaRPr>
          </a:p>
        </p:txBody>
      </p:sp>
      <p:grpSp>
        <p:nvGrpSpPr>
          <p:cNvPr id="27655" name="Group 369"/>
          <p:cNvGrpSpPr>
            <a:grpSpLocks/>
          </p:cNvGrpSpPr>
          <p:nvPr/>
        </p:nvGrpSpPr>
        <p:grpSpPr bwMode="auto">
          <a:xfrm>
            <a:off x="5273675" y="2408238"/>
            <a:ext cx="4333875" cy="2324100"/>
            <a:chOff x="2925" y="1434"/>
            <a:chExt cx="2404" cy="1384"/>
          </a:xfrm>
        </p:grpSpPr>
        <p:pic>
          <p:nvPicPr>
            <p:cNvPr id="27656" name="Picture 361" descr="submari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5" y="1434"/>
              <a:ext cx="2404" cy="1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Line 364"/>
            <p:cNvSpPr>
              <a:spLocks noChangeShapeType="1"/>
            </p:cNvSpPr>
            <p:nvPr/>
          </p:nvSpPr>
          <p:spPr bwMode="auto">
            <a:xfrm flipV="1">
              <a:off x="4259" y="1768"/>
              <a:ext cx="0" cy="181"/>
            </a:xfrm>
            <a:prstGeom prst="line">
              <a:avLst/>
            </a:prstGeom>
            <a:noFill/>
            <a:ln w="28575">
              <a:solidFill>
                <a:srgbClr val="FF0000"/>
              </a:solidFill>
              <a:round/>
              <a:headEnd type="oval"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7658" name="Line 365"/>
            <p:cNvSpPr>
              <a:spLocks noChangeShapeType="1"/>
            </p:cNvSpPr>
            <p:nvPr/>
          </p:nvSpPr>
          <p:spPr bwMode="auto">
            <a:xfrm>
              <a:off x="4332" y="2024"/>
              <a:ext cx="0" cy="272"/>
            </a:xfrm>
            <a:prstGeom prst="line">
              <a:avLst/>
            </a:prstGeom>
            <a:noFill/>
            <a:ln w="28575">
              <a:solidFill>
                <a:srgbClr val="FFFF00"/>
              </a:solidFill>
              <a:round/>
              <a:headEnd type="oval" w="med" len="me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27659" name="Text Box 366"/>
            <p:cNvSpPr txBox="1">
              <a:spLocks noChangeArrowheads="1"/>
            </p:cNvSpPr>
            <p:nvPr/>
          </p:nvSpPr>
          <p:spPr bwMode="auto">
            <a:xfrm>
              <a:off x="3969" y="1661"/>
              <a:ext cx="18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FF0000"/>
                  </a:solidFill>
                </a:rPr>
                <a:t>E</a:t>
              </a:r>
            </a:p>
          </p:txBody>
        </p:sp>
        <p:sp>
          <p:nvSpPr>
            <p:cNvPr id="27660" name="Text Box 367"/>
            <p:cNvSpPr txBox="1">
              <a:spLocks noChangeArrowheads="1"/>
            </p:cNvSpPr>
            <p:nvPr/>
          </p:nvSpPr>
          <p:spPr bwMode="auto">
            <a:xfrm>
              <a:off x="4350" y="2069"/>
              <a:ext cx="18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FFFF00"/>
                  </a:solidFill>
                </a:rPr>
                <a:t>G</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94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940">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7940">
                                            <p:txEl>
                                              <p:pRg st="2" end="2"/>
                                            </p:txEl>
                                          </p:spTgt>
                                        </p:tgtEl>
                                        <p:attrNameLst>
                                          <p:attrName>style.visibility</p:attrName>
                                        </p:attrNameLst>
                                      </p:cBhvr>
                                      <p:to>
                                        <p:strVal val="visible"/>
                                      </p:to>
                                    </p:set>
                                  </p:childTnLst>
                                </p:cTn>
                              </p:par>
                              <p:par>
                                <p:cTn id="19" presetID="32" presetClass="emph" presetSubtype="0" fill="hold" nodeType="withEffect">
                                  <p:stCondLst>
                                    <p:cond delay="0"/>
                                  </p:stCondLst>
                                  <p:childTnLst>
                                    <p:animClr clrSpc="rgb" dir="cw">
                                      <p:cBhvr override="childStyle">
                                        <p:cTn id="20" dur="100" fill="hold"/>
                                        <p:tgtEl>
                                          <p:spTgt spid="2"/>
                                        </p:tgtEl>
                                        <p:attrNameLst>
                                          <p:attrName>style.color</p:attrName>
                                        </p:attrNameLst>
                                      </p:cBhvr>
                                      <p:to>
                                        <a:schemeClr val="accent2"/>
                                      </p:to>
                                    </p:animClr>
                                    <p:animClr clrSpc="rgb" dir="cw">
                                      <p:cBhvr>
                                        <p:cTn id="21" dur="100" fill="hold"/>
                                        <p:tgtEl>
                                          <p:spTgt spid="2"/>
                                        </p:tgtEl>
                                        <p:attrNameLst>
                                          <p:attrName>fillcolor</p:attrName>
                                        </p:attrNameLst>
                                      </p:cBhvr>
                                      <p:to>
                                        <a:schemeClr val="accent2"/>
                                      </p:to>
                                    </p:animClr>
                                    <p:set>
                                      <p:cBhvr>
                                        <p:cTn id="22" dur="100" fill="hold"/>
                                        <p:tgtEl>
                                          <p:spTgt spid="2"/>
                                        </p:tgtEl>
                                        <p:attrNameLst>
                                          <p:attrName>fill.type</p:attrName>
                                        </p:attrNameLst>
                                      </p:cBhvr>
                                      <p:to>
                                        <p:strVal val="solid"/>
                                      </p:to>
                                    </p:set>
                                    <p:set>
                                      <p:cBhvr>
                                        <p:cTn id="23" dur="100" fill="hold"/>
                                        <p:tgtEl>
                                          <p:spTgt spid="2"/>
                                        </p:tgtEl>
                                        <p:attrNameLst>
                                          <p:attrName>fill.on</p:attrName>
                                        </p:attrNameLst>
                                      </p:cBhvr>
                                      <p:to>
                                        <p:strVal val="true"/>
                                      </p:to>
                                    </p:set>
                                    <p:animRot by="120000">
                                      <p:cBhvr>
                                        <p:cTn id="24" dur="100" fill="hold">
                                          <p:stCondLst>
                                            <p:cond delay="0"/>
                                          </p:stCondLst>
                                        </p:cTn>
                                        <p:tgtEl>
                                          <p:spTgt spid="2"/>
                                        </p:tgtEl>
                                        <p:attrNameLst>
                                          <p:attrName>r</p:attrName>
                                        </p:attrNameLst>
                                      </p:cBhvr>
                                    </p:animRot>
                                    <p:animRot by="-240000">
                                      <p:cBhvr>
                                        <p:cTn id="25" dur="200" fill="hold">
                                          <p:stCondLst>
                                            <p:cond delay="200"/>
                                          </p:stCondLst>
                                        </p:cTn>
                                        <p:tgtEl>
                                          <p:spTgt spid="2"/>
                                        </p:tgtEl>
                                        <p:attrNameLst>
                                          <p:attrName>r</p:attrName>
                                        </p:attrNameLst>
                                      </p:cBhvr>
                                    </p:animRot>
                                    <p:animRot by="240000">
                                      <p:cBhvr>
                                        <p:cTn id="26" dur="200" fill="hold">
                                          <p:stCondLst>
                                            <p:cond delay="400"/>
                                          </p:stCondLst>
                                        </p:cTn>
                                        <p:tgtEl>
                                          <p:spTgt spid="2"/>
                                        </p:tgtEl>
                                        <p:attrNameLst>
                                          <p:attrName>r</p:attrName>
                                        </p:attrNameLst>
                                      </p:cBhvr>
                                    </p:animRot>
                                    <p:animRot by="-240000">
                                      <p:cBhvr>
                                        <p:cTn id="27" dur="200" fill="hold">
                                          <p:stCondLst>
                                            <p:cond delay="600"/>
                                          </p:stCondLst>
                                        </p:cTn>
                                        <p:tgtEl>
                                          <p:spTgt spid="2"/>
                                        </p:tgtEl>
                                        <p:attrNameLst>
                                          <p:attrName>r</p:attrName>
                                        </p:attrNameLst>
                                      </p:cBhvr>
                                    </p:animRot>
                                    <p:animRot by="120000">
                                      <p:cBhvr>
                                        <p:cTn id="28" dur="200" fill="hold">
                                          <p:stCondLst>
                                            <p:cond delay="800"/>
                                          </p:stCondLst>
                                        </p:cTn>
                                        <p:tgtEl>
                                          <p:spTgt spid="2"/>
                                        </p:tgtEl>
                                        <p:attrNameLst>
                                          <p:attrName>r</p:attrName>
                                        </p:attrNameLst>
                                      </p:cBhvr>
                                    </p:animRot>
                                  </p:childTnLst>
                                </p:cTn>
                              </p:par>
                              <p:par>
                                <p:cTn id="29" presetID="64" presetClass="path" presetSubtype="0" accel="50000" decel="50000" fill="hold" nodeType="withEffect">
                                  <p:stCondLst>
                                    <p:cond delay="0"/>
                                  </p:stCondLst>
                                  <p:childTnLst>
                                    <p:animMotion origin="layout" path="M 5.55556E-7 4.24607E-6 L -0.00556 -0.18571 " pathEditMode="relative" rAng="0" ptsTypes="AA">
                                      <p:cBhvr>
                                        <p:cTn id="30" dur="2000" fill="hold"/>
                                        <p:tgtEl>
                                          <p:spTgt spid="2"/>
                                        </p:tgtEl>
                                        <p:attrNameLst>
                                          <p:attrName>ppt_x</p:attrName>
                                          <p:attrName>ppt_y</p:attrName>
                                        </p:attrNameLst>
                                      </p:cBhvr>
                                      <p:rCtr x="-278" y="-9297"/>
                                    </p:animMotion>
                                  </p:childTnLst>
                                </p:cTn>
                              </p:par>
                              <p:par>
                                <p:cTn id="31" presetID="4" presetClass="entr" presetSubtype="16" fill="hold" nodeType="withEffect">
                                  <p:stCondLst>
                                    <p:cond delay="0"/>
                                  </p:stCondLst>
                                  <p:childTnLst>
                                    <p:set>
                                      <p:cBhvr>
                                        <p:cTn id="32" dur="1" fill="hold">
                                          <p:stCondLst>
                                            <p:cond delay="0"/>
                                          </p:stCondLst>
                                        </p:cTn>
                                        <p:tgtEl>
                                          <p:spTgt spid="28010">
                                            <p:txEl>
                                              <p:pRg st="0" end="0"/>
                                            </p:txEl>
                                          </p:spTgt>
                                        </p:tgtEl>
                                        <p:attrNameLst>
                                          <p:attrName>style.visibility</p:attrName>
                                        </p:attrNameLst>
                                      </p:cBhvr>
                                      <p:to>
                                        <p:strVal val="visible"/>
                                      </p:to>
                                    </p:set>
                                    <p:animEffect transition="in" filter="box(in)">
                                      <p:cBhvr>
                                        <p:cTn id="33" dur="500"/>
                                        <p:tgtEl>
                                          <p:spTgt spid="28010">
                                            <p:txEl>
                                              <p:pRg st="0" end="0"/>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nodeType="clickEffect">
                                  <p:stCondLst>
                                    <p:cond delay="0"/>
                                  </p:stCondLst>
                                  <p:childTnLst>
                                    <p:set>
                                      <p:cBhvr>
                                        <p:cTn id="37" dur="1" fill="hold">
                                          <p:stCondLst>
                                            <p:cond delay="0"/>
                                          </p:stCondLst>
                                        </p:cTn>
                                        <p:tgtEl>
                                          <p:spTgt spid="28010">
                                            <p:txEl>
                                              <p:pRg st="1" end="1"/>
                                            </p:txEl>
                                          </p:spTgt>
                                        </p:tgtEl>
                                        <p:attrNameLst>
                                          <p:attrName>style.visibility</p:attrName>
                                        </p:attrNameLst>
                                      </p:cBhvr>
                                      <p:to>
                                        <p:strVal val="visible"/>
                                      </p:to>
                                    </p:set>
                                    <p:animEffect transition="in" filter="box(in)">
                                      <p:cBhvr>
                                        <p:cTn id="38" dur="500"/>
                                        <p:tgtEl>
                                          <p:spTgt spid="28010">
                                            <p:txEl>
                                              <p:pRg st="1" end="1"/>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nodeType="clickEffect">
                                  <p:stCondLst>
                                    <p:cond delay="0"/>
                                  </p:stCondLst>
                                  <p:childTnLst>
                                    <p:set>
                                      <p:cBhvr>
                                        <p:cTn id="42" dur="1" fill="hold">
                                          <p:stCondLst>
                                            <p:cond delay="0"/>
                                          </p:stCondLst>
                                        </p:cTn>
                                        <p:tgtEl>
                                          <p:spTgt spid="28010">
                                            <p:txEl>
                                              <p:pRg st="2" end="2"/>
                                            </p:txEl>
                                          </p:spTgt>
                                        </p:tgtEl>
                                        <p:attrNameLst>
                                          <p:attrName>style.visibility</p:attrName>
                                        </p:attrNameLst>
                                      </p:cBhvr>
                                      <p:to>
                                        <p:strVal val="visible"/>
                                      </p:to>
                                    </p:set>
                                    <p:animEffect transition="in" filter="box(in)">
                                      <p:cBhvr>
                                        <p:cTn id="43" dur="500"/>
                                        <p:tgtEl>
                                          <p:spTgt spid="280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3A3B95F1-4993-4A98-BD14-9E5D6FF1EEB3}" type="slidenum">
              <a:rPr lang="es-ES" altLang="es-ES" sz="1500" smtClean="0"/>
              <a:pPr>
                <a:spcBef>
                  <a:spcPct val="0"/>
                </a:spcBef>
                <a:buFontTx/>
                <a:buNone/>
              </a:pPr>
              <a:t>24</a:t>
            </a:fld>
            <a:endParaRPr lang="es-ES" altLang="es-ES" sz="1500" smtClean="0"/>
          </a:p>
        </p:txBody>
      </p:sp>
      <p:sp>
        <p:nvSpPr>
          <p:cNvPr id="25604" name="Text Box 4"/>
          <p:cNvSpPr txBox="1">
            <a:spLocks noChangeArrowheads="1"/>
          </p:cNvSpPr>
          <p:nvPr/>
        </p:nvSpPr>
        <p:spPr bwMode="auto">
          <a:xfrm>
            <a:off x="1103313" y="503238"/>
            <a:ext cx="77676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t>4. </a:t>
            </a:r>
            <a:r>
              <a:rPr lang="es-ES" altLang="es-ES" sz="2600" b="1" u="sng" baseline="0"/>
              <a:t>TENSIÓN SUPERFICIAL Y CAPILARIDAD</a:t>
            </a:r>
          </a:p>
        </p:txBody>
      </p:sp>
      <p:pic>
        <p:nvPicPr>
          <p:cNvPr id="25611" name="Picture 11" descr="ten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800" y="1570038"/>
            <a:ext cx="3460750"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46" name="Picture 146" descr="151841380tension-superficial-66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7188" y="1266825"/>
            <a:ext cx="3522662" cy="290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48" name="Picture 148" descr="capilaridad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26363" y="4540250"/>
            <a:ext cx="2289175"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52" name="Picture 152" descr="capilarid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288" y="4237038"/>
            <a:ext cx="2433637"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54" name="Picture 154" descr="Terron-de-azucar-116880">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5575" y="4540250"/>
            <a:ext cx="2600325"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box(in)">
                                      <p:cBhvr>
                                        <p:cTn id="7" dur="500"/>
                                        <p:tgtEl>
                                          <p:spTgt spid="256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5611"/>
                                        </p:tgtEl>
                                        <p:attrNameLst>
                                          <p:attrName>style.visibility</p:attrName>
                                        </p:attrNameLst>
                                      </p:cBhvr>
                                      <p:to>
                                        <p:strVal val="visible"/>
                                      </p:to>
                                    </p:set>
                                    <p:animEffect transition="in" filter="box(in)">
                                      <p:cBhvr>
                                        <p:cTn id="12" dur="500"/>
                                        <p:tgtEl>
                                          <p:spTgt spid="25611"/>
                                        </p:tgtEl>
                                      </p:cBhvr>
                                    </p:animEffect>
                                  </p:childTnLst>
                                </p:cTn>
                              </p:par>
                              <p:par>
                                <p:cTn id="13" presetID="4" presetClass="entr" presetSubtype="16" fill="hold" nodeType="withEffect">
                                  <p:stCondLst>
                                    <p:cond delay="0"/>
                                  </p:stCondLst>
                                  <p:childTnLst>
                                    <p:set>
                                      <p:cBhvr>
                                        <p:cTn id="14" dur="1" fill="hold">
                                          <p:stCondLst>
                                            <p:cond delay="0"/>
                                          </p:stCondLst>
                                        </p:cTn>
                                        <p:tgtEl>
                                          <p:spTgt spid="25746"/>
                                        </p:tgtEl>
                                        <p:attrNameLst>
                                          <p:attrName>style.visibility</p:attrName>
                                        </p:attrNameLst>
                                      </p:cBhvr>
                                      <p:to>
                                        <p:strVal val="visible"/>
                                      </p:to>
                                    </p:set>
                                    <p:animEffect transition="in" filter="box(in)">
                                      <p:cBhvr>
                                        <p:cTn id="15" dur="500"/>
                                        <p:tgtEl>
                                          <p:spTgt spid="2574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25752"/>
                                        </p:tgtEl>
                                        <p:attrNameLst>
                                          <p:attrName>style.visibility</p:attrName>
                                        </p:attrNameLst>
                                      </p:cBhvr>
                                      <p:to>
                                        <p:strVal val="visible"/>
                                      </p:to>
                                    </p:set>
                                    <p:animEffect transition="in" filter="box(in)">
                                      <p:cBhvr>
                                        <p:cTn id="20" dur="500"/>
                                        <p:tgtEl>
                                          <p:spTgt spid="25752"/>
                                        </p:tgtEl>
                                      </p:cBhvr>
                                    </p:animEffect>
                                  </p:childTnLst>
                                </p:cTn>
                              </p:par>
                              <p:par>
                                <p:cTn id="21" presetID="4" presetClass="entr" presetSubtype="16" fill="hold" nodeType="withEffect">
                                  <p:stCondLst>
                                    <p:cond delay="0"/>
                                  </p:stCondLst>
                                  <p:childTnLst>
                                    <p:set>
                                      <p:cBhvr>
                                        <p:cTn id="22" dur="1" fill="hold">
                                          <p:stCondLst>
                                            <p:cond delay="0"/>
                                          </p:stCondLst>
                                        </p:cTn>
                                        <p:tgtEl>
                                          <p:spTgt spid="25754"/>
                                        </p:tgtEl>
                                        <p:attrNameLst>
                                          <p:attrName>style.visibility</p:attrName>
                                        </p:attrNameLst>
                                      </p:cBhvr>
                                      <p:to>
                                        <p:strVal val="visible"/>
                                      </p:to>
                                    </p:set>
                                    <p:animEffect transition="in" filter="box(in)">
                                      <p:cBhvr>
                                        <p:cTn id="23" dur="500"/>
                                        <p:tgtEl>
                                          <p:spTgt spid="25754"/>
                                        </p:tgtEl>
                                      </p:cBhvr>
                                    </p:animEffect>
                                  </p:childTnLst>
                                </p:cTn>
                              </p:par>
                              <p:par>
                                <p:cTn id="24" presetID="4" presetClass="entr" presetSubtype="16" fill="hold" nodeType="withEffect">
                                  <p:stCondLst>
                                    <p:cond delay="0"/>
                                  </p:stCondLst>
                                  <p:childTnLst>
                                    <p:set>
                                      <p:cBhvr>
                                        <p:cTn id="25" dur="1" fill="hold">
                                          <p:stCondLst>
                                            <p:cond delay="0"/>
                                          </p:stCondLst>
                                        </p:cTn>
                                        <p:tgtEl>
                                          <p:spTgt spid="25748"/>
                                        </p:tgtEl>
                                        <p:attrNameLst>
                                          <p:attrName>style.visibility</p:attrName>
                                        </p:attrNameLst>
                                      </p:cBhvr>
                                      <p:to>
                                        <p:strVal val="visible"/>
                                      </p:to>
                                    </p:set>
                                    <p:animEffect transition="in" filter="box(in)">
                                      <p:cBhvr>
                                        <p:cTn id="26" dur="500"/>
                                        <p:tgtEl>
                                          <p:spTgt spid="25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CFFC52EF-230D-4D50-90CA-CD1B2CC1B17E}" type="slidenum">
              <a:rPr lang="es-ES" altLang="es-ES" sz="1500" smtClean="0"/>
              <a:pPr>
                <a:spcBef>
                  <a:spcPct val="0"/>
                </a:spcBef>
                <a:buFontTx/>
                <a:buNone/>
              </a:pPr>
              <a:t>25</a:t>
            </a:fld>
            <a:endParaRPr lang="es-ES" altLang="es-ES" sz="1500" smtClean="0"/>
          </a:p>
        </p:txBody>
      </p:sp>
      <p:pic>
        <p:nvPicPr>
          <p:cNvPr id="266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538" y="1395413"/>
            <a:ext cx="8993187" cy="407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6629" name="Text Box 5"/>
          <p:cNvSpPr txBox="1">
            <a:spLocks noChangeArrowheads="1"/>
          </p:cNvSpPr>
          <p:nvPr/>
        </p:nvSpPr>
        <p:spPr bwMode="auto">
          <a:xfrm>
            <a:off x="1022350" y="960438"/>
            <a:ext cx="7767638"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baseline="0"/>
              <a:t>4.1. Tensión superficial</a:t>
            </a:r>
          </a:p>
        </p:txBody>
      </p:sp>
      <p:sp>
        <p:nvSpPr>
          <p:cNvPr id="26631" name="Oval 7"/>
          <p:cNvSpPr>
            <a:spLocks noChangeArrowheads="1"/>
          </p:cNvSpPr>
          <p:nvPr/>
        </p:nvSpPr>
        <p:spPr bwMode="auto">
          <a:xfrm>
            <a:off x="8143875" y="4059238"/>
            <a:ext cx="654050" cy="304800"/>
          </a:xfrm>
          <a:prstGeom prst="ellipse">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26632" name="Text Box 8"/>
          <p:cNvSpPr txBox="1">
            <a:spLocks noChangeArrowheads="1"/>
          </p:cNvSpPr>
          <p:nvPr/>
        </p:nvSpPr>
        <p:spPr bwMode="auto">
          <a:xfrm>
            <a:off x="5840413" y="5643563"/>
            <a:ext cx="3270250"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Radio de acción </a:t>
            </a:r>
            <a:r>
              <a:rPr lang="es-ES" altLang="es-ES" sz="1800" b="1" baseline="0">
                <a:solidFill>
                  <a:srgbClr val="FF0000"/>
                </a:solidFill>
                <a:cs typeface="Arial" panose="020B0604020202020204" pitchFamily="34" charset="0"/>
              </a:rPr>
              <a:t>≈ 10</a:t>
            </a:r>
            <a:r>
              <a:rPr lang="es-ES" altLang="es-ES" sz="1800" b="1">
                <a:solidFill>
                  <a:srgbClr val="FF0000"/>
                </a:solidFill>
                <a:cs typeface="Arial" panose="020B0604020202020204" pitchFamily="34" charset="0"/>
              </a:rPr>
              <a:t>-7</a:t>
            </a:r>
            <a:r>
              <a:rPr lang="es-ES" altLang="es-ES" sz="1800" b="1" baseline="0">
                <a:solidFill>
                  <a:srgbClr val="FF0000"/>
                </a:solidFill>
                <a:cs typeface="Arial" panose="020B0604020202020204" pitchFamily="34" charset="0"/>
              </a:rPr>
              <a:t> cm</a:t>
            </a:r>
          </a:p>
        </p:txBody>
      </p:sp>
      <p:sp>
        <p:nvSpPr>
          <p:cNvPr id="26635" name="AutoShape 11"/>
          <p:cNvSpPr>
            <a:spLocks/>
          </p:cNvSpPr>
          <p:nvPr/>
        </p:nvSpPr>
        <p:spPr bwMode="auto">
          <a:xfrm>
            <a:off x="5840413" y="5572125"/>
            <a:ext cx="3105150" cy="646113"/>
          </a:xfrm>
          <a:prstGeom prst="borderCallout3">
            <a:avLst>
              <a:gd name="adj1" fmla="val 38611"/>
              <a:gd name="adj2" fmla="val -2787"/>
              <a:gd name="adj3" fmla="val 18750"/>
              <a:gd name="adj4" fmla="val -13116"/>
              <a:gd name="adj5" fmla="val -227866"/>
              <a:gd name="adj6" fmla="val -13116"/>
              <a:gd name="adj7" fmla="val -222491"/>
              <a:gd name="adj8" fmla="val 71880"/>
            </a:avLst>
          </a:prstGeom>
          <a:noFill/>
          <a:ln w="2857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100785" tIns="50393" rIns="100785" bIns="50393"/>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Effect transition="in" filter="box(in)">
                                      <p:cBhvr>
                                        <p:cTn id="7" dur="500"/>
                                        <p:tgtEl>
                                          <p:spTgt spid="266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6635"/>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6632"/>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66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1" grpId="0" animBg="1"/>
      <p:bldP spid="26632" grpId="0"/>
      <p:bldP spid="2663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18BBFAA0-F7D1-4D63-975A-339396B43E38}" type="slidenum">
              <a:rPr lang="es-ES" altLang="es-ES" sz="1500" smtClean="0"/>
              <a:pPr>
                <a:spcBef>
                  <a:spcPct val="0"/>
                </a:spcBef>
                <a:buFontTx/>
                <a:buNone/>
              </a:pPr>
              <a:t>26</a:t>
            </a:fld>
            <a:endParaRPr lang="es-ES" altLang="es-ES" sz="1500" smtClean="0"/>
          </a:p>
        </p:txBody>
      </p:sp>
      <p:grpSp>
        <p:nvGrpSpPr>
          <p:cNvPr id="2" name="Group 12"/>
          <p:cNvGrpSpPr>
            <a:grpSpLocks/>
          </p:cNvGrpSpPr>
          <p:nvPr/>
        </p:nvGrpSpPr>
        <p:grpSpPr bwMode="auto">
          <a:xfrm>
            <a:off x="1620838" y="3367088"/>
            <a:ext cx="2779712" cy="3860800"/>
            <a:chOff x="703" y="1298"/>
            <a:chExt cx="1753" cy="2526"/>
          </a:xfrm>
        </p:grpSpPr>
        <p:grpSp>
          <p:nvGrpSpPr>
            <p:cNvPr id="30728" name="Group 11"/>
            <p:cNvGrpSpPr>
              <a:grpSpLocks/>
            </p:cNvGrpSpPr>
            <p:nvPr/>
          </p:nvGrpSpPr>
          <p:grpSpPr bwMode="auto">
            <a:xfrm>
              <a:off x="703" y="1298"/>
              <a:ext cx="1753" cy="2526"/>
              <a:chOff x="703" y="1298"/>
              <a:chExt cx="1753" cy="2526"/>
            </a:xfrm>
          </p:grpSpPr>
          <p:pic>
            <p:nvPicPr>
              <p:cNvPr id="30730" name="Picture 4" descr="f11_08l"/>
              <p:cNvPicPr>
                <a:picLocks noChangeAspect="1" noChangeArrowheads="1"/>
              </p:cNvPicPr>
              <p:nvPr/>
            </p:nvPicPr>
            <p:blipFill>
              <a:blip r:embed="rId2">
                <a:extLst>
                  <a:ext uri="{28A0092B-C50C-407E-A947-70E740481C1C}">
                    <a14:useLocalDpi xmlns:a14="http://schemas.microsoft.com/office/drawing/2010/main" val="0"/>
                  </a:ext>
                </a:extLst>
              </a:blip>
              <a:srcRect l="27000" t="17999" r="30376"/>
              <a:stretch>
                <a:fillRect/>
              </a:stretch>
            </p:blipFill>
            <p:spPr bwMode="auto">
              <a:xfrm>
                <a:off x="703" y="1298"/>
                <a:ext cx="1753" cy="2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1" name="Text Box 5"/>
              <p:cNvSpPr txBox="1">
                <a:spLocks noChangeArrowheads="1"/>
              </p:cNvSpPr>
              <p:nvPr/>
            </p:nvSpPr>
            <p:spPr bwMode="auto">
              <a:xfrm>
                <a:off x="930" y="2931"/>
                <a:ext cx="1089"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solidFill>
                      <a:srgbClr val="FF0000"/>
                    </a:solidFill>
                  </a:rPr>
                  <a:t>Región interior</a:t>
                </a:r>
              </a:p>
            </p:txBody>
          </p:sp>
          <p:sp>
            <p:nvSpPr>
              <p:cNvPr id="30732" name="Text Box 6"/>
              <p:cNvSpPr txBox="1">
                <a:spLocks noChangeArrowheads="1"/>
              </p:cNvSpPr>
              <p:nvPr/>
            </p:nvSpPr>
            <p:spPr bwMode="auto">
              <a:xfrm>
                <a:off x="748" y="1752"/>
                <a:ext cx="1543"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1800" b="1" baseline="0">
                    <a:solidFill>
                      <a:srgbClr val="FF0000"/>
                    </a:solidFill>
                  </a:rPr>
                  <a:t>Región superficial</a:t>
                </a:r>
              </a:p>
            </p:txBody>
          </p:sp>
        </p:grpSp>
        <p:sp>
          <p:nvSpPr>
            <p:cNvPr id="30729" name="Freeform 7"/>
            <p:cNvSpPr>
              <a:spLocks/>
            </p:cNvSpPr>
            <p:nvPr/>
          </p:nvSpPr>
          <p:spPr bwMode="auto">
            <a:xfrm>
              <a:off x="748" y="2069"/>
              <a:ext cx="1576" cy="150"/>
            </a:xfrm>
            <a:custGeom>
              <a:avLst/>
              <a:gdLst>
                <a:gd name="T0" fmla="*/ 0 w 1576"/>
                <a:gd name="T1" fmla="*/ 0 h 150"/>
                <a:gd name="T2" fmla="*/ 221 w 1576"/>
                <a:gd name="T3" fmla="*/ 47 h 150"/>
                <a:gd name="T4" fmla="*/ 253 w 1576"/>
                <a:gd name="T5" fmla="*/ 62 h 150"/>
                <a:gd name="T6" fmla="*/ 311 w 1576"/>
                <a:gd name="T7" fmla="*/ 83 h 150"/>
                <a:gd name="T8" fmla="*/ 346 w 1576"/>
                <a:gd name="T9" fmla="*/ 87 h 150"/>
                <a:gd name="T10" fmla="*/ 363 w 1576"/>
                <a:gd name="T11" fmla="*/ 62 h 150"/>
                <a:gd name="T12" fmla="*/ 396 w 1576"/>
                <a:gd name="T13" fmla="*/ 70 h 150"/>
                <a:gd name="T14" fmla="*/ 542 w 1576"/>
                <a:gd name="T15" fmla="*/ 83 h 150"/>
                <a:gd name="T16" fmla="*/ 576 w 1576"/>
                <a:gd name="T17" fmla="*/ 59 h 150"/>
                <a:gd name="T18" fmla="*/ 625 w 1576"/>
                <a:gd name="T19" fmla="*/ 77 h 150"/>
                <a:gd name="T20" fmla="*/ 707 w 1576"/>
                <a:gd name="T21" fmla="*/ 62 h 150"/>
                <a:gd name="T22" fmla="*/ 750 w 1576"/>
                <a:gd name="T23" fmla="*/ 89 h 150"/>
                <a:gd name="T24" fmla="*/ 841 w 1576"/>
                <a:gd name="T25" fmla="*/ 83 h 150"/>
                <a:gd name="T26" fmla="*/ 972 w 1576"/>
                <a:gd name="T27" fmla="*/ 96 h 150"/>
                <a:gd name="T28" fmla="*/ 1136 w 1576"/>
                <a:gd name="T29" fmla="*/ 120 h 150"/>
                <a:gd name="T30" fmla="*/ 1209 w 1576"/>
                <a:gd name="T31" fmla="*/ 119 h 150"/>
                <a:gd name="T32" fmla="*/ 1293 w 1576"/>
                <a:gd name="T33" fmla="*/ 128 h 150"/>
                <a:gd name="T34" fmla="*/ 1334 w 1576"/>
                <a:gd name="T35" fmla="*/ 136 h 150"/>
                <a:gd name="T36" fmla="*/ 1438 w 1576"/>
                <a:gd name="T37" fmla="*/ 143 h 150"/>
                <a:gd name="T38" fmla="*/ 1486 w 1576"/>
                <a:gd name="T39" fmla="*/ 91 h 150"/>
                <a:gd name="T40" fmla="*/ 1576 w 1576"/>
                <a:gd name="T41" fmla="*/ 62 h 1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76"/>
                <a:gd name="T64" fmla="*/ 0 h 150"/>
                <a:gd name="T65" fmla="*/ 1576 w 1576"/>
                <a:gd name="T66" fmla="*/ 150 h 1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76" h="150">
                  <a:moveTo>
                    <a:pt x="0" y="0"/>
                  </a:moveTo>
                  <a:cubicBezTo>
                    <a:pt x="37" y="6"/>
                    <a:pt x="179" y="37"/>
                    <a:pt x="221" y="47"/>
                  </a:cubicBezTo>
                  <a:cubicBezTo>
                    <a:pt x="263" y="57"/>
                    <a:pt x="238" y="57"/>
                    <a:pt x="253" y="62"/>
                  </a:cubicBezTo>
                  <a:cubicBezTo>
                    <a:pt x="268" y="68"/>
                    <a:pt x="296" y="79"/>
                    <a:pt x="311" y="83"/>
                  </a:cubicBezTo>
                  <a:cubicBezTo>
                    <a:pt x="326" y="87"/>
                    <a:pt x="337" y="91"/>
                    <a:pt x="346" y="87"/>
                  </a:cubicBezTo>
                  <a:cubicBezTo>
                    <a:pt x="355" y="83"/>
                    <a:pt x="355" y="65"/>
                    <a:pt x="363" y="62"/>
                  </a:cubicBezTo>
                  <a:cubicBezTo>
                    <a:pt x="371" y="59"/>
                    <a:pt x="366" y="67"/>
                    <a:pt x="396" y="70"/>
                  </a:cubicBezTo>
                  <a:cubicBezTo>
                    <a:pt x="426" y="73"/>
                    <a:pt x="512" y="85"/>
                    <a:pt x="542" y="83"/>
                  </a:cubicBezTo>
                  <a:cubicBezTo>
                    <a:pt x="572" y="81"/>
                    <a:pt x="562" y="60"/>
                    <a:pt x="576" y="59"/>
                  </a:cubicBezTo>
                  <a:cubicBezTo>
                    <a:pt x="590" y="57"/>
                    <a:pt x="603" y="76"/>
                    <a:pt x="625" y="77"/>
                  </a:cubicBezTo>
                  <a:cubicBezTo>
                    <a:pt x="647" y="78"/>
                    <a:pt x="686" y="60"/>
                    <a:pt x="707" y="62"/>
                  </a:cubicBezTo>
                  <a:cubicBezTo>
                    <a:pt x="727" y="65"/>
                    <a:pt x="727" y="86"/>
                    <a:pt x="750" y="89"/>
                  </a:cubicBezTo>
                  <a:cubicBezTo>
                    <a:pt x="772" y="93"/>
                    <a:pt x="804" y="82"/>
                    <a:pt x="841" y="83"/>
                  </a:cubicBezTo>
                  <a:cubicBezTo>
                    <a:pt x="877" y="85"/>
                    <a:pt x="923" y="90"/>
                    <a:pt x="972" y="96"/>
                  </a:cubicBezTo>
                  <a:cubicBezTo>
                    <a:pt x="1021" y="102"/>
                    <a:pt x="1097" y="116"/>
                    <a:pt x="1136" y="120"/>
                  </a:cubicBezTo>
                  <a:cubicBezTo>
                    <a:pt x="1175" y="124"/>
                    <a:pt x="1183" y="118"/>
                    <a:pt x="1209" y="119"/>
                  </a:cubicBezTo>
                  <a:cubicBezTo>
                    <a:pt x="1235" y="120"/>
                    <a:pt x="1272" y="125"/>
                    <a:pt x="1293" y="128"/>
                  </a:cubicBezTo>
                  <a:cubicBezTo>
                    <a:pt x="1314" y="131"/>
                    <a:pt x="1310" y="133"/>
                    <a:pt x="1334" y="136"/>
                  </a:cubicBezTo>
                  <a:cubicBezTo>
                    <a:pt x="1358" y="139"/>
                    <a:pt x="1413" y="150"/>
                    <a:pt x="1438" y="143"/>
                  </a:cubicBezTo>
                  <a:cubicBezTo>
                    <a:pt x="1463" y="136"/>
                    <a:pt x="1463" y="105"/>
                    <a:pt x="1486" y="91"/>
                  </a:cubicBezTo>
                  <a:cubicBezTo>
                    <a:pt x="1509" y="77"/>
                    <a:pt x="1557" y="68"/>
                    <a:pt x="1576" y="62"/>
                  </a:cubicBezTo>
                </a:path>
              </a:pathLst>
            </a:custGeom>
            <a:noFill/>
            <a:ln w="19050" cap="flat" cmpd="sng">
              <a:solidFill>
                <a:srgbClr val="FF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grpSp>
      <p:sp>
        <p:nvSpPr>
          <p:cNvPr id="31752" name="Rectangle 8"/>
          <p:cNvSpPr>
            <a:spLocks noChangeArrowheads="1"/>
          </p:cNvSpPr>
          <p:nvPr/>
        </p:nvSpPr>
        <p:spPr bwMode="auto">
          <a:xfrm>
            <a:off x="439738" y="1868488"/>
            <a:ext cx="9436100" cy="190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cs typeface="Times New Roman" panose="02020603050405020304" pitchFamily="18" charset="0"/>
              </a:rPr>
              <a:t>La tensión superficial de un líquido es:</a:t>
            </a:r>
            <a:r>
              <a:rPr lang="es-ES" altLang="es-ES" sz="2600" b="1" i="1" baseline="0">
                <a:cs typeface="Times New Roman" panose="02020603050405020304" pitchFamily="18" charset="0"/>
              </a:rPr>
              <a:t> </a:t>
            </a:r>
            <a:endParaRPr lang="es-AR" altLang="es-ES" sz="2600" b="1" i="1" baseline="0">
              <a:cs typeface="Times New Roman" panose="02020603050405020304" pitchFamily="18" charset="0"/>
            </a:endParaRPr>
          </a:p>
          <a:p>
            <a:pPr eaLnBrk="1" hangingPunct="1">
              <a:spcBef>
                <a:spcPct val="50000"/>
              </a:spcBef>
              <a:buFontTx/>
              <a:buNone/>
            </a:pPr>
            <a:r>
              <a:rPr lang="es-ES" altLang="es-ES" sz="2600" b="1" i="1" baseline="0">
                <a:solidFill>
                  <a:srgbClr val="000099"/>
                </a:solidFill>
                <a:cs typeface="Times New Roman" panose="02020603050405020304" pitchFamily="18" charset="0"/>
              </a:rPr>
              <a:t>“Es la energía necesaria para llevar una molécula de la región interior a la superficie, evaluada por unidad de área”. </a:t>
            </a:r>
            <a:endParaRPr lang="es-ES" altLang="es-ES" sz="2600" b="1" baseline="0">
              <a:solidFill>
                <a:srgbClr val="000099"/>
              </a:solidFill>
              <a:cs typeface="Times New Roman" panose="02020603050405020304" pitchFamily="18" charset="0"/>
            </a:endParaRPr>
          </a:p>
        </p:txBody>
      </p:sp>
      <p:sp>
        <p:nvSpPr>
          <p:cNvPr id="30725" name="Text Box 14"/>
          <p:cNvSpPr txBox="1">
            <a:spLocks noChangeArrowheads="1"/>
          </p:cNvSpPr>
          <p:nvPr/>
        </p:nvSpPr>
        <p:spPr bwMode="auto">
          <a:xfrm>
            <a:off x="4946650" y="5695950"/>
            <a:ext cx="3762375" cy="739775"/>
          </a:xfrm>
          <a:prstGeom prst="rect">
            <a:avLst/>
          </a:prstGeom>
          <a:noFill/>
          <a:ln w="28575" algn="ctr">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4000" b="1">
                <a:solidFill>
                  <a:srgbClr val="000099"/>
                </a:solidFill>
              </a:rPr>
              <a:t>E</a:t>
            </a:r>
            <a:r>
              <a:rPr lang="es-ES" altLang="es-ES" sz="4000" b="1" baseline="-25000">
                <a:solidFill>
                  <a:srgbClr val="000099"/>
                </a:solidFill>
              </a:rPr>
              <a:t>P</a:t>
            </a:r>
            <a:r>
              <a:rPr lang="es-ES" altLang="es-ES" sz="4000" b="1" baseline="0">
                <a:solidFill>
                  <a:srgbClr val="000099"/>
                </a:solidFill>
              </a:rPr>
              <a:t> =</a:t>
            </a:r>
            <a:r>
              <a:rPr lang="es-ES" altLang="es-ES" sz="2000" b="1" baseline="0">
                <a:solidFill>
                  <a:srgbClr val="000099"/>
                </a:solidFill>
              </a:rPr>
              <a:t> </a:t>
            </a:r>
            <a:r>
              <a:rPr lang="el-GR" altLang="es-ES" sz="4000" b="1" baseline="0">
                <a:solidFill>
                  <a:srgbClr val="000099"/>
                </a:solidFill>
                <a:cs typeface="Arial" panose="020B0604020202020204" pitchFamily="34" charset="0"/>
              </a:rPr>
              <a:t>σ</a:t>
            </a:r>
            <a:r>
              <a:rPr lang="es-ES" altLang="es-ES" sz="4000" b="1" baseline="0">
                <a:solidFill>
                  <a:srgbClr val="000099"/>
                </a:solidFill>
                <a:cs typeface="Arial" panose="020B0604020202020204" pitchFamily="34" charset="0"/>
              </a:rPr>
              <a:t> · S</a:t>
            </a:r>
            <a:endParaRPr lang="el-GR" altLang="es-ES" sz="2000" b="1">
              <a:solidFill>
                <a:srgbClr val="000099"/>
              </a:solidFill>
              <a:cs typeface="Arial" panose="020B0604020202020204" pitchFamily="34" charset="0"/>
            </a:endParaRPr>
          </a:p>
        </p:txBody>
      </p:sp>
      <p:sp>
        <p:nvSpPr>
          <p:cNvPr id="30726" name="Rectangle 15"/>
          <p:cNvSpPr>
            <a:spLocks noChangeArrowheads="1"/>
          </p:cNvSpPr>
          <p:nvPr/>
        </p:nvSpPr>
        <p:spPr bwMode="auto">
          <a:xfrm>
            <a:off x="6337300" y="5075238"/>
            <a:ext cx="1038225"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12" name="Rectangle 8"/>
          <p:cNvSpPr>
            <a:spLocks noChangeArrowheads="1"/>
          </p:cNvSpPr>
          <p:nvPr/>
        </p:nvSpPr>
        <p:spPr bwMode="auto">
          <a:xfrm>
            <a:off x="423863" y="63500"/>
            <a:ext cx="9436100"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i="1" baseline="0">
                <a:solidFill>
                  <a:srgbClr val="000099"/>
                </a:solidFill>
                <a:cs typeface="Times New Roman" panose="02020603050405020304" pitchFamily="18" charset="0"/>
              </a:rPr>
              <a:t>las moléculas de la superficie tienen una energía mayor que las del resto del fluido. Toso sistema aislado tiende a su menor energía, por lo que la superficie tiende a deformarse hacia su menor valor. </a:t>
            </a:r>
            <a:endParaRPr lang="es-ES" altLang="es-ES" sz="2600" b="1" baseline="0">
              <a:solidFill>
                <a:srgbClr val="000099"/>
              </a:solidFill>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752"/>
                                        </p:tgtEl>
                                        <p:attrNameLst>
                                          <p:attrName>style.visibility</p:attrName>
                                        </p:attrNameLst>
                                      </p:cBhvr>
                                      <p:to>
                                        <p:strVal val="visible"/>
                                      </p:to>
                                    </p:set>
                                    <p:animEffect transition="in" filter="box(in)">
                                      <p:cBhvr>
                                        <p:cTn id="7" dur="500"/>
                                        <p:tgtEl>
                                          <p:spTgt spid="3175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2"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CE020BA9-74F7-4E4A-8E6F-F88F92B49E22}" type="slidenum">
              <a:rPr lang="es-ES" altLang="es-ES" sz="1500" smtClean="0"/>
              <a:pPr>
                <a:spcBef>
                  <a:spcPct val="0"/>
                </a:spcBef>
                <a:buFontTx/>
                <a:buNone/>
              </a:pPr>
              <a:t>27</a:t>
            </a:fld>
            <a:endParaRPr lang="es-ES" altLang="es-ES" sz="1500" smtClean="0"/>
          </a:p>
        </p:txBody>
      </p:sp>
      <p:sp>
        <p:nvSpPr>
          <p:cNvPr id="31747" name="Rectangle 15"/>
          <p:cNvSpPr>
            <a:spLocks noChangeArrowheads="1"/>
          </p:cNvSpPr>
          <p:nvPr/>
        </p:nvSpPr>
        <p:spPr bwMode="auto">
          <a:xfrm>
            <a:off x="6337300" y="5075238"/>
            <a:ext cx="1038225"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31748" name="Text Box 4"/>
          <p:cNvSpPr txBox="1">
            <a:spLocks noChangeArrowheads="1"/>
          </p:cNvSpPr>
          <p:nvPr/>
        </p:nvSpPr>
        <p:spPr bwMode="auto">
          <a:xfrm>
            <a:off x="655638" y="674688"/>
            <a:ext cx="899477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3100" b="1" baseline="0"/>
              <a:t>Un líquido en equilibrio adopta la forma para la cual su </a:t>
            </a:r>
            <a:r>
              <a:rPr lang="es-ES" altLang="es-ES" sz="3100" b="1" baseline="0">
                <a:solidFill>
                  <a:srgbClr val="FF0000"/>
                </a:solidFill>
              </a:rPr>
              <a:t>ENERGÍA POTENCIAL </a:t>
            </a:r>
            <a:r>
              <a:rPr lang="es-ES" altLang="es-ES" sz="3100" b="1" baseline="0"/>
              <a:t>sea</a:t>
            </a:r>
            <a:r>
              <a:rPr lang="es-ES" altLang="es-ES" sz="3100" b="1" baseline="0">
                <a:solidFill>
                  <a:srgbClr val="FF0000"/>
                </a:solidFill>
              </a:rPr>
              <a:t> MÍNIMA</a:t>
            </a:r>
            <a:r>
              <a:rPr lang="es-ES" altLang="es-ES" sz="2000" b="1" baseline="0">
                <a:solidFill>
                  <a:srgbClr val="FF0000"/>
                </a:solidFill>
              </a:rPr>
              <a:t> </a:t>
            </a:r>
          </a:p>
        </p:txBody>
      </p:sp>
      <p:grpSp>
        <p:nvGrpSpPr>
          <p:cNvPr id="31749" name="Group 16"/>
          <p:cNvGrpSpPr>
            <a:grpSpLocks/>
          </p:cNvGrpSpPr>
          <p:nvPr/>
        </p:nvGrpSpPr>
        <p:grpSpPr bwMode="auto">
          <a:xfrm>
            <a:off x="449263" y="1722438"/>
            <a:ext cx="4840287" cy="5254625"/>
            <a:chOff x="249" y="1026"/>
            <a:chExt cx="2685" cy="3129"/>
          </a:xfrm>
        </p:grpSpPr>
        <p:pic>
          <p:nvPicPr>
            <p:cNvPr id="31750" name="Picture 6" descr="20090602-agua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2" y="2750"/>
              <a:ext cx="1368" cy="1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10"/>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9" y="1026"/>
              <a:ext cx="1147" cy="1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31752" name="Picture 13" descr="waterdrops in spiders web #4 por Lord 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1434"/>
              <a:ext cx="1596" cy="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00DDAA15-90A6-4E94-8E0A-B3AACF79B0EA}" type="slidenum">
              <a:rPr lang="es-ES" altLang="es-ES" sz="1500" smtClean="0"/>
              <a:pPr>
                <a:spcBef>
                  <a:spcPct val="0"/>
                </a:spcBef>
                <a:buFontTx/>
                <a:buNone/>
              </a:pPr>
              <a:t>28</a:t>
            </a:fld>
            <a:endParaRPr lang="es-ES" altLang="es-ES" sz="1500" smtClean="0"/>
          </a:p>
        </p:txBody>
      </p:sp>
      <p:sp>
        <p:nvSpPr>
          <p:cNvPr id="31752" name="Rectangle 8"/>
          <p:cNvSpPr>
            <a:spLocks noChangeArrowheads="1"/>
          </p:cNvSpPr>
          <p:nvPr/>
        </p:nvSpPr>
        <p:spPr bwMode="auto">
          <a:xfrm>
            <a:off x="531813" y="428625"/>
            <a:ext cx="9436100"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600" b="1" baseline="0">
                <a:cs typeface="Times New Roman" panose="02020603050405020304" pitchFamily="18" charset="0"/>
              </a:rPr>
              <a:t>La tensión superficial de un líquido</a:t>
            </a:r>
            <a:r>
              <a:rPr lang="es-ES" altLang="es-ES" sz="2600" b="1" i="1" baseline="0">
                <a:cs typeface="Times New Roman" panose="02020603050405020304" pitchFamily="18" charset="0"/>
              </a:rPr>
              <a:t> </a:t>
            </a:r>
            <a:endParaRPr lang="es-AR" altLang="es-ES" sz="2600" b="1" i="1" baseline="0">
              <a:cs typeface="Times New Roman" panose="02020603050405020304" pitchFamily="18" charset="0"/>
            </a:endParaRPr>
          </a:p>
          <a:p>
            <a:pPr eaLnBrk="1" hangingPunct="1">
              <a:spcBef>
                <a:spcPct val="50000"/>
              </a:spcBef>
              <a:buFontTx/>
              <a:buNone/>
            </a:pPr>
            <a:r>
              <a:rPr lang="es-ES" altLang="es-ES" sz="2600" b="1" i="1" baseline="0">
                <a:solidFill>
                  <a:srgbClr val="000099"/>
                </a:solidFill>
                <a:cs typeface="Times New Roman" panose="02020603050405020304" pitchFamily="18" charset="0"/>
              </a:rPr>
              <a:t>“provoca que las moléculas de la superficie estén más unidas que las del resto del líquido. Por ello evita deformaciones que harían mayor la superficie del líquido. Se comporta como una membrana que sostiene cuerpos, no permitiendo que se introduzcan dentro del líquido hasta un determinado peso. La Fuerza </a:t>
            </a:r>
            <a:r>
              <a:rPr lang="es-ES" altLang="es-ES" sz="2600" b="1" i="1" u="sng" baseline="0">
                <a:solidFill>
                  <a:srgbClr val="000099"/>
                </a:solidFill>
                <a:cs typeface="Times New Roman" panose="02020603050405020304" pitchFamily="18" charset="0"/>
              </a:rPr>
              <a:t>máxima</a:t>
            </a:r>
            <a:r>
              <a:rPr lang="es-ES" altLang="es-ES" sz="2600" b="1" i="1" baseline="0">
                <a:solidFill>
                  <a:srgbClr val="000099"/>
                </a:solidFill>
                <a:cs typeface="Times New Roman" panose="02020603050405020304" pitchFamily="18" charset="0"/>
              </a:rPr>
              <a:t> que puede ejercer es: </a:t>
            </a:r>
          </a:p>
          <a:p>
            <a:pPr eaLnBrk="1" hangingPunct="1">
              <a:spcBef>
                <a:spcPct val="50000"/>
              </a:spcBef>
              <a:buFontTx/>
              <a:buNone/>
            </a:pPr>
            <a:endParaRPr lang="es-ES" altLang="es-ES" sz="2600" b="1" baseline="0">
              <a:solidFill>
                <a:srgbClr val="000099"/>
              </a:solidFill>
              <a:cs typeface="Times New Roman" panose="02020603050405020304" pitchFamily="18" charset="0"/>
            </a:endParaRPr>
          </a:p>
        </p:txBody>
      </p:sp>
      <p:sp>
        <p:nvSpPr>
          <p:cNvPr id="32772" name="Text Box 14"/>
          <p:cNvSpPr txBox="1">
            <a:spLocks noChangeArrowheads="1"/>
          </p:cNvSpPr>
          <p:nvPr/>
        </p:nvSpPr>
        <p:spPr bwMode="auto">
          <a:xfrm>
            <a:off x="3392488" y="4256088"/>
            <a:ext cx="3762375" cy="739775"/>
          </a:xfrm>
          <a:prstGeom prst="rect">
            <a:avLst/>
          </a:prstGeom>
          <a:noFill/>
          <a:ln w="28575" algn="ctr">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4000" b="1">
                <a:solidFill>
                  <a:srgbClr val="000099"/>
                </a:solidFill>
              </a:rPr>
              <a:t>F</a:t>
            </a:r>
            <a:r>
              <a:rPr lang="es-ES" altLang="es-ES" sz="4000" b="1" baseline="-25000">
                <a:solidFill>
                  <a:srgbClr val="000099"/>
                </a:solidFill>
              </a:rPr>
              <a:t>max</a:t>
            </a:r>
            <a:r>
              <a:rPr lang="es-ES" altLang="es-ES" sz="4000" b="1" baseline="0">
                <a:solidFill>
                  <a:srgbClr val="000099"/>
                </a:solidFill>
              </a:rPr>
              <a:t> =</a:t>
            </a:r>
            <a:r>
              <a:rPr lang="es-ES" altLang="es-ES" sz="2000" b="1" baseline="0">
                <a:solidFill>
                  <a:srgbClr val="000099"/>
                </a:solidFill>
              </a:rPr>
              <a:t> </a:t>
            </a:r>
            <a:r>
              <a:rPr lang="el-GR" altLang="es-ES" sz="4000" b="1" baseline="0">
                <a:solidFill>
                  <a:srgbClr val="000099"/>
                </a:solidFill>
                <a:cs typeface="Arial" panose="020B0604020202020204" pitchFamily="34" charset="0"/>
              </a:rPr>
              <a:t>σ</a:t>
            </a:r>
            <a:r>
              <a:rPr lang="es-ES" altLang="es-ES" sz="4000" b="1" baseline="0">
                <a:solidFill>
                  <a:srgbClr val="000099"/>
                </a:solidFill>
                <a:cs typeface="Arial" panose="020B0604020202020204" pitchFamily="34" charset="0"/>
              </a:rPr>
              <a:t> · L</a:t>
            </a:r>
            <a:endParaRPr lang="el-GR" altLang="es-ES" sz="2000" b="1">
              <a:solidFill>
                <a:srgbClr val="000099"/>
              </a:solidFill>
              <a:cs typeface="Arial" panose="020B0604020202020204" pitchFamily="34" charset="0"/>
            </a:endParaRPr>
          </a:p>
        </p:txBody>
      </p:sp>
      <p:sp>
        <p:nvSpPr>
          <p:cNvPr id="32773" name="Rectangle 15"/>
          <p:cNvSpPr>
            <a:spLocks noChangeArrowheads="1"/>
          </p:cNvSpPr>
          <p:nvPr/>
        </p:nvSpPr>
        <p:spPr bwMode="auto">
          <a:xfrm>
            <a:off x="6337300" y="5075238"/>
            <a:ext cx="1038225"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752"/>
                                        </p:tgtEl>
                                        <p:attrNameLst>
                                          <p:attrName>style.visibility</p:attrName>
                                        </p:attrNameLst>
                                      </p:cBhvr>
                                      <p:to>
                                        <p:strVal val="visible"/>
                                      </p:to>
                                    </p:set>
                                    <p:animEffect transition="in" filter="box(in)">
                                      <p:cBhvr>
                                        <p:cTn id="7" dur="500"/>
                                        <p:tgtEl>
                                          <p:spTgt spid="317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5FC8893B-1F7B-4F7E-85A3-724AA4150047}" type="slidenum">
              <a:rPr lang="es-ES" altLang="es-ES" sz="1500" smtClean="0"/>
              <a:pPr>
                <a:spcBef>
                  <a:spcPct val="0"/>
                </a:spcBef>
                <a:buFontTx/>
                <a:buNone/>
              </a:pPr>
              <a:t>29</a:t>
            </a:fld>
            <a:endParaRPr lang="es-ES" altLang="es-ES" sz="1500" smtClean="0"/>
          </a:p>
        </p:txBody>
      </p:sp>
      <p:pic>
        <p:nvPicPr>
          <p:cNvPr id="34821" name="Picture 5" descr="Sulfanato de alquilbencen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88" y="3382963"/>
            <a:ext cx="3246437"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Text Box 6"/>
          <p:cNvSpPr txBox="1">
            <a:spLocks noChangeArrowheads="1"/>
          </p:cNvSpPr>
          <p:nvPr/>
        </p:nvSpPr>
        <p:spPr bwMode="auto">
          <a:xfrm>
            <a:off x="1266825" y="428625"/>
            <a:ext cx="77692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200" b="1" u="sng" baseline="0"/>
              <a:t>AGENTES TENSOACTIVOS O SURFACTANTES</a:t>
            </a:r>
          </a:p>
        </p:txBody>
      </p:sp>
      <p:sp>
        <p:nvSpPr>
          <p:cNvPr id="34823" name="Rectangle 7"/>
          <p:cNvSpPr>
            <a:spLocks noChangeArrowheads="1"/>
          </p:cNvSpPr>
          <p:nvPr/>
        </p:nvSpPr>
        <p:spPr bwMode="auto">
          <a:xfrm>
            <a:off x="1022350" y="5564188"/>
            <a:ext cx="28622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nchor="ctr">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2000" b="1" baseline="0"/>
              <a:t>Sulfonato de alquilbenceno sódico lineal</a:t>
            </a:r>
          </a:p>
        </p:txBody>
      </p:sp>
      <p:sp>
        <p:nvSpPr>
          <p:cNvPr id="34825" name="Rectangle 9"/>
          <p:cNvSpPr>
            <a:spLocks noChangeArrowheads="1"/>
          </p:cNvSpPr>
          <p:nvPr/>
        </p:nvSpPr>
        <p:spPr bwMode="auto">
          <a:xfrm>
            <a:off x="4783138" y="4200525"/>
            <a:ext cx="5191125"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0"/>
              </a:spcBef>
              <a:buFontTx/>
              <a:buNone/>
            </a:pPr>
            <a:r>
              <a:rPr lang="es-ES" altLang="es-ES" sz="2000" b="1" baseline="0"/>
              <a:t>Aplicaciones de los tensoactivos en farmacia</a:t>
            </a:r>
          </a:p>
          <a:p>
            <a:pPr algn="just" eaLnBrk="1" hangingPunct="1">
              <a:spcBef>
                <a:spcPct val="0"/>
              </a:spcBef>
              <a:buFontTx/>
              <a:buNone/>
            </a:pPr>
            <a:r>
              <a:rPr lang="es-ES" altLang="es-ES" sz="2000" b="1" baseline="0"/>
              <a:t>1.- Emulsificantes</a:t>
            </a:r>
          </a:p>
          <a:p>
            <a:pPr algn="just" eaLnBrk="1" hangingPunct="1">
              <a:spcBef>
                <a:spcPct val="0"/>
              </a:spcBef>
              <a:buFontTx/>
              <a:buNone/>
            </a:pPr>
            <a:r>
              <a:rPr lang="es-ES" altLang="es-ES" sz="2000" b="1" baseline="0"/>
              <a:t>2.- Humectantes</a:t>
            </a:r>
          </a:p>
          <a:p>
            <a:pPr algn="just" eaLnBrk="1" hangingPunct="1">
              <a:spcBef>
                <a:spcPct val="0"/>
              </a:spcBef>
              <a:buFontTx/>
              <a:buNone/>
            </a:pPr>
            <a:r>
              <a:rPr lang="es-ES" altLang="es-ES" sz="2000" b="1" baseline="0"/>
              <a:t>3.- Solubilizantes</a:t>
            </a:r>
          </a:p>
          <a:p>
            <a:pPr algn="just" eaLnBrk="1" hangingPunct="1">
              <a:spcBef>
                <a:spcPct val="0"/>
              </a:spcBef>
              <a:buFontTx/>
              <a:buNone/>
            </a:pPr>
            <a:r>
              <a:rPr lang="es-ES" altLang="es-ES" sz="2000" b="1" baseline="0"/>
              <a:t>4.- Antimicrobianos (conservadores)</a:t>
            </a:r>
          </a:p>
          <a:p>
            <a:pPr algn="just" eaLnBrk="1" hangingPunct="1">
              <a:spcBef>
                <a:spcPct val="0"/>
              </a:spcBef>
              <a:buFontTx/>
              <a:buNone/>
            </a:pPr>
            <a:r>
              <a:rPr lang="es-ES" altLang="es-ES" sz="2000" b="1" baseline="0"/>
              <a:t>5.- Promotores de la absorción</a:t>
            </a:r>
          </a:p>
        </p:txBody>
      </p:sp>
      <p:sp>
        <p:nvSpPr>
          <p:cNvPr id="7" name="Rectangle 9"/>
          <p:cNvSpPr>
            <a:spLocks noChangeArrowheads="1"/>
          </p:cNvSpPr>
          <p:nvPr/>
        </p:nvSpPr>
        <p:spPr bwMode="auto">
          <a:xfrm>
            <a:off x="2024063" y="1106488"/>
            <a:ext cx="5191125" cy="1333500"/>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r>
              <a:rPr lang="es-ES" altLang="es-ES" sz="2000" b="1" u="sng" baseline="0"/>
              <a:t>Tensión superficial a 20 ºC (din/cm)</a:t>
            </a:r>
          </a:p>
          <a:p>
            <a:pPr algn="just" eaLnBrk="1" hangingPunct="1">
              <a:spcBef>
                <a:spcPct val="0"/>
              </a:spcBef>
              <a:buFontTx/>
              <a:buNone/>
            </a:pPr>
            <a:r>
              <a:rPr lang="es-ES" altLang="es-ES" sz="2000" b="1" baseline="0"/>
              <a:t>Agua: 73</a:t>
            </a:r>
          </a:p>
          <a:p>
            <a:pPr algn="just" eaLnBrk="1" hangingPunct="1">
              <a:spcBef>
                <a:spcPct val="0"/>
              </a:spcBef>
              <a:buFontTx/>
              <a:buNone/>
            </a:pPr>
            <a:r>
              <a:rPr lang="es-ES" altLang="es-ES" sz="2000" b="1" baseline="0"/>
              <a:t>Aceite: 32</a:t>
            </a:r>
          </a:p>
          <a:p>
            <a:pPr algn="just" eaLnBrk="1" hangingPunct="1">
              <a:spcBef>
                <a:spcPct val="0"/>
              </a:spcBef>
              <a:buFontTx/>
              <a:buNone/>
            </a:pPr>
            <a:r>
              <a:rPr lang="es-ES" altLang="es-ES" sz="2000" b="1" baseline="0"/>
              <a:t>Solución de jabón: 25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4822"/>
                                        </p:tgtEl>
                                        <p:attrNameLst>
                                          <p:attrName>style.visibility</p:attrName>
                                        </p:attrNameLst>
                                      </p:cBhvr>
                                      <p:to>
                                        <p:strVal val="visible"/>
                                      </p:to>
                                    </p:set>
                                    <p:animEffect transition="in" filter="box(in)">
                                      <p:cBhvr>
                                        <p:cTn id="7" dur="500"/>
                                        <p:tgtEl>
                                          <p:spTgt spid="348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4821"/>
                                        </p:tgtEl>
                                        <p:attrNameLst>
                                          <p:attrName>style.visibility</p:attrName>
                                        </p:attrNameLst>
                                      </p:cBhvr>
                                      <p:to>
                                        <p:strVal val="visible"/>
                                      </p:to>
                                    </p:set>
                                    <p:animEffect transition="in" filter="box(in)">
                                      <p:cBhvr>
                                        <p:cTn id="12" dur="500"/>
                                        <p:tgtEl>
                                          <p:spTgt spid="34821"/>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34823"/>
                                        </p:tgtEl>
                                        <p:attrNameLst>
                                          <p:attrName>style.visibility</p:attrName>
                                        </p:attrNameLst>
                                      </p:cBhvr>
                                      <p:to>
                                        <p:strVal val="visible"/>
                                      </p:to>
                                    </p:set>
                                    <p:animEffect transition="in" filter="box(in)">
                                      <p:cBhvr>
                                        <p:cTn id="15" dur="500"/>
                                        <p:tgtEl>
                                          <p:spTgt spid="3482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34825"/>
                                        </p:tgtEl>
                                        <p:attrNameLst>
                                          <p:attrName>style.visibility</p:attrName>
                                        </p:attrNameLst>
                                      </p:cBhvr>
                                      <p:to>
                                        <p:strVal val="visible"/>
                                      </p:to>
                                    </p:set>
                                    <p:animEffect transition="in" filter="box(in)">
                                      <p:cBhvr>
                                        <p:cTn id="20" dur="500"/>
                                        <p:tgtEl>
                                          <p:spTgt spid="3482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ox(in)">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P spid="34823" grpId="0"/>
      <p:bldP spid="34825" grpId="0"/>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FF3F4DD0-0D4F-4394-9B27-50E64E457A32}" type="slidenum">
              <a:rPr lang="es-ES" altLang="es-ES" sz="1500" smtClean="0"/>
              <a:pPr>
                <a:spcBef>
                  <a:spcPct val="0"/>
                </a:spcBef>
                <a:buFontTx/>
                <a:buNone/>
              </a:pPr>
              <a:t>30</a:t>
            </a:fld>
            <a:endParaRPr lang="es-ES" altLang="es-ES" sz="1500" smtClean="0"/>
          </a:p>
        </p:txBody>
      </p:sp>
      <p:sp>
        <p:nvSpPr>
          <p:cNvPr id="34819" name="Text Box 9"/>
          <p:cNvSpPr txBox="1">
            <a:spLocks noChangeArrowheads="1"/>
          </p:cNvSpPr>
          <p:nvPr/>
        </p:nvSpPr>
        <p:spPr bwMode="auto">
          <a:xfrm>
            <a:off x="295275" y="171450"/>
            <a:ext cx="7767638"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baseline="0"/>
              <a:t>4.2. Presión de curvatura. Ley de Laplace</a:t>
            </a:r>
          </a:p>
        </p:txBody>
      </p:sp>
      <p:sp>
        <p:nvSpPr>
          <p:cNvPr id="34820" name="Text Box 12"/>
          <p:cNvSpPr txBox="1">
            <a:spLocks noChangeArrowheads="1"/>
          </p:cNvSpPr>
          <p:nvPr/>
        </p:nvSpPr>
        <p:spPr bwMode="auto">
          <a:xfrm>
            <a:off x="222250" y="603250"/>
            <a:ext cx="6097588" cy="548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aseline="0"/>
              <a:t>Si se tiene una superficie de fluido cerrada, se contraerá de forma que dicha área se haga la menor posible. Por ello una gota, burbuja….se contrae haciendo la mayor fuerza posible (</a:t>
            </a:r>
            <a:r>
              <a:rPr lang="el-GR" altLang="es-ES" sz="2000" baseline="0">
                <a:cs typeface="Arial" panose="020B0604020202020204" pitchFamily="34" charset="0"/>
              </a:rPr>
              <a:t>σ</a:t>
            </a:r>
            <a:r>
              <a:rPr lang="es-ES" altLang="es-ES" sz="2000" baseline="0">
                <a:cs typeface="Arial" panose="020B0604020202020204" pitchFamily="34" charset="0"/>
              </a:rPr>
              <a:t> · L ), encerrando fluido en su interior, que al ser encerrado irá aumentando su presión.</a:t>
            </a:r>
          </a:p>
          <a:p>
            <a:pPr algn="just" eaLnBrk="1" hangingPunct="1">
              <a:spcBef>
                <a:spcPct val="50000"/>
              </a:spcBef>
              <a:buFontTx/>
              <a:buNone/>
            </a:pPr>
            <a:r>
              <a:rPr lang="es-ES" altLang="es-ES" sz="2000" baseline="0">
                <a:cs typeface="Arial" panose="020B0604020202020204" pitchFamily="34" charset="0"/>
              </a:rPr>
              <a:t>La burbuja alcanzará el equilibrio, colapsará a un punto ó se expandirá hasta romperse la superficie dependiendo del valor de la fuerza de la superficie y de la presión en el fluido.</a:t>
            </a:r>
          </a:p>
          <a:p>
            <a:pPr algn="just" eaLnBrk="1" hangingPunct="1">
              <a:spcBef>
                <a:spcPct val="50000"/>
              </a:spcBef>
              <a:buFontTx/>
              <a:buNone/>
            </a:pPr>
            <a:r>
              <a:rPr lang="es-ES" altLang="es-ES" sz="2000" baseline="0">
                <a:cs typeface="Arial" panose="020B0604020202020204" pitchFamily="34" charset="0"/>
              </a:rPr>
              <a:t>En el caso de equilibrio la fuerza debida a la presión interior compensa las otras fuerzas. Es decir:</a:t>
            </a:r>
          </a:p>
          <a:p>
            <a:pPr algn="just" eaLnBrk="1" hangingPunct="1">
              <a:spcBef>
                <a:spcPct val="50000"/>
              </a:spcBef>
              <a:buFontTx/>
              <a:buNone/>
            </a:pPr>
            <a:r>
              <a:rPr lang="es-ES" altLang="es-ES" sz="2000" baseline="0">
                <a:cs typeface="Arial" panose="020B0604020202020204" pitchFamily="34" charset="0"/>
              </a:rPr>
              <a:t>(P</a:t>
            </a:r>
            <a:r>
              <a:rPr lang="es-ES" altLang="es-ES" sz="2000" baseline="-25000">
                <a:cs typeface="Arial" panose="020B0604020202020204" pitchFamily="34" charset="0"/>
              </a:rPr>
              <a:t>int</a:t>
            </a:r>
            <a:r>
              <a:rPr lang="es-ES" altLang="es-ES" sz="2000" baseline="0">
                <a:cs typeface="Arial" panose="020B0604020202020204" pitchFamily="34" charset="0"/>
              </a:rPr>
              <a:t>-P</a:t>
            </a:r>
            <a:r>
              <a:rPr lang="es-ES" altLang="es-ES" sz="2000" baseline="-25000">
                <a:cs typeface="Arial" panose="020B0604020202020204" pitchFamily="34" charset="0"/>
              </a:rPr>
              <a:t>ext</a:t>
            </a:r>
            <a:r>
              <a:rPr lang="es-ES" altLang="es-ES" sz="2000" baseline="0">
                <a:cs typeface="Arial" panose="020B0604020202020204" pitchFamily="34" charset="0"/>
              </a:rPr>
              <a:t>)S</a:t>
            </a:r>
            <a:r>
              <a:rPr lang="es-ES" altLang="es-ES" sz="2000" baseline="0">
                <a:cs typeface="Arial" panose="020B0604020202020204" pitchFamily="34" charset="0"/>
                <a:sym typeface="Symbol" panose="05050102010706020507" pitchFamily="18" charset="2"/>
              </a:rPr>
              <a:t></a:t>
            </a:r>
            <a:r>
              <a:rPr lang="es-ES" altLang="es-ES" sz="2000" baseline="0">
                <a:cs typeface="Arial" panose="020B0604020202020204" pitchFamily="34" charset="0"/>
              </a:rPr>
              <a:t>= F</a:t>
            </a:r>
            <a:r>
              <a:rPr lang="es-ES" altLang="es-ES" sz="2000" baseline="-25000">
                <a:cs typeface="Arial" panose="020B0604020202020204" pitchFamily="34" charset="0"/>
              </a:rPr>
              <a:t>tensiónsuperficial</a:t>
            </a:r>
          </a:p>
          <a:p>
            <a:pPr algn="just" eaLnBrk="1" hangingPunct="1">
              <a:spcBef>
                <a:spcPct val="50000"/>
              </a:spcBef>
              <a:buFontTx/>
              <a:buNone/>
            </a:pPr>
            <a:endParaRPr lang="es-ES" altLang="es-ES" sz="2000" baseline="0">
              <a:cs typeface="Arial" panose="020B0604020202020204" pitchFamily="34" charset="0"/>
            </a:endParaRPr>
          </a:p>
          <a:p>
            <a:pPr algn="just" eaLnBrk="1" hangingPunct="1">
              <a:spcBef>
                <a:spcPct val="50000"/>
              </a:spcBef>
              <a:buFontTx/>
              <a:buNone/>
            </a:pPr>
            <a:endParaRPr lang="es-ES" altLang="es-ES" sz="2000" baseline="0"/>
          </a:p>
        </p:txBody>
      </p:sp>
      <p:sp>
        <p:nvSpPr>
          <p:cNvPr id="34821" name="Text Box 12"/>
          <p:cNvSpPr txBox="1">
            <a:spLocks noChangeArrowheads="1"/>
          </p:cNvSpPr>
          <p:nvPr/>
        </p:nvSpPr>
        <p:spPr bwMode="auto">
          <a:xfrm>
            <a:off x="5473700" y="3997325"/>
            <a:ext cx="5329238"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600" baseline="0"/>
              <a:t>Fuerza tensión superficial</a:t>
            </a:r>
          </a:p>
        </p:txBody>
      </p:sp>
      <p:grpSp>
        <p:nvGrpSpPr>
          <p:cNvPr id="34822" name="Grupo 20"/>
          <p:cNvGrpSpPr>
            <a:grpSpLocks/>
          </p:cNvGrpSpPr>
          <p:nvPr/>
        </p:nvGrpSpPr>
        <p:grpSpPr bwMode="auto">
          <a:xfrm>
            <a:off x="6480175" y="1106488"/>
            <a:ext cx="3608388" cy="2690812"/>
            <a:chOff x="6200031" y="1251173"/>
            <a:chExt cx="3608387" cy="2690812"/>
          </a:xfrm>
        </p:grpSpPr>
        <p:grpSp>
          <p:nvGrpSpPr>
            <p:cNvPr id="34825" name="10 Grupo"/>
            <p:cNvGrpSpPr>
              <a:grpSpLocks/>
            </p:cNvGrpSpPr>
            <p:nvPr/>
          </p:nvGrpSpPr>
          <p:grpSpPr bwMode="auto">
            <a:xfrm>
              <a:off x="6200031" y="1251173"/>
              <a:ext cx="3608387" cy="2690812"/>
              <a:chOff x="6071716" y="1179165"/>
              <a:chExt cx="3608387" cy="2690812"/>
            </a:xfrm>
          </p:grpSpPr>
          <p:pic>
            <p:nvPicPr>
              <p:cNvPr id="34834" name="Picture 5" descr="marfinite-esferas-esfera-368798-FG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1716" y="1179165"/>
                <a:ext cx="3608387" cy="269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35" name="Text Box 6"/>
              <p:cNvSpPr txBox="1">
                <a:spLocks noChangeArrowheads="1"/>
              </p:cNvSpPr>
              <p:nvPr/>
            </p:nvSpPr>
            <p:spPr bwMode="auto">
              <a:xfrm>
                <a:off x="7280151" y="2331293"/>
                <a:ext cx="9001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P</a:t>
                </a:r>
                <a:r>
                  <a:rPr lang="es-ES" altLang="es-ES" sz="2000" b="1" baseline="-25000"/>
                  <a:t>int</a:t>
                </a:r>
                <a:endParaRPr lang="es-ES" altLang="es-ES" sz="2000" b="1" baseline="0"/>
              </a:p>
            </p:txBody>
          </p:sp>
          <p:sp>
            <p:nvSpPr>
              <p:cNvPr id="34836" name="Text Box 7"/>
              <p:cNvSpPr txBox="1">
                <a:spLocks noChangeArrowheads="1"/>
              </p:cNvSpPr>
              <p:nvPr/>
            </p:nvSpPr>
            <p:spPr bwMode="auto">
              <a:xfrm>
                <a:off x="6272039" y="3339405"/>
                <a:ext cx="9001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P</a:t>
                </a:r>
                <a:r>
                  <a:rPr lang="es-ES" altLang="es-ES" sz="2000" b="1" baseline="-25000"/>
                  <a:t>ext</a:t>
                </a:r>
                <a:endParaRPr lang="es-ES" altLang="es-ES" sz="2000" b="1" baseline="0"/>
              </a:p>
            </p:txBody>
          </p:sp>
        </p:grpSp>
        <p:cxnSp>
          <p:nvCxnSpPr>
            <p:cNvPr id="34826" name="Conector recto de flecha 2"/>
            <p:cNvCxnSpPr>
              <a:cxnSpLocks noChangeShapeType="1"/>
            </p:cNvCxnSpPr>
            <p:nvPr/>
          </p:nvCxnSpPr>
          <p:spPr bwMode="auto">
            <a:xfrm flipH="1">
              <a:off x="8504287" y="1755229"/>
              <a:ext cx="216024" cy="288032"/>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27" name="Conector recto de flecha 17"/>
            <p:cNvCxnSpPr>
              <a:cxnSpLocks noChangeShapeType="1"/>
            </p:cNvCxnSpPr>
            <p:nvPr/>
          </p:nvCxnSpPr>
          <p:spPr bwMode="auto">
            <a:xfrm flipV="1">
              <a:off x="7264450" y="3043286"/>
              <a:ext cx="272033" cy="224112"/>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28" name="Conector recto de flecha 22"/>
            <p:cNvCxnSpPr>
              <a:cxnSpLocks noChangeShapeType="1"/>
            </p:cNvCxnSpPr>
            <p:nvPr/>
          </p:nvCxnSpPr>
          <p:spPr bwMode="auto">
            <a:xfrm flipH="1">
              <a:off x="8792319" y="2308547"/>
              <a:ext cx="294332" cy="94754"/>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29" name="Conector recto de flecha 24"/>
            <p:cNvCxnSpPr>
              <a:cxnSpLocks noChangeShapeType="1"/>
            </p:cNvCxnSpPr>
            <p:nvPr/>
          </p:nvCxnSpPr>
          <p:spPr bwMode="auto">
            <a:xfrm flipH="1" flipV="1">
              <a:off x="8622252" y="3100635"/>
              <a:ext cx="250459" cy="166763"/>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30" name="Conector recto de flecha 27"/>
            <p:cNvCxnSpPr>
              <a:cxnSpLocks noChangeShapeType="1"/>
            </p:cNvCxnSpPr>
            <p:nvPr/>
          </p:nvCxnSpPr>
          <p:spPr bwMode="auto">
            <a:xfrm flipH="1" flipV="1">
              <a:off x="8060531" y="3231827"/>
              <a:ext cx="14015" cy="382786"/>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31" name="Conector recto de flecha 30"/>
            <p:cNvCxnSpPr>
              <a:cxnSpLocks noChangeShapeType="1"/>
            </p:cNvCxnSpPr>
            <p:nvPr/>
          </p:nvCxnSpPr>
          <p:spPr bwMode="auto">
            <a:xfrm>
              <a:off x="6936110" y="2475309"/>
              <a:ext cx="364356" cy="46360"/>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32" name="Conector recto de flecha 32"/>
            <p:cNvCxnSpPr>
              <a:cxnSpLocks noChangeShapeType="1"/>
            </p:cNvCxnSpPr>
            <p:nvPr/>
          </p:nvCxnSpPr>
          <p:spPr bwMode="auto">
            <a:xfrm>
              <a:off x="7311851" y="1827237"/>
              <a:ext cx="256332" cy="264629"/>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4833" name="Conector recto de flecha 35"/>
            <p:cNvCxnSpPr>
              <a:cxnSpLocks noChangeShapeType="1"/>
            </p:cNvCxnSpPr>
            <p:nvPr/>
          </p:nvCxnSpPr>
          <p:spPr bwMode="auto">
            <a:xfrm>
              <a:off x="8099946" y="1539205"/>
              <a:ext cx="44301" cy="472096"/>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grpSp>
      <p:pic>
        <p:nvPicPr>
          <p:cNvPr id="34823" name="Imagen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40413" y="4324350"/>
            <a:ext cx="43910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824" name="Conector recto de flecha 25"/>
          <p:cNvCxnSpPr>
            <a:cxnSpLocks noChangeShapeType="1"/>
          </p:cNvCxnSpPr>
          <p:nvPr/>
        </p:nvCxnSpPr>
        <p:spPr bwMode="auto">
          <a:xfrm>
            <a:off x="7442200" y="4241800"/>
            <a:ext cx="414338" cy="82550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7462B021-5577-4444-8154-A9865A478653}" type="slidenum">
              <a:rPr lang="es-ES" altLang="es-ES" sz="1500" smtClean="0"/>
              <a:pPr>
                <a:spcBef>
                  <a:spcPct val="0"/>
                </a:spcBef>
                <a:buFontTx/>
                <a:buNone/>
              </a:pPr>
              <a:t>31</a:t>
            </a:fld>
            <a:endParaRPr lang="es-ES" altLang="es-ES" sz="1500" smtClean="0"/>
          </a:p>
        </p:txBody>
      </p:sp>
      <p:grpSp>
        <p:nvGrpSpPr>
          <p:cNvPr id="35843" name="10 Grupo"/>
          <p:cNvGrpSpPr>
            <a:grpSpLocks/>
          </p:cNvGrpSpPr>
          <p:nvPr/>
        </p:nvGrpSpPr>
        <p:grpSpPr bwMode="auto">
          <a:xfrm>
            <a:off x="6488113" y="1152525"/>
            <a:ext cx="3608387" cy="2690813"/>
            <a:chOff x="6128023" y="1179165"/>
            <a:chExt cx="3608387" cy="2690812"/>
          </a:xfrm>
        </p:grpSpPr>
        <p:pic>
          <p:nvPicPr>
            <p:cNvPr id="35852" name="Picture 5" descr="marfinite-esferas-esfera-368798-FG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8023" y="1179165"/>
              <a:ext cx="3608387" cy="269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3" name="Text Box 6"/>
            <p:cNvSpPr txBox="1">
              <a:spLocks noChangeArrowheads="1"/>
            </p:cNvSpPr>
            <p:nvPr/>
          </p:nvSpPr>
          <p:spPr bwMode="auto">
            <a:xfrm>
              <a:off x="7280151" y="2331293"/>
              <a:ext cx="9001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P</a:t>
              </a:r>
              <a:r>
                <a:rPr lang="es-ES" altLang="es-ES" sz="2000" b="1" baseline="-25000"/>
                <a:t>int</a:t>
              </a:r>
              <a:endParaRPr lang="es-ES" altLang="es-ES" sz="2000" b="1" baseline="0"/>
            </a:p>
          </p:txBody>
        </p:sp>
        <p:sp>
          <p:nvSpPr>
            <p:cNvPr id="35854" name="Text Box 7"/>
            <p:cNvSpPr txBox="1">
              <a:spLocks noChangeArrowheads="1"/>
            </p:cNvSpPr>
            <p:nvPr/>
          </p:nvSpPr>
          <p:spPr bwMode="auto">
            <a:xfrm>
              <a:off x="6272039" y="3339405"/>
              <a:ext cx="9001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P</a:t>
              </a:r>
              <a:r>
                <a:rPr lang="es-ES" altLang="es-ES" sz="2000" b="1" baseline="-25000"/>
                <a:t>ext</a:t>
              </a:r>
              <a:endParaRPr lang="es-ES" altLang="es-ES" sz="2000" b="1" baseline="0"/>
            </a:p>
          </p:txBody>
        </p:sp>
      </p:grpSp>
      <p:sp>
        <p:nvSpPr>
          <p:cNvPr id="35844" name="Text Box 9"/>
          <p:cNvSpPr txBox="1">
            <a:spLocks noChangeArrowheads="1"/>
          </p:cNvSpPr>
          <p:nvPr/>
        </p:nvSpPr>
        <p:spPr bwMode="auto">
          <a:xfrm>
            <a:off x="439738" y="171450"/>
            <a:ext cx="7767637"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baseline="0"/>
              <a:t>4.2. Presión de curvatura. Ley de Laplace</a:t>
            </a:r>
          </a:p>
        </p:txBody>
      </p:sp>
      <p:pic>
        <p:nvPicPr>
          <p:cNvPr id="35845" name="Picture 10" descr="soap-bubb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6675" y="4129088"/>
            <a:ext cx="3609975" cy="252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12"/>
          <p:cNvSpPr txBox="1">
            <a:spLocks noChangeArrowheads="1"/>
          </p:cNvSpPr>
          <p:nvPr/>
        </p:nvSpPr>
        <p:spPr bwMode="auto">
          <a:xfrm>
            <a:off x="295275" y="1562100"/>
            <a:ext cx="5329238"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Gota</a:t>
            </a:r>
            <a:r>
              <a:rPr lang="es-ES" altLang="es-ES" sz="2000" baseline="0"/>
              <a:t>: Líquido encerrado por otro fluido</a:t>
            </a:r>
          </a:p>
        </p:txBody>
      </p:sp>
      <p:sp>
        <p:nvSpPr>
          <p:cNvPr id="35847" name="Text Box 12"/>
          <p:cNvSpPr txBox="1">
            <a:spLocks noChangeArrowheads="1"/>
          </p:cNvSpPr>
          <p:nvPr/>
        </p:nvSpPr>
        <p:spPr bwMode="auto">
          <a:xfrm>
            <a:off x="511175" y="4275138"/>
            <a:ext cx="5329238"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Pompa</a:t>
            </a:r>
            <a:r>
              <a:rPr lang="es-ES" altLang="es-ES" sz="2000" baseline="0"/>
              <a:t>: Gas encerrado por una fina capa de líquido envuelta exteriormente por gas</a:t>
            </a:r>
          </a:p>
        </p:txBody>
      </p:sp>
      <p:sp>
        <p:nvSpPr>
          <p:cNvPr id="35848" name="Text Box 12"/>
          <p:cNvSpPr txBox="1">
            <a:spLocks noChangeArrowheads="1"/>
          </p:cNvSpPr>
          <p:nvPr/>
        </p:nvSpPr>
        <p:spPr bwMode="auto">
          <a:xfrm>
            <a:off x="79375" y="1922463"/>
            <a:ext cx="5329238"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Burbuja</a:t>
            </a:r>
            <a:r>
              <a:rPr lang="es-ES" altLang="es-ES" sz="2000" baseline="0"/>
              <a:t>: Gas encerrado por líquido</a:t>
            </a:r>
          </a:p>
        </p:txBody>
      </p:sp>
      <p:graphicFrame>
        <p:nvGraphicFramePr>
          <p:cNvPr id="36873" name="Object 9"/>
          <p:cNvGraphicFramePr>
            <a:graphicFrameLocks noChangeAspect="1"/>
          </p:cNvGraphicFramePr>
          <p:nvPr/>
        </p:nvGraphicFramePr>
        <p:xfrm>
          <a:off x="2024063" y="2584450"/>
          <a:ext cx="2457450" cy="1042988"/>
        </p:xfrm>
        <a:graphic>
          <a:graphicData uri="http://schemas.openxmlformats.org/presentationml/2006/ole">
            <mc:AlternateContent xmlns:mc="http://schemas.openxmlformats.org/markup-compatibility/2006">
              <mc:Choice xmlns:v="urn:schemas-microsoft-com:vml" Requires="v">
                <p:oleObj spid="_x0000_s35855" name="Ecuación" r:id="rId5" imgW="876143" imgH="343012" progId="Equation.3">
                  <p:embed/>
                </p:oleObj>
              </mc:Choice>
              <mc:Fallback>
                <p:oleObj name="Ecuación" r:id="rId5" imgW="876143" imgH="343012"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4063" y="2584450"/>
                        <a:ext cx="2457450" cy="1042988"/>
                      </a:xfrm>
                      <a:prstGeom prst="rect">
                        <a:avLst/>
                      </a:prstGeom>
                      <a:noFill/>
                      <a:ln w="19050">
                        <a:solidFill>
                          <a:srgbClr val="00008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876" name="Object 12"/>
          <p:cNvGraphicFramePr>
            <a:graphicFrameLocks noChangeAspect="1"/>
          </p:cNvGraphicFramePr>
          <p:nvPr/>
        </p:nvGraphicFramePr>
        <p:xfrm>
          <a:off x="2024063" y="5211763"/>
          <a:ext cx="2457450" cy="1042987"/>
        </p:xfrm>
        <a:graphic>
          <a:graphicData uri="http://schemas.openxmlformats.org/presentationml/2006/ole">
            <mc:AlternateContent xmlns:mc="http://schemas.openxmlformats.org/markup-compatibility/2006">
              <mc:Choice xmlns:v="urn:schemas-microsoft-com:vml" Requires="v">
                <p:oleObj spid="_x0000_s35856" name="Ecuación" r:id="rId7" imgW="876143" imgH="343012" progId="Equation.3">
                  <p:embed/>
                </p:oleObj>
              </mc:Choice>
              <mc:Fallback>
                <p:oleObj name="Ecuación" r:id="rId7" imgW="876143" imgH="343012" progId="Equation.3">
                  <p:embed/>
                  <p:pic>
                    <p:nvPicPr>
                      <p:cNvPr id="0"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24063" y="5211763"/>
                        <a:ext cx="2457450" cy="1042987"/>
                      </a:xfrm>
                      <a:prstGeom prst="rect">
                        <a:avLst/>
                      </a:prstGeom>
                      <a:noFill/>
                      <a:ln w="19050">
                        <a:solidFill>
                          <a:srgbClr val="0099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5851" name="Text Box 9"/>
          <p:cNvSpPr txBox="1">
            <a:spLocks noChangeArrowheads="1"/>
          </p:cNvSpPr>
          <p:nvPr/>
        </p:nvSpPr>
        <p:spPr bwMode="auto">
          <a:xfrm>
            <a:off x="223838" y="544513"/>
            <a:ext cx="9802812"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aseline="0"/>
              <a:t>“Relaciona la diferencia de presiones entre ambas caras de la superficie del fluido y la tensión superficial”.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687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8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FD674F19-4561-49E3-B704-67A0AB9321D9}" type="slidenum">
              <a:rPr lang="es-ES" altLang="es-ES" sz="1500" smtClean="0"/>
              <a:pPr>
                <a:spcBef>
                  <a:spcPct val="0"/>
                </a:spcBef>
                <a:buFontTx/>
                <a:buNone/>
              </a:pPr>
              <a:t>32</a:t>
            </a:fld>
            <a:endParaRPr lang="es-ES" altLang="es-ES" sz="1500" smtClean="0"/>
          </a:p>
        </p:txBody>
      </p:sp>
      <p:pic>
        <p:nvPicPr>
          <p:cNvPr id="36867" name="Picture 5" descr="rendered_tor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838" y="3703638"/>
            <a:ext cx="324485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6868" name="Object 6"/>
          <p:cNvGraphicFramePr>
            <a:graphicFrameLocks noChangeAspect="1"/>
          </p:cNvGraphicFramePr>
          <p:nvPr/>
        </p:nvGraphicFramePr>
        <p:xfrm>
          <a:off x="858838" y="1190625"/>
          <a:ext cx="4545012" cy="1328738"/>
        </p:xfrm>
        <a:graphic>
          <a:graphicData uri="http://schemas.openxmlformats.org/presentationml/2006/ole">
            <mc:AlternateContent xmlns:mc="http://schemas.openxmlformats.org/markup-compatibility/2006">
              <mc:Choice xmlns:v="urn:schemas-microsoft-com:vml" Requires="v">
                <p:oleObj spid="_x0000_s36872" name="Ecuación" r:id="rId4" imgW="1600416" imgH="438020" progId="Equation.3">
                  <p:embed/>
                </p:oleObj>
              </mc:Choice>
              <mc:Fallback>
                <p:oleObj name="Ecuación" r:id="rId4" imgW="1600416" imgH="43802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8838" y="1190625"/>
                        <a:ext cx="4545012" cy="1328738"/>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6869" name="Picture 10" descr="Archivo:Quadric Ellipsoid.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37300" y="503238"/>
            <a:ext cx="29051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 Box 11"/>
          <p:cNvSpPr txBox="1">
            <a:spLocks noChangeArrowheads="1"/>
          </p:cNvSpPr>
          <p:nvPr/>
        </p:nvSpPr>
        <p:spPr bwMode="auto">
          <a:xfrm>
            <a:off x="1266825" y="428625"/>
            <a:ext cx="3106738"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200" b="1" u="sng" baseline="0">
                <a:solidFill>
                  <a:srgbClr val="FF0000"/>
                </a:solidFill>
              </a:rPr>
              <a:t>LEY DE LAPLACE</a:t>
            </a:r>
          </a:p>
        </p:txBody>
      </p:sp>
      <p:sp>
        <p:nvSpPr>
          <p:cNvPr id="37900" name="Text Box 12"/>
          <p:cNvSpPr txBox="1">
            <a:spLocks noChangeArrowheads="1"/>
          </p:cNvSpPr>
          <p:nvPr/>
        </p:nvSpPr>
        <p:spPr bwMode="auto">
          <a:xfrm>
            <a:off x="5110163" y="4008438"/>
            <a:ext cx="4418012" cy="1349375"/>
          </a:xfrm>
          <a:prstGeom prst="rect">
            <a:avLst/>
          </a:prstGeom>
          <a:noFill/>
          <a:ln w="28575" algn="ctr">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solidFill>
                  <a:srgbClr val="000099"/>
                </a:solidFill>
              </a:rPr>
              <a:t>Conclusión:</a:t>
            </a:r>
            <a:r>
              <a:rPr lang="es-ES" altLang="es-ES" sz="2000" b="1" baseline="0">
                <a:solidFill>
                  <a:srgbClr val="000099"/>
                </a:solidFill>
              </a:rPr>
              <a:t> La diferencia de presión entre el interior y exterior es mayor cuanto más pequeña es la burbuja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7900"/>
                                        </p:tgtEl>
                                        <p:attrNameLst>
                                          <p:attrName>style.visibility</p:attrName>
                                        </p:attrNameLst>
                                      </p:cBhvr>
                                      <p:to>
                                        <p:strVal val="visible"/>
                                      </p:to>
                                    </p:set>
                                    <p:animEffect transition="in" filter="box(in)">
                                      <p:cBhvr>
                                        <p:cTn id="7" dur="500"/>
                                        <p:tgtEl>
                                          <p:spTgt spid="37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8146BA5B-CE3F-454C-A2A6-8DA264ED39B4}" type="slidenum">
              <a:rPr lang="es-ES" altLang="es-ES" sz="1500" smtClean="0"/>
              <a:pPr>
                <a:spcBef>
                  <a:spcPct val="0"/>
                </a:spcBef>
                <a:buFontTx/>
                <a:buNone/>
              </a:pPr>
              <a:t>33</a:t>
            </a:fld>
            <a:endParaRPr lang="es-ES" altLang="es-ES" sz="1500" smtClean="0"/>
          </a:p>
        </p:txBody>
      </p:sp>
      <p:pic>
        <p:nvPicPr>
          <p:cNvPr id="39938" name="Picture 2" descr="tension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288" y="2865438"/>
            <a:ext cx="3300412" cy="190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Rectangle 3"/>
          <p:cNvSpPr>
            <a:spLocks noChangeArrowheads="1"/>
          </p:cNvSpPr>
          <p:nvPr/>
        </p:nvSpPr>
        <p:spPr bwMode="auto">
          <a:xfrm>
            <a:off x="531813" y="930275"/>
            <a:ext cx="809466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nchor="ctr">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0"/>
              </a:spcBef>
              <a:buFontTx/>
              <a:buNone/>
            </a:pPr>
            <a:r>
              <a:rPr lang="es-ES" altLang="es-ES" sz="2000" b="1" baseline="0"/>
              <a:t>Si ponemos dos burbujas, de radios </a:t>
            </a:r>
            <a:r>
              <a:rPr lang="es-ES" altLang="es-ES" sz="2000" b="1" i="1" baseline="0"/>
              <a:t>R</a:t>
            </a:r>
            <a:r>
              <a:rPr lang="es-ES" altLang="es-ES" sz="2000" b="1" i="1" baseline="-25000"/>
              <a:t>1</a:t>
            </a:r>
            <a:r>
              <a:rPr lang="es-ES" altLang="es-ES" sz="2000" b="1" baseline="-25000"/>
              <a:t> </a:t>
            </a:r>
            <a:r>
              <a:rPr lang="es-ES" altLang="es-ES" sz="2000" b="1" baseline="0"/>
              <a:t>y </a:t>
            </a:r>
            <a:r>
              <a:rPr lang="es-ES" altLang="es-ES" sz="2000" b="1" i="1" baseline="0"/>
              <a:t>R</a:t>
            </a:r>
            <a:r>
              <a:rPr lang="es-ES" altLang="es-ES" sz="2000" b="1" i="1" baseline="-25000"/>
              <a:t>2</a:t>
            </a:r>
            <a:r>
              <a:rPr lang="es-ES" altLang="es-ES" sz="2000" b="1" i="1" baseline="0"/>
              <a:t>,</a:t>
            </a:r>
            <a:r>
              <a:rPr lang="es-ES" altLang="es-ES" sz="2000" b="1" baseline="0"/>
              <a:t> en los extremos de un tubo, y abrimos la llave que las comunica veremos que la burbuja de radio menor (mayor P</a:t>
            </a:r>
            <a:r>
              <a:rPr lang="es-ES" altLang="es-ES" sz="2000" b="1" baseline="-25000"/>
              <a:t>int</a:t>
            </a:r>
            <a:r>
              <a:rPr lang="es-ES" altLang="es-ES" sz="2000" b="1" baseline="0"/>
              <a:t>) es "comida" por la pompa de radio mayor.</a:t>
            </a:r>
          </a:p>
        </p:txBody>
      </p:sp>
      <p:sp>
        <p:nvSpPr>
          <p:cNvPr id="39942" name="Text Box 6"/>
          <p:cNvSpPr txBox="1">
            <a:spLocks noChangeArrowheads="1"/>
          </p:cNvSpPr>
          <p:nvPr/>
        </p:nvSpPr>
        <p:spPr bwMode="auto">
          <a:xfrm>
            <a:off x="1184275" y="5532438"/>
            <a:ext cx="555942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t>Si se intenta hinchar simultáneamente dos burbujas, sólo se hincha la más grande</a:t>
            </a:r>
          </a:p>
        </p:txBody>
      </p:sp>
      <p:pic>
        <p:nvPicPr>
          <p:cNvPr id="39944" name="Picture 8" descr="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4750" y="2865438"/>
            <a:ext cx="2736850"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box(in)">
                                      <p:cBhvr>
                                        <p:cTn id="7" dur="500"/>
                                        <p:tgtEl>
                                          <p:spTgt spid="39939"/>
                                        </p:tgtEl>
                                      </p:cBhvr>
                                    </p:animEffect>
                                  </p:childTnLst>
                                </p:cTn>
                              </p:par>
                              <p:par>
                                <p:cTn id="8" presetID="4" presetClass="entr" presetSubtype="16"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Effect transition="in" filter="box(in)">
                                      <p:cBhvr>
                                        <p:cTn id="10" dur="500"/>
                                        <p:tgtEl>
                                          <p:spTgt spid="3993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39942"/>
                                        </p:tgtEl>
                                        <p:attrNameLst>
                                          <p:attrName>style.visibility</p:attrName>
                                        </p:attrNameLst>
                                      </p:cBhvr>
                                      <p:to>
                                        <p:strVal val="visible"/>
                                      </p:to>
                                    </p:set>
                                    <p:animEffect transition="in" filter="box(in)">
                                      <p:cBhvr>
                                        <p:cTn id="15" dur="500"/>
                                        <p:tgtEl>
                                          <p:spTgt spid="399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39944"/>
                                        </p:tgtEl>
                                        <p:attrNameLst>
                                          <p:attrName>style.visibility</p:attrName>
                                        </p:attrNameLst>
                                      </p:cBhvr>
                                      <p:to>
                                        <p:strVal val="visible"/>
                                      </p:to>
                                    </p:set>
                                    <p:animEffect transition="in" filter="box(in)">
                                      <p:cBhvr>
                                        <p:cTn id="20" dur="5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6954018B-B281-4464-AB6C-450B0A5185B6}" type="slidenum">
              <a:rPr lang="es-ES" altLang="es-ES" sz="1500" smtClean="0"/>
              <a:pPr>
                <a:spcBef>
                  <a:spcPct val="0"/>
                </a:spcBef>
                <a:buFontTx/>
                <a:buNone/>
              </a:pPr>
              <a:t>34</a:t>
            </a:fld>
            <a:endParaRPr lang="es-ES" altLang="es-ES" sz="1500" smtClean="0"/>
          </a:p>
        </p:txBody>
      </p:sp>
      <p:sp>
        <p:nvSpPr>
          <p:cNvPr id="38915" name="Text Box 4"/>
          <p:cNvSpPr txBox="1">
            <a:spLocks noChangeArrowheads="1"/>
          </p:cNvSpPr>
          <p:nvPr/>
        </p:nvSpPr>
        <p:spPr bwMode="auto">
          <a:xfrm>
            <a:off x="1022350" y="581025"/>
            <a:ext cx="7767638"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50000"/>
              </a:spcBef>
              <a:buFontTx/>
              <a:buNone/>
            </a:pPr>
            <a:r>
              <a:rPr lang="es-ES" altLang="es-ES" sz="2200" b="1" baseline="0"/>
              <a:t>4.3 Capilaridad</a:t>
            </a:r>
          </a:p>
        </p:txBody>
      </p:sp>
      <p:sp>
        <p:nvSpPr>
          <p:cNvPr id="38916" name="Text Box 40"/>
          <p:cNvSpPr txBox="1">
            <a:spLocks noChangeArrowheads="1"/>
          </p:cNvSpPr>
          <p:nvPr/>
        </p:nvSpPr>
        <p:spPr bwMode="auto">
          <a:xfrm>
            <a:off x="5765800" y="2714625"/>
            <a:ext cx="4167188"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marL="393700" indent="-393700"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solidFill>
                  <a:srgbClr val="000099"/>
                </a:solidFill>
              </a:rPr>
              <a:t>F</a:t>
            </a:r>
            <a:r>
              <a:rPr lang="es-ES" altLang="es-ES" sz="2000" b="1" baseline="-25000">
                <a:solidFill>
                  <a:srgbClr val="000099"/>
                </a:solidFill>
              </a:rPr>
              <a:t>c</a:t>
            </a:r>
            <a:r>
              <a:rPr lang="es-ES" altLang="es-ES" sz="2000" b="1" baseline="0">
                <a:solidFill>
                  <a:srgbClr val="000099"/>
                </a:solidFill>
              </a:rPr>
              <a:t>: Fuerza de cohesión hacia el interior del líquido</a:t>
            </a:r>
          </a:p>
          <a:p>
            <a:pPr algn="just" eaLnBrk="1" hangingPunct="1">
              <a:spcBef>
                <a:spcPct val="50000"/>
              </a:spcBef>
              <a:buFontTx/>
              <a:buNone/>
            </a:pPr>
            <a:r>
              <a:rPr lang="es-ES" altLang="es-ES" sz="2000" b="1" baseline="0">
                <a:solidFill>
                  <a:srgbClr val="000099"/>
                </a:solidFill>
              </a:rPr>
              <a:t>Fa: Fuerza de adhesión, debida a la atracción e las moléculas de la pared</a:t>
            </a:r>
          </a:p>
          <a:p>
            <a:pPr algn="just" eaLnBrk="1" hangingPunct="1">
              <a:spcBef>
                <a:spcPct val="50000"/>
              </a:spcBef>
              <a:buFontTx/>
              <a:buNone/>
            </a:pPr>
            <a:r>
              <a:rPr lang="es-ES" altLang="es-ES" sz="2000" b="1" baseline="0">
                <a:solidFill>
                  <a:srgbClr val="000099"/>
                </a:solidFill>
              </a:rPr>
              <a:t>R: Fuerza resultante</a:t>
            </a:r>
          </a:p>
        </p:txBody>
      </p:sp>
      <p:grpSp>
        <p:nvGrpSpPr>
          <p:cNvPr id="38917" name="Group 53"/>
          <p:cNvGrpSpPr>
            <a:grpSpLocks/>
          </p:cNvGrpSpPr>
          <p:nvPr/>
        </p:nvGrpSpPr>
        <p:grpSpPr bwMode="auto">
          <a:xfrm>
            <a:off x="673100" y="2332038"/>
            <a:ext cx="5383213" cy="3097212"/>
            <a:chOff x="141" y="1469"/>
            <a:chExt cx="3391" cy="1951"/>
          </a:xfrm>
        </p:grpSpPr>
        <p:pic>
          <p:nvPicPr>
            <p:cNvPr id="38919"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 y="1469"/>
              <a:ext cx="2700" cy="1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0" name="Oval 10"/>
            <p:cNvSpPr>
              <a:spLocks noChangeAspect="1" noChangeArrowheads="1"/>
            </p:cNvSpPr>
            <p:nvPr/>
          </p:nvSpPr>
          <p:spPr bwMode="auto">
            <a:xfrm>
              <a:off x="2417" y="1514"/>
              <a:ext cx="556" cy="51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38921" name="Line 11"/>
            <p:cNvSpPr>
              <a:spLocks noChangeAspect="1" noChangeShapeType="1"/>
            </p:cNvSpPr>
            <p:nvPr/>
          </p:nvSpPr>
          <p:spPr bwMode="auto">
            <a:xfrm flipH="1">
              <a:off x="2297" y="1802"/>
              <a:ext cx="370" cy="231"/>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22" name="Line 13"/>
            <p:cNvSpPr>
              <a:spLocks noChangeAspect="1" noChangeShapeType="1"/>
            </p:cNvSpPr>
            <p:nvPr/>
          </p:nvSpPr>
          <p:spPr bwMode="auto">
            <a:xfrm>
              <a:off x="2359" y="2033"/>
              <a:ext cx="556"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8923" name="Line 14"/>
            <p:cNvSpPr>
              <a:spLocks noChangeAspect="1" noChangeShapeType="1"/>
            </p:cNvSpPr>
            <p:nvPr/>
          </p:nvSpPr>
          <p:spPr bwMode="auto">
            <a:xfrm>
              <a:off x="2675" y="1802"/>
              <a:ext cx="619"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24" name="Line 16"/>
            <p:cNvSpPr>
              <a:spLocks noChangeAspect="1" noChangeShapeType="1"/>
            </p:cNvSpPr>
            <p:nvPr/>
          </p:nvSpPr>
          <p:spPr bwMode="auto">
            <a:xfrm flipH="1">
              <a:off x="2915" y="1802"/>
              <a:ext cx="369" cy="231"/>
            </a:xfrm>
            <a:prstGeom prst="line">
              <a:avLst/>
            </a:prstGeom>
            <a:noFill/>
            <a:ln w="635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8925" name="Line 17"/>
            <p:cNvSpPr>
              <a:spLocks noChangeAspect="1" noChangeShapeType="1"/>
            </p:cNvSpPr>
            <p:nvPr/>
          </p:nvSpPr>
          <p:spPr bwMode="auto">
            <a:xfrm>
              <a:off x="2668" y="1802"/>
              <a:ext cx="247" cy="23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26" name="Text Box 18"/>
            <p:cNvSpPr txBox="1">
              <a:spLocks noChangeAspect="1" noChangeArrowheads="1"/>
            </p:cNvSpPr>
            <p:nvPr/>
          </p:nvSpPr>
          <p:spPr bwMode="auto">
            <a:xfrm>
              <a:off x="3100" y="1514"/>
              <a:ext cx="432"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a</a:t>
              </a:r>
              <a:endParaRPr lang="es-ES" altLang="es-ES" sz="1800" b="1" baseline="0"/>
            </a:p>
          </p:txBody>
        </p:sp>
        <p:sp>
          <p:nvSpPr>
            <p:cNvPr id="38927" name="Text Box 19"/>
            <p:cNvSpPr txBox="1">
              <a:spLocks noChangeAspect="1" noChangeArrowheads="1"/>
            </p:cNvSpPr>
            <p:nvPr/>
          </p:nvSpPr>
          <p:spPr bwMode="auto">
            <a:xfrm>
              <a:off x="2853" y="1918"/>
              <a:ext cx="432"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R</a:t>
              </a:r>
            </a:p>
          </p:txBody>
        </p:sp>
        <p:sp>
          <p:nvSpPr>
            <p:cNvPr id="38928" name="Text Box 20"/>
            <p:cNvSpPr txBox="1">
              <a:spLocks noChangeAspect="1" noChangeArrowheads="1"/>
            </p:cNvSpPr>
            <p:nvPr/>
          </p:nvSpPr>
          <p:spPr bwMode="auto">
            <a:xfrm>
              <a:off x="1864" y="1861"/>
              <a:ext cx="432"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c</a:t>
              </a:r>
              <a:endParaRPr lang="es-ES" altLang="es-ES" sz="1800" b="1" baseline="0"/>
            </a:p>
          </p:txBody>
        </p:sp>
        <p:sp>
          <p:nvSpPr>
            <p:cNvPr id="38929" name="Text Box 21"/>
            <p:cNvSpPr txBox="1">
              <a:spLocks noChangeAspect="1" noChangeArrowheads="1"/>
            </p:cNvSpPr>
            <p:nvPr/>
          </p:nvSpPr>
          <p:spPr bwMode="auto">
            <a:xfrm>
              <a:off x="2432" y="1718"/>
              <a:ext cx="495"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a:sym typeface="Symbol" panose="05050102010706020507" pitchFamily="18" charset="2"/>
                </a:rPr>
                <a:t></a:t>
              </a:r>
            </a:p>
          </p:txBody>
        </p:sp>
        <p:sp>
          <p:nvSpPr>
            <p:cNvPr id="38930" name="Line 22"/>
            <p:cNvSpPr>
              <a:spLocks noChangeAspect="1" noChangeShapeType="1"/>
            </p:cNvSpPr>
            <p:nvPr/>
          </p:nvSpPr>
          <p:spPr bwMode="auto">
            <a:xfrm>
              <a:off x="2668" y="1802"/>
              <a:ext cx="248" cy="461"/>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31" name="Oval 25"/>
            <p:cNvSpPr>
              <a:spLocks noChangeAspect="1" noChangeArrowheads="1"/>
            </p:cNvSpPr>
            <p:nvPr/>
          </p:nvSpPr>
          <p:spPr bwMode="auto">
            <a:xfrm>
              <a:off x="2443" y="2563"/>
              <a:ext cx="556" cy="51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38932" name="Line 26"/>
            <p:cNvSpPr>
              <a:spLocks noChangeAspect="1" noChangeShapeType="1"/>
            </p:cNvSpPr>
            <p:nvPr/>
          </p:nvSpPr>
          <p:spPr bwMode="auto">
            <a:xfrm flipH="1">
              <a:off x="2323" y="2852"/>
              <a:ext cx="369" cy="23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33" name="Line 27"/>
            <p:cNvSpPr>
              <a:spLocks noChangeAspect="1" noChangeShapeType="1"/>
            </p:cNvSpPr>
            <p:nvPr/>
          </p:nvSpPr>
          <p:spPr bwMode="auto">
            <a:xfrm flipV="1">
              <a:off x="2694" y="2563"/>
              <a:ext cx="495" cy="289"/>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34" name="Line 31"/>
            <p:cNvSpPr>
              <a:spLocks noChangeAspect="1" noChangeShapeType="1"/>
            </p:cNvSpPr>
            <p:nvPr/>
          </p:nvSpPr>
          <p:spPr bwMode="auto">
            <a:xfrm flipV="1">
              <a:off x="2694" y="2841"/>
              <a:ext cx="307" cy="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35" name="Text Box 33"/>
            <p:cNvSpPr txBox="1">
              <a:spLocks noChangeAspect="1" noChangeArrowheads="1"/>
            </p:cNvSpPr>
            <p:nvPr/>
          </p:nvSpPr>
          <p:spPr bwMode="auto">
            <a:xfrm>
              <a:off x="2755" y="2860"/>
              <a:ext cx="433"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R</a:t>
              </a:r>
            </a:p>
          </p:txBody>
        </p:sp>
        <p:sp>
          <p:nvSpPr>
            <p:cNvPr id="38936" name="Text Box 34"/>
            <p:cNvSpPr txBox="1">
              <a:spLocks noChangeAspect="1" noChangeArrowheads="1"/>
            </p:cNvSpPr>
            <p:nvPr/>
          </p:nvSpPr>
          <p:spPr bwMode="auto">
            <a:xfrm>
              <a:off x="1828" y="2669"/>
              <a:ext cx="432"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c</a:t>
              </a:r>
              <a:endParaRPr lang="es-ES" altLang="es-ES" sz="1800" b="1" baseline="0"/>
            </a:p>
          </p:txBody>
        </p:sp>
        <p:sp>
          <p:nvSpPr>
            <p:cNvPr id="38937" name="Text Box 35"/>
            <p:cNvSpPr txBox="1">
              <a:spLocks noChangeAspect="1" noChangeArrowheads="1"/>
            </p:cNvSpPr>
            <p:nvPr/>
          </p:nvSpPr>
          <p:spPr bwMode="auto">
            <a:xfrm>
              <a:off x="2456" y="2769"/>
              <a:ext cx="495"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a:sym typeface="Symbol" panose="05050102010706020507" pitchFamily="18" charset="2"/>
                </a:rPr>
                <a:t></a:t>
              </a:r>
            </a:p>
          </p:txBody>
        </p:sp>
        <p:sp>
          <p:nvSpPr>
            <p:cNvPr id="38938" name="Line 37"/>
            <p:cNvSpPr>
              <a:spLocks noChangeAspect="1" noChangeShapeType="1"/>
            </p:cNvSpPr>
            <p:nvPr/>
          </p:nvSpPr>
          <p:spPr bwMode="auto">
            <a:xfrm flipH="1" flipV="1">
              <a:off x="2403" y="2505"/>
              <a:ext cx="309" cy="345"/>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39" name="Line 38"/>
            <p:cNvSpPr>
              <a:spLocks noChangeAspect="1" noChangeShapeType="1"/>
            </p:cNvSpPr>
            <p:nvPr/>
          </p:nvSpPr>
          <p:spPr bwMode="auto">
            <a:xfrm flipH="1" flipV="1">
              <a:off x="2703" y="2850"/>
              <a:ext cx="310" cy="346"/>
            </a:xfrm>
            <a:prstGeom prst="line">
              <a:avLst/>
            </a:prstGeom>
            <a:noFill/>
            <a:ln w="1905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38940" name="Line 47"/>
            <p:cNvSpPr>
              <a:spLocks noChangeShapeType="1"/>
            </p:cNvSpPr>
            <p:nvPr/>
          </p:nvSpPr>
          <p:spPr bwMode="auto">
            <a:xfrm flipH="1">
              <a:off x="2241" y="2843"/>
              <a:ext cx="463"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41" name="Line 49"/>
            <p:cNvSpPr>
              <a:spLocks noChangeShapeType="1"/>
            </p:cNvSpPr>
            <p:nvPr/>
          </p:nvSpPr>
          <p:spPr bwMode="auto">
            <a:xfrm>
              <a:off x="2704" y="2838"/>
              <a:ext cx="721"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8942" name="Text Box 50"/>
            <p:cNvSpPr txBox="1">
              <a:spLocks noChangeAspect="1" noChangeArrowheads="1"/>
            </p:cNvSpPr>
            <p:nvPr/>
          </p:nvSpPr>
          <p:spPr bwMode="auto">
            <a:xfrm>
              <a:off x="3065" y="2573"/>
              <a:ext cx="431" cy="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a</a:t>
              </a:r>
              <a:endParaRPr lang="es-ES" altLang="es-ES" sz="1800" b="1" baseline="0"/>
            </a:p>
          </p:txBody>
        </p:sp>
      </p:grpSp>
      <p:sp>
        <p:nvSpPr>
          <p:cNvPr id="38918" name="Text Box 52"/>
          <p:cNvSpPr txBox="1">
            <a:spLocks noChangeArrowheads="1"/>
          </p:cNvSpPr>
          <p:nvPr/>
        </p:nvSpPr>
        <p:spPr bwMode="auto">
          <a:xfrm>
            <a:off x="693738" y="1190625"/>
            <a:ext cx="84232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t>La molécula está mas cerca que su radio de acción de la pared del recipiente: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7CE49599-9855-42AF-A563-14C04AC4716C}" type="slidenum">
              <a:rPr lang="es-ES" altLang="es-ES" sz="1500" smtClean="0"/>
              <a:pPr>
                <a:spcBef>
                  <a:spcPct val="0"/>
                </a:spcBef>
                <a:buFontTx/>
                <a:buNone/>
              </a:pPr>
              <a:t>35</a:t>
            </a:fld>
            <a:endParaRPr lang="es-ES" altLang="es-ES" sz="1500" smtClean="0"/>
          </a:p>
        </p:txBody>
      </p:sp>
      <p:grpSp>
        <p:nvGrpSpPr>
          <p:cNvPr id="39939" name="Group 50"/>
          <p:cNvGrpSpPr>
            <a:grpSpLocks/>
          </p:cNvGrpSpPr>
          <p:nvPr/>
        </p:nvGrpSpPr>
        <p:grpSpPr bwMode="auto">
          <a:xfrm>
            <a:off x="693738" y="1554163"/>
            <a:ext cx="4908550" cy="3290887"/>
            <a:chOff x="385" y="300"/>
            <a:chExt cx="2723" cy="1960"/>
          </a:xfrm>
        </p:grpSpPr>
        <p:pic>
          <p:nvPicPr>
            <p:cNvPr id="39959" name="Picture 4"/>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 y="340"/>
              <a:ext cx="2176" cy="1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60" name="Line 6"/>
            <p:cNvSpPr>
              <a:spLocks noChangeShapeType="1"/>
            </p:cNvSpPr>
            <p:nvPr/>
          </p:nvSpPr>
          <p:spPr bwMode="auto">
            <a:xfrm>
              <a:off x="2381" y="521"/>
              <a:ext cx="499"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61" name="Line 8"/>
            <p:cNvSpPr>
              <a:spLocks noChangeShapeType="1"/>
            </p:cNvSpPr>
            <p:nvPr/>
          </p:nvSpPr>
          <p:spPr bwMode="auto">
            <a:xfrm flipH="1">
              <a:off x="1882" y="521"/>
              <a:ext cx="499" cy="99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62" name="Line 10"/>
            <p:cNvSpPr>
              <a:spLocks noChangeShapeType="1"/>
            </p:cNvSpPr>
            <p:nvPr/>
          </p:nvSpPr>
          <p:spPr bwMode="auto">
            <a:xfrm flipH="1">
              <a:off x="2336" y="521"/>
              <a:ext cx="45" cy="182"/>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63" name="Line 11"/>
            <p:cNvSpPr>
              <a:spLocks noChangeShapeType="1"/>
            </p:cNvSpPr>
            <p:nvPr/>
          </p:nvSpPr>
          <p:spPr bwMode="auto">
            <a:xfrm>
              <a:off x="2336" y="703"/>
              <a:ext cx="499"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64" name="Line 12"/>
            <p:cNvSpPr>
              <a:spLocks noChangeShapeType="1"/>
            </p:cNvSpPr>
            <p:nvPr/>
          </p:nvSpPr>
          <p:spPr bwMode="auto">
            <a:xfrm flipH="1">
              <a:off x="2835" y="521"/>
              <a:ext cx="45" cy="182"/>
            </a:xfrm>
            <a:prstGeom prst="line">
              <a:avLst/>
            </a:prstGeom>
            <a:noFill/>
            <a:ln w="635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65" name="Line 13"/>
            <p:cNvSpPr>
              <a:spLocks noChangeShapeType="1"/>
            </p:cNvSpPr>
            <p:nvPr/>
          </p:nvSpPr>
          <p:spPr bwMode="auto">
            <a:xfrm>
              <a:off x="2381" y="521"/>
              <a:ext cx="454" cy="182"/>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66" name="Freeform 14"/>
            <p:cNvSpPr>
              <a:spLocks/>
            </p:cNvSpPr>
            <p:nvPr/>
          </p:nvSpPr>
          <p:spPr bwMode="auto">
            <a:xfrm>
              <a:off x="2162" y="981"/>
              <a:ext cx="227" cy="54"/>
            </a:xfrm>
            <a:custGeom>
              <a:avLst/>
              <a:gdLst>
                <a:gd name="T0" fmla="*/ 0 w 227"/>
                <a:gd name="T1" fmla="*/ 0 h 105"/>
                <a:gd name="T2" fmla="*/ 91 w 227"/>
                <a:gd name="T3" fmla="*/ 1 h 105"/>
                <a:gd name="T4" fmla="*/ 227 w 227"/>
                <a:gd name="T5" fmla="*/ 1 h 105"/>
                <a:gd name="T6" fmla="*/ 0 60000 65536"/>
                <a:gd name="T7" fmla="*/ 0 60000 65536"/>
                <a:gd name="T8" fmla="*/ 0 60000 65536"/>
                <a:gd name="T9" fmla="*/ 0 w 227"/>
                <a:gd name="T10" fmla="*/ 0 h 105"/>
                <a:gd name="T11" fmla="*/ 227 w 227"/>
                <a:gd name="T12" fmla="*/ 105 h 105"/>
              </a:gdLst>
              <a:ahLst/>
              <a:cxnLst>
                <a:cxn ang="T6">
                  <a:pos x="T0" y="T1"/>
                </a:cxn>
                <a:cxn ang="T7">
                  <a:pos x="T2" y="T3"/>
                </a:cxn>
                <a:cxn ang="T8">
                  <a:pos x="T4" y="T5"/>
                </a:cxn>
              </a:cxnLst>
              <a:rect l="T9" t="T10" r="T11" b="T12"/>
              <a:pathLst>
                <a:path w="227" h="105">
                  <a:moveTo>
                    <a:pt x="0" y="0"/>
                  </a:moveTo>
                  <a:cubicBezTo>
                    <a:pt x="26" y="37"/>
                    <a:pt x="53" y="75"/>
                    <a:pt x="91" y="90"/>
                  </a:cubicBezTo>
                  <a:cubicBezTo>
                    <a:pt x="129" y="105"/>
                    <a:pt x="204" y="90"/>
                    <a:pt x="227" y="90"/>
                  </a:cubicBezTo>
                </a:path>
              </a:pathLst>
            </a:custGeom>
            <a:noFill/>
            <a:ln w="9525" cap="flat" cmpd="sng">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39967" name="Text Box 15"/>
            <p:cNvSpPr txBox="1">
              <a:spLocks noChangeArrowheads="1"/>
            </p:cNvSpPr>
            <p:nvPr/>
          </p:nvSpPr>
          <p:spPr bwMode="auto">
            <a:xfrm>
              <a:off x="2562" y="300"/>
              <a:ext cx="27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a</a:t>
              </a:r>
              <a:endParaRPr lang="es-ES" altLang="es-ES" sz="1800" b="1" baseline="0"/>
            </a:p>
          </p:txBody>
        </p:sp>
        <p:sp>
          <p:nvSpPr>
            <p:cNvPr id="39968" name="Text Box 16"/>
            <p:cNvSpPr txBox="1">
              <a:spLocks noChangeArrowheads="1"/>
            </p:cNvSpPr>
            <p:nvPr/>
          </p:nvSpPr>
          <p:spPr bwMode="auto">
            <a:xfrm>
              <a:off x="2835" y="612"/>
              <a:ext cx="27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R</a:t>
              </a:r>
            </a:p>
          </p:txBody>
        </p:sp>
        <p:sp>
          <p:nvSpPr>
            <p:cNvPr id="39969" name="Text Box 17"/>
            <p:cNvSpPr txBox="1">
              <a:spLocks noChangeArrowheads="1"/>
            </p:cNvSpPr>
            <p:nvPr/>
          </p:nvSpPr>
          <p:spPr bwMode="auto">
            <a:xfrm>
              <a:off x="2064" y="431"/>
              <a:ext cx="273"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c</a:t>
              </a:r>
              <a:endParaRPr lang="es-ES" altLang="es-ES" sz="1800" b="1" baseline="0"/>
            </a:p>
          </p:txBody>
        </p:sp>
        <p:sp>
          <p:nvSpPr>
            <p:cNvPr id="39970" name="Text Box 18"/>
            <p:cNvSpPr txBox="1">
              <a:spLocks noChangeArrowheads="1"/>
            </p:cNvSpPr>
            <p:nvPr/>
          </p:nvSpPr>
          <p:spPr bwMode="auto">
            <a:xfrm>
              <a:off x="2154" y="1117"/>
              <a:ext cx="227"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200" b="1" baseline="0">
                  <a:sym typeface="Symbol" panose="05050102010706020507" pitchFamily="18" charset="2"/>
                </a:rPr>
                <a:t></a:t>
              </a:r>
            </a:p>
          </p:txBody>
        </p:sp>
      </p:grpSp>
      <p:grpSp>
        <p:nvGrpSpPr>
          <p:cNvPr id="39940" name="Group 43"/>
          <p:cNvGrpSpPr>
            <a:grpSpLocks/>
          </p:cNvGrpSpPr>
          <p:nvPr/>
        </p:nvGrpSpPr>
        <p:grpSpPr bwMode="auto">
          <a:xfrm>
            <a:off x="5437188" y="1620838"/>
            <a:ext cx="4495800" cy="3225800"/>
            <a:chOff x="3016" y="1026"/>
            <a:chExt cx="2494" cy="1921"/>
          </a:xfrm>
        </p:grpSpPr>
        <p:pic>
          <p:nvPicPr>
            <p:cNvPr id="3994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 y="1026"/>
              <a:ext cx="2176" cy="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8" name="Line 7"/>
            <p:cNvSpPr>
              <a:spLocks noChangeShapeType="1"/>
            </p:cNvSpPr>
            <p:nvPr/>
          </p:nvSpPr>
          <p:spPr bwMode="auto">
            <a:xfrm>
              <a:off x="5017" y="2016"/>
              <a:ext cx="267" cy="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49" name="Line 9"/>
            <p:cNvSpPr>
              <a:spLocks noChangeShapeType="1"/>
            </p:cNvSpPr>
            <p:nvPr/>
          </p:nvSpPr>
          <p:spPr bwMode="auto">
            <a:xfrm>
              <a:off x="4694" y="1162"/>
              <a:ext cx="318" cy="86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50" name="Arc 21"/>
            <p:cNvSpPr>
              <a:spLocks/>
            </p:cNvSpPr>
            <p:nvPr/>
          </p:nvSpPr>
          <p:spPr bwMode="auto">
            <a:xfrm flipH="1">
              <a:off x="4734" y="1751"/>
              <a:ext cx="300" cy="545"/>
            </a:xfrm>
            <a:custGeom>
              <a:avLst/>
              <a:gdLst>
                <a:gd name="T0" fmla="*/ 0 w 21600"/>
                <a:gd name="T1" fmla="*/ 0 h 39906"/>
                <a:gd name="T2" fmla="*/ 0 w 21600"/>
                <a:gd name="T3" fmla="*/ 0 h 39906"/>
                <a:gd name="T4" fmla="*/ 0 w 21600"/>
                <a:gd name="T5" fmla="*/ 0 h 39906"/>
                <a:gd name="T6" fmla="*/ 0 60000 65536"/>
                <a:gd name="T7" fmla="*/ 0 60000 65536"/>
                <a:gd name="T8" fmla="*/ 0 60000 65536"/>
                <a:gd name="T9" fmla="*/ 0 w 21600"/>
                <a:gd name="T10" fmla="*/ 0 h 39906"/>
                <a:gd name="T11" fmla="*/ 21600 w 21600"/>
                <a:gd name="T12" fmla="*/ 39906 h 39906"/>
              </a:gdLst>
              <a:ahLst/>
              <a:cxnLst>
                <a:cxn ang="T6">
                  <a:pos x="T0" y="T1"/>
                </a:cxn>
                <a:cxn ang="T7">
                  <a:pos x="T2" y="T3"/>
                </a:cxn>
                <a:cxn ang="T8">
                  <a:pos x="T4" y="T5"/>
                </a:cxn>
              </a:cxnLst>
              <a:rect l="T9" t="T10" r="T11" b="T12"/>
              <a:pathLst>
                <a:path w="21600" h="39906" fill="none" extrusionOk="0">
                  <a:moveTo>
                    <a:pt x="11404" y="-1"/>
                  </a:moveTo>
                  <a:cubicBezTo>
                    <a:pt x="17744" y="3941"/>
                    <a:pt x="21600" y="10878"/>
                    <a:pt x="21600" y="18344"/>
                  </a:cubicBezTo>
                  <a:cubicBezTo>
                    <a:pt x="21600" y="29778"/>
                    <a:pt x="12688" y="39232"/>
                    <a:pt x="1273" y="39906"/>
                  </a:cubicBezTo>
                </a:path>
                <a:path w="21600" h="39906" stroke="0" extrusionOk="0">
                  <a:moveTo>
                    <a:pt x="11404" y="-1"/>
                  </a:moveTo>
                  <a:cubicBezTo>
                    <a:pt x="17744" y="3941"/>
                    <a:pt x="21600" y="10878"/>
                    <a:pt x="21600" y="18344"/>
                  </a:cubicBezTo>
                  <a:cubicBezTo>
                    <a:pt x="21600" y="29778"/>
                    <a:pt x="12688" y="39232"/>
                    <a:pt x="1273" y="39906"/>
                  </a:cubicBezTo>
                  <a:lnTo>
                    <a:pt x="0" y="18344"/>
                  </a:lnTo>
                  <a:lnTo>
                    <a:pt x="11404" y="-1"/>
                  </a:lnTo>
                  <a:close/>
                </a:path>
              </a:pathLst>
            </a:custGeom>
            <a:noFill/>
            <a:ln w="952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
          <p:nvSpPr>
            <p:cNvPr id="39951" name="Text Box 35"/>
            <p:cNvSpPr txBox="1">
              <a:spLocks noChangeArrowheads="1"/>
            </p:cNvSpPr>
            <p:nvPr/>
          </p:nvSpPr>
          <p:spPr bwMode="auto">
            <a:xfrm>
              <a:off x="5193" y="1797"/>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a</a:t>
              </a:r>
              <a:endParaRPr lang="es-ES" altLang="es-ES" sz="1800" b="1" baseline="0"/>
            </a:p>
          </p:txBody>
        </p:sp>
        <p:sp>
          <p:nvSpPr>
            <p:cNvPr id="39952" name="Line 36"/>
            <p:cNvSpPr>
              <a:spLocks noChangeShapeType="1"/>
            </p:cNvSpPr>
            <p:nvPr/>
          </p:nvSpPr>
          <p:spPr bwMode="auto">
            <a:xfrm flipH="1">
              <a:off x="4513" y="2024"/>
              <a:ext cx="499" cy="136"/>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53" name="Line 37"/>
            <p:cNvSpPr>
              <a:spLocks noChangeShapeType="1"/>
            </p:cNvSpPr>
            <p:nvPr/>
          </p:nvSpPr>
          <p:spPr bwMode="auto">
            <a:xfrm flipH="1">
              <a:off x="4876" y="2024"/>
              <a:ext cx="408" cy="13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54" name="Line 38"/>
            <p:cNvSpPr>
              <a:spLocks noChangeShapeType="1"/>
            </p:cNvSpPr>
            <p:nvPr/>
          </p:nvSpPr>
          <p:spPr bwMode="auto">
            <a:xfrm flipV="1">
              <a:off x="4513" y="2160"/>
              <a:ext cx="371"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39955" name="Line 39"/>
            <p:cNvSpPr>
              <a:spLocks noChangeShapeType="1"/>
            </p:cNvSpPr>
            <p:nvPr/>
          </p:nvSpPr>
          <p:spPr bwMode="auto">
            <a:xfrm flipH="1">
              <a:off x="4876" y="2024"/>
              <a:ext cx="136" cy="136"/>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39956" name="Text Box 40"/>
            <p:cNvSpPr txBox="1">
              <a:spLocks noChangeArrowheads="1"/>
            </p:cNvSpPr>
            <p:nvPr/>
          </p:nvSpPr>
          <p:spPr bwMode="auto">
            <a:xfrm>
              <a:off x="4694" y="2160"/>
              <a:ext cx="317"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R</a:t>
              </a:r>
            </a:p>
          </p:txBody>
        </p:sp>
        <p:sp>
          <p:nvSpPr>
            <p:cNvPr id="39957" name="Text Box 41"/>
            <p:cNvSpPr txBox="1">
              <a:spLocks noChangeArrowheads="1"/>
            </p:cNvSpPr>
            <p:nvPr/>
          </p:nvSpPr>
          <p:spPr bwMode="auto">
            <a:xfrm>
              <a:off x="4468" y="1888"/>
              <a:ext cx="31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F</a:t>
              </a:r>
              <a:r>
                <a:rPr lang="es-ES" altLang="es-ES" sz="1800" b="1" baseline="-25000"/>
                <a:t>c</a:t>
              </a:r>
              <a:endParaRPr lang="es-ES" altLang="es-ES" sz="1800" b="1" baseline="0"/>
            </a:p>
          </p:txBody>
        </p:sp>
        <p:sp>
          <p:nvSpPr>
            <p:cNvPr id="39958" name="Text Box 42"/>
            <p:cNvSpPr txBox="1">
              <a:spLocks noChangeArrowheads="1"/>
            </p:cNvSpPr>
            <p:nvPr/>
          </p:nvSpPr>
          <p:spPr bwMode="auto">
            <a:xfrm>
              <a:off x="4516" y="1586"/>
              <a:ext cx="4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200" b="1" baseline="0">
                  <a:sym typeface="Symbol" panose="05050102010706020507" pitchFamily="18" charset="2"/>
                </a:rPr>
                <a:t></a:t>
              </a:r>
            </a:p>
          </p:txBody>
        </p:sp>
      </p:grpSp>
      <p:sp>
        <p:nvSpPr>
          <p:cNvPr id="39941" name="Text Box 44"/>
          <p:cNvSpPr txBox="1">
            <a:spLocks noChangeArrowheads="1"/>
          </p:cNvSpPr>
          <p:nvPr/>
        </p:nvSpPr>
        <p:spPr bwMode="auto">
          <a:xfrm>
            <a:off x="1103313" y="4313238"/>
            <a:ext cx="351472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endParaRPr lang="es-ES" altLang="es-ES" sz="2000" b="1" baseline="0"/>
          </a:p>
        </p:txBody>
      </p:sp>
      <p:graphicFrame>
        <p:nvGraphicFramePr>
          <p:cNvPr id="39942" name="Object 45"/>
          <p:cNvGraphicFramePr>
            <a:graphicFrameLocks noChangeAspect="1"/>
          </p:cNvGraphicFramePr>
          <p:nvPr/>
        </p:nvGraphicFramePr>
        <p:xfrm>
          <a:off x="1533525" y="4840288"/>
          <a:ext cx="2792413" cy="966787"/>
        </p:xfrm>
        <a:graphic>
          <a:graphicData uri="http://schemas.openxmlformats.org/presentationml/2006/ole">
            <mc:AlternateContent xmlns:mc="http://schemas.openxmlformats.org/markup-compatibility/2006">
              <mc:Choice xmlns:v="urn:schemas-microsoft-com:vml" Requires="v">
                <p:oleObj spid="_x0000_s39971" name="Ecuación" r:id="rId5" imgW="1276247" imgH="409473" progId="Equation.3">
                  <p:embed/>
                </p:oleObj>
              </mc:Choice>
              <mc:Fallback>
                <p:oleObj name="Ecuación" r:id="rId5" imgW="1276247" imgH="409473" progId="Equation.3">
                  <p:embed/>
                  <p:pic>
                    <p:nvPicPr>
                      <p:cNvPr id="0" name="Object 4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3525" y="4840288"/>
                        <a:ext cx="2792413" cy="966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43" name="Object 46"/>
          <p:cNvGraphicFramePr>
            <a:graphicFrameLocks noChangeAspect="1"/>
          </p:cNvGraphicFramePr>
          <p:nvPr/>
        </p:nvGraphicFramePr>
        <p:xfrm>
          <a:off x="6115050" y="4840288"/>
          <a:ext cx="2792413" cy="966787"/>
        </p:xfrm>
        <a:graphic>
          <a:graphicData uri="http://schemas.openxmlformats.org/presentationml/2006/ole">
            <mc:AlternateContent xmlns:mc="http://schemas.openxmlformats.org/markup-compatibility/2006">
              <mc:Choice xmlns:v="urn:schemas-microsoft-com:vml" Requires="v">
                <p:oleObj spid="_x0000_s39972" name="Ecuación" r:id="rId7" imgW="1276247" imgH="409473" progId="Equation.3">
                  <p:embed/>
                </p:oleObj>
              </mc:Choice>
              <mc:Fallback>
                <p:oleObj name="Ecuación" r:id="rId7" imgW="1276247" imgH="409473" progId="Equation.3">
                  <p:embed/>
                  <p:pic>
                    <p:nvPicPr>
                      <p:cNvPr id="0" name="Object 4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050" y="4840288"/>
                        <a:ext cx="2792413" cy="966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9944" name="Text Box 47"/>
          <p:cNvSpPr txBox="1">
            <a:spLocks noChangeArrowheads="1"/>
          </p:cNvSpPr>
          <p:nvPr/>
        </p:nvSpPr>
        <p:spPr bwMode="auto">
          <a:xfrm>
            <a:off x="1022350" y="6134100"/>
            <a:ext cx="367982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El líquido moja al sólido</a:t>
            </a:r>
          </a:p>
        </p:txBody>
      </p:sp>
      <p:sp>
        <p:nvSpPr>
          <p:cNvPr id="39945" name="Text Box 48"/>
          <p:cNvSpPr txBox="1">
            <a:spLocks noChangeArrowheads="1"/>
          </p:cNvSpPr>
          <p:nvPr/>
        </p:nvSpPr>
        <p:spPr bwMode="auto">
          <a:xfrm>
            <a:off x="5765800" y="6134100"/>
            <a:ext cx="36782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olidFill>
                  <a:srgbClr val="000099"/>
                </a:solidFill>
              </a:rPr>
              <a:t>El líquido no moja al sólido</a:t>
            </a:r>
          </a:p>
        </p:txBody>
      </p:sp>
      <p:sp>
        <p:nvSpPr>
          <p:cNvPr id="39946" name="Text Box 51"/>
          <p:cNvSpPr txBox="1">
            <a:spLocks noChangeArrowheads="1"/>
          </p:cNvSpPr>
          <p:nvPr/>
        </p:nvSpPr>
        <p:spPr bwMode="auto">
          <a:xfrm>
            <a:off x="939800" y="352425"/>
            <a:ext cx="8421688"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t>La molécula está mas cerca que su radio de acción de la superficie libre:</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949A02F4-4F7C-409D-8998-72DC1BCF9DEC}" type="slidenum">
              <a:rPr lang="es-ES" altLang="es-ES" sz="1500" smtClean="0"/>
              <a:pPr>
                <a:spcBef>
                  <a:spcPct val="0"/>
                </a:spcBef>
                <a:buFontTx/>
                <a:buNone/>
              </a:pPr>
              <a:t>36</a:t>
            </a:fld>
            <a:endParaRPr lang="es-ES" altLang="es-ES" sz="1500" smtClean="0"/>
          </a:p>
        </p:txBody>
      </p:sp>
      <p:pic>
        <p:nvPicPr>
          <p:cNvPr id="43013" name="Picture 5" descr="zoom%252001_IMG_052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7188" y="4084638"/>
            <a:ext cx="4605337"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5" name="Picture 7" descr="tecnologiablog_insec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775" y="960438"/>
            <a:ext cx="4673600"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9" name="Picture 11" descr="Archivo:Hibiscus pink.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3738" y="4008438"/>
            <a:ext cx="3167062"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1" name="Picture 13" descr="got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27725" y="809625"/>
            <a:ext cx="4146550"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301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30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0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327E3565-B30C-4405-BB15-7CAB0C9F1921}" type="slidenum">
              <a:rPr lang="es-ES" altLang="es-ES" sz="1500" smtClean="0"/>
              <a:pPr>
                <a:spcBef>
                  <a:spcPct val="0"/>
                </a:spcBef>
                <a:buFontTx/>
                <a:buNone/>
              </a:pPr>
              <a:t>37</a:t>
            </a:fld>
            <a:endParaRPr lang="es-ES" altLang="es-ES" sz="1500" smtClean="0"/>
          </a:p>
        </p:txBody>
      </p:sp>
      <p:pic>
        <p:nvPicPr>
          <p:cNvPr id="41987" name="Picture 4" descr="f11_10l"/>
          <p:cNvPicPr>
            <a:picLocks noChangeAspect="1" noChangeArrowheads="1"/>
          </p:cNvPicPr>
          <p:nvPr/>
        </p:nvPicPr>
        <p:blipFill>
          <a:blip r:embed="rId2">
            <a:extLst>
              <a:ext uri="{28A0092B-C50C-407E-A947-70E740481C1C}">
                <a14:useLocalDpi xmlns:a14="http://schemas.microsoft.com/office/drawing/2010/main" val="0"/>
              </a:ext>
            </a:extLst>
          </a:blip>
          <a:srcRect l="5624" t="14999" r="5624" b="7500"/>
          <a:stretch>
            <a:fillRect/>
          </a:stretch>
        </p:blipFill>
        <p:spPr bwMode="auto">
          <a:xfrm>
            <a:off x="1447800" y="1466850"/>
            <a:ext cx="7440613" cy="454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5"/>
          <p:cNvGrpSpPr>
            <a:grpSpLocks/>
          </p:cNvGrpSpPr>
          <p:nvPr/>
        </p:nvGrpSpPr>
        <p:grpSpPr bwMode="auto">
          <a:xfrm>
            <a:off x="2527300" y="1682750"/>
            <a:ext cx="1579563" cy="1062038"/>
            <a:chOff x="1392" y="1624"/>
            <a:chExt cx="877" cy="632"/>
          </a:xfrm>
        </p:grpSpPr>
        <p:sp>
          <p:nvSpPr>
            <p:cNvPr id="41994" name="Oval 6"/>
            <p:cNvSpPr>
              <a:spLocks noChangeArrowheads="1"/>
            </p:cNvSpPr>
            <p:nvPr/>
          </p:nvSpPr>
          <p:spPr bwMode="auto">
            <a:xfrm>
              <a:off x="1632" y="1968"/>
              <a:ext cx="432" cy="288"/>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41995" name="Text Box 7"/>
            <p:cNvSpPr txBox="1">
              <a:spLocks noChangeArrowheads="1"/>
            </p:cNvSpPr>
            <p:nvPr/>
          </p:nvSpPr>
          <p:spPr bwMode="auto">
            <a:xfrm>
              <a:off x="1392" y="1624"/>
              <a:ext cx="877"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0"/>
                </a:spcBef>
                <a:buFontTx/>
                <a:buNone/>
              </a:pPr>
              <a:r>
                <a:rPr lang="en-US" altLang="es-ES" sz="2600" baseline="0">
                  <a:solidFill>
                    <a:srgbClr val="FF0000"/>
                  </a:solidFill>
                </a:rPr>
                <a:t>Adhesion</a:t>
              </a:r>
            </a:p>
          </p:txBody>
        </p:sp>
      </p:grpSp>
      <p:grpSp>
        <p:nvGrpSpPr>
          <p:cNvPr id="3" name="Group 8"/>
          <p:cNvGrpSpPr>
            <a:grpSpLocks/>
          </p:cNvGrpSpPr>
          <p:nvPr/>
        </p:nvGrpSpPr>
        <p:grpSpPr bwMode="auto">
          <a:xfrm>
            <a:off x="6272213" y="4132263"/>
            <a:ext cx="1597025" cy="936625"/>
            <a:chOff x="1392" y="1624"/>
            <a:chExt cx="886" cy="632"/>
          </a:xfrm>
        </p:grpSpPr>
        <p:sp>
          <p:nvSpPr>
            <p:cNvPr id="41992" name="Oval 9"/>
            <p:cNvSpPr>
              <a:spLocks noChangeArrowheads="1"/>
            </p:cNvSpPr>
            <p:nvPr/>
          </p:nvSpPr>
          <p:spPr bwMode="auto">
            <a:xfrm>
              <a:off x="1632" y="1968"/>
              <a:ext cx="432" cy="288"/>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41993" name="Text Box 10"/>
            <p:cNvSpPr txBox="1">
              <a:spLocks noChangeArrowheads="1"/>
            </p:cNvSpPr>
            <p:nvPr/>
          </p:nvSpPr>
          <p:spPr bwMode="auto">
            <a:xfrm>
              <a:off x="1392" y="1624"/>
              <a:ext cx="886"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eaLnBrk="1" hangingPunct="1">
                <a:spcBef>
                  <a:spcPct val="0"/>
                </a:spcBef>
                <a:buFontTx/>
                <a:buNone/>
              </a:pPr>
              <a:r>
                <a:rPr lang="en-US" altLang="es-ES" sz="2600" baseline="0">
                  <a:solidFill>
                    <a:srgbClr val="FF0000"/>
                  </a:solidFill>
                </a:rPr>
                <a:t>Cohesion</a:t>
              </a:r>
            </a:p>
          </p:txBody>
        </p:sp>
      </p:grpSp>
      <p:sp>
        <p:nvSpPr>
          <p:cNvPr id="48141" name="Text Box 13"/>
          <p:cNvSpPr txBox="1">
            <a:spLocks noChangeArrowheads="1"/>
          </p:cNvSpPr>
          <p:nvPr/>
        </p:nvSpPr>
        <p:spPr bwMode="auto">
          <a:xfrm>
            <a:off x="2311400" y="6075363"/>
            <a:ext cx="18796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F</a:t>
            </a:r>
            <a:r>
              <a:rPr lang="es-ES" altLang="es-ES" sz="2000" b="1" baseline="-25000"/>
              <a:t>a</a:t>
            </a:r>
            <a:r>
              <a:rPr lang="es-ES" altLang="es-ES" sz="2000" b="1" baseline="0"/>
              <a:t> &gt; F</a:t>
            </a:r>
            <a:r>
              <a:rPr lang="es-ES" altLang="es-ES" sz="2000" b="1" baseline="-25000"/>
              <a:t>c</a:t>
            </a:r>
            <a:r>
              <a:rPr lang="es-ES" altLang="es-ES" sz="2000" b="1" baseline="0"/>
              <a:t>/2</a:t>
            </a:r>
            <a:r>
              <a:rPr lang="es-ES" altLang="es-ES" sz="2000" b="1"/>
              <a:t>1/2</a:t>
            </a:r>
            <a:endParaRPr lang="es-ES" altLang="es-ES" sz="2000" b="1" baseline="0"/>
          </a:p>
        </p:txBody>
      </p:sp>
      <p:sp>
        <p:nvSpPr>
          <p:cNvPr id="48143" name="Text Box 15"/>
          <p:cNvSpPr txBox="1">
            <a:spLocks noChangeArrowheads="1"/>
          </p:cNvSpPr>
          <p:nvPr/>
        </p:nvSpPr>
        <p:spPr bwMode="auto">
          <a:xfrm>
            <a:off x="6127750" y="6075363"/>
            <a:ext cx="18796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t>F</a:t>
            </a:r>
            <a:r>
              <a:rPr lang="es-ES" altLang="es-ES" sz="2000" b="1" baseline="-25000"/>
              <a:t>a</a:t>
            </a:r>
            <a:r>
              <a:rPr lang="es-ES" altLang="es-ES" sz="2000" b="1" baseline="0"/>
              <a:t> &lt; F</a:t>
            </a:r>
            <a:r>
              <a:rPr lang="es-ES" altLang="es-ES" sz="2000" b="1" baseline="-25000"/>
              <a:t>c</a:t>
            </a:r>
            <a:r>
              <a:rPr lang="es-ES" altLang="es-ES" sz="2000" b="1" baseline="0"/>
              <a:t>/2</a:t>
            </a:r>
            <a:r>
              <a:rPr lang="es-ES" altLang="es-ES" sz="2000" b="1"/>
              <a:t>1/2</a:t>
            </a:r>
            <a:endParaRPr lang="es-ES" altLang="es-ES" sz="2000" b="1" baseline="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14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1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1" grpId="0"/>
      <p:bldP spid="4814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B6FE2521-D9A1-4B17-AF3B-6EC6B6FA9779}" type="slidenum">
              <a:rPr lang="es-ES" altLang="es-ES" sz="1500" smtClean="0"/>
              <a:pPr>
                <a:spcBef>
                  <a:spcPct val="0"/>
                </a:spcBef>
                <a:buFontTx/>
                <a:buNone/>
              </a:pPr>
              <a:t>38</a:t>
            </a:fld>
            <a:endParaRPr lang="es-ES" altLang="es-ES" sz="1500" smtClean="0"/>
          </a:p>
        </p:txBody>
      </p:sp>
      <p:sp>
        <p:nvSpPr>
          <p:cNvPr id="44054" name="Text Box 22"/>
          <p:cNvSpPr txBox="1">
            <a:spLocks noChangeArrowheads="1"/>
          </p:cNvSpPr>
          <p:nvPr/>
        </p:nvSpPr>
        <p:spPr bwMode="auto">
          <a:xfrm>
            <a:off x="5927725" y="1419225"/>
            <a:ext cx="39258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aseline="0">
                <a:sym typeface="Symbol" panose="05050102010706020507" pitchFamily="18" charset="2"/>
              </a:rPr>
              <a:t></a:t>
            </a:r>
            <a:r>
              <a:rPr lang="es-ES" altLang="es-ES" sz="2600" baseline="0"/>
              <a:t> F </a:t>
            </a:r>
            <a:r>
              <a:rPr lang="es-ES" altLang="es-ES" sz="2600" baseline="0">
                <a:sym typeface="Symbol" panose="05050102010706020507" pitchFamily="18" charset="2"/>
              </a:rPr>
              <a:t></a:t>
            </a:r>
            <a:r>
              <a:rPr lang="es-ES" altLang="es-ES" sz="2600" baseline="0"/>
              <a:t> = </a:t>
            </a:r>
            <a:r>
              <a:rPr lang="es-ES" altLang="es-ES" sz="2600" baseline="0">
                <a:sym typeface="Symbol" panose="05050102010706020507" pitchFamily="18" charset="2"/>
              </a:rPr>
              <a:t>·L = ·2r</a:t>
            </a:r>
            <a:endParaRPr lang="el-GR" altLang="es-ES" sz="2600" baseline="0">
              <a:cs typeface="Arial" panose="020B0604020202020204" pitchFamily="34" charset="0"/>
              <a:sym typeface="Symbol" panose="05050102010706020507" pitchFamily="18" charset="2"/>
            </a:endParaRPr>
          </a:p>
        </p:txBody>
      </p:sp>
      <p:sp>
        <p:nvSpPr>
          <p:cNvPr id="44055" name="Text Box 23"/>
          <p:cNvSpPr txBox="1">
            <a:spLocks noChangeArrowheads="1"/>
          </p:cNvSpPr>
          <p:nvPr/>
        </p:nvSpPr>
        <p:spPr bwMode="auto">
          <a:xfrm>
            <a:off x="693738" y="503238"/>
            <a:ext cx="9240837"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t>Si el líquido moja al sólido (adhesión)</a:t>
            </a:r>
            <a:r>
              <a:rPr lang="es-ES" altLang="es-ES" sz="2000" b="1" baseline="0">
                <a:sym typeface="Symbol" panose="05050102010706020507" pitchFamily="18" charset="2"/>
              </a:rPr>
              <a:t> asciende por el tubo una altura h </a:t>
            </a:r>
            <a:r>
              <a:rPr lang="es-ES" altLang="es-ES" sz="2000" b="1" baseline="0">
                <a:solidFill>
                  <a:srgbClr val="FF0000"/>
                </a:solidFill>
                <a:sym typeface="Symbol" panose="05050102010706020507" pitchFamily="18" charset="2"/>
              </a:rPr>
              <a:t>(capilaridad)</a:t>
            </a:r>
          </a:p>
        </p:txBody>
      </p:sp>
      <p:graphicFrame>
        <p:nvGraphicFramePr>
          <p:cNvPr id="44061" name="Object 29"/>
          <p:cNvGraphicFramePr>
            <a:graphicFrameLocks noChangeAspect="1"/>
          </p:cNvGraphicFramePr>
          <p:nvPr/>
        </p:nvGraphicFramePr>
        <p:xfrm>
          <a:off x="6615113" y="3995738"/>
          <a:ext cx="3402012" cy="711200"/>
        </p:xfrm>
        <a:graphic>
          <a:graphicData uri="http://schemas.openxmlformats.org/presentationml/2006/ole">
            <mc:AlternateContent xmlns:mc="http://schemas.openxmlformats.org/markup-compatibility/2006">
              <mc:Choice xmlns:v="urn:schemas-microsoft-com:vml" Requires="v">
                <p:oleObj spid="_x0000_s43047" name="Ecuación" r:id="rId3" imgW="1193282" imgH="266584" progId="Equation.3">
                  <p:embed/>
                </p:oleObj>
              </mc:Choice>
              <mc:Fallback>
                <p:oleObj name="Ecuación" r:id="rId3" imgW="1193282" imgH="266584" progId="Equation.3">
                  <p:embed/>
                  <p:pic>
                    <p:nvPicPr>
                      <p:cNvPr id="0"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5113" y="3995738"/>
                        <a:ext cx="3402012" cy="71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39"/>
          <p:cNvGrpSpPr>
            <a:grpSpLocks/>
          </p:cNvGrpSpPr>
          <p:nvPr/>
        </p:nvGrpSpPr>
        <p:grpSpPr bwMode="auto">
          <a:xfrm>
            <a:off x="449263" y="1266825"/>
            <a:ext cx="5672137" cy="3192463"/>
            <a:chOff x="204" y="890"/>
            <a:chExt cx="3147" cy="1901"/>
          </a:xfrm>
        </p:grpSpPr>
        <p:pic>
          <p:nvPicPr>
            <p:cNvPr id="4302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 y="1281"/>
              <a:ext cx="3147" cy="1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3029" name="Text Box 9"/>
            <p:cNvSpPr txBox="1">
              <a:spLocks noChangeArrowheads="1"/>
            </p:cNvSpPr>
            <p:nvPr/>
          </p:nvSpPr>
          <p:spPr bwMode="auto">
            <a:xfrm>
              <a:off x="1660" y="890"/>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FF0000"/>
                  </a:solidFill>
                </a:rPr>
                <a:t>F</a:t>
              </a:r>
            </a:p>
          </p:txBody>
        </p:sp>
        <p:sp>
          <p:nvSpPr>
            <p:cNvPr id="43030" name="Text Box 11"/>
            <p:cNvSpPr txBox="1">
              <a:spLocks noChangeArrowheads="1"/>
            </p:cNvSpPr>
            <p:nvPr/>
          </p:nvSpPr>
          <p:spPr bwMode="auto">
            <a:xfrm>
              <a:off x="1655" y="2330"/>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2r</a:t>
              </a:r>
            </a:p>
          </p:txBody>
        </p:sp>
        <p:sp>
          <p:nvSpPr>
            <p:cNvPr id="43031" name="Text Box 12"/>
            <p:cNvSpPr txBox="1">
              <a:spLocks noChangeArrowheads="1"/>
            </p:cNvSpPr>
            <p:nvPr/>
          </p:nvSpPr>
          <p:spPr bwMode="auto">
            <a:xfrm>
              <a:off x="1276" y="1825"/>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t>h</a:t>
              </a:r>
            </a:p>
          </p:txBody>
        </p:sp>
        <p:sp>
          <p:nvSpPr>
            <p:cNvPr id="43032" name="Line 14"/>
            <p:cNvSpPr>
              <a:spLocks noChangeShapeType="1"/>
            </p:cNvSpPr>
            <p:nvPr/>
          </p:nvSpPr>
          <p:spPr bwMode="auto">
            <a:xfrm flipV="1">
              <a:off x="1852" y="1417"/>
              <a:ext cx="483" cy="286"/>
            </a:xfrm>
            <a:prstGeom prst="line">
              <a:avLst/>
            </a:prstGeom>
            <a:noFill/>
            <a:ln w="1905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43033" name="Text Box 15"/>
            <p:cNvSpPr txBox="1">
              <a:spLocks noChangeArrowheads="1"/>
            </p:cNvSpPr>
            <p:nvPr/>
          </p:nvSpPr>
          <p:spPr bwMode="auto">
            <a:xfrm>
              <a:off x="2200" y="1207"/>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p>
          </p:txBody>
        </p:sp>
        <p:sp>
          <p:nvSpPr>
            <p:cNvPr id="43034" name="Text Box 16"/>
            <p:cNvSpPr txBox="1">
              <a:spLocks noChangeArrowheads="1"/>
            </p:cNvSpPr>
            <p:nvPr/>
          </p:nvSpPr>
          <p:spPr bwMode="auto">
            <a:xfrm>
              <a:off x="1202" y="1253"/>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p>
          </p:txBody>
        </p:sp>
        <p:sp>
          <p:nvSpPr>
            <p:cNvPr id="43035" name="Line 17"/>
            <p:cNvSpPr>
              <a:spLocks noChangeShapeType="1"/>
            </p:cNvSpPr>
            <p:nvPr/>
          </p:nvSpPr>
          <p:spPr bwMode="auto">
            <a:xfrm flipV="1">
              <a:off x="1844" y="1062"/>
              <a:ext cx="0" cy="635"/>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43036" name="Line 18"/>
            <p:cNvSpPr>
              <a:spLocks noChangeShapeType="1"/>
            </p:cNvSpPr>
            <p:nvPr/>
          </p:nvSpPr>
          <p:spPr bwMode="auto">
            <a:xfrm flipH="1" flipV="1">
              <a:off x="1383" y="1434"/>
              <a:ext cx="448" cy="248"/>
            </a:xfrm>
            <a:prstGeom prst="line">
              <a:avLst/>
            </a:prstGeom>
            <a:noFill/>
            <a:ln w="1905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43037" name="Freeform 19"/>
            <p:cNvSpPr>
              <a:spLocks/>
            </p:cNvSpPr>
            <p:nvPr/>
          </p:nvSpPr>
          <p:spPr bwMode="auto">
            <a:xfrm>
              <a:off x="2063" y="1460"/>
              <a:ext cx="91" cy="48"/>
            </a:xfrm>
            <a:custGeom>
              <a:avLst/>
              <a:gdLst>
                <a:gd name="T0" fmla="*/ 0 w 91"/>
                <a:gd name="T1" fmla="*/ 2 h 48"/>
                <a:gd name="T2" fmla="*/ 58 w 91"/>
                <a:gd name="T3" fmla="*/ 8 h 48"/>
                <a:gd name="T4" fmla="*/ 91 w 91"/>
                <a:gd name="T5" fmla="*/ 48 h 48"/>
                <a:gd name="T6" fmla="*/ 0 60000 65536"/>
                <a:gd name="T7" fmla="*/ 0 60000 65536"/>
                <a:gd name="T8" fmla="*/ 0 60000 65536"/>
                <a:gd name="T9" fmla="*/ 0 w 91"/>
                <a:gd name="T10" fmla="*/ 0 h 48"/>
                <a:gd name="T11" fmla="*/ 91 w 91"/>
                <a:gd name="T12" fmla="*/ 48 h 48"/>
              </a:gdLst>
              <a:ahLst/>
              <a:cxnLst>
                <a:cxn ang="T6">
                  <a:pos x="T0" y="T1"/>
                </a:cxn>
                <a:cxn ang="T7">
                  <a:pos x="T2" y="T3"/>
                </a:cxn>
                <a:cxn ang="T8">
                  <a:pos x="T4" y="T5"/>
                </a:cxn>
              </a:cxnLst>
              <a:rect l="T9" t="T10" r="T11" b="T12"/>
              <a:pathLst>
                <a:path w="91" h="48">
                  <a:moveTo>
                    <a:pt x="0" y="2"/>
                  </a:moveTo>
                  <a:cubicBezTo>
                    <a:pt x="10" y="3"/>
                    <a:pt x="43" y="0"/>
                    <a:pt x="58" y="8"/>
                  </a:cubicBezTo>
                  <a:cubicBezTo>
                    <a:pt x="73" y="16"/>
                    <a:pt x="84" y="40"/>
                    <a:pt x="91" y="48"/>
                  </a:cubicBezTo>
                </a:path>
              </a:pathLst>
            </a:custGeom>
            <a:noFill/>
            <a:ln w="9525" cap="flat" cmpd="sng">
              <a:solidFill>
                <a:srgbClr val="000099"/>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43038" name="Text Box 20"/>
            <p:cNvSpPr txBox="1">
              <a:spLocks noChangeArrowheads="1"/>
            </p:cNvSpPr>
            <p:nvPr/>
          </p:nvSpPr>
          <p:spPr bwMode="auto">
            <a:xfrm>
              <a:off x="1973" y="1281"/>
              <a:ext cx="363"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000" b="1" baseline="0">
                  <a:sym typeface="Symbol" panose="05050102010706020507" pitchFamily="18" charset="2"/>
                </a:rPr>
                <a:t></a:t>
              </a:r>
            </a:p>
          </p:txBody>
        </p:sp>
        <p:sp>
          <p:nvSpPr>
            <p:cNvPr id="43039" name="Line 30"/>
            <p:cNvSpPr>
              <a:spLocks noChangeShapeType="1"/>
            </p:cNvSpPr>
            <p:nvPr/>
          </p:nvSpPr>
          <p:spPr bwMode="auto">
            <a:xfrm>
              <a:off x="1837" y="1706"/>
              <a:ext cx="499" cy="0"/>
            </a:xfrm>
            <a:prstGeom prst="line">
              <a:avLst/>
            </a:prstGeom>
            <a:noFill/>
            <a:ln w="9525">
              <a:solidFill>
                <a:srgbClr val="000099"/>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43040" name="Line 31"/>
            <p:cNvSpPr>
              <a:spLocks noChangeShapeType="1"/>
            </p:cNvSpPr>
            <p:nvPr/>
          </p:nvSpPr>
          <p:spPr bwMode="auto">
            <a:xfrm>
              <a:off x="2336" y="1434"/>
              <a:ext cx="0" cy="272"/>
            </a:xfrm>
            <a:prstGeom prst="line">
              <a:avLst/>
            </a:prstGeom>
            <a:noFill/>
            <a:ln w="9525">
              <a:solidFill>
                <a:srgbClr val="000099"/>
              </a:solidFill>
              <a:prstDash val="dash"/>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43041" name="Text Box 32"/>
            <p:cNvSpPr txBox="1">
              <a:spLocks noChangeArrowheads="1"/>
            </p:cNvSpPr>
            <p:nvPr/>
          </p:nvSpPr>
          <p:spPr bwMode="auto">
            <a:xfrm>
              <a:off x="2245" y="1706"/>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r>
                <a:rPr lang="es-ES" altLang="es-ES" sz="1800" b="1" baseline="-25000">
                  <a:solidFill>
                    <a:srgbClr val="000099"/>
                  </a:solidFill>
                </a:rPr>
                <a:t>x</a:t>
              </a:r>
              <a:endParaRPr lang="es-ES" altLang="es-ES" sz="1800" b="1" baseline="0">
                <a:solidFill>
                  <a:srgbClr val="000099"/>
                </a:solidFill>
              </a:endParaRPr>
            </a:p>
          </p:txBody>
        </p:sp>
        <p:sp>
          <p:nvSpPr>
            <p:cNvPr id="43042" name="Text Box 33"/>
            <p:cNvSpPr txBox="1">
              <a:spLocks noChangeArrowheads="1"/>
            </p:cNvSpPr>
            <p:nvPr/>
          </p:nvSpPr>
          <p:spPr bwMode="auto">
            <a:xfrm>
              <a:off x="1156" y="1661"/>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r>
                <a:rPr lang="es-ES" altLang="es-ES" sz="1800" b="1" baseline="-25000">
                  <a:solidFill>
                    <a:srgbClr val="000099"/>
                  </a:solidFill>
                </a:rPr>
                <a:t>x</a:t>
              </a:r>
              <a:endParaRPr lang="es-ES" altLang="es-ES" sz="1800" b="1" baseline="0">
                <a:solidFill>
                  <a:srgbClr val="000099"/>
                </a:solidFill>
              </a:endParaRPr>
            </a:p>
          </p:txBody>
        </p:sp>
        <p:sp>
          <p:nvSpPr>
            <p:cNvPr id="43043" name="Line 34"/>
            <p:cNvSpPr>
              <a:spLocks noChangeShapeType="1"/>
            </p:cNvSpPr>
            <p:nvPr/>
          </p:nvSpPr>
          <p:spPr bwMode="auto">
            <a:xfrm>
              <a:off x="1391" y="1706"/>
              <a:ext cx="499" cy="0"/>
            </a:xfrm>
            <a:prstGeom prst="line">
              <a:avLst/>
            </a:prstGeom>
            <a:noFill/>
            <a:ln w="9525">
              <a:solidFill>
                <a:srgbClr val="000099"/>
              </a:solidFill>
              <a:prstDash val="dash"/>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43044" name="Line 35"/>
            <p:cNvSpPr>
              <a:spLocks noChangeShapeType="1"/>
            </p:cNvSpPr>
            <p:nvPr/>
          </p:nvSpPr>
          <p:spPr bwMode="auto">
            <a:xfrm>
              <a:off x="1391" y="1434"/>
              <a:ext cx="0" cy="272"/>
            </a:xfrm>
            <a:prstGeom prst="line">
              <a:avLst/>
            </a:prstGeom>
            <a:noFill/>
            <a:ln w="9525">
              <a:solidFill>
                <a:srgbClr val="000099"/>
              </a:solidFill>
              <a:prstDash val="dash"/>
              <a:round/>
              <a:headEnd type="triangle" w="med" len="med"/>
              <a:tailEnd/>
            </a:ln>
            <a:extLst>
              <a:ext uri="{909E8E84-426E-40DD-AFC4-6F175D3DCCD1}">
                <a14:hiddenFill xmlns:a14="http://schemas.microsoft.com/office/drawing/2010/main">
                  <a:noFill/>
                </a14:hiddenFill>
              </a:ext>
            </a:extLst>
          </p:spPr>
          <p:txBody>
            <a:bodyPr/>
            <a:lstStyle/>
            <a:p>
              <a:endParaRPr lang="es-ES"/>
            </a:p>
          </p:txBody>
        </p:sp>
        <p:sp>
          <p:nvSpPr>
            <p:cNvPr id="43045" name="Text Box 37"/>
            <p:cNvSpPr txBox="1">
              <a:spLocks noChangeArrowheads="1"/>
            </p:cNvSpPr>
            <p:nvPr/>
          </p:nvSpPr>
          <p:spPr bwMode="auto">
            <a:xfrm>
              <a:off x="975" y="1434"/>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r>
                <a:rPr lang="es-ES" altLang="es-ES" sz="1800" b="1" baseline="-25000">
                  <a:solidFill>
                    <a:srgbClr val="000099"/>
                  </a:solidFill>
                </a:rPr>
                <a:t>y</a:t>
              </a:r>
              <a:endParaRPr lang="es-ES" altLang="es-ES" sz="1800" b="1" baseline="0">
                <a:solidFill>
                  <a:srgbClr val="000099"/>
                </a:solidFill>
              </a:endParaRPr>
            </a:p>
          </p:txBody>
        </p:sp>
        <p:sp>
          <p:nvSpPr>
            <p:cNvPr id="43046" name="Text Box 38"/>
            <p:cNvSpPr txBox="1">
              <a:spLocks noChangeArrowheads="1"/>
            </p:cNvSpPr>
            <p:nvPr/>
          </p:nvSpPr>
          <p:spPr bwMode="auto">
            <a:xfrm>
              <a:off x="2336" y="1480"/>
              <a:ext cx="36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1800" b="1" baseline="0">
                  <a:solidFill>
                    <a:srgbClr val="000099"/>
                  </a:solidFill>
                </a:rPr>
                <a:t>dF</a:t>
              </a:r>
              <a:r>
                <a:rPr lang="es-ES" altLang="es-ES" sz="1800" b="1" baseline="-25000">
                  <a:solidFill>
                    <a:srgbClr val="000099"/>
                  </a:solidFill>
                </a:rPr>
                <a:t>y</a:t>
              </a:r>
              <a:endParaRPr lang="es-ES" altLang="es-ES" sz="1800" b="1" baseline="0">
                <a:solidFill>
                  <a:srgbClr val="000099"/>
                </a:solidFill>
              </a:endParaRPr>
            </a:p>
          </p:txBody>
        </p:sp>
      </p:grpSp>
      <p:grpSp>
        <p:nvGrpSpPr>
          <p:cNvPr id="43015" name="Group 47"/>
          <p:cNvGrpSpPr>
            <a:grpSpLocks/>
          </p:cNvGrpSpPr>
          <p:nvPr/>
        </p:nvGrpSpPr>
        <p:grpSpPr bwMode="auto">
          <a:xfrm>
            <a:off x="7265988" y="2011363"/>
            <a:ext cx="2533650" cy="1903412"/>
            <a:chOff x="1020" y="3022"/>
            <a:chExt cx="1406" cy="1134"/>
          </a:xfrm>
        </p:grpSpPr>
        <p:sp>
          <p:nvSpPr>
            <p:cNvPr id="43021" name="Oval 40"/>
            <p:cNvSpPr>
              <a:spLocks noChangeArrowheads="1"/>
            </p:cNvSpPr>
            <p:nvPr/>
          </p:nvSpPr>
          <p:spPr bwMode="auto">
            <a:xfrm>
              <a:off x="1020" y="3022"/>
              <a:ext cx="1180" cy="1134"/>
            </a:xfrm>
            <a:prstGeom prst="ellipse">
              <a:avLst/>
            </a:prstGeom>
            <a:solidFill>
              <a:schemeClr val="accent1"/>
            </a:solidFill>
            <a:ln w="28575" algn="ctr">
              <a:solidFill>
                <a:srgbClr val="000099"/>
              </a:solidFill>
              <a:round/>
              <a:headEnd/>
              <a:tailEnd/>
            </a:ln>
          </p:spPr>
          <p:txBody>
            <a:bodyPr wrap="none" anchor="ctr"/>
            <a:lstStyle>
              <a:lvl1pPr>
                <a:spcBef>
                  <a:spcPct val="20000"/>
                </a:spcBef>
                <a:buChar char="•"/>
                <a:defRPr sz="3500">
                  <a:solidFill>
                    <a:schemeClr val="tx1"/>
                  </a:solidFill>
                  <a:latin typeface="Arial" panose="020B0604020202020204" pitchFamily="34" charset="0"/>
                </a:defRPr>
              </a:lvl1pPr>
              <a:lvl2pPr marL="742950" indent="-285750">
                <a:spcBef>
                  <a:spcPct val="20000"/>
                </a:spcBef>
                <a:buChar char="–"/>
                <a:defRPr sz="3100">
                  <a:solidFill>
                    <a:schemeClr val="tx1"/>
                  </a:solidFill>
                  <a:latin typeface="Arial" panose="020B0604020202020204" pitchFamily="34" charset="0"/>
                </a:defRPr>
              </a:lvl2pPr>
              <a:lvl3pPr marL="1143000" indent="-228600">
                <a:spcBef>
                  <a:spcPct val="20000"/>
                </a:spcBef>
                <a:buChar char="•"/>
                <a:defRPr sz="2600">
                  <a:solidFill>
                    <a:schemeClr val="tx1"/>
                  </a:solidFill>
                  <a:latin typeface="Arial" panose="020B0604020202020204" pitchFamily="34" charset="0"/>
                </a:defRPr>
              </a:lvl3pPr>
              <a:lvl4pPr marL="1600200" indent="-228600">
                <a:spcBef>
                  <a:spcPct val="20000"/>
                </a:spcBef>
                <a:buChar char="–"/>
                <a:defRPr sz="2200">
                  <a:solidFill>
                    <a:schemeClr val="tx1"/>
                  </a:solidFill>
                  <a:latin typeface="Arial" panose="020B0604020202020204" pitchFamily="34" charset="0"/>
                </a:defRPr>
              </a:lvl4pPr>
              <a:lvl5pPr marL="2057400" indent="-228600">
                <a:spcBef>
                  <a:spcPct val="20000"/>
                </a:spcBef>
                <a:buChar char="»"/>
                <a:defRPr sz="22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
          <p:nvSpPr>
            <p:cNvPr id="43022" name="Line 41"/>
            <p:cNvSpPr>
              <a:spLocks noChangeShapeType="1"/>
            </p:cNvSpPr>
            <p:nvPr/>
          </p:nvSpPr>
          <p:spPr bwMode="auto">
            <a:xfrm>
              <a:off x="1610" y="3566"/>
              <a:ext cx="590" cy="0"/>
            </a:xfrm>
            <a:prstGeom prst="line">
              <a:avLst/>
            </a:prstGeom>
            <a:noFill/>
            <a:ln w="9525">
              <a:solidFill>
                <a:srgbClr val="000099"/>
              </a:solidFill>
              <a:round/>
              <a:headEnd/>
              <a:tailEnd/>
            </a:ln>
            <a:extLst>
              <a:ext uri="{909E8E84-426E-40DD-AFC4-6F175D3DCCD1}">
                <a14:hiddenFill xmlns:a14="http://schemas.microsoft.com/office/drawing/2010/main">
                  <a:noFill/>
                </a14:hiddenFill>
              </a:ext>
            </a:extLst>
          </p:spPr>
          <p:txBody>
            <a:bodyPr/>
            <a:lstStyle/>
            <a:p>
              <a:endParaRPr lang="es-ES"/>
            </a:p>
          </p:txBody>
        </p:sp>
        <p:sp>
          <p:nvSpPr>
            <p:cNvPr id="43023" name="Line 42"/>
            <p:cNvSpPr>
              <a:spLocks noChangeShapeType="1"/>
            </p:cNvSpPr>
            <p:nvPr/>
          </p:nvSpPr>
          <p:spPr bwMode="auto">
            <a:xfrm flipV="1">
              <a:off x="1610" y="3113"/>
              <a:ext cx="317" cy="453"/>
            </a:xfrm>
            <a:prstGeom prst="line">
              <a:avLst/>
            </a:prstGeom>
            <a:noFill/>
            <a:ln w="9525">
              <a:solidFill>
                <a:srgbClr val="000099"/>
              </a:solidFill>
              <a:prstDash val="dash"/>
              <a:round/>
              <a:headEnd/>
              <a:tailEnd/>
            </a:ln>
            <a:extLst>
              <a:ext uri="{909E8E84-426E-40DD-AFC4-6F175D3DCCD1}">
                <a14:hiddenFill xmlns:a14="http://schemas.microsoft.com/office/drawing/2010/main">
                  <a:noFill/>
                </a14:hiddenFill>
              </a:ext>
            </a:extLst>
          </p:spPr>
          <p:txBody>
            <a:bodyPr/>
            <a:lstStyle/>
            <a:p>
              <a:endParaRPr lang="es-ES"/>
            </a:p>
          </p:txBody>
        </p:sp>
        <p:sp>
          <p:nvSpPr>
            <p:cNvPr id="43024" name="Freeform 43"/>
            <p:cNvSpPr>
              <a:spLocks/>
            </p:cNvSpPr>
            <p:nvPr/>
          </p:nvSpPr>
          <p:spPr bwMode="auto">
            <a:xfrm>
              <a:off x="1701" y="3430"/>
              <a:ext cx="61" cy="133"/>
            </a:xfrm>
            <a:custGeom>
              <a:avLst/>
              <a:gdLst>
                <a:gd name="T0" fmla="*/ 0 w 61"/>
                <a:gd name="T1" fmla="*/ 0 h 133"/>
                <a:gd name="T2" fmla="*/ 52 w 61"/>
                <a:gd name="T3" fmla="*/ 67 h 133"/>
                <a:gd name="T4" fmla="*/ 52 w 61"/>
                <a:gd name="T5" fmla="*/ 133 h 133"/>
                <a:gd name="T6" fmla="*/ 0 60000 65536"/>
                <a:gd name="T7" fmla="*/ 0 60000 65536"/>
                <a:gd name="T8" fmla="*/ 0 60000 65536"/>
                <a:gd name="T9" fmla="*/ 0 w 61"/>
                <a:gd name="T10" fmla="*/ 0 h 133"/>
                <a:gd name="T11" fmla="*/ 61 w 61"/>
                <a:gd name="T12" fmla="*/ 133 h 133"/>
              </a:gdLst>
              <a:ahLst/>
              <a:cxnLst>
                <a:cxn ang="T6">
                  <a:pos x="T0" y="T1"/>
                </a:cxn>
                <a:cxn ang="T7">
                  <a:pos x="T2" y="T3"/>
                </a:cxn>
                <a:cxn ang="T8">
                  <a:pos x="T4" y="T5"/>
                </a:cxn>
              </a:cxnLst>
              <a:rect l="T9" t="T10" r="T11" b="T12"/>
              <a:pathLst>
                <a:path w="61" h="133">
                  <a:moveTo>
                    <a:pt x="0" y="0"/>
                  </a:moveTo>
                  <a:cubicBezTo>
                    <a:pt x="9" y="11"/>
                    <a:pt x="43" y="45"/>
                    <a:pt x="52" y="67"/>
                  </a:cubicBezTo>
                  <a:cubicBezTo>
                    <a:pt x="61" y="89"/>
                    <a:pt x="52" y="119"/>
                    <a:pt x="52" y="133"/>
                  </a:cubicBezTo>
                </a:path>
              </a:pathLst>
            </a:custGeom>
            <a:noFill/>
            <a:ln w="19050" cap="flat" cmpd="sng">
              <a:solidFill>
                <a:srgbClr val="000099"/>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43025" name="Text Box 44"/>
            <p:cNvSpPr txBox="1">
              <a:spLocks noChangeArrowheads="1"/>
            </p:cNvSpPr>
            <p:nvPr/>
          </p:nvSpPr>
          <p:spPr bwMode="auto">
            <a:xfrm>
              <a:off x="1565" y="3385"/>
              <a:ext cx="499"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l-GR" altLang="es-ES" sz="2600" b="1">
                  <a:solidFill>
                    <a:srgbClr val="000099"/>
                  </a:solidFill>
                  <a:cs typeface="Arial" panose="020B0604020202020204" pitchFamily="34" charset="0"/>
                </a:rPr>
                <a:t>α</a:t>
              </a:r>
            </a:p>
          </p:txBody>
        </p:sp>
        <p:sp>
          <p:nvSpPr>
            <p:cNvPr id="43026" name="Text Box 45"/>
            <p:cNvSpPr txBox="1">
              <a:spLocks noChangeArrowheads="1"/>
            </p:cNvSpPr>
            <p:nvPr/>
          </p:nvSpPr>
          <p:spPr bwMode="auto">
            <a:xfrm>
              <a:off x="1973" y="3158"/>
              <a:ext cx="453"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a:solidFill>
                    <a:srgbClr val="000099"/>
                  </a:solidFill>
                </a:rPr>
                <a:t>dL</a:t>
              </a:r>
            </a:p>
          </p:txBody>
        </p:sp>
        <p:sp>
          <p:nvSpPr>
            <p:cNvPr id="43027" name="Text Box 46"/>
            <p:cNvSpPr txBox="1">
              <a:spLocks noChangeArrowheads="1"/>
            </p:cNvSpPr>
            <p:nvPr/>
          </p:nvSpPr>
          <p:spPr bwMode="auto">
            <a:xfrm>
              <a:off x="1655" y="3566"/>
              <a:ext cx="453"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r>
                <a:rPr lang="es-ES" altLang="es-ES" sz="2600" b="1">
                  <a:solidFill>
                    <a:srgbClr val="000099"/>
                  </a:solidFill>
                </a:rPr>
                <a:t>r</a:t>
              </a:r>
            </a:p>
          </p:txBody>
        </p:sp>
      </p:grpSp>
      <p:pic>
        <p:nvPicPr>
          <p:cNvPr id="43016" name="Imagen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09575" y="4532313"/>
            <a:ext cx="142875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5" name="Object 29"/>
          <p:cNvGraphicFramePr>
            <a:graphicFrameLocks noChangeAspect="1"/>
          </p:cNvGraphicFramePr>
          <p:nvPr/>
        </p:nvGraphicFramePr>
        <p:xfrm>
          <a:off x="4095750" y="5614988"/>
          <a:ext cx="2895600" cy="676275"/>
        </p:xfrm>
        <a:graphic>
          <a:graphicData uri="http://schemas.openxmlformats.org/presentationml/2006/ole">
            <mc:AlternateContent xmlns:mc="http://schemas.openxmlformats.org/markup-compatibility/2006">
              <mc:Choice xmlns:v="urn:schemas-microsoft-com:vml" Requires="v">
                <p:oleObj spid="_x0000_s43048" name="Ecuación" r:id="rId7" imgW="1015559" imgH="253890" progId="Equation.3">
                  <p:embed/>
                </p:oleObj>
              </mc:Choice>
              <mc:Fallback>
                <p:oleObj name="Ecuación" r:id="rId7" imgW="1015559" imgH="253890" progId="Equation.3">
                  <p:embed/>
                  <p:pic>
                    <p:nvPicPr>
                      <p:cNvPr id="0" name="Object 2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95750" y="5614988"/>
                        <a:ext cx="2895600" cy="676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cxnSp>
        <p:nvCxnSpPr>
          <p:cNvPr id="43018" name="Conector recto de flecha 6"/>
          <p:cNvCxnSpPr>
            <a:cxnSpLocks noChangeShapeType="1"/>
          </p:cNvCxnSpPr>
          <p:nvPr/>
        </p:nvCxnSpPr>
        <p:spPr bwMode="auto">
          <a:xfrm>
            <a:off x="3636963" y="3246438"/>
            <a:ext cx="1063625" cy="236855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3019" name="Conector recto de flecha 39"/>
          <p:cNvCxnSpPr>
            <a:cxnSpLocks noChangeShapeType="1"/>
          </p:cNvCxnSpPr>
          <p:nvPr/>
        </p:nvCxnSpPr>
        <p:spPr bwMode="auto">
          <a:xfrm>
            <a:off x="3608388" y="1611313"/>
            <a:ext cx="2513012" cy="3175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43020" name="Abrir corchete 8"/>
          <p:cNvSpPr>
            <a:spLocks/>
          </p:cNvSpPr>
          <p:nvPr/>
        </p:nvSpPr>
        <p:spPr bwMode="auto">
          <a:xfrm>
            <a:off x="6272213" y="1214438"/>
            <a:ext cx="342900" cy="3925887"/>
          </a:xfrm>
          <a:prstGeom prst="leftBracket">
            <a:avLst>
              <a:gd name="adj" fmla="val 8322"/>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0"/>
              </a:spcBef>
              <a:buFontTx/>
              <a:buNone/>
            </a:pPr>
            <a:endParaRPr lang="es-ES" altLang="es-ES" sz="200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5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405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406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54" grpId="0"/>
      <p:bldP spid="4405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1DE269A2-3D40-427B-9441-A1A8174A4784}" type="slidenum">
              <a:rPr lang="es-ES" altLang="es-ES" sz="1500" smtClean="0"/>
              <a:pPr>
                <a:spcBef>
                  <a:spcPct val="0"/>
                </a:spcBef>
                <a:buFontTx/>
                <a:buNone/>
              </a:pPr>
              <a:t>39</a:t>
            </a:fld>
            <a:endParaRPr lang="es-ES" altLang="es-ES" sz="1500" smtClean="0"/>
          </a:p>
        </p:txBody>
      </p:sp>
      <p:sp>
        <p:nvSpPr>
          <p:cNvPr id="44035" name="Text Box 5"/>
          <p:cNvSpPr txBox="1">
            <a:spLocks noChangeArrowheads="1"/>
          </p:cNvSpPr>
          <p:nvPr/>
        </p:nvSpPr>
        <p:spPr bwMode="auto">
          <a:xfrm>
            <a:off x="939800" y="1951038"/>
            <a:ext cx="3189288"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ctr" eaLnBrk="1" hangingPunct="1">
              <a:spcBef>
                <a:spcPct val="50000"/>
              </a:spcBef>
              <a:buFontTx/>
              <a:buNone/>
            </a:pPr>
            <a:endParaRPr lang="es-ES" altLang="es-ES" sz="2000"/>
          </a:p>
        </p:txBody>
      </p:sp>
      <p:graphicFrame>
        <p:nvGraphicFramePr>
          <p:cNvPr id="44036" name="Object 11"/>
          <p:cNvGraphicFramePr>
            <a:graphicFrameLocks noChangeAspect="1"/>
          </p:cNvGraphicFramePr>
          <p:nvPr/>
        </p:nvGraphicFramePr>
        <p:xfrm>
          <a:off x="5130800" y="3513138"/>
          <a:ext cx="120650" cy="228600"/>
        </p:xfrm>
        <a:graphic>
          <a:graphicData uri="http://schemas.openxmlformats.org/presentationml/2006/ole">
            <mc:AlternateContent xmlns:mc="http://schemas.openxmlformats.org/markup-compatibility/2006">
              <mc:Choice xmlns:v="urn:schemas-microsoft-com:vml" Requires="v">
                <p:oleObj spid="_x0000_s44043" name="Ecuación" r:id="rId3" imgW="114151" imgH="215619" progId="Equation.3">
                  <p:embed/>
                </p:oleObj>
              </mc:Choice>
              <mc:Fallback>
                <p:oleObj name="Ecuación" r:id="rId3" imgW="114151" imgH="215619" progId="Equation.3">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0800" y="3513138"/>
                        <a:ext cx="120650"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68" name="Object 12"/>
          <p:cNvGraphicFramePr>
            <a:graphicFrameLocks noChangeAspect="1"/>
          </p:cNvGraphicFramePr>
          <p:nvPr/>
        </p:nvGraphicFramePr>
        <p:xfrm>
          <a:off x="1087438" y="2584450"/>
          <a:ext cx="2454275" cy="1114425"/>
        </p:xfrm>
        <a:graphic>
          <a:graphicData uri="http://schemas.openxmlformats.org/presentationml/2006/ole">
            <mc:AlternateContent xmlns:mc="http://schemas.openxmlformats.org/markup-compatibility/2006">
              <mc:Choice xmlns:v="urn:schemas-microsoft-com:vml" Requires="v">
                <p:oleObj spid="_x0000_s44044" name="Ecuación" r:id="rId5" imgW="800208" imgH="371559" progId="Equation.3">
                  <p:embed/>
                </p:oleObj>
              </mc:Choice>
              <mc:Fallback>
                <p:oleObj name="Ecuación" r:id="rId5" imgW="800208" imgH="371559" progId="Equation.3">
                  <p:embed/>
                  <p:pic>
                    <p:nvPicPr>
                      <p:cNvPr id="0" name="Object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7438" y="2584450"/>
                        <a:ext cx="2454275" cy="1114425"/>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70" name="Text Box 14"/>
          <p:cNvSpPr txBox="1">
            <a:spLocks noChangeArrowheads="1"/>
          </p:cNvSpPr>
          <p:nvPr/>
        </p:nvSpPr>
        <p:spPr bwMode="auto">
          <a:xfrm>
            <a:off x="1022350" y="3930650"/>
            <a:ext cx="4416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solidFill>
                  <a:srgbClr val="000099"/>
                </a:solidFill>
              </a:rPr>
              <a:t>Conclusión</a:t>
            </a:r>
            <a:r>
              <a:rPr lang="es-ES" altLang="es-ES" sz="2000" b="1" baseline="0">
                <a:solidFill>
                  <a:srgbClr val="000099"/>
                </a:solidFill>
              </a:rPr>
              <a:t>: Cuanto menor es el radio del tubo, mayor es la altura del tubo que asciende en él</a:t>
            </a:r>
          </a:p>
        </p:txBody>
      </p:sp>
      <p:pic>
        <p:nvPicPr>
          <p:cNvPr id="45071" name="Picture 15" descr="200px-Capillarity">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37300" y="2636838"/>
            <a:ext cx="2162175" cy="269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72" name="Text Box 16"/>
          <p:cNvSpPr txBox="1">
            <a:spLocks noChangeArrowheads="1"/>
          </p:cNvSpPr>
          <p:nvPr/>
        </p:nvSpPr>
        <p:spPr bwMode="auto">
          <a:xfrm>
            <a:off x="3638550" y="3149600"/>
            <a:ext cx="19621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baseline="0">
                <a:solidFill>
                  <a:srgbClr val="FF0000"/>
                </a:solidFill>
              </a:rPr>
              <a:t>Ley de Jurin</a:t>
            </a:r>
          </a:p>
        </p:txBody>
      </p:sp>
      <p:graphicFrame>
        <p:nvGraphicFramePr>
          <p:cNvPr id="10" name="Object 29"/>
          <p:cNvGraphicFramePr>
            <a:graphicFrameLocks noChangeAspect="1"/>
          </p:cNvGraphicFramePr>
          <p:nvPr/>
        </p:nvGraphicFramePr>
        <p:xfrm>
          <a:off x="773113" y="1717675"/>
          <a:ext cx="5138737" cy="541338"/>
        </p:xfrm>
        <a:graphic>
          <a:graphicData uri="http://schemas.openxmlformats.org/presentationml/2006/ole">
            <mc:AlternateContent xmlns:mc="http://schemas.openxmlformats.org/markup-compatibility/2006">
              <mc:Choice xmlns:v="urn:schemas-microsoft-com:vml" Requires="v">
                <p:oleObj spid="_x0000_s44045" name="Ecuación" r:id="rId9" imgW="1803400" imgH="203200" progId="Equation.3">
                  <p:embed/>
                </p:oleObj>
              </mc:Choice>
              <mc:Fallback>
                <p:oleObj name="Ecuación" r:id="rId9" imgW="1803400" imgH="203200" progId="Equation.3">
                  <p:embed/>
                  <p:pic>
                    <p:nvPicPr>
                      <p:cNvPr id="0" name="Object 2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3113" y="1717675"/>
                        <a:ext cx="5138737" cy="541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Text Box 14"/>
          <p:cNvSpPr txBox="1">
            <a:spLocks noChangeArrowheads="1"/>
          </p:cNvSpPr>
          <p:nvPr/>
        </p:nvSpPr>
        <p:spPr bwMode="auto">
          <a:xfrm>
            <a:off x="1158875" y="1179513"/>
            <a:ext cx="7129463"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100785" tIns="50393" rIns="100785" bIns="50393">
            <a:spAutoFit/>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lgn="just" eaLnBrk="1" hangingPunct="1">
              <a:spcBef>
                <a:spcPct val="50000"/>
              </a:spcBef>
              <a:buFontTx/>
              <a:buNone/>
            </a:pPr>
            <a:r>
              <a:rPr lang="es-ES" altLang="es-ES" sz="2000" b="1" u="sng" baseline="0"/>
              <a:t>En el equilibrio la suma de fuerzas es cero</a:t>
            </a:r>
            <a:endParaRPr lang="es-ES" altLang="es-ES" sz="2000" b="1" baseline="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4506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07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5070"/>
                                        </p:tgtEl>
                                        <p:attrNameLst>
                                          <p:attrName>style.visibility</p:attrName>
                                        </p:attrNameLst>
                                      </p:cBhvr>
                                      <p:to>
                                        <p:strVal val="visible"/>
                                      </p:to>
                                    </p:set>
                                    <p:animEffect transition="in" filter="box(in)">
                                      <p:cBhvr>
                                        <p:cTn id="13" dur="500"/>
                                        <p:tgtEl>
                                          <p:spTgt spid="45070"/>
                                        </p:tgtEl>
                                      </p:cBhvr>
                                    </p:animEffect>
                                  </p:childTnLst>
                                </p:cTn>
                              </p:par>
                              <p:par>
                                <p:cTn id="14" presetID="4" presetClass="entr" presetSubtype="16" fill="hold" nodeType="withEffect">
                                  <p:stCondLst>
                                    <p:cond delay="0"/>
                                  </p:stCondLst>
                                  <p:childTnLst>
                                    <p:set>
                                      <p:cBhvr>
                                        <p:cTn id="15" dur="1" fill="hold">
                                          <p:stCondLst>
                                            <p:cond delay="0"/>
                                          </p:stCondLst>
                                        </p:cTn>
                                        <p:tgtEl>
                                          <p:spTgt spid="45071"/>
                                        </p:tgtEl>
                                        <p:attrNameLst>
                                          <p:attrName>style.visibility</p:attrName>
                                        </p:attrNameLst>
                                      </p:cBhvr>
                                      <p:to>
                                        <p:strVal val="visible"/>
                                      </p:to>
                                    </p:set>
                                    <p:animEffect transition="in" filter="box(in)">
                                      <p:cBhvr>
                                        <p:cTn id="16" dur="500"/>
                                        <p:tgtEl>
                                          <p:spTgt spid="45071"/>
                                        </p:tgtEl>
                                      </p:cBhvr>
                                    </p:animEffec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ox(in)">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70" grpId="0"/>
      <p:bldP spid="45072"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8063">
              <a:spcBef>
                <a:spcPct val="20000"/>
              </a:spcBef>
              <a:buChar char="•"/>
              <a:defRPr sz="3500">
                <a:solidFill>
                  <a:schemeClr val="tx1"/>
                </a:solidFill>
                <a:latin typeface="Arial" panose="020B0604020202020204" pitchFamily="34" charset="0"/>
              </a:defRPr>
            </a:lvl1pPr>
            <a:lvl2pPr marL="742950" indent="-285750" defTabSz="1008063">
              <a:spcBef>
                <a:spcPct val="20000"/>
              </a:spcBef>
              <a:buChar char="–"/>
              <a:defRPr sz="3100">
                <a:solidFill>
                  <a:schemeClr val="tx1"/>
                </a:solidFill>
                <a:latin typeface="Arial" panose="020B0604020202020204" pitchFamily="34" charset="0"/>
              </a:defRPr>
            </a:lvl2pPr>
            <a:lvl3pPr marL="1143000" indent="-228600" defTabSz="1008063">
              <a:spcBef>
                <a:spcPct val="20000"/>
              </a:spcBef>
              <a:buChar char="•"/>
              <a:defRPr sz="2600">
                <a:solidFill>
                  <a:schemeClr val="tx1"/>
                </a:solidFill>
                <a:latin typeface="Arial" panose="020B0604020202020204" pitchFamily="34" charset="0"/>
              </a:defRPr>
            </a:lvl3pPr>
            <a:lvl4pPr marL="1600200" indent="-228600" defTabSz="1008063">
              <a:spcBef>
                <a:spcPct val="20000"/>
              </a:spcBef>
              <a:buChar char="–"/>
              <a:defRPr sz="2200">
                <a:solidFill>
                  <a:schemeClr val="tx1"/>
                </a:solidFill>
                <a:latin typeface="Arial" panose="020B0604020202020204" pitchFamily="34" charset="0"/>
              </a:defRPr>
            </a:lvl4pPr>
            <a:lvl5pPr marL="2057400" indent="-228600" defTabSz="1008063">
              <a:spcBef>
                <a:spcPct val="20000"/>
              </a:spcBef>
              <a:buChar char="»"/>
              <a:defRPr sz="2200">
                <a:solidFill>
                  <a:schemeClr val="tx1"/>
                </a:solidFill>
                <a:latin typeface="Arial" panose="020B0604020202020204" pitchFamily="34" charset="0"/>
              </a:defRPr>
            </a:lvl5pPr>
            <a:lvl6pPr marL="25146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6pPr>
            <a:lvl7pPr marL="29718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7pPr>
            <a:lvl8pPr marL="34290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8pPr>
            <a:lvl9pPr marL="3886200" indent="-228600" defTabSz="1008063" eaLnBrk="0" fontAlgn="base" hangingPunct="0">
              <a:spcBef>
                <a:spcPct val="20000"/>
              </a:spcBef>
              <a:spcAft>
                <a:spcPct val="0"/>
              </a:spcAft>
              <a:buChar char="»"/>
              <a:defRPr sz="2200">
                <a:solidFill>
                  <a:schemeClr val="tx1"/>
                </a:solidFill>
                <a:latin typeface="Arial" panose="020B0604020202020204" pitchFamily="34" charset="0"/>
              </a:defRPr>
            </a:lvl9pPr>
          </a:lstStyle>
          <a:p>
            <a:pPr>
              <a:spcBef>
                <a:spcPct val="0"/>
              </a:spcBef>
              <a:buFontTx/>
              <a:buNone/>
            </a:pPr>
            <a:fld id="{82D86C7F-8812-440C-BCF0-C45ABAC91FC3}" type="slidenum">
              <a:rPr lang="es-ES" altLang="es-ES" sz="1500" smtClean="0"/>
              <a:pPr>
                <a:spcBef>
                  <a:spcPct val="0"/>
                </a:spcBef>
                <a:buFontTx/>
                <a:buNone/>
              </a:pPr>
              <a:t>40</a:t>
            </a:fld>
            <a:endParaRPr lang="es-ES" altLang="es-ES" sz="1500" smtClean="0"/>
          </a:p>
        </p:txBody>
      </p:sp>
      <p:pic>
        <p:nvPicPr>
          <p:cNvPr id="50181" name="Picture 5" descr="redcap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350" y="1798638"/>
            <a:ext cx="4095750"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4" name="Picture 8" descr="9FF005B3"/>
          <p:cNvPicPr>
            <a:picLocks noChangeAspect="1" noChangeArrowheads="1"/>
          </p:cNvPicPr>
          <p:nvPr/>
        </p:nvPicPr>
        <p:blipFill>
          <a:blip r:embed="rId3">
            <a:extLst>
              <a:ext uri="{28A0092B-C50C-407E-A947-70E740481C1C}">
                <a14:useLocalDpi xmlns:a14="http://schemas.microsoft.com/office/drawing/2010/main" val="0"/>
              </a:ext>
            </a:extLst>
          </a:blip>
          <a:srcRect l="37398" t="12332" r="3551" b="52061"/>
          <a:stretch>
            <a:fillRect/>
          </a:stretch>
        </p:blipFill>
        <p:spPr bwMode="auto">
          <a:xfrm>
            <a:off x="6337300" y="2865438"/>
            <a:ext cx="347345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50181"/>
                                        </p:tgtEl>
                                        <p:attrNameLst>
                                          <p:attrName>style.visibility</p:attrName>
                                        </p:attrNameLst>
                                      </p:cBhvr>
                                      <p:to>
                                        <p:strVal val="visible"/>
                                      </p:to>
                                    </p:set>
                                    <p:animEffect transition="in" filter="box(in)">
                                      <p:cBhvr>
                                        <p:cTn id="7" dur="500"/>
                                        <p:tgtEl>
                                          <p:spTgt spid="5018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0184"/>
                                        </p:tgtEl>
                                        <p:attrNameLst>
                                          <p:attrName>style.visibility</p:attrName>
                                        </p:attrNameLst>
                                      </p:cBhvr>
                                      <p:to>
                                        <p:strVal val="visible"/>
                                      </p:to>
                                    </p:set>
                                    <p:animEffect transition="in" filter="box(in)">
                                      <p:cBhvr>
                                        <p:cTn id="12" dur="500"/>
                                        <p:tgtEl>
                                          <p:spTgt spid="50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08063" rtl="0" eaLnBrk="1" fontAlgn="base" latinLnBrk="0" hangingPunct="1">
          <a:lnSpc>
            <a:spcPct val="100000"/>
          </a:lnSpc>
          <a:spcBef>
            <a:spcPct val="0"/>
          </a:spcBef>
          <a:spcAft>
            <a:spcPct val="0"/>
          </a:spcAft>
          <a:buClrTx/>
          <a:buSzTx/>
          <a:buFontTx/>
          <a:buNone/>
          <a:tabLst/>
          <a:defRPr kumimoji="0" lang="es-ES" sz="2000" b="0" i="0" u="none" strike="noStrike" cap="none" normalizeH="0" baseline="3000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08063" rtl="0" eaLnBrk="1" fontAlgn="base" latinLnBrk="0" hangingPunct="1">
          <a:lnSpc>
            <a:spcPct val="100000"/>
          </a:lnSpc>
          <a:spcBef>
            <a:spcPct val="0"/>
          </a:spcBef>
          <a:spcAft>
            <a:spcPct val="0"/>
          </a:spcAft>
          <a:buClrTx/>
          <a:buSzTx/>
          <a:buFontTx/>
          <a:buNone/>
          <a:tabLst/>
          <a:defRPr kumimoji="0" lang="es-ES" sz="2000" b="0" i="0" u="none" strike="noStrike" cap="none" normalizeH="0" baseline="3000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4035</TotalTime>
  <Words>1323</Words>
  <Application>Microsoft Office PowerPoint</Application>
  <PresentationFormat>Personalizado</PresentationFormat>
  <Paragraphs>262</Paragraphs>
  <Slides>40</Slides>
  <Notes>1</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2</vt:i4>
      </vt:variant>
      <vt:variant>
        <vt:lpstr>Títulos de diapositiva</vt:lpstr>
      </vt:variant>
      <vt:variant>
        <vt:i4>40</vt:i4>
      </vt:variant>
    </vt:vector>
  </HeadingPairs>
  <TitlesOfParts>
    <vt:vector size="48" baseType="lpstr">
      <vt:lpstr>Arial</vt:lpstr>
      <vt:lpstr>Book Antiqua</vt:lpstr>
      <vt:lpstr>Symbol</vt:lpstr>
      <vt:lpstr>Balloon</vt:lpstr>
      <vt:lpstr>Times New Roman</vt:lpstr>
      <vt:lpstr>Diseño predeterminado</vt:lpstr>
      <vt:lpstr>Microsoft Editor de ecuaciones 3.0</vt:lpstr>
      <vt:lpstr>Foto de Microsoft Photo Editor 3.0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Universidad San Pablo CEU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51329158</dc:creator>
  <cp:lastModifiedBy>MANRIQUE ROSEL, JAVIER</cp:lastModifiedBy>
  <cp:revision>131</cp:revision>
  <dcterms:created xsi:type="dcterms:W3CDTF">2009-12-15T11:18:54Z</dcterms:created>
  <dcterms:modified xsi:type="dcterms:W3CDTF">2017-02-03T14:40:18Z</dcterms:modified>
</cp:coreProperties>
</file>