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0" r:id="rId1"/>
  </p:sldMasterIdLst>
  <p:notesMasterIdLst>
    <p:notesMasterId r:id="rId18"/>
  </p:notesMasterIdLst>
  <p:sldIdLst>
    <p:sldId id="256" r:id="rId2"/>
    <p:sldId id="512" r:id="rId3"/>
    <p:sldId id="514" r:id="rId4"/>
    <p:sldId id="527" r:id="rId5"/>
    <p:sldId id="516" r:id="rId6"/>
    <p:sldId id="528" r:id="rId7"/>
    <p:sldId id="529" r:id="rId8"/>
    <p:sldId id="523" r:id="rId9"/>
    <p:sldId id="517" r:id="rId10"/>
    <p:sldId id="525" r:id="rId11"/>
    <p:sldId id="530" r:id="rId12"/>
    <p:sldId id="531" r:id="rId13"/>
    <p:sldId id="532" r:id="rId14"/>
    <p:sldId id="524" r:id="rId15"/>
    <p:sldId id="473" r:id="rId16"/>
    <p:sldId id="533" r:id="rId1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9700"/>
    <a:srgbClr val="FFCC00"/>
    <a:srgbClr val="FF9966"/>
    <a:srgbClr val="FFCCFF"/>
    <a:srgbClr val="003366"/>
    <a:srgbClr val="6699FF"/>
    <a:srgbClr val="006600"/>
    <a:srgbClr val="003300"/>
    <a:srgbClr val="FFCCCC"/>
    <a:srgbClr val="4DE1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67" autoAdjust="0"/>
    <p:restoredTop sz="94660" autoAdjust="0"/>
  </p:normalViewPr>
  <p:slideViewPr>
    <p:cSldViewPr>
      <p:cViewPr>
        <p:scale>
          <a:sx n="100" d="100"/>
          <a:sy n="100" d="100"/>
        </p:scale>
        <p:origin x="-1224" y="-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/>
          <a:lstStyle>
            <a:lvl1pPr algn="r">
              <a:defRPr sz="1300"/>
            </a:lvl1pPr>
          </a:lstStyle>
          <a:p>
            <a:fld id="{ECD25255-EE5E-40E3-B634-65B4AA002A7D}" type="datetimeFigureOut">
              <a:rPr lang="es-ES" smtClean="0"/>
              <a:pPr/>
              <a:t>25/11/2013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71" tIns="47786" rIns="95571" bIns="47786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5571" tIns="47786" rIns="95571" bIns="47786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2"/>
          </a:xfrm>
          <a:prstGeom prst="rect">
            <a:avLst/>
          </a:prstGeom>
        </p:spPr>
        <p:txBody>
          <a:bodyPr vert="horz" lIns="95571" tIns="47786" rIns="95571" bIns="47786" rtlCol="0" anchor="b"/>
          <a:lstStyle>
            <a:lvl1pPr algn="r">
              <a:defRPr sz="1300"/>
            </a:lvl1pPr>
          </a:lstStyle>
          <a:p>
            <a:fld id="{9DDBB7FF-5F31-4F6A-871A-89C210F39D7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95108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3.0/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00066"/>
          </a:xfrm>
        </p:spPr>
        <p:txBody>
          <a:bodyPr>
            <a:noAutofit/>
          </a:bodyPr>
          <a:lstStyle>
            <a:lvl1pPr>
              <a:defRPr sz="3200" b="1">
                <a:ln>
                  <a:solidFill>
                    <a:srgbClr val="0070C0"/>
                  </a:solidFill>
                </a:ln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es-ES" dirty="0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110178"/>
          </a:xfrm>
        </p:spPr>
        <p:txBody>
          <a:bodyPr/>
          <a:lstStyle>
            <a:lvl1pPr marL="0" indent="0">
              <a:spcBef>
                <a:spcPts val="1200"/>
              </a:spcBef>
              <a:spcAft>
                <a:spcPts val="600"/>
              </a:spcAft>
              <a:buNone/>
              <a:defRPr sz="2400"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  <a:lvl2pPr marL="360363" indent="-360363">
              <a:spcBef>
                <a:spcPts val="0"/>
              </a:spcBef>
              <a:spcAft>
                <a:spcPts val="60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 sz="2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2pPr>
            <a:lvl3pPr marL="714375" indent="-355600"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SzPct val="100000"/>
              <a:buFont typeface="Constantia" pitchFamily="18" charset="0"/>
              <a:buChar char="—"/>
              <a:defRPr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3pPr>
            <a:lvl4pPr marL="1076325" indent="-361950">
              <a:spcBef>
                <a:spcPts val="0"/>
              </a:spcBef>
              <a:spcAft>
                <a:spcPts val="60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4pPr>
            <a:lvl5pPr marL="1438275" indent="-361950">
              <a:spcBef>
                <a:spcPts val="0"/>
              </a:spcBef>
              <a:spcAft>
                <a:spcPts val="600"/>
              </a:spcAft>
              <a:buClr>
                <a:schemeClr val="bg2">
                  <a:lumMod val="20000"/>
                  <a:lumOff val="80000"/>
                </a:schemeClr>
              </a:buClr>
              <a:buSzPct val="100000"/>
              <a:buFont typeface="Wingdings" pitchFamily="2" charset="2"/>
              <a:buChar char="ü"/>
              <a:defRPr sz="2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5pPr>
          </a:lstStyle>
          <a:p>
            <a:pPr lvl="0" eaLnBrk="1" latinLnBrk="0" hangingPunct="1"/>
            <a:r>
              <a:rPr lang="es-ES" dirty="0" smtClean="0"/>
              <a:t>Haga clic para modificar el estilo de texto del patrón</a:t>
            </a:r>
          </a:p>
          <a:p>
            <a:pPr lvl="1" eaLnBrk="1" latinLnBrk="0" hangingPunct="1"/>
            <a:r>
              <a:rPr lang="es-ES" dirty="0" smtClean="0"/>
              <a:t>Segundo nivel</a:t>
            </a:r>
          </a:p>
          <a:p>
            <a:pPr lvl="2" eaLnBrk="1" latinLnBrk="0" hangingPunct="1"/>
            <a:r>
              <a:rPr lang="es-ES" dirty="0" smtClean="0"/>
              <a:t>Tercer nivel</a:t>
            </a:r>
          </a:p>
          <a:p>
            <a:pPr lvl="3" eaLnBrk="1" latinLnBrk="0" hangingPunct="1"/>
            <a:r>
              <a:rPr lang="es-ES" dirty="0" smtClean="0"/>
              <a:t>Cuarto nivel</a:t>
            </a:r>
          </a:p>
          <a:p>
            <a:pPr lvl="4" eaLnBrk="1" latinLnBrk="0" hangingPunct="1"/>
            <a:r>
              <a:rPr lang="es-ES" dirty="0" smtClean="0"/>
              <a:t>Quinto nivel</a:t>
            </a:r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5567378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56286" y="6356350"/>
            <a:ext cx="90009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r>
              <a:rPr lang="es-ES" dirty="0" smtClean="0"/>
              <a:t>Página </a:t>
            </a:r>
            <a:fld id="{042AED99-7FB4-404E-8A97-64753DCE42EC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7 Conector recto"/>
          <p:cNvCxnSpPr/>
          <p:nvPr userDrawn="1"/>
        </p:nvCxnSpPr>
        <p:spPr>
          <a:xfrm>
            <a:off x="428596" y="857232"/>
            <a:ext cx="8286808" cy="0"/>
          </a:xfrm>
          <a:prstGeom prst="line">
            <a:avLst/>
          </a:prstGeom>
          <a:ln w="28575">
            <a:solidFill>
              <a:schemeClr val="bg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0" name="9 Imagen" descr="ucmtrozo.jpg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8058150" y="5669280"/>
            <a:ext cx="1085850" cy="1188720"/>
          </a:xfrm>
          <a:prstGeom prst="rect">
            <a:avLst/>
          </a:prstGeom>
        </p:spPr>
      </p:pic>
      <p:sp>
        <p:nvSpPr>
          <p:cNvPr id="9" name="8 CuadroTexto"/>
          <p:cNvSpPr txBox="1"/>
          <p:nvPr userDrawn="1"/>
        </p:nvSpPr>
        <p:spPr>
          <a:xfrm>
            <a:off x="-32" y="3872482"/>
            <a:ext cx="353943" cy="250966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1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Luis Hernández Yáñez / Pablo Moreno</a:t>
            </a:r>
            <a:r>
              <a:rPr lang="es-ES" sz="110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es-ES" sz="1100" baseline="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Ger</a:t>
            </a:r>
            <a:endParaRPr lang="es-ES" sz="1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2" name="11 Imagen" descr="CreativeCommons.png">
            <a:hlinkClick r:id="rId3"/>
          </p:cNvPr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146447" y="6371803"/>
            <a:ext cx="959644" cy="3357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s-ES" smtClean="0"/>
              <a:t>Fundamentos de Programación: Práctica 1 - Primeros pasos</a:t>
            </a:r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s-ES" smtClean="0">
                <a:solidFill>
                  <a:schemeClr val="tx2">
                    <a:shade val="90000"/>
                  </a:schemeClr>
                </a:solidFill>
              </a:rPr>
              <a:t>Fundamentos de Programación: Práctica 1 - Primeros pasos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‹Nº›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ipe dir="d"/>
  </p:transition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3.0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>
            <a:spLocks noGrp="1"/>
          </p:cNvSpPr>
          <p:nvPr>
            <p:ph type="ctrTitle"/>
          </p:nvPr>
        </p:nvSpPr>
        <p:spPr>
          <a:xfrm>
            <a:off x="2428860" y="1571612"/>
            <a:ext cx="6072230" cy="1714512"/>
          </a:xfrm>
        </p:spPr>
        <p:txBody>
          <a:bodyPr>
            <a:normAutofit/>
          </a:bodyPr>
          <a:lstStyle/>
          <a:p>
            <a:pPr algn="l"/>
            <a:r>
              <a:rPr lang="es-ES" sz="4800" noProof="0" smtClean="0">
                <a:gradFill flip="none" rotWithShape="1">
                  <a:gsLst>
                    <a:gs pos="0">
                      <a:schemeClr val="bg2">
                        <a:lumMod val="20000"/>
                        <a:lumOff val="80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lumMod val="20000"/>
                        <a:lumOff val="80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lumMod val="20000"/>
                        <a:lumOff val="8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rPr>
              <a:t>Práctica 1</a:t>
            </a:r>
            <a:br>
              <a:rPr lang="es-ES" sz="4800" noProof="0" smtClean="0">
                <a:gradFill flip="none" rotWithShape="1">
                  <a:gsLst>
                    <a:gs pos="0">
                      <a:schemeClr val="bg2">
                        <a:lumMod val="20000"/>
                        <a:lumOff val="80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lumMod val="20000"/>
                        <a:lumOff val="80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lumMod val="20000"/>
                        <a:lumOff val="8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rPr>
            </a:br>
            <a:r>
              <a:rPr lang="es-ES" sz="4800" noProof="0" smtClean="0">
                <a:gradFill flip="none" rotWithShape="1">
                  <a:gsLst>
                    <a:gs pos="0">
                      <a:schemeClr val="bg2">
                        <a:lumMod val="20000"/>
                        <a:lumOff val="80000"/>
                        <a:shade val="30000"/>
                        <a:satMod val="115000"/>
                      </a:schemeClr>
                    </a:gs>
                    <a:gs pos="50000">
                      <a:schemeClr val="bg2">
                        <a:lumMod val="20000"/>
                        <a:lumOff val="80000"/>
                        <a:shade val="67500"/>
                        <a:satMod val="115000"/>
                      </a:schemeClr>
                    </a:gs>
                    <a:gs pos="100000">
                      <a:schemeClr val="bg2">
                        <a:lumMod val="20000"/>
                        <a:lumOff val="80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rPr>
              <a:t>Primeros pasos</a:t>
            </a:r>
            <a:endParaRPr lang="es-ES" sz="4800" noProof="0">
              <a:gradFill flip="none" rotWithShape="1">
                <a:gsLst>
                  <a:gs pos="0">
                    <a:schemeClr val="bg2">
                      <a:lumMod val="20000"/>
                      <a:lumOff val="80000"/>
                      <a:shade val="30000"/>
                      <a:satMod val="115000"/>
                    </a:schemeClr>
                  </a:gs>
                  <a:gs pos="50000">
                    <a:schemeClr val="bg2">
                      <a:lumMod val="20000"/>
                      <a:lumOff val="80000"/>
                      <a:shade val="67500"/>
                      <a:satMod val="115000"/>
                    </a:schemeClr>
                  </a:gs>
                  <a:gs pos="100000">
                    <a:schemeClr val="bg2">
                      <a:lumMod val="20000"/>
                      <a:lumOff val="80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a:endParaRPr>
          </a:p>
        </p:txBody>
      </p:sp>
      <p:sp>
        <p:nvSpPr>
          <p:cNvPr id="14" name="2 Subtítulo"/>
          <p:cNvSpPr>
            <a:spLocks noGrp="1"/>
          </p:cNvSpPr>
          <p:nvPr>
            <p:ph type="subTitle" idx="1"/>
          </p:nvPr>
        </p:nvSpPr>
        <p:spPr>
          <a:xfrm>
            <a:off x="604838" y="4157230"/>
            <a:ext cx="6681806" cy="2415042"/>
          </a:xfrm>
        </p:spPr>
        <p:txBody>
          <a:bodyPr>
            <a:normAutofit/>
          </a:bodyPr>
          <a:lstStyle/>
          <a:p>
            <a:r>
              <a:rPr lang="es-ES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Grado en Ingeniería electrónica y comunicaciones</a:t>
            </a:r>
            <a:r>
              <a:rPr lang="es-ES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es-ES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s-ES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es-ES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endParaRPr lang="es-ES" sz="2000" noProof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r>
              <a:rPr lang="es-ES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es-ES" sz="2000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s-ES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Facultad de </a:t>
            </a:r>
            <a:r>
              <a:rPr lang="es-ES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Físicas</a:t>
            </a:r>
            <a:r>
              <a:rPr lang="es-ES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/>
            </a:r>
            <a:br>
              <a:rPr lang="es-ES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</a:br>
            <a:r>
              <a:rPr lang="es-ES" noProof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Universidad Complutense</a:t>
            </a:r>
            <a:endParaRPr lang="es-ES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15" name="3 Imagen" descr="ucmtroz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15225" y="5074920"/>
            <a:ext cx="1628775" cy="1783080"/>
          </a:xfrm>
          <a:prstGeom prst="rect">
            <a:avLst/>
          </a:prstGeom>
        </p:spPr>
      </p:pic>
      <p:sp>
        <p:nvSpPr>
          <p:cNvPr id="16" name="7 CuadroTexto"/>
          <p:cNvSpPr txBox="1">
            <a:spLocks noChangeAspect="1"/>
          </p:cNvSpPr>
          <p:nvPr/>
        </p:nvSpPr>
        <p:spPr>
          <a:xfrm>
            <a:off x="500033" y="1847839"/>
            <a:ext cx="1548000" cy="1548000"/>
          </a:xfrm>
          <a:prstGeom prst="rect">
            <a:avLst/>
          </a:prstGeom>
          <a:solidFill>
            <a:schemeClr val="accent2">
              <a:tint val="98000"/>
              <a:shade val="25000"/>
              <a:satMod val="250000"/>
            </a:schemeClr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US" sz="8800" b="1" dirty="0" smtClean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P1</a:t>
            </a:r>
            <a:endParaRPr lang="en-US" sz="8800" b="1" dirty="0">
              <a:solidFill>
                <a:schemeClr val="bg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7" name="8 Imagen" descr="CreativeCommons.pn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5983277"/>
            <a:ext cx="1343501" cy="47005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9 CuadroTexto"/>
          <p:cNvSpPr txBox="1"/>
          <p:nvPr/>
        </p:nvSpPr>
        <p:spPr>
          <a:xfrm>
            <a:off x="428596" y="611977"/>
            <a:ext cx="539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defTabSz="1323975">
              <a:tabLst>
                <a:tab pos="6010275" algn="l"/>
              </a:tabLst>
            </a:pPr>
            <a:r>
              <a:rPr lang="en-US" sz="3200" dirty="0" err="1" smtClean="0">
                <a:solidFill>
                  <a:srgbClr val="04617B">
                    <a:lumMod val="20000"/>
                    <a:lumOff val="80000"/>
                  </a:srgbClr>
                </a:solidFill>
                <a:latin typeface="Calibri"/>
              </a:rPr>
              <a:t>Fundamentos</a:t>
            </a:r>
            <a:r>
              <a:rPr lang="en-US" sz="3200" dirty="0" smtClean="0">
                <a:solidFill>
                  <a:srgbClr val="04617B">
                    <a:lumMod val="20000"/>
                    <a:lumOff val="80000"/>
                  </a:srgbClr>
                </a:solidFill>
                <a:latin typeface="Calibri"/>
              </a:rPr>
              <a:t> de </a:t>
            </a:r>
            <a:r>
              <a:rPr lang="en-US" sz="3200" dirty="0" err="1" smtClean="0">
                <a:solidFill>
                  <a:srgbClr val="04617B">
                    <a:lumMod val="20000"/>
                    <a:lumOff val="80000"/>
                  </a:srgbClr>
                </a:solidFill>
                <a:latin typeface="Calibri"/>
              </a:rPr>
              <a:t>Programación</a:t>
            </a:r>
            <a:endParaRPr lang="en-US" sz="3200" dirty="0">
              <a:solidFill>
                <a:srgbClr val="04617B">
                  <a:lumMod val="20000"/>
                  <a:lumOff val="80000"/>
                </a:srgbClr>
              </a:solidFill>
              <a:latin typeface="Calibri"/>
            </a:endParaRPr>
          </a:p>
        </p:txBody>
      </p:sp>
      <p:cxnSp>
        <p:nvCxnSpPr>
          <p:cNvPr id="19" name="10 Conector recto"/>
          <p:cNvCxnSpPr/>
          <p:nvPr/>
        </p:nvCxnSpPr>
        <p:spPr>
          <a:xfrm>
            <a:off x="500034" y="1214422"/>
            <a:ext cx="7643866" cy="0"/>
          </a:xfrm>
          <a:prstGeom prst="line">
            <a:avLst/>
          </a:prstGeom>
          <a:ln>
            <a:solidFill>
              <a:schemeClr val="bg2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Bucle principal de juego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42628"/>
            <a:ext cx="8229600" cy="51101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" sz="2800" noProof="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Estructura del bucle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noProof="0" dirty="0" smtClean="0">
                <a:solidFill>
                  <a:prstClr val="white"/>
                </a:solidFill>
              </a:rPr>
              <a:t>Pedir código (incluye validación del mismo)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dirty="0" smtClean="0">
                <a:solidFill>
                  <a:prstClr val="white"/>
                </a:solidFill>
              </a:rPr>
              <a:t>Si el código es 0: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dirty="0" smtClean="0">
                <a:solidFill>
                  <a:prstClr val="white"/>
                </a:solidFill>
              </a:rPr>
              <a:t>        El usuario quiere salir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noProof="0" dirty="0" smtClean="0">
                <a:solidFill>
                  <a:prstClr val="white"/>
                </a:solidFill>
              </a:rPr>
              <a:t>En caso contrario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dirty="0" smtClean="0">
                <a:solidFill>
                  <a:prstClr val="white"/>
                </a:solidFill>
              </a:rPr>
              <a:t>        Calcular el número  de bips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dirty="0" smtClean="0">
                <a:solidFill>
                  <a:prstClr val="white"/>
                </a:solidFill>
              </a:rPr>
              <a:t>        Escribir los bips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dirty="0" smtClean="0">
                <a:solidFill>
                  <a:prstClr val="white"/>
                </a:solidFill>
              </a:rPr>
              <a:t>        Si el número de bips es menor que la longitud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noProof="0" dirty="0" smtClean="0">
                <a:solidFill>
                  <a:prstClr val="white"/>
                </a:solidFill>
              </a:rPr>
              <a:t>                </a:t>
            </a:r>
            <a:r>
              <a:rPr lang="es-ES" sz="2200" noProof="0" dirty="0" err="1" smtClean="0">
                <a:solidFill>
                  <a:prstClr val="white"/>
                </a:solidFill>
              </a:rPr>
              <a:t>Booooop</a:t>
            </a:r>
            <a:r>
              <a:rPr lang="es-ES" sz="2200" noProof="0" dirty="0" smtClean="0">
                <a:solidFill>
                  <a:prstClr val="white"/>
                </a:solidFill>
              </a:rPr>
              <a:t>!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noProof="0" dirty="0" smtClean="0">
                <a:solidFill>
                  <a:prstClr val="white"/>
                </a:solidFill>
              </a:rPr>
              <a:t>                </a:t>
            </a:r>
            <a:r>
              <a:rPr lang="es-ES" sz="2200" i="0" noProof="0" dirty="0" err="1" smtClean="0">
                <a:solidFill>
                  <a:prstClr val="white"/>
                </a:solidFill>
              </a:rPr>
              <a:t>numIntentos</a:t>
            </a:r>
            <a:r>
              <a:rPr lang="es-ES" sz="2200" i="0" noProof="0" dirty="0" smtClean="0">
                <a:solidFill>
                  <a:prstClr val="white"/>
                </a:solidFill>
              </a:rPr>
              <a:t>++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noProof="0" dirty="0" smtClean="0">
                <a:solidFill>
                  <a:prstClr val="white"/>
                </a:solidFill>
              </a:rPr>
              <a:t>        Si es igual</a:t>
            </a:r>
          </a:p>
          <a:p>
            <a:pPr marL="361950" lvl="0">
              <a:spcBef>
                <a:spcPts val="0"/>
              </a:spcBef>
              <a:buClr>
                <a:srgbClr val="0BD0D9"/>
              </a:buClr>
            </a:pPr>
            <a:r>
              <a:rPr lang="es-ES" sz="2200" i="0" noProof="0" dirty="0" smtClean="0">
                <a:solidFill>
                  <a:prstClr val="white"/>
                </a:solidFill>
              </a:rPr>
              <a:t>                ¡Ha ganado!</a:t>
            </a:r>
          </a:p>
        </p:txBody>
      </p:sp>
      <p:sp>
        <p:nvSpPr>
          <p:cNvPr id="7" name="66 CuadroTexto"/>
          <p:cNvSpPr txBox="1"/>
          <p:nvPr/>
        </p:nvSpPr>
        <p:spPr>
          <a:xfrm>
            <a:off x="7362738" y="351706"/>
            <a:ext cx="13390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dirty="0" err="1" smtClean="0">
                <a:latin typeface="+mj-lt"/>
              </a:rPr>
              <a:t>Versión</a:t>
            </a:r>
            <a:r>
              <a:rPr lang="en-US" sz="2400" dirty="0" smtClean="0">
                <a:latin typeface="+mj-lt"/>
              </a:rPr>
              <a:t> 1</a:t>
            </a: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Fundamentos de Programación: Práctica 1 - Primeros pasos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625205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Números aleatorios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1950">
              <a:spcBef>
                <a:spcPts val="0"/>
              </a:spcBef>
              <a:spcAft>
                <a:spcPts val="1200"/>
              </a:spcAft>
            </a:pPr>
            <a:r>
              <a:rPr lang="es-ES" sz="28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Generación de números aleatorios</a:t>
            </a:r>
          </a:p>
          <a:p>
            <a:pPr marL="361950" lvl="0">
              <a:spcBef>
                <a:spcPts val="0"/>
              </a:spcBef>
              <a:spcAft>
                <a:spcPts val="1200"/>
              </a:spcAft>
            </a:pPr>
            <a:r>
              <a:rPr lang="es-ES" i="0" dirty="0" smtClean="0"/>
              <a:t>Función 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rand()</a:t>
            </a:r>
            <a:r>
              <a:rPr lang="es-ES" i="0" dirty="0" smtClean="0"/>
              <a:t>:</a:t>
            </a:r>
            <a:br>
              <a:rPr lang="es-ES" i="0" dirty="0" smtClean="0"/>
            </a:br>
            <a:r>
              <a:rPr lang="es-ES" i="0" dirty="0" smtClean="0"/>
              <a:t>Devuelve un número entero aleatorio entre 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0</a:t>
            </a:r>
            <a:r>
              <a:rPr lang="es-ES" i="0" dirty="0" smtClean="0"/>
              <a:t> y </a:t>
            </a:r>
            <a:r>
              <a:rPr lang="es-ES" i="0" dirty="0" err="1" smtClean="0">
                <a:latin typeface="Consolas" pitchFamily="49" charset="0"/>
                <a:cs typeface="Consolas" pitchFamily="49" charset="0"/>
              </a:rPr>
              <a:t>RAND_MAX</a:t>
            </a:r>
            <a:endParaRPr lang="es-ES" i="0" dirty="0" smtClean="0">
              <a:latin typeface="Consolas" pitchFamily="49" charset="0"/>
              <a:cs typeface="Consolas" pitchFamily="49" charset="0"/>
            </a:endParaRPr>
          </a:p>
          <a:p>
            <a:pPr marL="361950" lvl="0">
              <a:spcBef>
                <a:spcPts val="0"/>
              </a:spcBef>
              <a:spcAft>
                <a:spcPts val="1200"/>
              </a:spcAft>
            </a:pPr>
            <a:r>
              <a:rPr lang="es-ES" i="0" dirty="0" smtClean="0"/>
              <a:t>Generación de un entero aleatorio entre 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0</a:t>
            </a:r>
            <a:r>
              <a:rPr lang="es-ES" i="0" dirty="0" smtClean="0"/>
              <a:t> y 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n</a:t>
            </a:r>
            <a:r>
              <a:rPr lang="es-ES" i="0" dirty="0" smtClean="0"/>
              <a:t>-1:</a:t>
            </a:r>
            <a:br>
              <a:rPr lang="es-ES" i="0" dirty="0" smtClean="0"/>
            </a:br>
            <a:r>
              <a:rPr lang="es-ES" i="0" dirty="0" smtClean="0">
                <a:latin typeface="Consolas" pitchFamily="49" charset="0"/>
                <a:cs typeface="Consolas" pitchFamily="49" charset="0"/>
              </a:rPr>
              <a:t>rand() % n</a:t>
            </a:r>
          </a:p>
          <a:p>
            <a:pPr marL="361950" lvl="0">
              <a:spcBef>
                <a:spcPts val="0"/>
              </a:spcBef>
              <a:spcAft>
                <a:spcPts val="1200"/>
              </a:spcAft>
            </a:pPr>
            <a:r>
              <a:rPr lang="es-ES" i="0" dirty="0" smtClean="0"/>
              <a:t>Problema: siempre se recorre la misma secuencia</a:t>
            </a:r>
          </a:p>
          <a:p>
            <a:pPr marL="361950" lvl="0">
              <a:spcBef>
                <a:spcPts val="0"/>
              </a:spcBef>
              <a:spcAft>
                <a:spcPts val="1200"/>
              </a:spcAft>
            </a:pPr>
            <a:r>
              <a:rPr lang="es-ES" i="0" dirty="0" smtClean="0"/>
              <a:t>A no ser que...</a:t>
            </a:r>
          </a:p>
          <a:p>
            <a:pPr marL="361950" lvl="0">
              <a:spcBef>
                <a:spcPts val="0"/>
              </a:spcBef>
              <a:spcAft>
                <a:spcPts val="1200"/>
              </a:spcAft>
            </a:pPr>
            <a:r>
              <a:rPr lang="es-ES" i="0" dirty="0" smtClean="0"/>
              <a:t>	Utilicemos </a:t>
            </a:r>
            <a:r>
              <a:rPr lang="es-ES" i="0" dirty="0" err="1" smtClean="0">
                <a:latin typeface="Consolas" pitchFamily="49" charset="0"/>
                <a:cs typeface="Consolas" pitchFamily="49" charset="0"/>
              </a:rPr>
              <a:t>srand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()</a:t>
            </a:r>
            <a:r>
              <a:rPr lang="es-ES" i="0" dirty="0" smtClean="0"/>
              <a:t> al principio del programa</a:t>
            </a:r>
          </a:p>
          <a:p>
            <a:pPr marL="361950">
              <a:spcBef>
                <a:spcPts val="0"/>
              </a:spcBef>
              <a:spcAft>
                <a:spcPts val="1200"/>
              </a:spcAft>
            </a:pPr>
            <a:r>
              <a:rPr lang="es-ES" i="0" dirty="0" smtClean="0"/>
              <a:t>	Función </a:t>
            </a:r>
            <a:r>
              <a:rPr lang="es-ES" i="0" dirty="0" err="1" smtClean="0">
                <a:latin typeface="Consolas" pitchFamily="49" charset="0"/>
                <a:cs typeface="Consolas" pitchFamily="49" charset="0"/>
              </a:rPr>
              <a:t>srand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s-ES" dirty="0" smtClean="0">
                <a:latin typeface="Consolas" pitchFamily="49" charset="0"/>
                <a:cs typeface="Consolas" pitchFamily="49" charset="0"/>
              </a:rPr>
              <a:t>semilla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s-ES" i="0" dirty="0" smtClean="0"/>
              <a:t>:</a:t>
            </a:r>
            <a:br>
              <a:rPr lang="es-ES" i="0" dirty="0" smtClean="0"/>
            </a:br>
            <a:r>
              <a:rPr lang="es-ES" i="0" dirty="0" smtClean="0"/>
              <a:t>	Inicializa  la secuencia de números aleatorios</a:t>
            </a:r>
            <a:br>
              <a:rPr lang="es-ES" i="0" dirty="0" smtClean="0"/>
            </a:br>
            <a:r>
              <a:rPr lang="es-ES" i="0" dirty="0" smtClean="0"/>
              <a:t>	con el </a:t>
            </a:r>
            <a:r>
              <a:rPr lang="es-ES" dirty="0" smtClean="0"/>
              <a:t>valor de semilla</a:t>
            </a:r>
            <a:r>
              <a:rPr lang="es-ES" i="0" dirty="0" smtClean="0"/>
              <a:t> que se le proporcione</a:t>
            </a:r>
            <a:endParaRPr lang="es-ES" i="0" dirty="0" smtClean="0">
              <a:latin typeface="Consolas" pitchFamily="49" charset="0"/>
              <a:cs typeface="Consolas" pitchFamily="49" charset="0"/>
            </a:endParaRPr>
          </a:p>
          <a:p>
            <a:pPr marL="361950" lvl="0">
              <a:spcBef>
                <a:spcPts val="0"/>
              </a:spcBef>
              <a:spcAft>
                <a:spcPts val="1200"/>
              </a:spcAft>
            </a:pPr>
            <a:endParaRPr lang="es-ES" i="0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20272" y="6356350"/>
            <a:ext cx="900090" cy="365125"/>
          </a:xfrm>
        </p:spPr>
        <p:txBody>
          <a:bodyPr/>
          <a:lstStyle/>
          <a:p>
            <a:r>
              <a:rPr lang="es-ES" dirty="0" smtClean="0"/>
              <a:t>Página</a:t>
            </a:r>
            <a:r>
              <a:rPr lang="en-US" dirty="0" smtClean="0"/>
              <a:t> </a:t>
            </a:r>
            <a:fld id="{042AED99-7FB4-404E-8A97-64753DCE42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6012160" y="395139"/>
            <a:ext cx="27238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2000" dirty="0" smtClean="0">
                <a:solidFill>
                  <a:srgbClr val="FFCCFF"/>
                </a:solidFill>
                <a:latin typeface="Consolas" pitchFamily="49" charset="0"/>
                <a:cs typeface="Consolas" pitchFamily="49" charset="0"/>
              </a:rPr>
              <a:t>#include &lt;</a:t>
            </a:r>
            <a:r>
              <a:rPr lang="es-ES" sz="2000" dirty="0" err="1" smtClean="0">
                <a:solidFill>
                  <a:srgbClr val="FFCCFF"/>
                </a:solidFill>
                <a:latin typeface="Consolas" pitchFamily="49" charset="0"/>
                <a:cs typeface="Consolas" pitchFamily="49" charset="0"/>
              </a:rPr>
              <a:t>cstdlib</a:t>
            </a:r>
            <a:r>
              <a:rPr lang="es-ES" sz="2000" dirty="0" smtClean="0">
                <a:solidFill>
                  <a:srgbClr val="FFCCFF"/>
                </a:solidFill>
                <a:latin typeface="Consolas" pitchFamily="49" charset="0"/>
                <a:cs typeface="Consolas" pitchFamily="49" charset="0"/>
              </a:rPr>
              <a:t>&gt;</a:t>
            </a:r>
            <a:endParaRPr lang="es-ES" sz="2000" dirty="0">
              <a:solidFill>
                <a:srgbClr val="FFCCFF"/>
              </a:solidFill>
            </a:endParaRPr>
          </a:p>
        </p:txBody>
      </p:sp>
      <p:sp>
        <p:nvSpPr>
          <p:cNvPr id="9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5567378" cy="365125"/>
          </a:xfrm>
        </p:spPr>
        <p:txBody>
          <a:bodyPr/>
          <a:lstStyle/>
          <a:p>
            <a:r>
              <a:rPr lang="es-ES" dirty="0" smtClean="0"/>
              <a:t>Fundamentos de Programación: Práctica 1 - Primeros pasos</a:t>
            </a:r>
            <a:endParaRPr lang="es-E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Semilla aleatoria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1950">
              <a:spcBef>
                <a:spcPts val="0"/>
              </a:spcBef>
              <a:spcAft>
                <a:spcPts val="1200"/>
              </a:spcAft>
            </a:pPr>
            <a:r>
              <a:rPr lang="es-ES" sz="280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Inicialización de la secuencia de números aleatorios</a:t>
            </a:r>
          </a:p>
          <a:p>
            <a:pPr marL="361950">
              <a:spcBef>
                <a:spcPts val="0"/>
              </a:spcBef>
              <a:spcAft>
                <a:spcPts val="1200"/>
              </a:spcAft>
            </a:pPr>
            <a:r>
              <a:rPr lang="es-ES" i="0" dirty="0" smtClean="0"/>
              <a:t>Función </a:t>
            </a:r>
            <a:r>
              <a:rPr lang="es-ES" i="0" dirty="0" err="1" smtClean="0">
                <a:latin typeface="Consolas" pitchFamily="49" charset="0"/>
                <a:cs typeface="Consolas" pitchFamily="49" charset="0"/>
              </a:rPr>
              <a:t>srand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(</a:t>
            </a:r>
            <a:r>
              <a:rPr lang="es-ES" dirty="0" smtClean="0">
                <a:latin typeface="Consolas" pitchFamily="49" charset="0"/>
                <a:cs typeface="Consolas" pitchFamily="49" charset="0"/>
              </a:rPr>
              <a:t>semilla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)</a:t>
            </a:r>
            <a:r>
              <a:rPr lang="es-ES" i="0" dirty="0" smtClean="0"/>
              <a:t/>
            </a:r>
            <a:br>
              <a:rPr lang="es-ES" i="0" dirty="0" smtClean="0"/>
            </a:br>
            <a:r>
              <a:rPr lang="es-ES" i="0" dirty="0" smtClean="0"/>
              <a:t>	Cada valor de semilla produce una secuencia distinta</a:t>
            </a:r>
          </a:p>
          <a:p>
            <a:pPr marL="361950">
              <a:spcBef>
                <a:spcPts val="0"/>
              </a:spcBef>
              <a:spcAft>
                <a:spcPts val="1200"/>
              </a:spcAft>
            </a:pPr>
            <a:r>
              <a:rPr lang="es-ES" dirty="0" smtClean="0">
                <a:cs typeface="Consolas" pitchFamily="49" charset="0"/>
              </a:rPr>
              <a:t>¿Cómo utilizar una semilla distinta en cada ejecución?</a:t>
            </a:r>
          </a:p>
          <a:p>
            <a:pPr marL="722313" lvl="1">
              <a:spcAft>
                <a:spcPts val="1200"/>
              </a:spcAft>
            </a:pPr>
            <a:r>
              <a:rPr lang="es-ES" i="0" dirty="0" smtClean="0"/>
              <a:t>Función 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time()</a:t>
            </a:r>
            <a:r>
              <a:rPr lang="es-ES" dirty="0" smtClean="0"/>
              <a:t>:</a:t>
            </a:r>
            <a:r>
              <a:rPr lang="es-ES" i="0" dirty="0" smtClean="0"/>
              <a:t/>
            </a:r>
            <a:br>
              <a:rPr lang="es-ES" i="0" dirty="0" smtClean="0"/>
            </a:br>
            <a:r>
              <a:rPr lang="es-ES" i="0" dirty="0" smtClean="0"/>
              <a:t>Devuelve el número de segundos transcurridos </a:t>
            </a:r>
            <a:br>
              <a:rPr lang="es-ES" i="0" dirty="0" smtClean="0"/>
            </a:br>
            <a:r>
              <a:rPr lang="es-ES" i="0" dirty="0" smtClean="0"/>
              <a:t>desde el 1 de enero de 1970 (distinto en cada ejecución)</a:t>
            </a:r>
          </a:p>
          <a:p>
            <a:pPr marL="722313" lvl="1">
              <a:spcAft>
                <a:spcPts val="1200"/>
              </a:spcAft>
            </a:pPr>
            <a:r>
              <a:rPr lang="es-ES" i="0" dirty="0" smtClean="0">
                <a:cs typeface="Consolas" pitchFamily="49" charset="0"/>
              </a:rPr>
              <a:t>Requiere 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NULL</a:t>
            </a:r>
            <a:r>
              <a:rPr lang="es-ES" i="0" dirty="0" smtClean="0">
                <a:cs typeface="Consolas" pitchFamily="49" charset="0"/>
              </a:rPr>
              <a:t> como argumento: </a:t>
            </a:r>
            <a:r>
              <a:rPr lang="es-ES" i="0" dirty="0" err="1" smtClean="0">
                <a:latin typeface="Consolas" pitchFamily="49" charset="0"/>
                <a:cs typeface="Consolas" pitchFamily="49" charset="0"/>
              </a:rPr>
              <a:t>srand</a:t>
            </a:r>
            <a:r>
              <a:rPr lang="es-ES" i="0" dirty="0" smtClean="0">
                <a:latin typeface="Consolas" pitchFamily="49" charset="0"/>
                <a:cs typeface="Consolas" pitchFamily="49" charset="0"/>
              </a:rPr>
              <a:t>(time(NULL));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020272" y="6356350"/>
            <a:ext cx="900090" cy="365125"/>
          </a:xfrm>
        </p:spPr>
        <p:txBody>
          <a:bodyPr/>
          <a:lstStyle/>
          <a:p>
            <a:r>
              <a:rPr lang="es-ES" dirty="0" smtClean="0"/>
              <a:t>Página</a:t>
            </a:r>
            <a:r>
              <a:rPr lang="en-US" dirty="0" smtClean="0"/>
              <a:t> </a:t>
            </a:r>
            <a:fld id="{042AED99-7FB4-404E-8A97-64753DCE42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6306770" y="395139"/>
            <a:ext cx="24416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" sz="2000" dirty="0" smtClean="0">
                <a:solidFill>
                  <a:srgbClr val="FFCCFF"/>
                </a:solidFill>
                <a:latin typeface="Consolas" pitchFamily="49" charset="0"/>
                <a:cs typeface="Consolas" pitchFamily="49" charset="0"/>
              </a:rPr>
              <a:t>#include &lt;ctime&gt;</a:t>
            </a:r>
            <a:endParaRPr lang="es-ES" sz="2000" dirty="0">
              <a:solidFill>
                <a:srgbClr val="FFCCFF"/>
              </a:solidFill>
            </a:endParaRPr>
          </a:p>
        </p:txBody>
      </p:sp>
      <p:grpSp>
        <p:nvGrpSpPr>
          <p:cNvPr id="5" name="15 Grupo"/>
          <p:cNvGrpSpPr/>
          <p:nvPr/>
        </p:nvGrpSpPr>
        <p:grpSpPr>
          <a:xfrm>
            <a:off x="1259632" y="5085184"/>
            <a:ext cx="6552728" cy="864096"/>
            <a:chOff x="899592" y="5401791"/>
            <a:chExt cx="6418999" cy="864096"/>
          </a:xfrm>
        </p:grpSpPr>
        <p:sp>
          <p:nvSpPr>
            <p:cNvPr id="11" name="10 CuadroTexto"/>
            <p:cNvSpPr txBox="1"/>
            <p:nvPr/>
          </p:nvSpPr>
          <p:spPr>
            <a:xfrm>
              <a:off x="899592" y="5416649"/>
              <a:ext cx="6418999" cy="8492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pPr marL="540000">
                <a:spcAft>
                  <a:spcPts val="600"/>
                </a:spcAft>
              </a:pPr>
              <a:r>
                <a:rPr lang="es-ES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itchFamily="18" charset="0"/>
                </a:rPr>
                <a:t>Usa una semilla fija mientras depuras los programas.</a:t>
              </a:r>
            </a:p>
            <a:p>
              <a:pPr marL="540000">
                <a:spcAft>
                  <a:spcPts val="600"/>
                </a:spcAft>
              </a:pPr>
              <a:r>
                <a:rPr lang="es-ES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itchFamily="18" charset="0"/>
                </a:rPr>
                <a:t>Usa una semilla variable en la versión final.</a:t>
              </a:r>
              <a:endParaRPr lang="es-E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endParaRPr>
            </a:p>
          </p:txBody>
        </p:sp>
        <p:pic>
          <p:nvPicPr>
            <p:cNvPr id="12" name="Picture 3" descr="D:\Docencia\Fundamentos de programación\CV\icoGuille\xeyes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3660" y="5401791"/>
              <a:ext cx="426720" cy="42672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13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219200" y="6356350"/>
            <a:ext cx="5567378" cy="365125"/>
          </a:xfrm>
        </p:spPr>
        <p:txBody>
          <a:bodyPr/>
          <a:lstStyle/>
          <a:p>
            <a:r>
              <a:rPr lang="es-ES" dirty="0" smtClean="0"/>
              <a:t>Fundamentos de Programación: Práctica 1 - Primeros pasos</a:t>
            </a:r>
            <a:endParaRPr lang="es-E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Manipulación de dígitos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42628"/>
            <a:ext cx="8229600" cy="5110178"/>
          </a:xfrm>
        </p:spPr>
        <p:txBody>
          <a:bodyPr>
            <a:normAutofit/>
          </a:bodyPr>
          <a:lstStyle/>
          <a:p>
            <a:pPr lvl="0">
              <a:spcBef>
                <a:spcPts val="600"/>
              </a:spcBef>
              <a:buClr>
                <a:srgbClr val="0BD0D9"/>
              </a:buClr>
            </a:pPr>
            <a:r>
              <a:rPr lang="es-ES" sz="2800" noProof="0" dirty="0" smtClean="0">
                <a:solidFill>
                  <a:srgbClr val="04617B">
                    <a:lumMod val="20000"/>
                    <a:lumOff val="80000"/>
                  </a:srgbClr>
                </a:solidFill>
              </a:rPr>
              <a:t>¿</a:t>
            </a:r>
            <a:r>
              <a:rPr lang="es-ES" sz="2800" noProof="0" dirty="0" err="1" smtClean="0">
                <a:solidFill>
                  <a:srgbClr val="04617B">
                    <a:lumMod val="20000"/>
                    <a:lumOff val="80000"/>
                  </a:srgbClr>
                </a:solidFill>
              </a:rPr>
              <a:t>Cúantos</a:t>
            </a:r>
            <a:r>
              <a:rPr lang="es-ES" sz="2800" noProof="0" dirty="0" smtClean="0">
                <a:solidFill>
                  <a:srgbClr val="04617B">
                    <a:lumMod val="20000"/>
                    <a:lumOff val="80000"/>
                  </a:srgbClr>
                </a:solidFill>
              </a:rPr>
              <a:t> dígitos son correctos?</a:t>
            </a:r>
          </a:p>
          <a:p>
            <a:pPr marL="361950">
              <a:spcBef>
                <a:spcPts val="0"/>
              </a:spcBef>
              <a:tabLst>
                <a:tab pos="3143250" algn="l"/>
              </a:tabLst>
            </a:pPr>
            <a:r>
              <a:rPr lang="es-ES" sz="2200" noProof="0" dirty="0" smtClean="0">
                <a:cs typeface="Consolas" pitchFamily="49" charset="0"/>
              </a:rPr>
              <a:t>Necesitamos mecanismos para dividir los números en dígitos</a:t>
            </a:r>
          </a:p>
          <a:p>
            <a:pPr marL="722313" lvl="1">
              <a:buFont typeface="Arial" charset="0"/>
              <a:buChar char="•"/>
              <a:tabLst>
                <a:tab pos="3143250" algn="l"/>
              </a:tabLst>
            </a:pPr>
            <a:r>
              <a:rPr lang="es-ES" sz="2000" noProof="0" dirty="0" smtClean="0">
                <a:cs typeface="Consolas" pitchFamily="49" charset="0"/>
              </a:rPr>
              <a:t>Es fácil hacerlo de derecha a izquierda</a:t>
            </a:r>
          </a:p>
          <a:p>
            <a:pPr marL="361950">
              <a:spcBef>
                <a:spcPts val="0"/>
              </a:spcBef>
              <a:tabLst>
                <a:tab pos="3143250" algn="l"/>
              </a:tabLst>
            </a:pPr>
            <a:endParaRPr lang="es-ES" sz="2200" noProof="0" dirty="0" smtClean="0">
              <a:cs typeface="Consolas" pitchFamily="49" charset="0"/>
            </a:endParaRPr>
          </a:p>
          <a:p>
            <a:pPr marL="361950">
              <a:spcBef>
                <a:spcPts val="0"/>
              </a:spcBef>
              <a:tabLst>
                <a:tab pos="3143250" algn="l"/>
              </a:tabLst>
            </a:pPr>
            <a:r>
              <a:rPr lang="es-ES" sz="2200" noProof="0" dirty="0" smtClean="0">
                <a:cs typeface="Consolas" pitchFamily="49" charset="0"/>
              </a:rPr>
              <a:t>¡Pero la práctica los mira de izquierda a derecha!</a:t>
            </a:r>
          </a:p>
          <a:p>
            <a:pPr marL="722313" lvl="1">
              <a:buFont typeface="Arial" charset="0"/>
              <a:buChar char="•"/>
              <a:tabLst>
                <a:tab pos="3143250" algn="l"/>
              </a:tabLst>
            </a:pPr>
            <a:r>
              <a:rPr lang="es-ES" sz="2000" dirty="0" smtClean="0">
                <a:cs typeface="Consolas" pitchFamily="49" charset="0"/>
              </a:rPr>
              <a:t>Empezaremos por invertir los números (clave y código del usuario)</a:t>
            </a:r>
          </a:p>
          <a:p>
            <a:pPr marL="722313" lvl="1">
              <a:buFont typeface="Arial" charset="0"/>
              <a:buChar char="•"/>
              <a:tabLst>
                <a:tab pos="3143250" algn="l"/>
              </a:tabLst>
            </a:pPr>
            <a:r>
              <a:rPr lang="es-ES" sz="2000" dirty="0" smtClean="0">
                <a:cs typeface="Consolas" pitchFamily="49" charset="0"/>
              </a:rPr>
              <a:t>Una vez invertidos, los validaremos de derecha a izquierda</a:t>
            </a: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90366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Manipulación de dígitos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42628"/>
            <a:ext cx="8229600" cy="51101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" sz="2800" noProof="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Añadir un dígito a un número</a:t>
            </a:r>
          </a:p>
          <a:p>
            <a:pPr marL="361950">
              <a:spcBef>
                <a:spcPts val="0"/>
              </a:spcBef>
            </a:pPr>
            <a:r>
              <a:rPr lang="es-ES" sz="2000" i="0" noProof="0" dirty="0" smtClean="0">
                <a:latin typeface="Consolas" pitchFamily="49" charset="0"/>
                <a:cs typeface="Consolas" pitchFamily="49" charset="0"/>
              </a:rPr>
              <a:t>numero = numero * 10 + digito; </a:t>
            </a:r>
            <a:r>
              <a:rPr lang="es-ES" sz="2000" i="0" noProof="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// 123 * 10 + 4 -&gt; 1234</a:t>
            </a:r>
            <a:endParaRPr lang="es-ES" sz="2000" i="0" noProof="0" dirty="0" smtClean="0">
              <a:solidFill>
                <a:srgbClr val="92D050"/>
              </a:solidFill>
            </a:endParaRPr>
          </a:p>
          <a:p>
            <a:pPr marL="361950">
              <a:spcBef>
                <a:spcPts val="0"/>
              </a:spcBef>
            </a:pPr>
            <a:r>
              <a:rPr lang="es-ES" sz="2200" noProof="0" dirty="0" smtClean="0"/>
              <a:t>El dígito nuevo se añade por la derecha</a:t>
            </a:r>
          </a:p>
          <a:p>
            <a:pPr marL="361950">
              <a:spcBef>
                <a:spcPts val="0"/>
              </a:spcBef>
            </a:pPr>
            <a:endParaRPr lang="es-ES" sz="2200" noProof="0" dirty="0" smtClean="0"/>
          </a:p>
          <a:p>
            <a:pPr lvl="0">
              <a:spcBef>
                <a:spcPts val="600"/>
              </a:spcBef>
              <a:buClr>
                <a:srgbClr val="0BD0D9"/>
              </a:buClr>
            </a:pPr>
            <a:r>
              <a:rPr lang="es-ES" sz="2800" dirty="0" smtClean="0">
                <a:solidFill>
                  <a:srgbClr val="04617B">
                    <a:lumMod val="20000"/>
                    <a:lumOff val="80000"/>
                  </a:srgbClr>
                </a:solidFill>
              </a:rPr>
              <a:t>Descomposición de un número</a:t>
            </a:r>
            <a:endParaRPr lang="es-ES" sz="2800" noProof="0" dirty="0" smtClean="0">
              <a:solidFill>
                <a:srgbClr val="04617B">
                  <a:lumMod val="20000"/>
                  <a:lumOff val="80000"/>
                </a:srgbClr>
              </a:solidFill>
            </a:endParaRPr>
          </a:p>
          <a:p>
            <a:pPr marL="361950">
              <a:spcBef>
                <a:spcPts val="0"/>
              </a:spcBef>
            </a:pPr>
            <a:r>
              <a:rPr lang="es-ES" sz="2000" i="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// Queremos dividir 1234 en 123 y 4</a:t>
            </a:r>
            <a:endParaRPr lang="es-ES" sz="2200" noProof="0" dirty="0" smtClean="0">
              <a:cs typeface="Consolas" pitchFamily="49" charset="0"/>
            </a:endParaRPr>
          </a:p>
          <a:p>
            <a:pPr marL="361950">
              <a:spcBef>
                <a:spcPts val="0"/>
              </a:spcBef>
              <a:spcAft>
                <a:spcPts val="0"/>
              </a:spcAft>
            </a:pPr>
            <a:r>
              <a:rPr lang="es-ES" sz="2000" i="0" noProof="0" dirty="0" smtClean="0">
                <a:latin typeface="Consolas" pitchFamily="49" charset="0"/>
                <a:cs typeface="Consolas" pitchFamily="49" charset="0"/>
              </a:rPr>
              <a:t>digito = numero % 10;  </a:t>
            </a:r>
            <a:r>
              <a:rPr lang="es-ES" sz="2000" i="0" noProof="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// 1234 % 10 -&gt; 4</a:t>
            </a:r>
          </a:p>
          <a:p>
            <a:pPr marL="361950">
              <a:spcBef>
                <a:spcPts val="0"/>
              </a:spcBef>
            </a:pPr>
            <a:r>
              <a:rPr lang="es-ES" sz="2000" i="0" noProof="0" dirty="0" smtClean="0">
                <a:latin typeface="Consolas" pitchFamily="49" charset="0"/>
                <a:cs typeface="Consolas" pitchFamily="49" charset="0"/>
              </a:rPr>
              <a:t>numero = numero / 10;  </a:t>
            </a:r>
            <a:r>
              <a:rPr lang="es-ES" sz="2000" i="0" noProof="0" dirty="0" smtClean="0">
                <a:solidFill>
                  <a:srgbClr val="92D050"/>
                </a:solidFill>
                <a:latin typeface="Consolas" pitchFamily="49" charset="0"/>
                <a:cs typeface="Consolas" pitchFamily="49" charset="0"/>
              </a:rPr>
              <a:t>// 1234 / 10 -&gt; 123</a:t>
            </a: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Fundamentos de Programación: Práctica 1 - Primeros pasos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11" name="15 Grupo"/>
          <p:cNvGrpSpPr/>
          <p:nvPr/>
        </p:nvGrpSpPr>
        <p:grpSpPr>
          <a:xfrm>
            <a:off x="1259632" y="4869160"/>
            <a:ext cx="6696744" cy="864096"/>
            <a:chOff x="899592" y="5401791"/>
            <a:chExt cx="6560076" cy="864096"/>
          </a:xfrm>
        </p:grpSpPr>
        <p:sp>
          <p:nvSpPr>
            <p:cNvPr id="12" name="11 CuadroTexto"/>
            <p:cNvSpPr txBox="1"/>
            <p:nvPr/>
          </p:nvSpPr>
          <p:spPr>
            <a:xfrm>
              <a:off x="899592" y="5416649"/>
              <a:ext cx="6560076" cy="8492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pPr marL="540000">
                <a:spcAft>
                  <a:spcPts val="600"/>
                </a:spcAft>
              </a:pPr>
              <a:r>
                <a:rPr lang="es-ES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itchFamily="18" charset="0"/>
                </a:rPr>
                <a:t>Podemos seguir descomponiendo hasta que el número</a:t>
              </a:r>
              <a:br>
                <a:rPr lang="es-ES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itchFamily="18" charset="0"/>
                </a:rPr>
              </a:br>
              <a:r>
                <a:rPr lang="es-ES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itchFamily="18" charset="0"/>
                </a:rPr>
                <a:t>tenga sólo un dígito o hasta llegar a 0.</a:t>
              </a:r>
            </a:p>
            <a:p>
              <a:pPr marL="540000">
                <a:spcAft>
                  <a:spcPts val="600"/>
                </a:spcAft>
              </a:pPr>
              <a:endParaRPr lang="es-E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endParaRPr>
            </a:p>
          </p:txBody>
        </p:sp>
        <p:pic>
          <p:nvPicPr>
            <p:cNvPr id="13" name="Picture 3" descr="D:\Docencia\Fundamentos de programación\CV\icoGuille\xeyes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3660" y="5401791"/>
              <a:ext cx="426720" cy="42672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xmlns="" val="41190366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smtClean="0"/>
              <a:t>Exercises</a:t>
            </a:r>
            <a:endParaRPr lang="es-ES" noProof="0"/>
          </a:p>
        </p:txBody>
      </p:sp>
      <p:sp>
        <p:nvSpPr>
          <p:cNvPr id="9" name="8 Rectángulo"/>
          <p:cNvSpPr/>
          <p:nvPr/>
        </p:nvSpPr>
        <p:spPr>
          <a:xfrm>
            <a:off x="1401052" y="2924944"/>
            <a:ext cx="6341929" cy="70788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sz="4000" i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Ejercicio</a:t>
            </a:r>
            <a:r>
              <a:rPr lang="en-US" sz="4000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 de </a:t>
            </a:r>
            <a:r>
              <a:rPr lang="en-US" sz="4000" i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manejo</a:t>
            </a:r>
            <a:r>
              <a:rPr lang="en-US" sz="4000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 de </a:t>
            </a:r>
            <a:r>
              <a:rPr lang="en-US" sz="4000" i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dígitos</a:t>
            </a:r>
            <a:endParaRPr lang="en-US" sz="4000" i="1" dirty="0">
              <a:solidFill>
                <a:schemeClr val="bg2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Ejercicio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42628"/>
            <a:ext cx="8229600" cy="51101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s-ES" sz="2800" noProof="0" dirty="0" smtClean="0">
                <a:solidFill>
                  <a:schemeClr val="bg2">
                    <a:lumMod val="20000"/>
                    <a:lumOff val="80000"/>
                  </a:schemeClr>
                </a:solidFill>
              </a:rPr>
              <a:t>Enunciado</a:t>
            </a:r>
          </a:p>
          <a:p>
            <a:pPr marL="361950">
              <a:spcBef>
                <a:spcPts val="0"/>
              </a:spcBef>
            </a:pPr>
            <a:r>
              <a:rPr lang="es-ES" sz="2000" dirty="0" smtClean="0"/>
              <a:t>Escribe un programa que, dado un número entero positivo, nos diga si el número es capicúa o no.</a:t>
            </a:r>
          </a:p>
          <a:p>
            <a:pPr marL="361950">
              <a:spcBef>
                <a:spcPts val="0"/>
              </a:spcBef>
            </a:pPr>
            <a:endParaRPr lang="es-ES" sz="2000" dirty="0" smtClean="0"/>
          </a:p>
          <a:p>
            <a:pPr marL="361950">
              <a:spcBef>
                <a:spcPts val="0"/>
              </a:spcBef>
            </a:pPr>
            <a:r>
              <a:rPr lang="es-ES" sz="2000" i="0" dirty="0" smtClean="0"/>
              <a:t>Un número es capicúa si se lee igual en ambos sentidos:</a:t>
            </a:r>
          </a:p>
          <a:p>
            <a:pPr marL="361950">
              <a:spcBef>
                <a:spcPts val="0"/>
              </a:spcBef>
            </a:pPr>
            <a:r>
              <a:rPr lang="es-ES" sz="2000" i="0" dirty="0" smtClean="0"/>
              <a:t>	12345  </a:t>
            </a:r>
            <a:r>
              <a:rPr lang="es-ES" sz="2000" i="0" dirty="0" smtClean="0">
                <a:sym typeface="Wingdings" pitchFamily="2" charset="2"/>
              </a:rPr>
              <a:t> No es capicúa</a:t>
            </a:r>
          </a:p>
          <a:p>
            <a:pPr marL="361950">
              <a:spcBef>
                <a:spcPts val="0"/>
              </a:spcBef>
            </a:pPr>
            <a:r>
              <a:rPr lang="es-ES" sz="2000" i="0" dirty="0" smtClean="0">
                <a:sym typeface="Wingdings" pitchFamily="2" charset="2"/>
              </a:rPr>
              <a:t>	39593   Es capicúa</a:t>
            </a:r>
          </a:p>
          <a:p>
            <a:pPr marL="361950">
              <a:spcBef>
                <a:spcPts val="0"/>
              </a:spcBef>
            </a:pPr>
            <a:endParaRPr lang="es-ES" sz="2000" i="0" dirty="0" smtClean="0">
              <a:sym typeface="Wingdings" pitchFamily="2" charset="2"/>
            </a:endParaRPr>
          </a:p>
          <a:p>
            <a:pPr marL="361950">
              <a:spcBef>
                <a:spcPts val="0"/>
              </a:spcBef>
            </a:pPr>
            <a:endParaRPr lang="es-ES" sz="2000" i="0" dirty="0" smtClean="0">
              <a:sym typeface="Wingdings" pitchFamily="2" charset="2"/>
            </a:endParaRPr>
          </a:p>
          <a:p>
            <a:pPr marL="361950">
              <a:spcBef>
                <a:spcPts val="0"/>
              </a:spcBef>
            </a:pPr>
            <a:endParaRPr lang="es-ES" sz="2000" i="0" dirty="0" smtClean="0">
              <a:sym typeface="Wingdings" pitchFamily="2" charset="2"/>
            </a:endParaRPr>
          </a:p>
          <a:p>
            <a:pPr marL="361950">
              <a:spcBef>
                <a:spcPts val="0"/>
              </a:spcBef>
            </a:pPr>
            <a:endParaRPr lang="es-ES" sz="2000" dirty="0" smtClean="0"/>
          </a:p>
          <a:p>
            <a:pPr marL="361950">
              <a:spcBef>
                <a:spcPts val="0"/>
              </a:spcBef>
            </a:pPr>
            <a:endParaRPr lang="es-ES" sz="2000" dirty="0" smtClean="0"/>
          </a:p>
          <a:p>
            <a:pPr marL="361950">
              <a:spcBef>
                <a:spcPts val="0"/>
              </a:spcBef>
            </a:pPr>
            <a:endParaRPr lang="es-ES" sz="2000" dirty="0" smtClean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15</a:t>
            </a:fld>
            <a:endParaRPr lang="en-US" dirty="0"/>
          </a:p>
        </p:txBody>
      </p:sp>
      <p:grpSp>
        <p:nvGrpSpPr>
          <p:cNvPr id="6" name="15 Grupo"/>
          <p:cNvGrpSpPr/>
          <p:nvPr/>
        </p:nvGrpSpPr>
        <p:grpSpPr>
          <a:xfrm>
            <a:off x="1331640" y="4365104"/>
            <a:ext cx="6696744" cy="576064"/>
            <a:chOff x="899592" y="5401791"/>
            <a:chExt cx="6560076" cy="576064"/>
          </a:xfrm>
        </p:grpSpPr>
        <p:sp>
          <p:nvSpPr>
            <p:cNvPr id="7" name="6 CuadroTexto"/>
            <p:cNvSpPr txBox="1"/>
            <p:nvPr/>
          </p:nvSpPr>
          <p:spPr>
            <a:xfrm>
              <a:off x="899592" y="5416649"/>
              <a:ext cx="6560076" cy="561206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noAutofit/>
            </a:bodyPr>
            <a:lstStyle/>
            <a:p>
              <a:pPr marL="540000">
                <a:spcAft>
                  <a:spcPts val="600"/>
                </a:spcAft>
              </a:pPr>
              <a:r>
                <a:rPr lang="es-ES" sz="200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" pitchFamily="18" charset="0"/>
                </a:rPr>
                <a:t>Si un número es igual a su inverso, entonces es capicúa</a:t>
              </a:r>
            </a:p>
            <a:p>
              <a:pPr marL="540000">
                <a:spcAft>
                  <a:spcPts val="600"/>
                </a:spcAft>
              </a:pPr>
              <a:endParaRPr lang="es-ES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endParaRPr>
            </a:p>
          </p:txBody>
        </p:sp>
        <p:pic>
          <p:nvPicPr>
            <p:cNvPr id="10" name="Picture 3" descr="D:\Docencia\Fundamentos de programación\CV\icoGuille\xeyes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73660" y="5401791"/>
              <a:ext cx="426720" cy="42672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xmlns="" val="41190366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smtClean="0"/>
              <a:t>Práctica 1</a:t>
            </a:r>
            <a:endParaRPr lang="es-ES" noProof="0"/>
          </a:p>
        </p:txBody>
      </p:sp>
      <p:sp>
        <p:nvSpPr>
          <p:cNvPr id="9" name="8 Rectángulo"/>
          <p:cNvSpPr/>
          <p:nvPr/>
        </p:nvSpPr>
        <p:spPr>
          <a:xfrm>
            <a:off x="2460725" y="2197313"/>
            <a:ext cx="4222567" cy="1015663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sz="60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Codebreaker</a:t>
            </a:r>
            <a:endParaRPr lang="en-US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2725415" y="3728966"/>
            <a:ext cx="864000" cy="864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indent="1588" algn="ctr">
              <a:lnSpc>
                <a:spcPct val="90000"/>
              </a:lnSpc>
              <a:buNone/>
            </a:pPr>
            <a:r>
              <a:rPr lang="es-ES" sz="5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2" name="Rectángulo 11"/>
          <p:cNvSpPr/>
          <p:nvPr/>
        </p:nvSpPr>
        <p:spPr>
          <a:xfrm>
            <a:off x="3668472" y="3728966"/>
            <a:ext cx="864000" cy="864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indent="1588" algn="ctr">
              <a:lnSpc>
                <a:spcPct val="90000"/>
              </a:lnSpc>
              <a:buNone/>
            </a:pPr>
            <a:r>
              <a:rPr lang="es-ES" sz="5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4611529" y="3728966"/>
            <a:ext cx="864000" cy="864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indent="1588" algn="ctr">
              <a:lnSpc>
                <a:spcPct val="90000"/>
              </a:lnSpc>
              <a:buNone/>
            </a:pPr>
            <a:r>
              <a:rPr lang="es-ES" sz="5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5554586" y="3728966"/>
            <a:ext cx="864000" cy="864000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indent="1588" algn="ctr">
              <a:lnSpc>
                <a:spcPct val="90000"/>
              </a:lnSpc>
              <a:buNone/>
            </a:pPr>
            <a:r>
              <a:rPr lang="es-ES" sz="5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Informática Práctica </a:t>
            </a:r>
            <a:r>
              <a:rPr lang="es-ES" dirty="0" smtClean="0"/>
              <a:t>1 - Primeros pasos</a:t>
            </a:r>
            <a:endParaRPr lang="es-ES" dirty="0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69240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Cómo se juega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0178"/>
          </a:xfrm>
        </p:spPr>
        <p:txBody>
          <a:bodyPr>
            <a:normAutofit lnSpcReduction="10000"/>
          </a:bodyPr>
          <a:lstStyle/>
          <a:p>
            <a:pPr marL="361950">
              <a:spcBef>
                <a:spcPts val="0"/>
              </a:spcBef>
              <a:buFont typeface="Wingdings" pitchFamily="2" charset="2"/>
              <a:buChar char="ü"/>
            </a:pPr>
            <a:r>
              <a:rPr lang="es-ES" sz="2200" i="0" noProof="0" dirty="0" smtClean="0"/>
              <a:t>El usuario debe encontrar, con un número limitado de intentos, un código aleatorio de N dígitos generado por la máquina</a:t>
            </a:r>
          </a:p>
          <a:p>
            <a:pPr marL="361950">
              <a:spcBef>
                <a:spcPts val="0"/>
              </a:spcBef>
              <a:buFont typeface="Wingdings" pitchFamily="2" charset="2"/>
              <a:buChar char="ü"/>
            </a:pPr>
            <a:r>
              <a:rPr lang="es-ES" sz="2200" i="0" noProof="0" dirty="0" smtClean="0"/>
              <a:t>Tras cada intento, la máquina nos dice el primer dígito incorrecto en el número del usuario mediante “sonidos”</a:t>
            </a:r>
          </a:p>
          <a:p>
            <a:pPr marL="361950">
              <a:spcBef>
                <a:spcPts val="0"/>
              </a:spcBef>
              <a:buFont typeface="Wingdings" pitchFamily="2" charset="2"/>
              <a:buChar char="ü"/>
            </a:pPr>
            <a:r>
              <a:rPr lang="es-ES" sz="2200" i="0" noProof="0" dirty="0" smtClean="0"/>
              <a:t>Para cada dígito escribe en pantalla:</a:t>
            </a:r>
          </a:p>
          <a:p>
            <a:pPr marL="714375">
              <a:spcBef>
                <a:spcPts val="0"/>
              </a:spcBef>
              <a:buFont typeface="Wingdings" pitchFamily="2" charset="2"/>
              <a:buChar char="Ø"/>
            </a:pPr>
            <a:r>
              <a:rPr lang="es-ES" sz="2200" i="0" noProof="0" dirty="0" smtClean="0"/>
              <a:t>Un "bip" si el dígito es correcto</a:t>
            </a:r>
          </a:p>
          <a:p>
            <a:pPr marL="714375">
              <a:spcBef>
                <a:spcPts val="0"/>
              </a:spcBef>
              <a:buFont typeface="Wingdings" pitchFamily="2" charset="2"/>
              <a:buChar char="Ø"/>
            </a:pPr>
            <a:r>
              <a:rPr lang="es-ES" sz="2200" i="0" noProof="0" dirty="0" smtClean="0"/>
              <a:t>Un "</a:t>
            </a:r>
            <a:r>
              <a:rPr lang="es-ES" sz="2200" i="0" noProof="0" dirty="0" err="1" smtClean="0"/>
              <a:t>bop</a:t>
            </a:r>
            <a:r>
              <a:rPr lang="es-ES" sz="2200" i="0" noProof="0" dirty="0" smtClean="0"/>
              <a:t>" si el dígito es incorrecto (y ya no se muestra nada para el resto de dígitos)</a:t>
            </a:r>
          </a:p>
          <a:p>
            <a:pPr marL="714375"/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Introduce el código (0 para salir): 2123</a:t>
            </a:r>
          </a:p>
          <a:p>
            <a:pPr marL="714375">
              <a:spcBef>
                <a:spcPts val="0"/>
              </a:spcBef>
            </a:pP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bip </a:t>
            </a:r>
            <a:r>
              <a:rPr lang="es-ES" sz="2000" i="0" noProof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bip</a:t>
            </a: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bop</a:t>
            </a: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– Acceso denegado!</a:t>
            </a:r>
          </a:p>
          <a:p>
            <a:pPr marL="714375">
              <a:spcBef>
                <a:spcPts val="0"/>
              </a:spcBef>
            </a:pP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Introduce el código (0 para salir): 2113</a:t>
            </a:r>
          </a:p>
          <a:p>
            <a:pPr marL="714375">
              <a:spcBef>
                <a:spcPts val="0"/>
              </a:spcBef>
            </a:pP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bip </a:t>
            </a:r>
            <a:r>
              <a:rPr lang="es-ES" sz="2000" i="0" noProof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bip</a:t>
            </a: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bip</a:t>
            </a: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bip</a:t>
            </a:r>
            <a:r>
              <a:rPr lang="es-ES" sz="2000" i="0" noProof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 -- OK!</a:t>
            </a:r>
          </a:p>
          <a:p>
            <a:pPr marL="361950">
              <a:spcBef>
                <a:spcPts val="0"/>
              </a:spcBef>
            </a:pPr>
            <a:endParaRPr lang="es-ES" i="0" noProof="0" dirty="0" smtClean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43466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Reto de programación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017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endParaRPr lang="es-ES" sz="3600" i="0" dirty="0" smtClean="0">
              <a:solidFill>
                <a:srgbClr val="FFC000"/>
              </a:solidFill>
            </a:endParaRPr>
          </a:p>
          <a:p>
            <a:pPr algn="ctr">
              <a:spcBef>
                <a:spcPts val="0"/>
              </a:spcBef>
            </a:pPr>
            <a:r>
              <a:rPr lang="es-ES" sz="3600" i="0" dirty="0" smtClean="0">
                <a:solidFill>
                  <a:srgbClr val="FFC000"/>
                </a:solidFill>
              </a:rPr>
              <a:t>Los dígitos deben guardarse y procesarse como números enteros</a:t>
            </a:r>
            <a:endParaRPr lang="es-ES" sz="3600" i="0" noProof="0" dirty="0" smtClean="0">
              <a:solidFill>
                <a:srgbClr val="FFC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361950">
              <a:spcBef>
                <a:spcPts val="0"/>
              </a:spcBef>
            </a:pPr>
            <a:endParaRPr lang="es-ES" i="0" noProof="0" dirty="0" smtClean="0"/>
          </a:p>
          <a:p>
            <a:pPr marL="361950">
              <a:spcBef>
                <a:spcPts val="0"/>
              </a:spcBef>
            </a:pPr>
            <a:endParaRPr lang="es-ES" i="0" dirty="0" smtClean="0"/>
          </a:p>
          <a:p>
            <a:pPr algn="ctr">
              <a:spcBef>
                <a:spcPts val="0"/>
              </a:spcBef>
            </a:pPr>
            <a:r>
              <a:rPr lang="es-ES" i="0" noProof="0" dirty="0" smtClean="0"/>
              <a:t>No se pueden usar </a:t>
            </a:r>
            <a:r>
              <a:rPr lang="es-ES" i="0" noProof="0" dirty="0" err="1" smtClean="0"/>
              <a:t>arrays</a:t>
            </a:r>
            <a:r>
              <a:rPr lang="es-ES" i="0" noProof="0" dirty="0" smtClean="0"/>
              <a:t>, cadenas de texto, etc.</a:t>
            </a: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 smtClean="0"/>
              <a:t>Fundamentos de Programación: Práctica 1 - Primeros pasos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743466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Práctica 1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0178"/>
          </a:xfrm>
        </p:spPr>
        <p:txBody>
          <a:bodyPr>
            <a:normAutofit fontScale="85000" lnSpcReduction="20000"/>
          </a:bodyPr>
          <a:lstStyle/>
          <a:p>
            <a:pPr marL="361950">
              <a:spcBef>
                <a:spcPts val="0"/>
              </a:spcBef>
            </a:pPr>
            <a:r>
              <a:rPr lang="es-ES" i="0" noProof="0" dirty="0" smtClean="0"/>
              <a:t>Desarrollo incremental</a:t>
            </a:r>
          </a:p>
          <a:p>
            <a:pPr marL="714375" lvl="0" indent="-352425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s-ES" i="0" noProof="0" dirty="0" smtClean="0"/>
              <a:t>Versión 1: Juego sencillo</a:t>
            </a:r>
          </a:p>
          <a:p>
            <a:pPr marL="1074738" lvl="1" indent="-352425">
              <a:spcAft>
                <a:spcPts val="1200"/>
              </a:spcAft>
            </a:pPr>
            <a:r>
              <a:rPr lang="es-ES" i="0" noProof="0" dirty="0" smtClean="0"/>
              <a:t>4 dígitos entre 1-3, tres intentos</a:t>
            </a:r>
          </a:p>
          <a:p>
            <a:pPr marL="1074738" lvl="1" indent="-352425">
              <a:spcAft>
                <a:spcPts val="1200"/>
              </a:spcAft>
            </a:pPr>
            <a:endParaRPr lang="es-ES" noProof="0" dirty="0" smtClean="0"/>
          </a:p>
          <a:p>
            <a:pPr marL="714375" lvl="0" indent="-352425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s-ES" i="0" dirty="0" smtClean="0"/>
              <a:t>Versión 2 (opciones de configuración)</a:t>
            </a:r>
          </a:p>
          <a:p>
            <a:pPr marL="1074738" lvl="1" indent="-352425">
              <a:spcAft>
                <a:spcPts val="1200"/>
              </a:spcAft>
            </a:pPr>
            <a:r>
              <a:rPr lang="es-ES" i="0" noProof="0" dirty="0" smtClean="0"/>
              <a:t>Número de intentos, longitud del código, rango de los dígitos</a:t>
            </a:r>
          </a:p>
          <a:p>
            <a:pPr marL="1074738" lvl="1" indent="-352425">
              <a:spcAft>
                <a:spcPts val="1200"/>
              </a:spcAft>
            </a:pPr>
            <a:endParaRPr lang="es-ES" i="0" noProof="0" dirty="0" smtClean="0"/>
          </a:p>
          <a:p>
            <a:pPr marL="714375" lvl="0" indent="-352425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s-ES" i="0" dirty="0" smtClean="0"/>
              <a:t>Versión 3 (uso de archivos) </a:t>
            </a:r>
          </a:p>
          <a:p>
            <a:pPr marL="1074738" lvl="1" indent="-352425">
              <a:spcAft>
                <a:spcPts val="1200"/>
              </a:spcAft>
            </a:pPr>
            <a:r>
              <a:rPr lang="es-ES" noProof="0" dirty="0" smtClean="0"/>
              <a:t>Archivo de configuración</a:t>
            </a:r>
          </a:p>
          <a:p>
            <a:pPr marL="1074738" lvl="1" indent="-352425">
              <a:spcAft>
                <a:spcPts val="1200"/>
              </a:spcAft>
            </a:pPr>
            <a:r>
              <a:rPr lang="es-ES" i="0" dirty="0" smtClean="0"/>
              <a:t>Instrucciones de juego</a:t>
            </a:r>
          </a:p>
          <a:p>
            <a:pPr marL="1074738" lvl="1" indent="-352425">
              <a:spcAft>
                <a:spcPts val="1200"/>
              </a:spcAft>
            </a:pPr>
            <a:endParaRPr lang="es-ES" i="0" noProof="0" dirty="0" smtClean="0"/>
          </a:p>
          <a:p>
            <a:pPr marL="714375" lvl="0" indent="-352425">
              <a:spcBef>
                <a:spcPts val="0"/>
              </a:spcBef>
              <a:spcAft>
                <a:spcPts val="1200"/>
              </a:spcAft>
              <a:buFont typeface="Wingdings" pitchFamily="2" charset="2"/>
              <a:buChar char="ü"/>
            </a:pPr>
            <a:r>
              <a:rPr lang="es-ES" i="0" dirty="0" smtClean="0"/>
              <a:t>Versión 4</a:t>
            </a:r>
            <a:r>
              <a:rPr lang="es-ES" i="0" noProof="0" dirty="0" smtClean="0"/>
              <a:t>: </a:t>
            </a:r>
            <a:r>
              <a:rPr lang="es-ES" noProof="0" dirty="0" err="1" smtClean="0"/>
              <a:t>Autobreaker</a:t>
            </a:r>
            <a:r>
              <a:rPr lang="es-ES" i="0" noProof="0" dirty="0" smtClean="0"/>
              <a:t> (opcional)</a:t>
            </a:r>
          </a:p>
          <a:p>
            <a:pPr marL="1074738" lvl="1" indent="-352425">
              <a:spcAft>
                <a:spcPts val="1200"/>
              </a:spcAft>
            </a:pPr>
            <a:r>
              <a:rPr lang="es-ES" dirty="0" smtClean="0"/>
              <a:t>La máquina descifra sus propios códigos</a:t>
            </a:r>
            <a:endParaRPr lang="es-ES" i="0" noProof="0" dirty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22797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Práctica 1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14375" lvl="0" indent="-352425">
              <a:spcBef>
                <a:spcPts val="0"/>
              </a:spcBef>
            </a:pPr>
            <a:r>
              <a:rPr lang="es-ES" i="0" dirty="0" smtClean="0"/>
              <a:t>Entrega:</a:t>
            </a:r>
          </a:p>
          <a:p>
            <a:pPr marL="714375" lvl="0" indent="-35242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i="0" dirty="0" smtClean="0"/>
              <a:t>20 de Enero</a:t>
            </a:r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Práctica 1</a:t>
            </a:r>
            <a:endParaRPr lang="es-ES" noProof="0" dirty="0"/>
          </a:p>
        </p:txBody>
      </p:sp>
      <p:sp>
        <p:nvSpPr>
          <p:cNvPr id="9" name="8 Rectángulo"/>
          <p:cNvSpPr/>
          <p:nvPr/>
        </p:nvSpPr>
        <p:spPr>
          <a:xfrm>
            <a:off x="1522525" y="2924944"/>
            <a:ext cx="6098978" cy="707886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pPr algn="ctr"/>
            <a:r>
              <a:rPr lang="en-US" sz="4000" i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Consejos</a:t>
            </a:r>
            <a:r>
              <a:rPr lang="en-US" sz="4000" i="1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 de </a:t>
            </a:r>
            <a:r>
              <a:rPr lang="en-US" sz="4000" i="1" dirty="0" err="1" smtClean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implementación</a:t>
            </a:r>
            <a:endParaRPr lang="en-US" sz="4000" i="1" dirty="0">
              <a:solidFill>
                <a:schemeClr val="bg2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Práctica 1 – Versión 1</a:t>
            </a:r>
            <a:endParaRPr lang="es-ES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0178"/>
          </a:xfrm>
        </p:spPr>
        <p:txBody>
          <a:bodyPr>
            <a:normAutofit lnSpcReduction="10000"/>
          </a:bodyPr>
          <a:lstStyle/>
          <a:p>
            <a:pPr marL="361950" lvl="0">
              <a:spcBef>
                <a:spcPts val="0"/>
              </a:spcBef>
            </a:pPr>
            <a:r>
              <a:rPr lang="es-ES" sz="2200" i="0" noProof="0" dirty="0" smtClean="0"/>
              <a:t>4 dígitos, entre 1-3, 3 intentos</a:t>
            </a:r>
          </a:p>
          <a:p>
            <a:pPr marL="361950" lvl="0">
              <a:spcBef>
                <a:spcPts val="0"/>
              </a:spcBef>
            </a:pPr>
            <a:r>
              <a:rPr lang="es-ES" sz="2200" i="0" noProof="0" dirty="0" smtClean="0"/>
              <a:t>Funciones:</a:t>
            </a:r>
            <a:endParaRPr lang="es-ES" sz="2200" noProof="0" dirty="0" smtClean="0"/>
          </a:p>
          <a:p>
            <a:pPr marL="714375" lvl="0" indent="-35242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codeBreaker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s-ES" sz="2200" i="0" noProof="0" dirty="0" smtClean="0">
                <a:effectLst/>
              </a:rPr>
              <a:t>: Ejecuta una partida completa y devuelve el número de intentos</a:t>
            </a:r>
          </a:p>
          <a:p>
            <a:pPr marL="714375" lvl="0" indent="-35242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claveAleatoria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s-ES" sz="2200" i="0" noProof="0" dirty="0" smtClean="0">
                <a:effectLst/>
              </a:rPr>
              <a:t>: Genera una secuencia de 3 dígitos entre 1 y 3 (usa constantes) y la devuelve</a:t>
            </a:r>
          </a:p>
          <a:p>
            <a:pPr marL="714375" lvl="0" indent="-35242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invertir(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n)</a:t>
            </a:r>
            <a:r>
              <a:rPr lang="es-ES" sz="2200" i="0" noProof="0" dirty="0" smtClean="0">
                <a:effectLst/>
              </a:rPr>
              <a:t>: Devuelve el </a:t>
            </a:r>
            <a:r>
              <a:rPr lang="es-ES" sz="2200" i="0" dirty="0" smtClean="0">
                <a:effectLst/>
              </a:rPr>
              <a:t>inverso de un número dado</a:t>
            </a:r>
            <a:endParaRPr lang="es-ES" sz="2200" i="0" noProof="0" dirty="0" smtClean="0">
              <a:effectLst/>
            </a:endParaRPr>
          </a:p>
          <a:p>
            <a:pPr marL="714375" lvl="0" indent="-35242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longitudCodigo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codigo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s-ES" sz="2200" i="0" noProof="0" dirty="0" smtClean="0">
                <a:effectLst/>
              </a:rPr>
              <a:t>: Devuelve el número de dígitos de un número dado</a:t>
            </a:r>
          </a:p>
          <a:p>
            <a:pPr marL="714375" lvl="0" indent="-35242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bool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codigoValido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codigo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s-ES" sz="2200" i="0" noProof="0" dirty="0" smtClean="0">
                <a:effectLst/>
              </a:rPr>
              <a:t>: Comprueba que el número de dígitos y sus rangos sean válidos</a:t>
            </a:r>
          </a:p>
          <a:p>
            <a:pPr marL="714375" lvl="0" indent="-352425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numeroBeeps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clave,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2000" i="0" noProof="0" dirty="0" err="1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codigo</a:t>
            </a:r>
            <a:r>
              <a:rPr lang="es-ES" sz="2000" i="0" noProof="0" dirty="0" smtClean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  <a:r>
              <a:rPr lang="es-ES" sz="2200" i="0" noProof="0" dirty="0" smtClean="0">
                <a:effectLst/>
              </a:rPr>
              <a:t>: Devuelve el número de dígitos consecutivos que son correctos</a:t>
            </a:r>
            <a:endParaRPr lang="es-ES" sz="2200" i="0" noProof="0" dirty="0">
              <a:effectLst/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09509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noProof="0" dirty="0" smtClean="0"/>
              <a:t>Bucle de juego principal</a:t>
            </a:r>
            <a:endParaRPr lang="es-ES" noProof="0" dirty="0"/>
          </a:p>
        </p:txBody>
      </p:sp>
      <p:sp>
        <p:nvSpPr>
          <p:cNvPr id="43" name="65 CuadroTexto"/>
          <p:cNvSpPr txBox="1"/>
          <p:nvPr/>
        </p:nvSpPr>
        <p:spPr>
          <a:xfrm>
            <a:off x="1187624" y="2348880"/>
            <a:ext cx="12666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C000"/>
                </a:solidFill>
                <a:latin typeface="+mj-lt"/>
              </a:rPr>
              <a:t>Bucle</a:t>
            </a: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/>
            </a:r>
            <a:br>
              <a:rPr lang="en-US" sz="2400" dirty="0" smtClean="0">
                <a:solidFill>
                  <a:srgbClr val="FFC000"/>
                </a:solidFill>
                <a:latin typeface="+mj-lt"/>
              </a:rPr>
            </a:br>
            <a:r>
              <a:rPr lang="en-US" sz="2400" dirty="0" smtClean="0">
                <a:solidFill>
                  <a:srgbClr val="FFC000"/>
                </a:solidFill>
                <a:latin typeface="+mj-lt"/>
              </a:rPr>
              <a:t>principal</a:t>
            </a:r>
          </a:p>
        </p:txBody>
      </p:sp>
      <p:grpSp>
        <p:nvGrpSpPr>
          <p:cNvPr id="47" name="Grupo 46"/>
          <p:cNvGrpSpPr/>
          <p:nvPr/>
        </p:nvGrpSpPr>
        <p:grpSpPr>
          <a:xfrm>
            <a:off x="4303018" y="2462942"/>
            <a:ext cx="3149302" cy="3505388"/>
            <a:chOff x="4303018" y="2472467"/>
            <a:chExt cx="3149302" cy="3505388"/>
          </a:xfrm>
        </p:grpSpPr>
        <p:cxnSp>
          <p:nvCxnSpPr>
            <p:cNvPr id="10" name="25 Conector recto de flecha"/>
            <p:cNvCxnSpPr/>
            <p:nvPr/>
          </p:nvCxnSpPr>
          <p:spPr>
            <a:xfrm>
              <a:off x="5509694" y="5678919"/>
              <a:ext cx="0" cy="298936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stealth"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grpSp>
          <p:nvGrpSpPr>
            <p:cNvPr id="11" name="59 Grupo"/>
            <p:cNvGrpSpPr/>
            <p:nvPr/>
          </p:nvGrpSpPr>
          <p:grpSpPr>
            <a:xfrm>
              <a:off x="4303018" y="2472467"/>
              <a:ext cx="3149302" cy="3211785"/>
              <a:chOff x="4014986" y="2060848"/>
              <a:chExt cx="3149302" cy="3211785"/>
            </a:xfrm>
          </p:grpSpPr>
          <p:cxnSp>
            <p:nvCxnSpPr>
              <p:cNvPr id="12" name="21 Conector recto de flecha"/>
              <p:cNvCxnSpPr/>
              <p:nvPr/>
            </p:nvCxnSpPr>
            <p:spPr>
              <a:xfrm>
                <a:off x="6012160" y="2491870"/>
                <a:ext cx="1152128" cy="0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none" w="lg" len="lg"/>
              </a:ln>
              <a:effectLst/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sp>
            <p:nvSpPr>
              <p:cNvPr id="13" name="22 CuadroTexto"/>
              <p:cNvSpPr txBox="1"/>
              <p:nvPr/>
            </p:nvSpPr>
            <p:spPr>
              <a:xfrm>
                <a:off x="6189049" y="2060848"/>
                <a:ext cx="889988" cy="400110"/>
              </a:xfrm>
              <a:prstGeom prst="rect">
                <a:avLst/>
              </a:prstGeom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en-US" sz="20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onsolas" panose="020B0609020204030204" pitchFamily="49" charset="0"/>
                    <a:cs typeface="Consolas" panose="020B0609020204030204" pitchFamily="49" charset="0"/>
                  </a:rPr>
                  <a:t>false</a:t>
                </a:r>
              </a:p>
            </p:txBody>
          </p:sp>
          <p:cxnSp>
            <p:nvCxnSpPr>
              <p:cNvPr id="14" name="23 Conector recto de flecha"/>
              <p:cNvCxnSpPr/>
              <p:nvPr/>
            </p:nvCxnSpPr>
            <p:spPr>
              <a:xfrm>
                <a:off x="7141987" y="2492896"/>
                <a:ext cx="0" cy="2130288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none" w="lg" len="lg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15" name="24 Conector recto de flecha"/>
              <p:cNvCxnSpPr/>
              <p:nvPr/>
            </p:nvCxnSpPr>
            <p:spPr>
              <a:xfrm>
                <a:off x="5220072" y="4623184"/>
                <a:ext cx="1944216" cy="0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none" w="lg" len="lg"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grpSp>
            <p:nvGrpSpPr>
              <p:cNvPr id="16" name="51 Grupo"/>
              <p:cNvGrpSpPr/>
              <p:nvPr/>
            </p:nvGrpSpPr>
            <p:grpSpPr>
              <a:xfrm>
                <a:off x="4014986" y="4624561"/>
                <a:ext cx="2448272" cy="648072"/>
                <a:chOff x="2656359" y="2443894"/>
                <a:chExt cx="2448272" cy="648072"/>
              </a:xfrm>
            </p:grpSpPr>
            <p:sp>
              <p:nvSpPr>
                <p:cNvPr id="17" name="52 CuadroTexto"/>
                <p:cNvSpPr txBox="1"/>
                <p:nvPr/>
              </p:nvSpPr>
              <p:spPr>
                <a:xfrm>
                  <a:off x="2656359" y="2731926"/>
                  <a:ext cx="2448272" cy="360040"/>
                </a:xfrm>
                <a:prstGeom prst="rect">
                  <a:avLst/>
                </a:prstGeom>
                <a:solidFill>
                  <a:srgbClr val="0037A8"/>
                </a:solidFill>
                <a:ln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2"/>
                </a:lnRef>
                <a:fillRef idx="3">
                  <a:schemeClr val="accent2"/>
                </a:fillRef>
                <a:effectRef idx="2">
                  <a:schemeClr val="accent2"/>
                </a:effectRef>
                <a:fontRef idx="minor">
                  <a:schemeClr val="lt1"/>
                </a:fontRef>
              </p:style>
              <p:txBody>
                <a:bodyPr wrap="square" lIns="72000" tIns="36000" rIns="72000" bIns="36000" rtlCol="0" anchor="ctr" anchorCtr="0">
                  <a:noAutofit/>
                </a:bodyPr>
                <a:lstStyle/>
                <a:p>
                  <a:pPr algn="ctr"/>
                  <a:r>
                    <a:rPr lang="en-US" sz="20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Devolver</a:t>
                  </a:r>
                  <a:r>
                    <a:rPr lang="en-US" sz="2000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 </a:t>
                  </a:r>
                  <a:r>
                    <a:rPr lang="en-US" sz="2000" dirty="0" err="1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</a:rPr>
                    <a:t>numIntentos</a:t>
                  </a:r>
                  <a:endParaRPr lang="en-US" sz="20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</a:endParaRPr>
                </a:p>
              </p:txBody>
            </p:sp>
            <p:cxnSp>
              <p:nvCxnSpPr>
                <p:cNvPr id="18" name="53 Conector recto de flecha"/>
                <p:cNvCxnSpPr/>
                <p:nvPr/>
              </p:nvCxnSpPr>
              <p:spPr>
                <a:xfrm>
                  <a:off x="3876304" y="2443894"/>
                  <a:ext cx="0" cy="288034"/>
                </a:xfrm>
                <a:prstGeom prst="straightConnector1">
                  <a:avLst/>
                </a:prstGeom>
                <a:ln w="38100">
                  <a:solidFill>
                    <a:srgbClr val="FFC000"/>
                  </a:solidFill>
                  <a:tailEnd type="stealth" w="lg" len="lg"/>
                </a:ln>
                <a:effectLst/>
              </p:spPr>
              <p:style>
                <a:lnRef idx="2">
                  <a:schemeClr val="accent3"/>
                </a:lnRef>
                <a:fillRef idx="0">
                  <a:schemeClr val="accent3"/>
                </a:fillRef>
                <a:effectRef idx="1">
                  <a:schemeClr val="accent3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19" name="60 Grupo"/>
          <p:cNvGrpSpPr/>
          <p:nvPr/>
        </p:nvGrpSpPr>
        <p:grpSpPr>
          <a:xfrm>
            <a:off x="1187624" y="2386829"/>
            <a:ext cx="4320480" cy="2914379"/>
            <a:chOff x="899592" y="1968288"/>
            <a:chExt cx="4320480" cy="2914379"/>
          </a:xfrm>
        </p:grpSpPr>
        <p:cxnSp>
          <p:nvCxnSpPr>
            <p:cNvPr id="20" name="16 Conector recto de flecha"/>
            <p:cNvCxnSpPr/>
            <p:nvPr/>
          </p:nvCxnSpPr>
          <p:spPr>
            <a:xfrm rot="16200000" flipH="1">
              <a:off x="2987231" y="4702250"/>
              <a:ext cx="360040" cy="794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1" name="17 Conector recto de flecha"/>
            <p:cNvCxnSpPr/>
            <p:nvPr/>
          </p:nvCxnSpPr>
          <p:spPr>
            <a:xfrm>
              <a:off x="899592" y="1970670"/>
              <a:ext cx="4320480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stealth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2" name="18 Conector recto de flecha"/>
            <p:cNvCxnSpPr/>
            <p:nvPr/>
          </p:nvCxnSpPr>
          <p:spPr>
            <a:xfrm>
              <a:off x="918642" y="1968288"/>
              <a:ext cx="0" cy="2914379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19 Conector recto de flecha"/>
            <p:cNvCxnSpPr/>
            <p:nvPr/>
          </p:nvCxnSpPr>
          <p:spPr>
            <a:xfrm flipH="1">
              <a:off x="899592" y="4866794"/>
              <a:ext cx="2286313" cy="0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none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9" name="42 Grupo"/>
          <p:cNvGrpSpPr/>
          <p:nvPr/>
        </p:nvGrpSpPr>
        <p:grpSpPr>
          <a:xfrm>
            <a:off x="2197127" y="4237144"/>
            <a:ext cx="2496467" cy="783940"/>
            <a:chOff x="2627214" y="3048533"/>
            <a:chExt cx="2496467" cy="783940"/>
          </a:xfrm>
        </p:grpSpPr>
        <p:sp>
          <p:nvSpPr>
            <p:cNvPr id="41" name="36 CuadroTexto"/>
            <p:cNvSpPr txBox="1"/>
            <p:nvPr/>
          </p:nvSpPr>
          <p:spPr>
            <a:xfrm>
              <a:off x="2627214" y="3472433"/>
              <a:ext cx="2496467" cy="360040"/>
            </a:xfrm>
            <a:prstGeom prst="rect">
              <a:avLst/>
            </a:prstGeom>
            <a:solidFill>
              <a:srgbClr val="0037A8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 anchorCtr="0">
              <a:noAutofit/>
            </a:bodyPr>
            <a:lstStyle/>
            <a:p>
              <a:pPr algn="ctr"/>
              <a:r>
                <a:rPr lang="en-US" sz="2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numIntentos</a:t>
              </a:r>
              <a:r>
                <a:rPr 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++</a:t>
              </a:r>
              <a:endPara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cxnSp>
          <p:nvCxnSpPr>
            <p:cNvPr id="42" name="37 Conector recto de flecha"/>
            <p:cNvCxnSpPr/>
            <p:nvPr/>
          </p:nvCxnSpPr>
          <p:spPr>
            <a:xfrm rot="16200000" flipH="1">
              <a:off x="3655623" y="3269214"/>
              <a:ext cx="442949" cy="1588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stealth"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44" name="42 Grupo"/>
          <p:cNvGrpSpPr/>
          <p:nvPr/>
        </p:nvGrpSpPr>
        <p:grpSpPr>
          <a:xfrm>
            <a:off x="2197127" y="3562483"/>
            <a:ext cx="2496467" cy="783940"/>
            <a:chOff x="2627214" y="3048533"/>
            <a:chExt cx="2496467" cy="783940"/>
          </a:xfrm>
        </p:grpSpPr>
        <p:sp>
          <p:nvSpPr>
            <p:cNvPr id="45" name="36 CuadroTexto"/>
            <p:cNvSpPr txBox="1"/>
            <p:nvPr/>
          </p:nvSpPr>
          <p:spPr>
            <a:xfrm>
              <a:off x="2627214" y="3472433"/>
              <a:ext cx="2496467" cy="360040"/>
            </a:xfrm>
            <a:prstGeom prst="rect">
              <a:avLst/>
            </a:prstGeom>
            <a:solidFill>
              <a:srgbClr val="0037A8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 anchorCtr="0">
              <a:noAutofit/>
            </a:bodyPr>
            <a:lstStyle/>
            <a:p>
              <a:pPr algn="ctr"/>
              <a:r>
                <a:rPr lang="en-US" sz="2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Contar</a:t>
              </a:r>
              <a:r>
                <a:rPr 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 </a:t>
              </a:r>
              <a:r>
                <a:rPr lang="en-US" sz="2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bips</a:t>
              </a:r>
              <a:endPara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cxnSp>
          <p:nvCxnSpPr>
            <p:cNvPr id="46" name="37 Conector recto de flecha"/>
            <p:cNvCxnSpPr/>
            <p:nvPr/>
          </p:nvCxnSpPr>
          <p:spPr>
            <a:xfrm rot="16200000" flipH="1">
              <a:off x="3655623" y="3269214"/>
              <a:ext cx="442949" cy="1588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stealth"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30" name="43 Grupo"/>
          <p:cNvGrpSpPr/>
          <p:nvPr/>
        </p:nvGrpSpPr>
        <p:grpSpPr>
          <a:xfrm>
            <a:off x="2345335" y="2475830"/>
            <a:ext cx="2298673" cy="1216581"/>
            <a:chOff x="2777383" y="1920195"/>
            <a:chExt cx="2298673" cy="1216581"/>
          </a:xfrm>
        </p:grpSpPr>
        <p:sp>
          <p:nvSpPr>
            <p:cNvPr id="31" name="10 CuadroTexto"/>
            <p:cNvSpPr txBox="1"/>
            <p:nvPr/>
          </p:nvSpPr>
          <p:spPr>
            <a:xfrm>
              <a:off x="2777383" y="2776736"/>
              <a:ext cx="2202282" cy="360040"/>
            </a:xfrm>
            <a:prstGeom prst="rect">
              <a:avLst/>
            </a:prstGeom>
            <a:solidFill>
              <a:srgbClr val="0037A8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 anchorCtr="0">
              <a:noAutofit/>
            </a:bodyPr>
            <a:lstStyle/>
            <a:p>
              <a:pPr algn="ctr"/>
              <a:r>
                <a:rPr lang="en-US" sz="2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Pedir</a:t>
              </a:r>
              <a:r>
                <a:rPr 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 </a:t>
              </a:r>
              <a:r>
                <a:rPr lang="en-US" sz="2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código</a:t>
              </a:r>
              <a:endPara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grpSp>
          <p:nvGrpSpPr>
            <p:cNvPr id="32" name="36 Grupo"/>
            <p:cNvGrpSpPr/>
            <p:nvPr/>
          </p:nvGrpSpPr>
          <p:grpSpPr>
            <a:xfrm>
              <a:off x="3851920" y="2341219"/>
              <a:ext cx="1224136" cy="442949"/>
              <a:chOff x="1044403" y="3285903"/>
              <a:chExt cx="1224136" cy="442949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cxnSp>
            <p:nvCxnSpPr>
              <p:cNvPr id="34" name="13 Conector recto de flecha"/>
              <p:cNvCxnSpPr/>
              <p:nvPr/>
            </p:nvCxnSpPr>
            <p:spPr>
              <a:xfrm rot="5400000">
                <a:off x="842773" y="3506584"/>
                <a:ext cx="442949" cy="1588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stealth" w="lg" len="lg"/>
              </a:ln>
              <a:effectLst/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  <p:cxnSp>
            <p:nvCxnSpPr>
              <p:cNvPr id="35" name="14 Conector recto de flecha"/>
              <p:cNvCxnSpPr/>
              <p:nvPr/>
            </p:nvCxnSpPr>
            <p:spPr>
              <a:xfrm flipH="1">
                <a:off x="1044403" y="3287793"/>
                <a:ext cx="1224136" cy="0"/>
              </a:xfrm>
              <a:prstGeom prst="straightConnector1">
                <a:avLst/>
              </a:prstGeom>
              <a:ln w="38100">
                <a:solidFill>
                  <a:srgbClr val="FFC000"/>
                </a:solidFill>
                <a:tailEnd type="none" w="lg" len="lg"/>
              </a:ln>
              <a:effectLst/>
            </p:spPr>
            <p:style>
              <a:lnRef idx="2">
                <a:schemeClr val="accent3"/>
              </a:lnRef>
              <a:fillRef idx="0">
                <a:schemeClr val="accent3"/>
              </a:fillRef>
              <a:effectRef idx="1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33" name="12 CuadroTexto"/>
            <p:cNvSpPr txBox="1"/>
            <p:nvPr/>
          </p:nvSpPr>
          <p:spPr>
            <a:xfrm>
              <a:off x="4271505" y="1920195"/>
              <a:ext cx="748924" cy="400110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en-US" sz="2000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olas" panose="020B0609020204030204" pitchFamily="49" charset="0"/>
                  <a:cs typeface="Consolas" panose="020B0609020204030204" pitchFamily="49" charset="0"/>
                </a:rPr>
                <a:t>true</a:t>
              </a:r>
            </a:p>
          </p:txBody>
        </p:sp>
      </p:grpSp>
      <p:grpSp>
        <p:nvGrpSpPr>
          <p:cNvPr id="36" name="26 Grupo"/>
          <p:cNvGrpSpPr/>
          <p:nvPr/>
        </p:nvGrpSpPr>
        <p:grpSpPr>
          <a:xfrm>
            <a:off x="4499992" y="2155860"/>
            <a:ext cx="2016224" cy="1003051"/>
            <a:chOff x="2077716" y="2393107"/>
            <a:chExt cx="2016224" cy="1003051"/>
          </a:xfrm>
        </p:grpSpPr>
        <p:sp>
          <p:nvSpPr>
            <p:cNvPr id="37" name="27 Decisión"/>
            <p:cNvSpPr/>
            <p:nvPr/>
          </p:nvSpPr>
          <p:spPr>
            <a:xfrm>
              <a:off x="2077716" y="2867124"/>
              <a:ext cx="2016224" cy="529034"/>
            </a:xfrm>
            <a:prstGeom prst="flowChartDecision">
              <a:avLst/>
            </a:prstGeom>
            <a:solidFill>
              <a:srgbClr val="0037A8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lIns="0" tIns="0" rIns="0" bIns="0" rtlCol="0" anchor="ctr" anchorCtr="0">
              <a:noAutofit/>
            </a:bodyPr>
            <a:lstStyle/>
            <a:p>
              <a:pPr algn="ctr"/>
              <a:r>
                <a:rPr lang="en-US" sz="2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olas" panose="020B0609020204030204" pitchFamily="49" charset="0"/>
                  <a:cs typeface="Consolas" panose="020B0609020204030204" pitchFamily="49" charset="0"/>
                </a:rPr>
                <a:t>seguir</a:t>
              </a:r>
              <a:r>
                <a:rPr 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nsolas" panose="020B0609020204030204" pitchFamily="49" charset="0"/>
                  <a:cs typeface="Consolas" panose="020B0609020204030204" pitchFamily="49" charset="0"/>
                </a:rPr>
                <a:t>?</a:t>
              </a:r>
            </a:p>
          </p:txBody>
        </p:sp>
        <p:cxnSp>
          <p:nvCxnSpPr>
            <p:cNvPr id="38" name="28 Conector recto de flecha"/>
            <p:cNvCxnSpPr/>
            <p:nvPr/>
          </p:nvCxnSpPr>
          <p:spPr>
            <a:xfrm flipH="1">
              <a:off x="3081955" y="2393107"/>
              <a:ext cx="3873" cy="511409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stealth" w="lg" len="lg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grpSp>
        <p:nvGrpSpPr>
          <p:cNvPr id="27" name="42 Grupo"/>
          <p:cNvGrpSpPr/>
          <p:nvPr/>
        </p:nvGrpSpPr>
        <p:grpSpPr>
          <a:xfrm>
            <a:off x="4259585" y="1365270"/>
            <a:ext cx="2496467" cy="783940"/>
            <a:chOff x="2627214" y="3048533"/>
            <a:chExt cx="2496467" cy="783940"/>
          </a:xfrm>
        </p:grpSpPr>
        <p:sp>
          <p:nvSpPr>
            <p:cNvPr id="28" name="36 CuadroTexto"/>
            <p:cNvSpPr txBox="1"/>
            <p:nvPr/>
          </p:nvSpPr>
          <p:spPr>
            <a:xfrm>
              <a:off x="2627214" y="3472433"/>
              <a:ext cx="2496467" cy="360040"/>
            </a:xfrm>
            <a:prstGeom prst="rect">
              <a:avLst/>
            </a:prstGeom>
            <a:solidFill>
              <a:srgbClr val="0037A8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 anchorCtr="0">
              <a:noAutofit/>
            </a:bodyPr>
            <a:lstStyle/>
            <a:p>
              <a:pPr algn="ctr"/>
              <a:r>
                <a:rPr lang="en-US" sz="200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Generar</a:t>
              </a:r>
              <a:r>
                <a:rPr lang="en-US" sz="20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</a:rPr>
                <a:t> clave</a:t>
              </a:r>
              <a:endPara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endParaRPr>
            </a:p>
          </p:txBody>
        </p:sp>
        <p:cxnSp>
          <p:nvCxnSpPr>
            <p:cNvPr id="29" name="37 Conector recto de flecha"/>
            <p:cNvCxnSpPr/>
            <p:nvPr/>
          </p:nvCxnSpPr>
          <p:spPr>
            <a:xfrm rot="16200000" flipH="1">
              <a:off x="3655623" y="3269214"/>
              <a:ext cx="442949" cy="1588"/>
            </a:xfrm>
            <a:prstGeom prst="straightConnector1">
              <a:avLst/>
            </a:prstGeom>
            <a:ln w="38100">
              <a:solidFill>
                <a:srgbClr val="FFC000"/>
              </a:solidFill>
              <a:tailEnd type="stealth" w="lg" len="lg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40" name="30 CuadroTexto"/>
          <p:cNvSpPr txBox="1"/>
          <p:nvPr/>
        </p:nvSpPr>
        <p:spPr>
          <a:xfrm>
            <a:off x="3779913" y="1147748"/>
            <a:ext cx="3456383" cy="360040"/>
          </a:xfrm>
          <a:prstGeom prst="rect">
            <a:avLst/>
          </a:prstGeom>
          <a:solidFill>
            <a:srgbClr val="0037A8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lIns="72000" tIns="36000" rIns="72000" bIns="36000" rtlCol="0" anchor="ctr" anchorCtr="0">
            <a:noAutofit/>
          </a:bodyPr>
          <a:lstStyle/>
          <a:p>
            <a:pPr algn="ctr"/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Declaraciones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e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inicializaciones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9" name="66 CuadroTexto"/>
          <p:cNvSpPr txBox="1"/>
          <p:nvPr/>
        </p:nvSpPr>
        <p:spPr>
          <a:xfrm>
            <a:off x="447625" y="980728"/>
            <a:ext cx="22060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codeBreaker</a:t>
            </a:r>
            <a:r>
              <a:rPr lang="en-US" sz="22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50" name="4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Fundamentos de Programación: Práctica 1 - Primeros pasos</a:t>
            </a:r>
            <a:endParaRPr lang="es-ES" dirty="0"/>
          </a:p>
        </p:txBody>
      </p:sp>
      <p:sp>
        <p:nvSpPr>
          <p:cNvPr id="51" name="5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 smtClean="0"/>
              <a:t>Página </a:t>
            </a:r>
            <a:fld id="{042AED99-7FB4-404E-8A97-64753DCE42E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91736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0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>
        <a:ln w="38100">
          <a:solidFill>
            <a:srgbClr val="FFC000"/>
          </a:solidFill>
        </a:ln>
      </a:spPr>
      <a:bodyPr wrap="square" rtlCol="0" anchor="ctr">
        <a:spAutoFit/>
      </a:bodyPr>
      <a:lstStyle>
        <a:defPPr marL="0" indent="1588" algn="ctr">
          <a:lnSpc>
            <a:spcPct val="90000"/>
          </a:lnSpc>
          <a:buNone/>
          <a:defRPr dirty="0" smtClean="0">
            <a:latin typeface="Cambria" pitchFamily="18" charset="0"/>
          </a:defRPr>
        </a:defPPr>
      </a:lstStyle>
    </a:spDef>
    <a:lnDef>
      <a:spPr>
        <a:ln w="28575">
          <a:solidFill>
            <a:srgbClr val="FFC000"/>
          </a:solidFill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22744</TotalTime>
  <Words>823</Words>
  <Application>Microsoft Office PowerPoint</Application>
  <PresentationFormat>Presentación en pantalla (4:3)</PresentationFormat>
  <Paragraphs>161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Flow</vt:lpstr>
      <vt:lpstr>Práctica 1 Primeros pasos</vt:lpstr>
      <vt:lpstr>Práctica 1</vt:lpstr>
      <vt:lpstr>Cómo se juega</vt:lpstr>
      <vt:lpstr>Reto de programación</vt:lpstr>
      <vt:lpstr>Práctica 1</vt:lpstr>
      <vt:lpstr>Práctica 1</vt:lpstr>
      <vt:lpstr>Práctica 1</vt:lpstr>
      <vt:lpstr>Práctica 1 – Versión 1</vt:lpstr>
      <vt:lpstr>Bucle de juego principal</vt:lpstr>
      <vt:lpstr>Bucle principal de juego</vt:lpstr>
      <vt:lpstr>Números aleatorios</vt:lpstr>
      <vt:lpstr>Semilla aleatoria</vt:lpstr>
      <vt:lpstr>Manipulación de dígitos</vt:lpstr>
      <vt:lpstr>Manipulación de dígitos</vt:lpstr>
      <vt:lpstr>Exercises</vt:lpstr>
      <vt:lpstr>Ejercicio</vt:lpstr>
    </vt:vector>
  </TitlesOfParts>
  <Company>UCM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de programación</dc:title>
  <dc:creator>Luis</dc:creator>
  <cp:lastModifiedBy>FINPST</cp:lastModifiedBy>
  <cp:revision>667</cp:revision>
  <dcterms:created xsi:type="dcterms:W3CDTF">2010-03-20T08:32:51Z</dcterms:created>
  <dcterms:modified xsi:type="dcterms:W3CDTF">2013-11-25T11:07:52Z</dcterms:modified>
</cp:coreProperties>
</file>